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79" r:id="rId3"/>
    <p:sldId id="281"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7" r:id="rId18"/>
    <p:sldId id="326" r:id="rId19"/>
    <p:sldId id="328" r:id="rId20"/>
    <p:sldId id="264"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509"/>
    <a:srgbClr val="00695F"/>
    <a:srgbClr val="243C79"/>
    <a:srgbClr val="1F4E79"/>
    <a:srgbClr val="1D2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2"/>
    <p:restoredTop sz="94655"/>
  </p:normalViewPr>
  <p:slideViewPr>
    <p:cSldViewPr snapToGrid="0" snapToObjects="1">
      <p:cViewPr varScale="1">
        <p:scale>
          <a:sx n="51" d="100"/>
          <a:sy n="51" d="100"/>
        </p:scale>
        <p:origin x="58" y="52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56" d="100"/>
          <a:sy n="156" d="100"/>
        </p:scale>
        <p:origin x="4696" y="17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0A31A-D92A-E24E-9E6F-D05A2DAD44D9}"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868F0-E4DB-FE44-A8DF-A66D66137CCF}"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封面AE 2_2">
            <a:hlinkClick r:id="" action="ppaction://media"/>
          </p:cNvPr>
          <p:cNvPicPr>
            <a:picLocks noChangeAspect="1"/>
          </p:cNvPicPr>
          <p:nvPr userDrawn="1">
            <a:videoFile r:link="rId2"/>
            <p:extLst>
              <p:ext uri="{DAA4B4D4-6D71-4841-9C94-3DE7FCFB9230}">
                <p14:media xmlns:p14="http://schemas.microsoft.com/office/powerpoint/2010/main" r:embed="rId3"/>
              </p:ext>
            </p:extLst>
          </p:nvPr>
        </p:nvPicPr>
        <p:blipFill>
          <a:blip r:embed="rId4"/>
          <a:stretch>
            <a:fillRect/>
          </a:stretch>
        </p:blipFill>
        <p:spPr>
          <a:xfrm>
            <a:off x="1588" y="3175"/>
            <a:ext cx="12192000" cy="6858000"/>
          </a:xfrm>
          <a:prstGeom prst="rect">
            <a:avLst/>
          </a:prstGeom>
        </p:spPr>
      </p:pic>
      <p:pic>
        <p:nvPicPr>
          <p:cNvPr id="8" name="图片 7"/>
          <p:cNvPicPr>
            <a:picLocks noChangeAspect="1"/>
          </p:cNvPicPr>
          <p:nvPr userDrawn="1"/>
        </p:nvPicPr>
        <p:blipFill>
          <a:blip r:embed="rId5"/>
          <a:stretch>
            <a:fillRect/>
          </a:stretch>
        </p:blipFill>
        <p:spPr>
          <a:xfrm>
            <a:off x="372533" y="186570"/>
            <a:ext cx="11446934" cy="456590"/>
          </a:xfrm>
          <a:prstGeom prst="rect">
            <a:avLst/>
          </a:prstGeom>
        </p:spPr>
      </p:pic>
      <p:pic>
        <p:nvPicPr>
          <p:cNvPr id="9" name="图片 8"/>
          <p:cNvPicPr>
            <a:picLocks noChangeAspect="1"/>
          </p:cNvPicPr>
          <p:nvPr userDrawn="1"/>
        </p:nvPicPr>
        <p:blipFill>
          <a:blip r:embed="rId6"/>
          <a:stretch>
            <a:fillRect/>
          </a:stretch>
        </p:blipFill>
        <p:spPr>
          <a:xfrm>
            <a:off x="372533" y="6366933"/>
            <a:ext cx="1227664" cy="169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32" t="1391" r="-33" b="-1391"/>
          <a:stretch>
            <a:fillRect/>
          </a:stretch>
        </p:blipFill>
        <p:spPr>
          <a:xfrm>
            <a:off x="7951" y="-1128668"/>
            <a:ext cx="12192000" cy="811388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solidFill>
            <a:srgbClr val="0069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0" y="6679096"/>
            <a:ext cx="12192000" cy="178904"/>
          </a:xfrm>
          <a:prstGeom prst="rect">
            <a:avLst/>
          </a:prstGeom>
          <a:solidFill>
            <a:srgbClr val="FFA5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DED43100-8466-3A46-B8D7-794F4B13347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65870224-3D7B-3447-BC0E-AEF8569A201D}" type="slidenum">
              <a:rPr kumimoji="1" lang="zh-CN" altLang="en-US" smtClean="0"/>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DED43100-8466-3A46-B8D7-794F4B13347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5870224-3D7B-3447-BC0E-AEF8569A201D}" type="slidenum">
              <a:rPr kumimoji="1" lang="zh-CN" altLang="en-US" smtClean="0"/>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DED43100-8466-3A46-B8D7-794F4B13347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5870224-3D7B-3447-BC0E-AEF8569A201D}"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75" y="-59635"/>
            <a:ext cx="12399016" cy="697727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006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FA5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10182758" y="6453353"/>
            <a:ext cx="1776832" cy="27911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180" t="4366" r="-180" b="11562"/>
          <a:stretch>
            <a:fillRect/>
          </a:stretch>
        </p:blipFill>
        <p:spPr>
          <a:xfrm>
            <a:off x="0" y="0"/>
            <a:ext cx="12236116" cy="6858000"/>
          </a:xfrm>
          <a:prstGeom prst="rect">
            <a:avLst/>
          </a:prstGeom>
        </p:spPr>
      </p:pic>
      <p:sp>
        <p:nvSpPr>
          <p:cNvPr id="10" name="矩形 9"/>
          <p:cNvSpPr/>
          <p:nvPr userDrawn="1"/>
        </p:nvSpPr>
        <p:spPr>
          <a:xfrm>
            <a:off x="0" y="0"/>
            <a:ext cx="12192000" cy="6858000"/>
          </a:xfrm>
          <a:prstGeom prst="rect">
            <a:avLst/>
          </a:prstGeom>
          <a:solidFill>
            <a:schemeClr val="tx1">
              <a:lumMod val="95000"/>
              <a:lumOff val="5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2" b="9450"/>
          <a:stretch>
            <a:fillRect/>
          </a:stretch>
        </p:blipFill>
        <p:spPr>
          <a:xfrm>
            <a:off x="0" y="0"/>
            <a:ext cx="12192000" cy="685799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t="13000"/>
          <a:stretch>
            <a:fillRect/>
          </a:stretch>
        </p:blipFill>
        <p:spPr>
          <a:xfrm>
            <a:off x="-2" y="0"/>
            <a:ext cx="12192001" cy="6858000"/>
          </a:xfrm>
          <a:prstGeom prst="rect">
            <a:avLst/>
          </a:prstGeom>
        </p:spPr>
      </p:pic>
      <p:sp>
        <p:nvSpPr>
          <p:cNvPr id="9" name="矩形 8"/>
          <p:cNvSpPr/>
          <p:nvPr userDrawn="1"/>
        </p:nvSpPr>
        <p:spPr>
          <a:xfrm>
            <a:off x="0" y="0"/>
            <a:ext cx="12192000" cy="6858000"/>
          </a:xfrm>
          <a:prstGeom prst="rect">
            <a:avLst/>
          </a:prstGeom>
          <a:solidFill>
            <a:schemeClr val="tx1">
              <a:lumMod val="95000"/>
              <a:lumOff val="5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t="8109" b="8109"/>
          <a:stretch>
            <a:fillRect/>
          </a:stretch>
        </p:blipFill>
        <p:spPr>
          <a:xfrm>
            <a:off x="-42925" y="-1"/>
            <a:ext cx="12276910" cy="685800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43100-8466-3A46-B8D7-794F4B13347C}"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70224-3D7B-3447-BC0E-AEF8569A201D}"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2.png"/><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2.png"/><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2318959" y="4708344"/>
            <a:ext cx="7165340" cy="6451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FFFFFF"/>
                </a:solidFill>
                <a:effectLst/>
                <a:uLnTx/>
                <a:uFillTx/>
                <a:latin typeface="Hannotate SC Bold" panose="03000500000000000000" charset="-122"/>
                <a:ea typeface="Hannotate SC Bold" panose="03000500000000000000" charset="-122"/>
                <a:cs typeface="Hannotate SC Bold" panose="03000500000000000000" charset="-122"/>
              </a:rPr>
              <a:t>新东方大学事业部哈尔滨中心 刘洋</a:t>
            </a:r>
            <a:endParaRPr kumimoji="0" lang="zh-CN" altLang="en-US" sz="3600" b="1" i="0" u="none" strike="noStrike" kern="1200" cap="none" spc="0" normalizeH="0" baseline="0" noProof="0" dirty="0">
              <a:ln>
                <a:noFill/>
              </a:ln>
              <a:solidFill>
                <a:srgbClr val="FFFFFF"/>
              </a:solidFill>
              <a:effectLst/>
              <a:uLnTx/>
              <a:uFillTx/>
              <a:latin typeface="Hannotate SC Bold" panose="03000500000000000000" charset="-122"/>
              <a:ea typeface="Hannotate SC Bold" panose="03000500000000000000" charset="-122"/>
              <a:cs typeface="Hannotate SC Bold" panose="03000500000000000000" charset="-122"/>
            </a:endParaRPr>
          </a:p>
        </p:txBody>
      </p:sp>
      <p:pic>
        <p:nvPicPr>
          <p:cNvPr id="6" name="图片 5"/>
          <p:cNvPicPr>
            <a:picLocks noChangeAspect="1"/>
          </p:cNvPicPr>
          <p:nvPr/>
        </p:nvPicPr>
        <p:blipFill rotWithShape="1">
          <a:blip r:embed="rId2"/>
          <a:srcRect b="5283"/>
          <a:stretch>
            <a:fillRect/>
          </a:stretch>
        </p:blipFill>
        <p:spPr>
          <a:xfrm>
            <a:off x="10342624" y="4443143"/>
            <a:ext cx="1533271" cy="2051437"/>
          </a:xfrm>
          <a:prstGeom prst="rect">
            <a:avLst/>
          </a:prstGeom>
        </p:spPr>
      </p:pic>
      <p:sp>
        <p:nvSpPr>
          <p:cNvPr id="7" name="文本框 6"/>
          <p:cNvSpPr txBox="1">
            <a:spLocks noChangeArrowheads="1"/>
          </p:cNvSpPr>
          <p:nvPr/>
        </p:nvSpPr>
        <p:spPr bwMode="auto">
          <a:xfrm>
            <a:off x="2059516" y="1389139"/>
            <a:ext cx="776478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eaLnBrk="0" fontAlgn="base" hangingPunct="0">
              <a:spcBef>
                <a:spcPct val="0"/>
              </a:spcBef>
              <a:spcAft>
                <a:spcPct val="0"/>
              </a:spcAft>
              <a:defRPr>
                <a:solidFill>
                  <a:schemeClr val="tx1"/>
                </a:solidFill>
                <a:latin typeface="Calibri" charset="0"/>
                <a:ea typeface="宋体" pitchFamily="2" charset="-122"/>
              </a:defRPr>
            </a:lvl6pPr>
            <a:lvl7pPr marL="2971800" indent="-228600" eaLnBrk="0" fontAlgn="base" hangingPunct="0">
              <a:spcBef>
                <a:spcPct val="0"/>
              </a:spcBef>
              <a:spcAft>
                <a:spcPct val="0"/>
              </a:spcAft>
              <a:defRPr>
                <a:solidFill>
                  <a:schemeClr val="tx1"/>
                </a:solidFill>
                <a:latin typeface="Calibri" charset="0"/>
                <a:ea typeface="宋体" pitchFamily="2" charset="-122"/>
              </a:defRPr>
            </a:lvl7pPr>
            <a:lvl8pPr marL="3429000" indent="-228600" eaLnBrk="0" fontAlgn="base" hangingPunct="0">
              <a:spcBef>
                <a:spcPct val="0"/>
              </a:spcBef>
              <a:spcAft>
                <a:spcPct val="0"/>
              </a:spcAft>
              <a:defRPr>
                <a:solidFill>
                  <a:schemeClr val="tx1"/>
                </a:solidFill>
                <a:latin typeface="Calibri" charset="0"/>
                <a:ea typeface="宋体" pitchFamily="2" charset="-122"/>
              </a:defRPr>
            </a:lvl8pPr>
            <a:lvl9pPr marL="3886200" indent="-228600" eaLnBrk="0" fontAlgn="base" hangingPunct="0">
              <a:spcBef>
                <a:spcPct val="0"/>
              </a:spcBef>
              <a:spcAft>
                <a:spcPct val="0"/>
              </a:spcAft>
              <a:defRPr>
                <a:solidFill>
                  <a:schemeClr val="tx1"/>
                </a:solidFill>
                <a:latin typeface="Calibri"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90204" pitchFamily="34" charset="0"/>
              <a:buNone/>
              <a:defRPr/>
            </a:pPr>
            <a:r>
              <a:rPr kumimoji="1" lang="zh-CN" altLang="en-US" sz="5400" b="1" dirty="0">
                <a:solidFill>
                  <a:prstClr val="white"/>
                </a:solidFill>
                <a:latin typeface="Hannotate SC Bold" panose="03000500000000000000" charset="-122"/>
                <a:ea typeface="Hannotate SC Bold" panose="03000500000000000000" charset="-122"/>
                <a:cs typeface="Hannotate SC Bold" panose="03000500000000000000" charset="-122"/>
              </a:rPr>
              <a:t>四六级考前急救课</a:t>
            </a:r>
            <a:r>
              <a:rPr kumimoji="1" lang="en-US" altLang="zh-CN" sz="5400" b="1" dirty="0">
                <a:solidFill>
                  <a:prstClr val="white"/>
                </a:solidFill>
                <a:latin typeface="Hannotate SC Bold" panose="03000500000000000000" charset="-122"/>
                <a:ea typeface="Hannotate SC Bold" panose="03000500000000000000" charset="-122"/>
                <a:cs typeface="Hannotate SC Bold" panose="03000500000000000000" charset="-122"/>
              </a:rPr>
              <a:t> - </a:t>
            </a:r>
            <a:r>
              <a:rPr kumimoji="1" lang="zh-CN" altLang="en-US" sz="5400" b="1" dirty="0">
                <a:solidFill>
                  <a:prstClr val="white"/>
                </a:solidFill>
                <a:latin typeface="Hannotate SC Bold" panose="03000500000000000000" charset="-122"/>
                <a:ea typeface="Hannotate SC Bold" panose="03000500000000000000" charset="-122"/>
                <a:cs typeface="Hannotate SC Bold" panose="03000500000000000000" charset="-122"/>
              </a:rPr>
              <a:t>写作</a:t>
            </a:r>
            <a:endParaRPr kumimoji="1" lang="zh-CN" altLang="en-US" sz="5400" b="1" dirty="0">
              <a:solidFill>
                <a:prstClr val="white"/>
              </a:solidFill>
              <a:latin typeface="Hannotate SC Bold" panose="03000500000000000000" charset="-122"/>
              <a:ea typeface="Hannotate SC Bold" panose="03000500000000000000" charset="-122"/>
              <a:cs typeface="Hannotate SC Bold" panose="030005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4246245"/>
          </a:xfrm>
          <a:prstGeom prst="rect">
            <a:avLst/>
          </a:prstGeom>
          <a:noFill/>
        </p:spPr>
        <p:txBody>
          <a:bodyPr wrap="square" rtlCol="0">
            <a:spAutoFit/>
          </a:bodyPr>
          <a:p>
            <a:pPr algn="just">
              <a:lnSpc>
                <a:spcPct val="150000"/>
              </a:lnSpc>
            </a:pPr>
            <a:r>
              <a:rPr 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（1）</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近三年的写作题干趋势</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阅读量增多</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要求项改变</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隐藏要求较难</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发现</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（2）</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审题步骤</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1: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前提通过</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essay</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等词确定</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论说文体裁</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及文字类较多特征确定类型</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话题</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类</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（3）</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审题步骤</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2: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文章所需主旨</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a:t>
            </a:r>
            <a:endPar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(4)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审题步骤</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3: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题干要求</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项</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（5）</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审题步骤</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4:  </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正式写作前的</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检查</a:t>
            </a:r>
            <a:endPar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endParaRPr>
          </a:p>
          <a:p>
            <a:pPr marL="342900" indent="-342900" algn="just">
              <a:lnSpc>
                <a:spcPct val="150000"/>
              </a:lnSpc>
              <a:buFont typeface="Arial" panose="020B0604020202090204" pitchFamily="34" charset="0"/>
              <a:buChar char="•"/>
            </a:pP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论说文体裁下的类型判断是否正确</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 - </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高频话题类</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作文</a:t>
            </a:r>
            <a:endPar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endParaRPr>
          </a:p>
          <a:p>
            <a:pPr marL="342900" indent="-342900" algn="just">
              <a:lnSpc>
                <a:spcPct val="150000"/>
              </a:lnSpc>
              <a:buFont typeface="Arial" panose="020B0604020202090204" pitchFamily="34" charset="0"/>
              <a:buChar char="•"/>
            </a:pP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文章所需主旨的</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提取</a:t>
            </a:r>
            <a:endPar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endParaRPr>
          </a:p>
          <a:p>
            <a:pPr marL="342900" indent="-342900" algn="just">
              <a:lnSpc>
                <a:spcPct val="150000"/>
              </a:lnSpc>
              <a:buFont typeface="Arial" panose="020B0604020202090204" pitchFamily="34" charset="0"/>
              <a:buChar char="•"/>
            </a:pP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文字提示要求</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项</a:t>
            </a:r>
            <a:endPar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endParaRPr>
          </a:p>
          <a:p>
            <a:pPr marL="342900" indent="-342900" algn="just">
              <a:lnSpc>
                <a:spcPct val="150000"/>
              </a:lnSpc>
              <a:buFont typeface="Arial" panose="020B0604020202090204" pitchFamily="34" charset="0"/>
              <a:buChar char="•"/>
            </a:pP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对于文本论证信息的要求</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 / </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自主判断</a:t>
            </a:r>
            <a:endPar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5631180"/>
          </a:xfrm>
          <a:prstGeom prst="rect">
            <a:avLst/>
          </a:prstGeom>
          <a:noFill/>
        </p:spPr>
        <p:txBody>
          <a:bodyPr wrap="square" rtlCol="0">
            <a:spAutoFit/>
          </a:bodyPr>
          <a:p>
            <a:pPr algn="just">
              <a:lnSpc>
                <a:spcPct val="150000"/>
              </a:lnSpc>
            </a:pP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三</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高频话题类</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篇章构建</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Directions: For this part, you are allowed 30 minutes to write an essay that begins with the sentence “Nowadays, more and more students have realized the importance of </a:t>
            </a:r>
            <a:r>
              <a:rPr lang="en-US" altLang="zh-CN" sz="2000" b="1" u="sng"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self - discipline in their personal growth.</a:t>
            </a: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 You can make comments, cite examples or use your personal experiences to develop your essay. You should write at least 150 words but no more than 200 words (not including the sentence given). （2024.12）- </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六级</a:t>
            </a:r>
            <a:endParaRPr lang="en-US" altLang="zh-CN" sz="2000" dirty="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u="sng" dirty="0">
                <a:latin typeface="Hannotate SC Regular" panose="03000500000000000000" charset="-122"/>
                <a:ea typeface="Hannotate SC Regular" panose="03000500000000000000" charset="-122"/>
                <a:cs typeface="Hannotate SC Regular" panose="03000500000000000000" charset="-122"/>
                <a:sym typeface="+mn-ea"/>
              </a:rPr>
              <a:t>  You should copy the sentence given in quotes at the begining of your essay. - </a:t>
            </a:r>
            <a:r>
              <a:rPr lang="zh-CN" altLang="en-US" sz="2000" u="sng" dirty="0">
                <a:latin typeface="Hannotate SC Regular" panose="03000500000000000000" charset="-122"/>
                <a:ea typeface="Hannotate SC Regular" panose="03000500000000000000" charset="-122"/>
                <a:cs typeface="Hannotate SC Regular" panose="03000500000000000000" charset="-122"/>
                <a:sym typeface="+mn-ea"/>
              </a:rPr>
              <a:t>六级</a:t>
            </a:r>
            <a:endParaRPr lang="zh-CN" altLang="en-US" sz="2000" u="sng" dirty="0">
              <a:latin typeface="Hannotate SC Regular" panose="03000500000000000000" charset="-122"/>
              <a:ea typeface="Hannotate SC Regular" panose="03000500000000000000" charset="-122"/>
              <a:cs typeface="Hannotate SC Regular" panose="03000500000000000000" charset="-122"/>
              <a:sym typeface="+mn-ea"/>
            </a:endParaRPr>
          </a:p>
          <a:p>
            <a:pPr indent="0" algn="just">
              <a:lnSpc>
                <a:spcPct val="150000"/>
              </a:lnSpc>
              <a:buNone/>
            </a:pPr>
            <a:r>
              <a:rPr lang="zh-CN" altLang="en-US"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审题三步走</a:t>
            </a:r>
            <a:r>
              <a:rPr lang="en-US" altLang="zh-CN"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a:t>
            </a:r>
            <a:endParaRPr lang="en-US" altLang="zh-CN"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zh-CN" altLang="en-US"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题干特征</a:t>
            </a:r>
            <a:r>
              <a:rPr lang="en-US" altLang="zh-CN"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 </a:t>
            </a:r>
            <a:r>
              <a:rPr lang="zh-CN" altLang="en-US"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话题作文</a:t>
            </a:r>
            <a:endParaRPr lang="zh-CN" altLang="en-US"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zh-CN" altLang="en-US"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文章主旨</a:t>
            </a:r>
            <a:r>
              <a:rPr lang="en-US" altLang="zh-CN"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 </a:t>
            </a:r>
            <a:r>
              <a:rPr lang="en-US" altLang="zh-CN"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self - discipline in students’ personal growth</a:t>
            </a:r>
            <a:endParaRPr lang="en-US" altLang="zh-CN"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zh-CN" altLang="en-US"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题干要求</a:t>
            </a:r>
            <a:r>
              <a:rPr lang="en-US" altLang="zh-CN"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 </a:t>
            </a:r>
            <a:r>
              <a:rPr lang="en-US" altLang="zh-CN"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copy the sentence given in quotes at the begining of your essay / make comments, cite examples or use your personal experiences to develop your essay</a:t>
            </a:r>
            <a:endParaRPr lang="en-US" altLang="zh-CN"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6092825"/>
          </a:xfrm>
          <a:prstGeom prst="rect">
            <a:avLst/>
          </a:prstGeom>
          <a:noFill/>
        </p:spPr>
        <p:txBody>
          <a:bodyPr wrap="square" rtlCol="0">
            <a:spAutoFit/>
          </a:bodyPr>
          <a:p>
            <a:pPr algn="just">
              <a:lnSpc>
                <a:spcPct val="150000"/>
              </a:lnSpc>
            </a:pP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三</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高频话题类</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篇章构建</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sz="2000" dirty="0">
                <a:latin typeface="Hannotate SC Regular" panose="03000500000000000000" charset="-122"/>
                <a:ea typeface="Hannotate SC Regular" panose="03000500000000000000" charset="-122"/>
                <a:cs typeface="Hannotate SC Regular" panose="03000500000000000000" charset="-122"/>
                <a:sym typeface="+mn-ea"/>
              </a:rPr>
              <a:t>1. </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首段构思与</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写作</a:t>
            </a:r>
            <a:endParaRPr lang="zh-CN" altLang="en-US" sz="2000" dirty="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S1: </a:t>
            </a:r>
            <a:r>
              <a:rPr lang="en-US" altLang="zh-CN" sz="2000" b="1" u="sng"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The topic, </a:t>
            </a:r>
            <a:r>
              <a:rPr lang="zh-CN" altLang="en-US" sz="2000" b="1" u="sng"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文章主旨</a:t>
            </a:r>
            <a:r>
              <a:rPr lang="en-US" altLang="zh-CN" sz="2000" b="1" u="sng"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has become a subject of widespread concern under the rapid change of multidimensional society. </a:t>
            </a: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S2: To further verify the phenomenon. we can find that at least </a:t>
            </a:r>
            <a:r>
              <a:rPr lang="zh-CN" altLang="en-US"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数字</a:t>
            </a: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of percentage of </a:t>
            </a:r>
            <a:r>
              <a:rPr lang="zh-CN" altLang="en-US"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对象</a:t>
            </a: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including </a:t>
            </a:r>
            <a:r>
              <a:rPr lang="zh-CN" altLang="en-US"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具体对象</a:t>
            </a: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tend to increasingly prioritize the N. of </a:t>
            </a:r>
            <a:r>
              <a:rPr lang="zh-CN" altLang="en-US"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主旨改写</a:t>
            </a: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S3: Hence, it is not difficult for us to find some typical reasons for it.</a:t>
            </a:r>
            <a:endPar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例</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：202412 </a:t>
            </a: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六级</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 - self - discipline in students’ personal growth</a:t>
            </a:r>
            <a:endPar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a:t>
            </a:r>
            <a:r>
              <a:rPr lang="en-US" altLang="zh-CN" sz="2000"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Nowadays, more and more students have realized the importance of </a:t>
            </a:r>
            <a:r>
              <a:rPr lang="en-US" altLang="zh-CN" sz="2000" dirty="0">
                <a:solidFill>
                  <a:srgbClr val="C00000"/>
                </a:solidFill>
                <a:latin typeface="Hannotate SC" panose="03000500000000000000" charset="-122"/>
                <a:ea typeface="Hannotate SC" panose="03000500000000000000" charset="-122"/>
                <a:cs typeface="Hannotate SC Regular" panose="03000500000000000000" charset="-122"/>
                <a:sym typeface="+mn-ea"/>
              </a:rPr>
              <a:t>self - discipline in their personal growth. To further verify the phenomenon. we can find that at least 80 percentage of students, including high school and college students, tend to increasingly prioritize the positive effects of self - discipline in their personal growth. Hence, it is not difficult to find some typical reason for it. - 65</a:t>
            </a:r>
            <a:endParaRPr lang="en-US" altLang="zh-CN" sz="2000" dirty="0">
              <a:solidFill>
                <a:srgbClr val="C00000"/>
              </a:solidFill>
              <a:latin typeface="Hannotate SC" panose="03000500000000000000" charset="-122"/>
              <a:ea typeface="Hannotate SC" panose="03000500000000000000" charset="-122"/>
              <a:cs typeface="Hannotate SC Regular" panose="03000500000000000000"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5631180"/>
          </a:xfrm>
          <a:prstGeom prst="rect">
            <a:avLst/>
          </a:prstGeom>
          <a:noFill/>
        </p:spPr>
        <p:txBody>
          <a:bodyPr wrap="square" rtlCol="0">
            <a:spAutoFit/>
          </a:bodyPr>
          <a:p>
            <a:pPr algn="just">
              <a:lnSpc>
                <a:spcPct val="150000"/>
              </a:lnSpc>
            </a:pP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三</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高频话题类</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篇章构建</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sz="2000" dirty="0">
                <a:latin typeface="Hannotate SC Regular" panose="03000500000000000000" charset="-122"/>
                <a:ea typeface="Hannotate SC Regular" panose="03000500000000000000" charset="-122"/>
                <a:cs typeface="Hannotate SC Regular" panose="03000500000000000000" charset="-122"/>
                <a:sym typeface="+mn-ea"/>
              </a:rPr>
              <a:t>1. </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首段构思与</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写作</a:t>
            </a:r>
            <a:endParaRPr lang="zh-CN" altLang="en-US" sz="2000" dirty="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S1: </a:t>
            </a:r>
            <a:r>
              <a:rPr lang="en-US" altLang="zh-CN" sz="2000" b="1" u="sng"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The topic, </a:t>
            </a:r>
            <a:r>
              <a:rPr lang="zh-CN" altLang="en-US" sz="2000" b="1" u="sng"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文章主旨</a:t>
            </a:r>
            <a:r>
              <a:rPr lang="en-US" altLang="zh-CN" sz="2000" b="1" u="sng"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has become a subject of widespread concern under the rapid change of multidimensional society. </a:t>
            </a: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S2: To further verify the phenomenon. we can find that at least </a:t>
            </a:r>
            <a:r>
              <a:rPr lang="zh-CN" altLang="en-US"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数字</a:t>
            </a: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of percentage of </a:t>
            </a:r>
            <a:r>
              <a:rPr lang="zh-CN" altLang="en-US"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对象</a:t>
            </a: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including </a:t>
            </a:r>
            <a:r>
              <a:rPr lang="zh-CN" altLang="en-US"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具体对象</a:t>
            </a: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tend to increasingly prioritize the N. of </a:t>
            </a:r>
            <a:r>
              <a:rPr lang="zh-CN" altLang="en-US"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主旨改写</a:t>
            </a:r>
            <a:r>
              <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S3: Hence, it is not difficult for us to find some typical reasons for it.</a:t>
            </a:r>
            <a:endParaRPr lang="en-US" altLang="zh-CN" sz="2000" b="1"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例</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a:t>
            </a:r>
            <a:r>
              <a:rPr 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202412 - </a:t>
            </a: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四级</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 - express delivery service industry in China </a:t>
            </a:r>
            <a:endPar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a:t>
            </a:r>
            <a:r>
              <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T</a:t>
            </a:r>
            <a:r>
              <a:rPr lang="en-US" altLang="zh-CN"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he topic, </a:t>
            </a:r>
            <a:r>
              <a:rPr lang="en-US" altLang="zh-CN"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express delivery service industry in China, has become a subject of widespread concern under the rapid change of multidimensional society. </a:t>
            </a: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To further verify the phenomenon. we can find that at least 70 percentage of </a:t>
            </a:r>
            <a:r>
              <a:rPr lang="en-US" altLang="zh-CN"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people, especially some express delivery service players</a:t>
            </a: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 tend to increasingly prioritize its benefits. </a:t>
            </a:r>
            <a:r>
              <a:rPr lang="en-US" altLang="zh-CN" sz="2000" b="1" dirty="0">
                <a:solidFill>
                  <a:schemeClr val="tx1"/>
                </a:solidFill>
                <a:highlight>
                  <a:srgbClr val="FFFF00"/>
                </a:highlight>
                <a:latin typeface="Hannotate SC Bold" panose="03000500000000000000" charset="-122"/>
                <a:ea typeface="Hannotate SC Bold" panose="03000500000000000000" charset="-122"/>
                <a:cs typeface="Hannotate SC Regular" panose="03000500000000000000" charset="-122"/>
                <a:sym typeface="+mn-ea"/>
              </a:rPr>
              <a:t>However, there is still a part of people who will also notice some possible problems that the it may have. </a:t>
            </a:r>
            <a:r>
              <a:rPr lang="en-US" altLang="zh-CN"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- 69</a:t>
            </a:r>
            <a:endParaRPr lang="en-US" altLang="zh-CN"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4707890"/>
          </a:xfrm>
          <a:prstGeom prst="rect">
            <a:avLst/>
          </a:prstGeom>
          <a:noFill/>
        </p:spPr>
        <p:txBody>
          <a:bodyPr wrap="square" rtlCol="0">
            <a:spAutoFit/>
          </a:bodyPr>
          <a:p>
            <a:pPr algn="just">
              <a:lnSpc>
                <a:spcPct val="150000"/>
              </a:lnSpc>
            </a:pP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三</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高频话题类</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篇章构建</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sz="2000" dirty="0">
                <a:latin typeface="Hannotate SC Regular" panose="03000500000000000000" charset="-122"/>
                <a:ea typeface="Hannotate SC Regular" panose="03000500000000000000" charset="-122"/>
                <a:cs typeface="Hannotate SC Regular" panose="03000500000000000000" charset="-122"/>
                <a:sym typeface="+mn-ea"/>
              </a:rPr>
              <a:t>2. </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中段构思与</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写作</a:t>
            </a:r>
            <a:endParaRPr lang="zh-CN" altLang="en-US" sz="2000" dirty="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zh-CN" altLang="en-US"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单向属性话题</a:t>
            </a:r>
            <a:r>
              <a:rPr lang="en-US" altLang="zh-CN"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 - </a:t>
            </a:r>
            <a:r>
              <a:rPr lang="zh-CN" altLang="en-US"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积极</a:t>
            </a:r>
            <a:r>
              <a:rPr lang="en-US" altLang="zh-CN"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 / </a:t>
            </a:r>
            <a:r>
              <a:rPr lang="zh-CN" altLang="en-US"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消极属性类</a:t>
            </a:r>
            <a:r>
              <a:rPr lang="en-US" altLang="zh-CN"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a:t>
            </a:r>
            <a:r>
              <a:rPr lang="zh-CN" altLang="en-US"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积极考查居多</a:t>
            </a:r>
            <a:r>
              <a:rPr lang="en-US" altLang="zh-CN"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rPr>
              <a:t>）</a:t>
            </a:r>
            <a:endParaRPr lang="en-US" altLang="zh-CN" sz="2000" b="1" dirty="0">
              <a:solidFill>
                <a:srgbClr val="C00000"/>
              </a:solidFill>
              <a:latin typeface="Hannotate SC Bold" panose="03000500000000000000" charset="-122"/>
              <a:ea typeface="Hannotate SC Bold"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（1）</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解释现象原因型中段</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 - </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题干要求</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 / </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自主判断</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 - </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切题且言之有理即可</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a:t>
            </a:r>
            <a:r>
              <a:rPr lang="zh-CN" alt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逻辑与主旨关联性</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a:t>
            </a:r>
            <a:endPar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endParaRPr>
          </a:p>
          <a:p>
            <a:pPr algn="just">
              <a:lnSpc>
                <a:spcPct val="150000"/>
              </a:lnSpc>
            </a:pP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one of he primary factors contributing to the rise of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改写主旨</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照抄主旨</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is that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原因解释</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角度</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1. For instance, according to a social survey conducted by a prestigious organization,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文章主旨</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has a positive / negative effect on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影响的具体化方面</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which therefore V. ...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影响下的结果阐述</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Another cause that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原因解释</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角度</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2（</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句子</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）leads to the fact that sb. be more likely to do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体现文章主旨</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so sb. may enormously benefit in the formation of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改写主旨</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照抄主旨</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Furthermore,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原因解释</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 </a:t>
            </a:r>
            <a:r>
              <a:rPr lang="zh-CN" altLang="en-US"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角度</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3 </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cannot be overlooked as a factor to this phenomenon.</a:t>
            </a:r>
            <a:endPar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5631180"/>
          </a:xfrm>
          <a:prstGeom prst="rect">
            <a:avLst/>
          </a:prstGeom>
          <a:noFill/>
        </p:spPr>
        <p:txBody>
          <a:bodyPr wrap="square" rtlCol="0">
            <a:spAutoFit/>
          </a:bodyPr>
          <a:p>
            <a:pPr algn="just">
              <a:lnSpc>
                <a:spcPct val="150000"/>
              </a:lnSpc>
            </a:pP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三</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高频话题类</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篇章构建</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sz="2000" dirty="0">
                <a:latin typeface="Hannotate SC Regular" panose="03000500000000000000" charset="-122"/>
                <a:ea typeface="Hannotate SC Regular" panose="03000500000000000000" charset="-122"/>
                <a:cs typeface="Hannotate SC Regular" panose="03000500000000000000" charset="-122"/>
                <a:sym typeface="+mn-ea"/>
              </a:rPr>
              <a:t>2. </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中段构思与</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写作</a:t>
            </a:r>
            <a:endParaRPr lang="zh-CN" altLang="en-US" sz="2000" dirty="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例</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：202412 </a:t>
            </a: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六级</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 - self - discipline in students’ personal growth</a:t>
            </a:r>
            <a:endPar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endParaRPr>
          </a:p>
          <a:p>
            <a:pPr algn="just">
              <a:lnSpc>
                <a:spcPct val="150000"/>
              </a:lnSpc>
            </a:pP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one of he primary factors contributing to the rise of developing self - discipline in students’ personal growth is that it is a basic need for daily management. For instance, according to a social survey conducted by a prestigious organization, self - discipline has a positive effect on students’ daily management and their lifestyle, which therefore </a:t>
            </a:r>
            <a:r>
              <a:rPr 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allows them to strike a balance between their study and daily life</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 Another cause that </a:t>
            </a:r>
            <a:r>
              <a:rPr 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self - discipline symbolizes the robust character </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leads to the fact that students are more likely to develop their favorable qualities autonomously, especially self - discipline , so they may enormously benefit in the formation of good qualities. Furthermore, </a:t>
            </a:r>
            <a:r>
              <a:rPr lang="en-US" sz="2000" dirty="0">
                <a:solidFill>
                  <a:schemeClr val="tx1"/>
                </a:solidFill>
                <a:latin typeface="Hannotate SC" panose="03000500000000000000" charset="-122"/>
                <a:ea typeface="Hannotate SC" panose="03000500000000000000" charset="-122"/>
                <a:cs typeface="Hannotate SC" panose="03000500000000000000" charset="-122"/>
                <a:sym typeface="+mn-ea"/>
              </a:rPr>
              <a:t>the independence and responsibility that come with college life teach students valuable life skills </a:t>
            </a:r>
            <a:r>
              <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rPr>
              <a:t>cannot be overlooked as a factor to this phenomenon. </a:t>
            </a:r>
            <a:r>
              <a:rPr lang="en-US" altLang="zh-CN" sz="2000" dirty="0">
                <a:solidFill>
                  <a:srgbClr val="C00000"/>
                </a:solidFill>
                <a:latin typeface="Hannotate SC" panose="03000500000000000000" charset="-122"/>
                <a:ea typeface="Hannotate SC" panose="03000500000000000000" charset="-122"/>
                <a:cs typeface="Hannotate SC" panose="03000500000000000000" charset="-122"/>
                <a:sym typeface="+mn-ea"/>
              </a:rPr>
              <a:t>- 133</a:t>
            </a:r>
            <a:endParaRPr lang="en-US" altLang="zh-CN" sz="2000" dirty="0">
              <a:solidFill>
                <a:srgbClr val="C00000"/>
              </a:solidFill>
              <a:latin typeface="Hannotate SC" panose="03000500000000000000" charset="-122"/>
              <a:ea typeface="Hannotate SC" panose="03000500000000000000" charset="-122"/>
              <a:cs typeface="Hannotate SC" panose="03000500000000000000"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5169535"/>
          </a:xfrm>
          <a:prstGeom prst="rect">
            <a:avLst/>
          </a:prstGeom>
          <a:noFill/>
        </p:spPr>
        <p:txBody>
          <a:bodyPr wrap="square" rtlCol="0">
            <a:spAutoFit/>
          </a:bodyPr>
          <a:p>
            <a:pPr algn="just">
              <a:lnSpc>
                <a:spcPct val="150000"/>
              </a:lnSpc>
            </a:pP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三</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高频话题类</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篇章构建</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sz="2000" dirty="0">
                <a:latin typeface="Hannotate SC Regular" panose="03000500000000000000" charset="-122"/>
                <a:ea typeface="Hannotate SC Regular" panose="03000500000000000000" charset="-122"/>
                <a:cs typeface="Hannotate SC Regular" panose="03000500000000000000" charset="-122"/>
                <a:sym typeface="+mn-ea"/>
              </a:rPr>
              <a:t>2. </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中段构思与</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写作</a:t>
            </a:r>
            <a:endParaRPr lang="zh-CN" altLang="en-US" sz="2000" dirty="0">
              <a:latin typeface="Hannotate SC Regular" panose="03000500000000000000" charset="-122"/>
              <a:ea typeface="Hannotate SC Regular" panose="03000500000000000000" charset="-122"/>
              <a:cs typeface="Hannotate SC Regular" panose="03000500000000000000" charset="-122"/>
              <a:sym typeface="+mn-ea"/>
            </a:endParaRPr>
          </a:p>
          <a:p>
            <a:pPr indent="0" algn="just" fontAlgn="auto">
              <a:lnSpc>
                <a:spcPct val="150000"/>
              </a:lnSpc>
            </a:pP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例</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：202406 </a:t>
            </a: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四级</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 - </a:t>
            </a:r>
            <a:r>
              <a:rPr lang="en-US" altLang="zh-CN" sz="2000" b="1">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whether university libraries should be open to the public. </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 </a:t>
            </a:r>
            <a:r>
              <a:rPr lang="en-US" altLang="zh-CN" sz="2000" dirty="0">
                <a:solidFill>
                  <a:schemeClr val="accent1">
                    <a:lumMod val="75000"/>
                  </a:schemeClr>
                </a:solidFill>
                <a:latin typeface="Hannotate SC Regular" panose="03000500000000000000" charset="-122"/>
                <a:ea typeface="Hannotate SC Regular" panose="03000500000000000000" charset="-122"/>
                <a:cs typeface="Hannotate SC Regular" panose="03000500000000000000" charset="-122"/>
                <a:sym typeface="+mn-ea"/>
              </a:rPr>
              <a:t>  </a:t>
            </a: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a:t>
            </a:r>
            <a:endPar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endParaRPr>
          </a:p>
          <a:p>
            <a:pPr indent="0" algn="just" fontAlgn="auto">
              <a:lnSpc>
                <a:spcPct val="150000"/>
              </a:lnSpc>
            </a:pPr>
            <a:r>
              <a:rPr lang="en-US" altLang="zh-CN" sz="2000" b="1" dirty="0">
                <a:solidFill>
                  <a:schemeClr val="tx1"/>
                </a:solidFill>
                <a:latin typeface="Hannotate SC Bold" panose="03000500000000000000" charset="-122"/>
                <a:ea typeface="Hannotate SC Bold" panose="03000500000000000000" charset="-122"/>
                <a:cs typeface="Hannotate SC" panose="03000500000000000000" charset="-122"/>
                <a:sym typeface="+mn-ea"/>
              </a:rPr>
              <a:t>    </a:t>
            </a:r>
            <a:r>
              <a:rPr lang="en-US" altLang="zh-CN" sz="2000">
                <a:solidFill>
                  <a:schemeClr val="tx1"/>
                </a:solidFill>
                <a:highlight>
                  <a:srgbClr val="FFFF00"/>
                </a:highlight>
                <a:latin typeface="Hannotate SC" panose="03000500000000000000" charset="-122"/>
                <a:ea typeface="Hannotate SC" panose="03000500000000000000" charset="-122"/>
                <a:cs typeface="Arial Rounded MT Bold" panose="020F0704030504030204" charset="0"/>
                <a:sym typeface="+mn-ea"/>
              </a:rPr>
              <a:t>Some people, especially some scholars, hold the view that the opening of universities is a significant step toward achieving universal reading. </a:t>
            </a:r>
            <a:r>
              <a:rPr lang="en-US" altLang="zh-CN" sz="2000">
                <a:solidFill>
                  <a:schemeClr val="tx1"/>
                </a:solidFill>
                <a:latin typeface="Hannotate SC" panose="03000500000000000000" charset="-122"/>
                <a:ea typeface="Hannotate SC" panose="03000500000000000000" charset="-122"/>
                <a:cs typeface="Arial Rounded MT Bold" panose="020F0704030504030204" charset="0"/>
                <a:sym typeface="+mn-ea"/>
              </a:rPr>
              <a:t>Specifically, if our society intends to stimulate the interests of public reading, it is possible to open the universities library, which enables us to improve social and cultural literacy. </a:t>
            </a:r>
            <a:r>
              <a:rPr lang="en-US" altLang="zh-CN" sz="2000">
                <a:solidFill>
                  <a:schemeClr val="tx1"/>
                </a:solidFill>
                <a:highlight>
                  <a:srgbClr val="FFFF00"/>
                </a:highlight>
                <a:latin typeface="Hannotate SC" panose="03000500000000000000" charset="-122"/>
                <a:ea typeface="Hannotate SC" panose="03000500000000000000" charset="-122"/>
                <a:cs typeface="Arial Rounded MT Bold" panose="020F0704030504030204" charset="0"/>
                <a:sym typeface="+mn-ea"/>
              </a:rPr>
              <a:t>Others, however, harbor the opposite opinion that this practice poses a great threat on the safety to the public property. </a:t>
            </a:r>
            <a:r>
              <a:rPr lang="en-US" altLang="zh-CN" sz="2000">
                <a:solidFill>
                  <a:schemeClr val="tx1"/>
                </a:solidFill>
                <a:latin typeface="Hannotate SC" panose="03000500000000000000" charset="-122"/>
                <a:ea typeface="Hannotate SC" panose="03000500000000000000" charset="-122"/>
                <a:cs typeface="Arial Rounded MT Bold" panose="020F0704030504030204" charset="0"/>
                <a:sym typeface="+mn-ea"/>
              </a:rPr>
              <a:t>To be frank, the safety of the personnel entering the university library will not only have a certain impact on the management and maintenance of the library, but also pose certain obstacles to the effective utilization of library resources. </a:t>
            </a:r>
            <a:r>
              <a:rPr lang="en-US" altLang="zh-CN" sz="2000">
                <a:solidFill>
                  <a:srgbClr val="C00000"/>
                </a:solidFill>
                <a:latin typeface="Hannotate SC" panose="03000500000000000000" charset="-122"/>
                <a:ea typeface="Hannotate SC" panose="03000500000000000000" charset="-122"/>
                <a:cs typeface="Arial Rounded MT Bold" panose="020F0704030504030204" charset="0"/>
                <a:sym typeface="+mn-ea"/>
              </a:rPr>
              <a:t>- 109 </a:t>
            </a:r>
            <a:endParaRPr lang="en-US" altLang="zh-CN" sz="2000" dirty="0">
              <a:solidFill>
                <a:srgbClr val="C00000"/>
              </a:solidFill>
              <a:latin typeface="Hannotate SC" panose="03000500000000000000" charset="-122"/>
              <a:ea typeface="Hannotate SC" panose="03000500000000000000" charset="-122"/>
              <a:cs typeface="Arial Rounded MT Bold" panose="020F0704030504030204" charset="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4246245"/>
          </a:xfrm>
          <a:prstGeom prst="rect">
            <a:avLst/>
          </a:prstGeom>
          <a:noFill/>
        </p:spPr>
        <p:txBody>
          <a:bodyPr wrap="square" rtlCol="0">
            <a:spAutoFit/>
          </a:bodyPr>
          <a:p>
            <a:pPr algn="just">
              <a:lnSpc>
                <a:spcPct val="150000"/>
              </a:lnSpc>
            </a:pP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三</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高频话题类</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篇章构建</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sz="2000" dirty="0">
                <a:latin typeface="Hannotate SC Regular" panose="03000500000000000000" charset="-122"/>
                <a:ea typeface="Hannotate SC Regular" panose="03000500000000000000" charset="-122"/>
                <a:cs typeface="Hannotate SC Regular" panose="03000500000000000000" charset="-122"/>
                <a:sym typeface="+mn-ea"/>
              </a:rPr>
              <a:t>3. </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尾段构思与</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写作</a:t>
            </a:r>
            <a:endParaRPr lang="zh-CN" altLang="en-US" sz="2000" dirty="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b="1">
                <a:latin typeface="Hannotate SC Bold" panose="03000500000000000000" charset="-122"/>
                <a:ea typeface="Hannotate SC Bold" panose="03000500000000000000" charset="-122"/>
                <a:cs typeface="Hannotate SC Bold" panose="03000500000000000000" charset="-122"/>
                <a:sym typeface="+mn-ea"/>
              </a:rPr>
              <a:t>   It goes without saying that ..., in any case, tend</a:t>
            </a:r>
            <a:r>
              <a:rPr lang="en-US" altLang="zh-CN" sz="2000" b="1" u="sng">
                <a:latin typeface="Hannotate SC Bold" panose="03000500000000000000" charset="-122"/>
                <a:ea typeface="Hannotate SC Bold" panose="03000500000000000000" charset="-122"/>
                <a:cs typeface="Hannotate SC Bold" panose="03000500000000000000" charset="-122"/>
                <a:sym typeface="+mn-ea"/>
              </a:rPr>
              <a:t>s</a:t>
            </a:r>
            <a:r>
              <a:rPr lang="en-US" altLang="zh-CN" sz="2000" b="1">
                <a:latin typeface="Hannotate SC Bold" panose="03000500000000000000" charset="-122"/>
                <a:ea typeface="Hannotate SC Bold" panose="03000500000000000000" charset="-122"/>
                <a:cs typeface="Hannotate SC Bold" panose="03000500000000000000" charset="-122"/>
                <a:sym typeface="+mn-ea"/>
              </a:rPr>
              <a:t> to be of adj. + N. . Hence, as for sb., it is our responsibility to shoulder the obligation for </a:t>
            </a:r>
            <a:r>
              <a:rPr lang="zh-CN" altLang="en-US" sz="2000" b="1">
                <a:latin typeface="Hannotate SC Bold" panose="03000500000000000000" charset="-122"/>
                <a:ea typeface="Hannotate SC Bold" panose="03000500000000000000" charset="-122"/>
                <a:cs typeface="Hannotate SC Bold" panose="03000500000000000000" charset="-122"/>
                <a:sym typeface="+mn-ea"/>
              </a:rPr>
              <a:t>积极动词</a:t>
            </a:r>
            <a:r>
              <a:rPr lang="en-US" altLang="zh-CN" sz="2000" b="1">
                <a:latin typeface="Hannotate SC Bold" panose="03000500000000000000" charset="-122"/>
                <a:ea typeface="Hannotate SC Bold" panose="03000500000000000000" charset="-122"/>
                <a:cs typeface="Hannotate SC Bold" panose="03000500000000000000" charset="-122"/>
                <a:sym typeface="+mn-ea"/>
              </a:rPr>
              <a:t>ing ... . With the joint efforts, we can surely look forward to a bright future of ... . </a:t>
            </a:r>
            <a:endParaRPr lang="en-US" altLang="zh-CN" sz="2000" b="1">
              <a:latin typeface="Hannotate SC Bold" panose="03000500000000000000" charset="-122"/>
              <a:ea typeface="Hannotate SC Bold" panose="03000500000000000000" charset="-122"/>
              <a:cs typeface="Hannotate SC Bold" panose="03000500000000000000" charset="-122"/>
            </a:endParaRPr>
          </a:p>
          <a:p>
            <a:pPr algn="just">
              <a:lnSpc>
                <a:spcPct val="150000"/>
              </a:lnSpc>
            </a:pP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例</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：202412 </a:t>
            </a: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六级</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 - self - discipline in students’ personal growth</a:t>
            </a:r>
            <a:endParaRPr lang="en-US" altLang="zh-CN" sz="2000" dirty="0">
              <a:solidFill>
                <a:schemeClr val="tx1"/>
              </a:solidFill>
              <a:latin typeface="Hannotate SC" panose="03000500000000000000" charset="-122"/>
              <a:ea typeface="Hannotate SC" panose="03000500000000000000" charset="-122"/>
              <a:cs typeface="Hannotate SC" panose="03000500000000000000" charset="-122"/>
              <a:sym typeface="+mn-ea"/>
            </a:endParaRPr>
          </a:p>
          <a:p>
            <a:pPr algn="just">
              <a:lnSpc>
                <a:spcPct val="150000"/>
              </a:lnSpc>
            </a:pPr>
            <a:r>
              <a:rPr lang="en-US" altLang="zh-CN" sz="2000" b="1" dirty="0">
                <a:solidFill>
                  <a:schemeClr val="tx1"/>
                </a:solidFill>
                <a:latin typeface="Hannotate SC Bold" panose="03000500000000000000" charset="-122"/>
                <a:ea typeface="Hannotate SC Bold" panose="03000500000000000000" charset="-122"/>
                <a:cs typeface="Hannotate SC Bold" panose="03000500000000000000" charset="-122"/>
                <a:sym typeface="+mn-ea"/>
              </a:rPr>
              <a:t>    </a:t>
            </a:r>
            <a:r>
              <a:rPr lang="en-US" altLang="zh-CN" sz="2000" dirty="0">
                <a:solidFill>
                  <a:schemeClr val="tx1"/>
                </a:solidFill>
                <a:latin typeface="Hannotate SC" panose="03000500000000000000" charset="-122"/>
                <a:ea typeface="Hannotate SC" panose="03000500000000000000" charset="-122"/>
                <a:cs typeface="Hannotate SC Bold" panose="03000500000000000000" charset="-122"/>
                <a:sym typeface="+mn-ea"/>
              </a:rPr>
              <a:t>It goes without saying that </a:t>
            </a:r>
            <a:r>
              <a:rPr lang="en-US" altLang="zh-CN" sz="2000" b="1" u="sng"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self - discipline</a:t>
            </a:r>
            <a:r>
              <a:rPr lang="en-US" altLang="zh-CN" sz="2000" dirty="0">
                <a:solidFill>
                  <a:schemeClr val="tx1"/>
                </a:solidFill>
                <a:latin typeface="Hannotate SC" panose="03000500000000000000" charset="-122"/>
                <a:ea typeface="Hannotate SC" panose="03000500000000000000" charset="-122"/>
                <a:cs typeface="Hannotate SC Bold" panose="03000500000000000000" charset="-122"/>
                <a:sym typeface="+mn-ea"/>
              </a:rPr>
              <a:t>, in any case, tends to be great </a:t>
            </a:r>
            <a:r>
              <a:rPr lang="en-US" altLang="zh-CN" sz="2000" b="1" u="sng"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necessity</a:t>
            </a:r>
            <a:r>
              <a:rPr lang="en-US" altLang="zh-CN" sz="2000" dirty="0">
                <a:solidFill>
                  <a:schemeClr val="tx1"/>
                </a:solidFill>
                <a:latin typeface="Hannotate SC" panose="03000500000000000000" charset="-122"/>
                <a:ea typeface="Hannotate SC" panose="03000500000000000000" charset="-122"/>
                <a:cs typeface="Hannotate SC Bold" panose="03000500000000000000" charset="-122"/>
                <a:sym typeface="+mn-ea"/>
              </a:rPr>
              <a:t>. Hence, as for students, it is our responsibility to sholder the obligation for developing the favorable qualities. With the joint efforts, we can surely look forward to a bright future of ourselves.</a:t>
            </a:r>
            <a:r>
              <a:rPr lang="en-US" altLang="zh-CN" sz="2000" b="1" dirty="0">
                <a:solidFill>
                  <a:schemeClr val="tx1"/>
                </a:solidFill>
                <a:latin typeface="Hannotate SC Bold" panose="03000500000000000000" charset="-122"/>
                <a:ea typeface="Hannotate SC Bold" panose="03000500000000000000" charset="-122"/>
                <a:cs typeface="Hannotate SC Bold" panose="03000500000000000000" charset="-122"/>
                <a:sym typeface="+mn-ea"/>
              </a:rPr>
              <a:t> </a:t>
            </a:r>
            <a:r>
              <a:rPr lang="en-US" altLang="zh-CN" sz="2000" dirty="0">
                <a:solidFill>
                  <a:srgbClr val="C00000"/>
                </a:solidFill>
                <a:latin typeface="Hannotate SC" panose="03000500000000000000" charset="-122"/>
                <a:ea typeface="Hannotate SC" panose="03000500000000000000" charset="-122"/>
                <a:cs typeface="Hannotate SC Bold" panose="03000500000000000000" charset="-122"/>
                <a:sym typeface="+mn-ea"/>
              </a:rPr>
              <a:t>- 48 </a:t>
            </a:r>
            <a:endParaRPr lang="en-US" altLang="zh-CN" sz="2000" dirty="0">
              <a:solidFill>
                <a:srgbClr val="C00000"/>
              </a:solidFill>
              <a:latin typeface="Hannotate SC" panose="03000500000000000000" charset="-122"/>
              <a:ea typeface="Hannotate SC" panose="03000500000000000000" charset="-122"/>
              <a:cs typeface="Hannotate SC Bold" panose="03000500000000000000"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5631180"/>
          </a:xfrm>
          <a:prstGeom prst="rect">
            <a:avLst/>
          </a:prstGeom>
          <a:noFill/>
        </p:spPr>
        <p:txBody>
          <a:bodyPr wrap="square" rtlCol="0">
            <a:spAutoFit/>
          </a:bodyPr>
          <a:p>
            <a:pPr algn="just">
              <a:lnSpc>
                <a:spcPct val="150000"/>
              </a:lnSpc>
            </a:pP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三</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高频话题类</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篇章构建</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sz="2000" dirty="0">
                <a:latin typeface="Hannotate SC Regular" panose="03000500000000000000" charset="-122"/>
                <a:ea typeface="Hannotate SC Regular" panose="03000500000000000000" charset="-122"/>
                <a:cs typeface="Hannotate SC Regular" panose="03000500000000000000" charset="-122"/>
                <a:sym typeface="+mn-ea"/>
              </a:rPr>
              <a:t>3. </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尾段构思与</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写作</a:t>
            </a:r>
            <a:endParaRPr lang="zh-CN" altLang="en-US" sz="2000" dirty="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 </a:t>
            </a: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   </a:t>
            </a:r>
            <a:r>
              <a:rPr lang="en-US" altLang="zh-CN" sz="2000" b="1">
                <a:latin typeface="Hannotate SC Bold" panose="03000500000000000000" charset="-122"/>
                <a:ea typeface="Hannotate SC Bold" panose="03000500000000000000" charset="-122"/>
                <a:cs typeface="Arial Rounded MT Bold" panose="020F0704030504030204" charset="0"/>
                <a:sym typeface="+mn-ea"/>
              </a:rPr>
              <a:t>As far as I am concerned, both sides have something right. Hence, we had better regard it reasonably and do it according to the circumstances we are in. What will happen in the future? Nobody really knows, but one thing is certain: the awareness of focusing on ... is increasingly enhanced and improved. </a:t>
            </a:r>
            <a:endParaRPr lang="en-US" altLang="zh-CN" sz="2000" b="1">
              <a:latin typeface="Hannotate SC Bold" panose="03000500000000000000" charset="-122"/>
              <a:ea typeface="Hannotate SC Bold" panose="03000500000000000000" charset="-122"/>
              <a:cs typeface="Arial Rounded MT Bold" panose="020F0704030504030204" charset="0"/>
              <a:sym typeface="+mn-ea"/>
            </a:endParaRPr>
          </a:p>
          <a:p>
            <a:pPr algn="just">
              <a:lnSpc>
                <a:spcPct val="150000"/>
              </a:lnSpc>
            </a:pP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例</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a:t>
            </a:r>
            <a:r>
              <a:rPr 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202412 - </a:t>
            </a:r>
            <a:r>
              <a:rPr lang="zh-CN" altLang="en-US"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四级</a:t>
            </a:r>
            <a:r>
              <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 - express delivery service industry in China </a:t>
            </a:r>
            <a:endParaRPr lang="en-US" altLang="zh-CN" sz="2000" b="1"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endParaRPr>
          </a:p>
          <a:p>
            <a:pPr algn="just">
              <a:lnSpc>
                <a:spcPct val="150000"/>
              </a:lnSpc>
            </a:pPr>
            <a:r>
              <a:rPr lang="en-US" altLang="zh-CN" sz="2000" b="1">
                <a:latin typeface="Hannotate SC Bold" panose="03000500000000000000" charset="-122"/>
                <a:ea typeface="Hannotate SC Bold" panose="03000500000000000000" charset="-122"/>
                <a:cs typeface="Arial Rounded MT Bold" panose="020F0704030504030204" charset="0"/>
                <a:sym typeface="+mn-ea"/>
              </a:rPr>
              <a:t>    As far as I am concerned, both sides have something right. Hence, we had better regard it reasonably and do it according to the circumstances we are in. What will happen in the future? Nobody really knows, but one thing is certain: the awareness of focusing on </a:t>
            </a:r>
            <a:r>
              <a:rPr lang="en-US" altLang="zh-CN" sz="2000" b="1" u="sng" dirty="0">
                <a:solidFill>
                  <a:schemeClr val="accent1">
                    <a:lumMod val="75000"/>
                  </a:schemeClr>
                </a:solidFill>
                <a:latin typeface="Hannotate SC Bold" panose="03000500000000000000" charset="-122"/>
                <a:ea typeface="Hannotate SC Bold" panose="03000500000000000000" charset="-122"/>
                <a:cs typeface="Hannotate SC Bold" panose="03000500000000000000" charset="-122"/>
                <a:sym typeface="+mn-ea"/>
              </a:rPr>
              <a:t>express delivery service industry in China</a:t>
            </a:r>
            <a:r>
              <a:rPr lang="en-US" altLang="zh-CN" sz="2000" b="1">
                <a:latin typeface="Hannotate SC Bold" panose="03000500000000000000" charset="-122"/>
                <a:ea typeface="Hannotate SC Bold" panose="03000500000000000000" charset="-122"/>
                <a:cs typeface="Arial Rounded MT Bold" panose="020F0704030504030204" charset="0"/>
                <a:sym typeface="+mn-ea"/>
              </a:rPr>
              <a:t> is increasingly enhanced and improved. </a:t>
            </a:r>
            <a:endParaRPr lang="en-US" altLang="zh-CN" sz="2000" b="1">
              <a:latin typeface="Hannotate SC Bold" panose="03000500000000000000" charset="-122"/>
              <a:ea typeface="Hannotate SC Bold" panose="03000500000000000000" charset="-122"/>
              <a:cs typeface="Arial Rounded MT Bold" panose="020F0704030504030204" charset="0"/>
              <a:sym typeface="+mn-ea"/>
            </a:endParaRPr>
          </a:p>
          <a:p>
            <a:pPr algn="just">
              <a:lnSpc>
                <a:spcPct val="150000"/>
              </a:lnSpc>
            </a:pPr>
            <a:endParaRPr lang="en-US" altLang="zh-CN" sz="2000" dirty="0">
              <a:solidFill>
                <a:srgbClr val="C00000"/>
              </a:solidFill>
              <a:latin typeface="Hannotate SC Regular" panose="03000500000000000000" charset="-122"/>
              <a:ea typeface="Hannotate SC Regular" panose="03000500000000000000" charset="-122"/>
              <a:cs typeface="Hannotate SC Bold" panose="03000500000000000000"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75572" y="2321004"/>
            <a:ext cx="12192000" cy="2214880"/>
          </a:xfrm>
          <a:prstGeom prst="rect">
            <a:avLst/>
          </a:prstGeom>
          <a:noFill/>
        </p:spPr>
        <p:txBody>
          <a:bodyPr wrap="square" rtlCol="0">
            <a:spAutoFit/>
          </a:bodyPr>
          <a:lstStyle/>
          <a:p>
            <a:pPr algn="ctr"/>
            <a:r>
              <a:rPr kumimoji="1" lang="zh-CN" altLang="en-US" sz="13800" dirty="0">
                <a:solidFill>
                  <a:schemeClr val="accent4">
                    <a:lumMod val="20000"/>
                    <a:lumOff val="80000"/>
                  </a:schemeClr>
                </a:solidFill>
                <a:latin typeface="Hannotate SC Regular" panose="03000500000000000000" charset="-122"/>
                <a:ea typeface="Hannotate SC Regular" panose="03000500000000000000" charset="-122"/>
                <a:cs typeface="微软雅黑" panose="020B0503020204020204" pitchFamily="34" charset="-122"/>
              </a:rPr>
              <a:t>逢考必过！</a:t>
            </a:r>
            <a:endParaRPr kumimoji="1" lang="zh-CN" altLang="en-US" sz="13800" dirty="0">
              <a:solidFill>
                <a:schemeClr val="accent4">
                  <a:lumMod val="20000"/>
                  <a:lumOff val="80000"/>
                </a:schemeClr>
              </a:solidFill>
              <a:latin typeface="Hannotate SC Regular" panose="03000500000000000000" charset="-122"/>
              <a:ea typeface="Hannotate SC Regular" panose="03000500000000000000" charset="-122"/>
              <a:cs typeface="微软雅黑" panose="020B0503020204020204" pitchFamily="34" charset="-122"/>
            </a:endParaRPr>
          </a:p>
        </p:txBody>
      </p:sp>
      <p:pic>
        <p:nvPicPr>
          <p:cNvPr id="5" name="图片 4"/>
          <p:cNvPicPr>
            <a:picLocks noChangeAspect="1"/>
          </p:cNvPicPr>
          <p:nvPr/>
        </p:nvPicPr>
        <p:blipFill rotWithShape="1">
          <a:blip r:embed="rId2"/>
          <a:srcRect b="5283"/>
          <a:stretch>
            <a:fillRect/>
          </a:stretch>
        </p:blipFill>
        <p:spPr>
          <a:xfrm>
            <a:off x="10029880" y="4367987"/>
            <a:ext cx="1533271" cy="205143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8630" y="2552700"/>
            <a:ext cx="11254105" cy="1753235"/>
          </a:xfrm>
          <a:prstGeom prst="rect">
            <a:avLst/>
          </a:prstGeom>
          <a:noFill/>
        </p:spPr>
        <p:txBody>
          <a:bodyPr wrap="square" rtlCol="0">
            <a:spAutoFit/>
          </a:bodyPr>
          <a:p>
            <a:pPr marR="0" lvl="0" indent="0" algn="ctr" defTabSz="914400" rtl="0" fontAlgn="auto">
              <a:lnSpc>
                <a:spcPct val="150000"/>
              </a:lnSpc>
              <a:spcBef>
                <a:spcPts val="0"/>
              </a:spcBef>
              <a:spcAft>
                <a:spcPts val="0"/>
              </a:spcAft>
              <a:buClrTx/>
              <a:buSzTx/>
              <a:buFont typeface="Arial" panose="020B0604020202090204" pitchFamily="34" charset="0"/>
              <a:buNone/>
              <a:defRPr/>
            </a:pPr>
            <a:r>
              <a:rPr kumimoji="1" lang="zh-CN" altLang="en-US" sz="3600" b="1" dirty="0">
                <a:solidFill>
                  <a:schemeClr val="tx1"/>
                </a:solidFill>
                <a:latin typeface="Hannotate SC Bold" panose="03000500000000000000" charset="-122"/>
                <a:ea typeface="Hannotate SC Bold" panose="03000500000000000000" charset="-122"/>
                <a:cs typeface="Hannotate SC Bold" panose="03000500000000000000" charset="-122"/>
                <a:sym typeface="+mn-ea"/>
              </a:rPr>
              <a:t>四六级考前急救课</a:t>
            </a:r>
            <a:r>
              <a:rPr kumimoji="1" lang="en-US" altLang="zh-CN" sz="3600" b="1" dirty="0">
                <a:solidFill>
                  <a:schemeClr val="tx1"/>
                </a:solidFill>
                <a:latin typeface="Hannotate SC Bold" panose="03000500000000000000" charset="-122"/>
                <a:ea typeface="Hannotate SC Bold" panose="03000500000000000000" charset="-122"/>
                <a:cs typeface="Hannotate SC Bold" panose="03000500000000000000" charset="-122"/>
                <a:sym typeface="+mn-ea"/>
              </a:rPr>
              <a:t> - </a:t>
            </a:r>
            <a:r>
              <a:rPr kumimoji="1" lang="zh-CN" altLang="en-US" sz="3600" b="1" dirty="0">
                <a:solidFill>
                  <a:schemeClr val="tx1"/>
                </a:solidFill>
                <a:latin typeface="Hannotate SC Bold" panose="03000500000000000000" charset="-122"/>
                <a:ea typeface="Hannotate SC Bold" panose="03000500000000000000" charset="-122"/>
                <a:cs typeface="Hannotate SC Bold" panose="03000500000000000000" charset="-122"/>
                <a:sym typeface="+mn-ea"/>
              </a:rPr>
              <a:t>写作</a:t>
            </a:r>
            <a:endParaRPr kumimoji="1" lang="zh-CN" altLang="en-US" sz="3600" b="1" dirty="0">
              <a:solidFill>
                <a:schemeClr val="tx1"/>
              </a:solidFill>
              <a:latin typeface="Hannotate SC Bold" panose="03000500000000000000" charset="-122"/>
              <a:ea typeface="Hannotate SC Bold" panose="03000500000000000000" charset="-122"/>
              <a:cs typeface="Hannotate SC Bold" panose="03000500000000000000" charset="-122"/>
              <a:sym typeface="+mn-ea"/>
            </a:endParaRPr>
          </a:p>
          <a:p>
            <a:pPr marR="0" lvl="0" indent="0" algn="ctr" defTabSz="914400" rtl="0" fontAlgn="auto">
              <a:lnSpc>
                <a:spcPct val="150000"/>
              </a:lnSpc>
              <a:spcBef>
                <a:spcPts val="0"/>
              </a:spcBef>
              <a:spcAft>
                <a:spcPts val="0"/>
              </a:spcAft>
              <a:buClrTx/>
              <a:buSzTx/>
              <a:buFont typeface="Arial" panose="020B0604020202090204" pitchFamily="34" charset="0"/>
              <a:buNone/>
              <a:defRPr/>
            </a:pPr>
            <a:r>
              <a:rPr kumimoji="1" lang="zh-CN" altLang="en-US" sz="3600" b="1" dirty="0">
                <a:solidFill>
                  <a:schemeClr val="tx1"/>
                </a:solidFill>
                <a:latin typeface="Hannotate SC Bold" panose="03000500000000000000" charset="-122"/>
                <a:ea typeface="Hannotate SC Bold" panose="03000500000000000000" charset="-122"/>
                <a:cs typeface="Hannotate SC Bold" panose="03000500000000000000" charset="-122"/>
                <a:sym typeface="+mn-ea"/>
              </a:rPr>
              <a:t>高频体裁</a:t>
            </a:r>
            <a:r>
              <a:rPr kumimoji="1" lang="zh-CN" altLang="en-US" sz="3600" b="1" dirty="0">
                <a:solidFill>
                  <a:schemeClr val="tx1"/>
                </a:solidFill>
                <a:latin typeface="Hannotate SC Bold" panose="03000500000000000000" charset="-122"/>
                <a:ea typeface="Hannotate SC Bold" panose="03000500000000000000" charset="-122"/>
                <a:cs typeface="Hannotate SC Bold" panose="03000500000000000000" charset="-122"/>
                <a:sym typeface="+mn-ea"/>
              </a:rPr>
              <a:t>篇章写作</a:t>
            </a:r>
            <a:endParaRPr kumimoji="1" lang="zh-CN" altLang="en-US" sz="3600" b="1" dirty="0">
              <a:solidFill>
                <a:schemeClr val="tx1"/>
              </a:solidFill>
              <a:latin typeface="Hannotate SC Bold" panose="03000500000000000000" charset="-122"/>
              <a:ea typeface="Hannotate SC Bold" panose="03000500000000000000" charset="-122"/>
              <a:cs typeface="Hannotate SC Bold" panose="03000500000000000000"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2861310"/>
          </a:xfrm>
          <a:prstGeom prst="rect">
            <a:avLst/>
          </a:prstGeom>
          <a:noFill/>
        </p:spPr>
        <p:txBody>
          <a:bodyPr wrap="square" rtlCol="0">
            <a:spAutoFit/>
          </a:bodyPr>
          <a:p>
            <a:pPr indent="0" fontAlgn="auto">
              <a:lnSpc>
                <a:spcPct val="150000"/>
              </a:lnSpc>
            </a:pPr>
            <a:r>
              <a:rPr lang="zh-CN" altLang="en-US" sz="2400">
                <a:latin typeface="Hannotate SC Regular" panose="03000500000000000000" charset="-122"/>
                <a:ea typeface="Hannotate SC Regular" panose="03000500000000000000" charset="-122"/>
                <a:cs typeface="Hannotate SC Regular" panose="03000500000000000000" charset="-122"/>
              </a:rPr>
              <a:t>一</a:t>
            </a:r>
            <a:r>
              <a:rPr lang="en-US" altLang="zh-CN" sz="2400">
                <a:latin typeface="Hannotate SC Regular" panose="03000500000000000000" charset="-122"/>
                <a:ea typeface="Hannotate SC Regular" panose="03000500000000000000" charset="-122"/>
                <a:cs typeface="Hannotate SC Regular" panose="03000500000000000000" charset="-122"/>
              </a:rPr>
              <a:t>、</a:t>
            </a:r>
            <a:r>
              <a:rPr lang="zh-CN" altLang="en-US" sz="2400">
                <a:latin typeface="Hannotate SC Regular" panose="03000500000000000000" charset="-122"/>
                <a:ea typeface="Hannotate SC Regular" panose="03000500000000000000" charset="-122"/>
                <a:cs typeface="Hannotate SC Regular" panose="03000500000000000000" charset="-122"/>
              </a:rPr>
              <a:t>四六级写作常考</a:t>
            </a:r>
            <a:r>
              <a:rPr lang="zh-CN" altLang="en-US" sz="2400">
                <a:latin typeface="Hannotate SC Regular" panose="03000500000000000000" charset="-122"/>
                <a:ea typeface="Hannotate SC Regular" panose="03000500000000000000" charset="-122"/>
                <a:cs typeface="Hannotate SC Regular" panose="03000500000000000000" charset="-122"/>
              </a:rPr>
              <a:t>体裁</a:t>
            </a:r>
            <a:endParaRPr lang="zh-CN" altLang="en-US" sz="2400">
              <a:latin typeface="Hannotate SC Regular" panose="03000500000000000000" charset="-122"/>
              <a:ea typeface="Hannotate SC Regular" panose="03000500000000000000" charset="-122"/>
              <a:cs typeface="Hannotate SC Regular" panose="03000500000000000000" charset="-122"/>
            </a:endParaRPr>
          </a:p>
          <a:p>
            <a:pPr indent="0" fontAlgn="auto">
              <a:lnSpc>
                <a:spcPct val="150000"/>
              </a:lnSpc>
            </a:pPr>
            <a:endParaRPr lang="zh-CN" altLang="en-US" sz="2400">
              <a:latin typeface="Hannotate SC Regular" panose="03000500000000000000" charset="-122"/>
              <a:ea typeface="Hannotate SC Regular" panose="03000500000000000000" charset="-122"/>
              <a:cs typeface="Hannotate SC Regular" panose="03000500000000000000" charset="-122"/>
            </a:endParaRPr>
          </a:p>
          <a:p>
            <a:pPr indent="0" fontAlgn="auto">
              <a:lnSpc>
                <a:spcPct val="150000"/>
              </a:lnSpc>
            </a:pPr>
            <a:r>
              <a:rPr lang="en-US" altLang="zh-CN" sz="2400">
                <a:latin typeface="Hannotate SC Regular" panose="03000500000000000000" charset="-122"/>
                <a:ea typeface="Hannotate SC Regular" panose="03000500000000000000" charset="-122"/>
                <a:cs typeface="Hannotate SC Regular" panose="03000500000000000000" charset="-122"/>
              </a:rPr>
              <a:t>1. </a:t>
            </a:r>
            <a:r>
              <a:rPr lang="zh-CN" altLang="en-US" sz="2400">
                <a:latin typeface="Hannotate SC Regular" panose="03000500000000000000" charset="-122"/>
                <a:ea typeface="Hannotate SC Regular" panose="03000500000000000000" charset="-122"/>
                <a:cs typeface="Hannotate SC Regular" panose="03000500000000000000" charset="-122"/>
              </a:rPr>
              <a:t>四级写作</a:t>
            </a:r>
            <a:r>
              <a:rPr lang="en-US" altLang="zh-CN" sz="2400">
                <a:latin typeface="Hannotate SC Regular" panose="03000500000000000000" charset="-122"/>
                <a:ea typeface="Hannotate SC Regular" panose="03000500000000000000" charset="-122"/>
                <a:cs typeface="Hannotate SC Regular" panose="03000500000000000000" charset="-122"/>
              </a:rPr>
              <a:t> - </a:t>
            </a:r>
            <a:r>
              <a:rPr lang="zh-CN" altLang="en-US" sz="2400">
                <a:latin typeface="Hannotate SC Regular" panose="03000500000000000000" charset="-122"/>
                <a:ea typeface="Hannotate SC Regular" panose="03000500000000000000" charset="-122"/>
                <a:cs typeface="Hannotate SC Regular" panose="03000500000000000000" charset="-122"/>
              </a:rPr>
              <a:t>议论文</a:t>
            </a:r>
            <a:r>
              <a:rPr lang="en-US" altLang="zh-CN" sz="2400">
                <a:latin typeface="Hannotate SC Regular" panose="03000500000000000000" charset="-122"/>
                <a:ea typeface="Hannotate SC Regular" panose="03000500000000000000" charset="-122"/>
                <a:cs typeface="Hannotate SC Regular" panose="03000500000000000000" charset="-122"/>
              </a:rPr>
              <a:t> </a:t>
            </a:r>
            <a:r>
              <a:rPr lang="zh-CN" altLang="en-US" sz="2400">
                <a:latin typeface="Hannotate SC Regular" panose="03000500000000000000" charset="-122"/>
                <a:ea typeface="Hannotate SC Regular" panose="03000500000000000000" charset="-122"/>
                <a:cs typeface="Hannotate SC Regular" panose="03000500000000000000" charset="-122"/>
              </a:rPr>
              <a:t>说明文</a:t>
            </a:r>
            <a:r>
              <a:rPr lang="en-US" altLang="zh-CN" sz="2400">
                <a:latin typeface="Hannotate SC Regular" panose="03000500000000000000" charset="-122"/>
                <a:ea typeface="Hannotate SC Regular" panose="03000500000000000000" charset="-122"/>
                <a:cs typeface="Hannotate SC Regular" panose="03000500000000000000" charset="-122"/>
              </a:rPr>
              <a:t> </a:t>
            </a:r>
            <a:r>
              <a:rPr lang="zh-CN" altLang="en-US" sz="2400">
                <a:latin typeface="Hannotate SC Regular" panose="03000500000000000000" charset="-122"/>
                <a:ea typeface="Hannotate SC Regular" panose="03000500000000000000" charset="-122"/>
                <a:cs typeface="Hannotate SC Regular" panose="03000500000000000000" charset="-122"/>
              </a:rPr>
              <a:t>应用文</a:t>
            </a:r>
            <a:endParaRPr lang="zh-CN" altLang="en-US" sz="2400">
              <a:latin typeface="Hannotate SC Regular" panose="03000500000000000000" charset="-122"/>
              <a:ea typeface="Hannotate SC Regular" panose="03000500000000000000" charset="-122"/>
              <a:cs typeface="Hannotate SC Regular" panose="03000500000000000000" charset="-122"/>
            </a:endParaRPr>
          </a:p>
          <a:p>
            <a:pPr indent="0" fontAlgn="auto">
              <a:lnSpc>
                <a:spcPct val="150000"/>
              </a:lnSpc>
            </a:pPr>
            <a:endParaRPr lang="zh-CN" altLang="en-US" sz="2400">
              <a:latin typeface="Hannotate SC Regular" panose="03000500000000000000" charset="-122"/>
              <a:ea typeface="Hannotate SC Regular" panose="03000500000000000000" charset="-122"/>
              <a:cs typeface="Hannotate SC Regular" panose="03000500000000000000" charset="-122"/>
            </a:endParaRPr>
          </a:p>
          <a:p>
            <a:pPr indent="0" fontAlgn="auto">
              <a:lnSpc>
                <a:spcPct val="150000"/>
              </a:lnSpc>
            </a:pPr>
            <a:r>
              <a:rPr lang="en-US" altLang="zh-CN" sz="2400">
                <a:latin typeface="Hannotate SC Regular" panose="03000500000000000000" charset="-122"/>
                <a:ea typeface="Hannotate SC Regular" panose="03000500000000000000" charset="-122"/>
                <a:cs typeface="Hannotate SC Regular" panose="03000500000000000000" charset="-122"/>
              </a:rPr>
              <a:t>2. </a:t>
            </a:r>
            <a:r>
              <a:rPr lang="zh-CN" altLang="en-US" sz="2400">
                <a:latin typeface="Hannotate SC Regular" panose="03000500000000000000" charset="-122"/>
                <a:ea typeface="Hannotate SC Regular" panose="03000500000000000000" charset="-122"/>
                <a:cs typeface="Hannotate SC Regular" panose="03000500000000000000" charset="-122"/>
              </a:rPr>
              <a:t>六级写作</a:t>
            </a:r>
            <a:r>
              <a:rPr lang="en-US" altLang="zh-CN" sz="2400">
                <a:latin typeface="Hannotate SC Regular" panose="03000500000000000000" charset="-122"/>
                <a:ea typeface="Hannotate SC Regular" panose="03000500000000000000" charset="-122"/>
                <a:cs typeface="Hannotate SC Regular" panose="03000500000000000000" charset="-122"/>
              </a:rPr>
              <a:t> - </a:t>
            </a:r>
            <a:r>
              <a:rPr lang="zh-CN" altLang="en-US" sz="2400">
                <a:latin typeface="Hannotate SC Regular" panose="03000500000000000000" charset="-122"/>
                <a:ea typeface="Hannotate SC Regular" panose="03000500000000000000" charset="-122"/>
                <a:cs typeface="Hannotate SC Regular" panose="03000500000000000000" charset="-122"/>
              </a:rPr>
              <a:t>议论文</a:t>
            </a:r>
            <a:r>
              <a:rPr lang="en-US" altLang="zh-CN" sz="2400">
                <a:latin typeface="Hannotate SC Regular" panose="03000500000000000000" charset="-122"/>
                <a:ea typeface="Hannotate SC Regular" panose="03000500000000000000" charset="-122"/>
                <a:cs typeface="Hannotate SC Regular" panose="03000500000000000000" charset="-122"/>
              </a:rPr>
              <a:t> </a:t>
            </a:r>
            <a:r>
              <a:rPr lang="zh-CN" altLang="en-US" sz="2400">
                <a:latin typeface="Hannotate SC Regular" panose="03000500000000000000" charset="-122"/>
                <a:ea typeface="Hannotate SC Regular" panose="03000500000000000000" charset="-122"/>
                <a:cs typeface="Hannotate SC Regular" panose="03000500000000000000" charset="-122"/>
              </a:rPr>
              <a:t>说明文</a:t>
            </a:r>
            <a:r>
              <a:rPr lang="en-US" altLang="zh-CN" sz="2400">
                <a:latin typeface="Hannotate SC Regular" panose="03000500000000000000" charset="-122"/>
                <a:ea typeface="Hannotate SC Regular" panose="03000500000000000000" charset="-122"/>
                <a:cs typeface="Hannotate SC Regular" panose="03000500000000000000" charset="-122"/>
              </a:rPr>
              <a:t> </a:t>
            </a:r>
            <a:endParaRPr lang="en-US" altLang="zh-CN" sz="2400">
              <a:latin typeface="Hannotate SC Regular" panose="03000500000000000000" charset="-122"/>
              <a:ea typeface="Hannotate SC Regular" panose="03000500000000000000" charset="-122"/>
              <a:cs typeface="Hannotate SC Regular" panose="03000500000000000000"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3969385"/>
          </a:xfrm>
          <a:prstGeom prst="rect">
            <a:avLst/>
          </a:prstGeom>
          <a:noFill/>
        </p:spPr>
        <p:txBody>
          <a:bodyPr wrap="square" rtlCol="0">
            <a:spAutoFit/>
          </a:bodyPr>
          <a:p>
            <a:pPr indent="0" fontAlgn="auto">
              <a:lnSpc>
                <a:spcPct val="150000"/>
              </a:lnSpc>
            </a:pPr>
            <a:r>
              <a:rPr lang="zh-CN" altLang="en-US" sz="2400">
                <a:latin typeface="Hannotate SC Regular" panose="03000500000000000000" charset="-122"/>
                <a:ea typeface="Hannotate SC Regular" panose="03000500000000000000" charset="-122"/>
                <a:cs typeface="Hannotate SC Regular" panose="03000500000000000000" charset="-122"/>
              </a:rPr>
              <a:t>二</a:t>
            </a:r>
            <a:r>
              <a:rPr lang="en-US" altLang="zh-CN" sz="2400">
                <a:latin typeface="Hannotate SC Regular" panose="03000500000000000000" charset="-122"/>
                <a:ea typeface="Hannotate SC Regular" panose="03000500000000000000" charset="-122"/>
                <a:cs typeface="Hannotate SC Regular" panose="03000500000000000000" charset="-122"/>
              </a:rPr>
              <a:t>、</a:t>
            </a:r>
            <a:r>
              <a:rPr lang="zh-CN" altLang="en-US" sz="2400">
                <a:latin typeface="Hannotate SC Regular" panose="03000500000000000000" charset="-122"/>
                <a:ea typeface="Hannotate SC Regular" panose="03000500000000000000" charset="-122"/>
                <a:cs typeface="Hannotate SC Regular" panose="03000500000000000000" charset="-122"/>
              </a:rPr>
              <a:t>四六级写作考前注意事项汇总</a:t>
            </a:r>
            <a:endParaRPr lang="zh-CN" altLang="en-US" sz="2400">
              <a:latin typeface="Hannotate SC Regular" panose="03000500000000000000" charset="-122"/>
              <a:ea typeface="Hannotate SC Regular" panose="03000500000000000000" charset="-122"/>
              <a:cs typeface="Hannotate SC Regular" panose="03000500000000000000" charset="-122"/>
            </a:endParaRPr>
          </a:p>
          <a:p>
            <a:pPr indent="0" fontAlgn="auto">
              <a:lnSpc>
                <a:spcPct val="150000"/>
              </a:lnSpc>
            </a:pPr>
            <a:r>
              <a:rPr lang="en-US" altLang="zh-CN" sz="2400">
                <a:latin typeface="Hannotate SC Regular" panose="03000500000000000000" charset="-122"/>
                <a:ea typeface="Hannotate SC Regular" panose="03000500000000000000" charset="-122"/>
                <a:cs typeface="Hannotate SC Regular" panose="03000500000000000000" charset="-122"/>
              </a:rPr>
              <a:t>1. </a:t>
            </a:r>
            <a:r>
              <a:rPr lang="zh-CN" altLang="en-US" sz="2400">
                <a:latin typeface="Hannotate SC Regular" panose="03000500000000000000" charset="-122"/>
                <a:ea typeface="Hannotate SC Regular" panose="03000500000000000000" charset="-122"/>
                <a:cs typeface="Hannotate SC Regular" panose="03000500000000000000" charset="-122"/>
              </a:rPr>
              <a:t>格式问题</a:t>
            </a:r>
            <a:r>
              <a:rPr lang="en-US" altLang="zh-CN" sz="2400">
                <a:latin typeface="Hannotate SC Regular" panose="03000500000000000000" charset="-122"/>
                <a:ea typeface="Hannotate SC Regular" panose="03000500000000000000" charset="-122"/>
                <a:cs typeface="Hannotate SC Regular" panose="03000500000000000000" charset="-122"/>
              </a:rPr>
              <a:t>：</a:t>
            </a:r>
            <a:r>
              <a:rPr lang="zh-CN" altLang="en-US" sz="2400">
                <a:latin typeface="Hannotate SC Regular" panose="03000500000000000000" charset="-122"/>
                <a:ea typeface="Hannotate SC Regular" panose="03000500000000000000" charset="-122"/>
                <a:cs typeface="Hannotate SC Regular" panose="03000500000000000000" charset="-122"/>
              </a:rPr>
              <a:t>三段式，段首格式</a:t>
            </a:r>
            <a:r>
              <a:rPr lang="en-US" altLang="zh-CN" sz="2400">
                <a:latin typeface="Hannotate SC Regular" panose="03000500000000000000" charset="-122"/>
                <a:ea typeface="Hannotate SC Regular" panose="03000500000000000000" charset="-122"/>
                <a:cs typeface="Hannotate SC Regular" panose="03000500000000000000" charset="-122"/>
              </a:rPr>
              <a:t> - </a:t>
            </a:r>
            <a:r>
              <a:rPr lang="zh-CN" altLang="en-US" sz="2400">
                <a:latin typeface="Hannotate SC Regular" panose="03000500000000000000" charset="-122"/>
                <a:ea typeface="Hannotate SC Regular" panose="03000500000000000000" charset="-122"/>
                <a:cs typeface="Hannotate SC Regular" panose="03000500000000000000" charset="-122"/>
              </a:rPr>
              <a:t>齐头式或缩进式</a:t>
            </a:r>
            <a:endParaRPr lang="zh-CN" altLang="en-US" sz="2400">
              <a:latin typeface="Hannotate SC Regular" panose="03000500000000000000" charset="-122"/>
              <a:ea typeface="Hannotate SC Regular" panose="03000500000000000000" charset="-122"/>
              <a:cs typeface="Hannotate SC Regular" panose="03000500000000000000" charset="-122"/>
            </a:endParaRPr>
          </a:p>
          <a:p>
            <a:pPr indent="0" fontAlgn="auto">
              <a:lnSpc>
                <a:spcPct val="150000"/>
              </a:lnSpc>
            </a:pPr>
            <a:r>
              <a:rPr lang="en-US" altLang="zh-CN" sz="2400">
                <a:latin typeface="Hannotate SC Regular" panose="03000500000000000000" charset="-122"/>
                <a:ea typeface="Hannotate SC Regular" panose="03000500000000000000" charset="-122"/>
                <a:cs typeface="Hannotate SC Regular" panose="03000500000000000000" charset="-122"/>
              </a:rPr>
              <a:t>2. </a:t>
            </a:r>
            <a:r>
              <a:rPr lang="zh-CN" altLang="en-US" sz="2400">
                <a:latin typeface="Hannotate SC Regular" panose="03000500000000000000" charset="-122"/>
                <a:ea typeface="Hannotate SC Regular" panose="03000500000000000000" charset="-122"/>
                <a:cs typeface="Hannotate SC Regular" panose="03000500000000000000" charset="-122"/>
              </a:rPr>
              <a:t>文章题目</a:t>
            </a:r>
            <a:r>
              <a:rPr lang="en-US" altLang="zh-CN" sz="2400">
                <a:latin typeface="Hannotate SC Regular" panose="03000500000000000000" charset="-122"/>
                <a:ea typeface="Hannotate SC Regular" panose="03000500000000000000" charset="-122"/>
                <a:cs typeface="Hannotate SC Regular" panose="03000500000000000000" charset="-122"/>
              </a:rPr>
              <a:t>：</a:t>
            </a:r>
            <a:r>
              <a:rPr lang="zh-CN" altLang="en-US" sz="2400">
                <a:latin typeface="Hannotate SC Regular" panose="03000500000000000000" charset="-122"/>
                <a:ea typeface="Hannotate SC Regular" panose="03000500000000000000" charset="-122"/>
                <a:cs typeface="Hannotate SC Regular" panose="03000500000000000000" charset="-122"/>
              </a:rPr>
              <a:t>题干要求</a:t>
            </a:r>
            <a:endParaRPr lang="zh-CN" altLang="en-US" sz="2400">
              <a:latin typeface="Hannotate SC Regular" panose="03000500000000000000" charset="-122"/>
              <a:ea typeface="Hannotate SC Regular" panose="03000500000000000000" charset="-122"/>
              <a:cs typeface="Hannotate SC Regular" panose="03000500000000000000" charset="-122"/>
            </a:endParaRPr>
          </a:p>
          <a:p>
            <a:pPr indent="0" fontAlgn="auto">
              <a:lnSpc>
                <a:spcPct val="150000"/>
              </a:lnSpc>
            </a:pPr>
            <a:r>
              <a:rPr lang="en-US" altLang="zh-CN" sz="2400">
                <a:latin typeface="Hannotate SC Regular" panose="03000500000000000000" charset="-122"/>
                <a:ea typeface="Hannotate SC Regular" panose="03000500000000000000" charset="-122"/>
                <a:cs typeface="Hannotate SC Regular" panose="03000500000000000000" charset="-122"/>
              </a:rPr>
              <a:t>3. </a:t>
            </a:r>
            <a:r>
              <a:rPr lang="zh-CN" altLang="en-US" sz="2400">
                <a:latin typeface="Hannotate SC Regular" panose="03000500000000000000" charset="-122"/>
                <a:ea typeface="Hannotate SC Regular" panose="03000500000000000000" charset="-122"/>
                <a:cs typeface="Hannotate SC Regular" panose="03000500000000000000" charset="-122"/>
              </a:rPr>
              <a:t>卷面书写</a:t>
            </a:r>
            <a:r>
              <a:rPr lang="en-US" altLang="zh-CN" sz="2400">
                <a:latin typeface="Hannotate SC Regular" panose="03000500000000000000" charset="-122"/>
                <a:ea typeface="Hannotate SC Regular" panose="03000500000000000000" charset="-122"/>
                <a:cs typeface="Hannotate SC Regular" panose="03000500000000000000" charset="-122"/>
              </a:rPr>
              <a:t>：</a:t>
            </a:r>
            <a:r>
              <a:rPr lang="zh-CN" altLang="en-US" sz="2400">
                <a:latin typeface="Hannotate SC Regular" panose="03000500000000000000" charset="-122"/>
                <a:ea typeface="Hannotate SC Regular" panose="03000500000000000000" charset="-122"/>
                <a:cs typeface="Hannotate SC Regular" panose="03000500000000000000" charset="-122"/>
              </a:rPr>
              <a:t>工整</a:t>
            </a:r>
            <a:r>
              <a:rPr lang="en-US" altLang="zh-CN" sz="2400">
                <a:latin typeface="Hannotate SC Regular" panose="03000500000000000000" charset="-122"/>
                <a:ea typeface="Hannotate SC Regular" panose="03000500000000000000" charset="-122"/>
                <a:cs typeface="Hannotate SC Regular" panose="03000500000000000000" charset="-122"/>
              </a:rPr>
              <a:t>，</a:t>
            </a:r>
            <a:r>
              <a:rPr lang="zh-CN" altLang="en-US" sz="2400">
                <a:latin typeface="Hannotate SC Regular" panose="03000500000000000000" charset="-122"/>
                <a:ea typeface="Hannotate SC Regular" panose="03000500000000000000" charset="-122"/>
                <a:cs typeface="Hannotate SC Regular" panose="03000500000000000000" charset="-122"/>
              </a:rPr>
              <a:t>不潦草</a:t>
            </a:r>
            <a:r>
              <a:rPr lang="en-US" altLang="zh-CN" sz="2400">
                <a:latin typeface="Hannotate SC Regular" panose="03000500000000000000" charset="-122"/>
                <a:ea typeface="Hannotate SC Regular" panose="03000500000000000000" charset="-122"/>
                <a:cs typeface="Hannotate SC Regular" panose="03000500000000000000" charset="-122"/>
              </a:rPr>
              <a:t>，</a:t>
            </a:r>
            <a:r>
              <a:rPr lang="zh-CN" altLang="en-US" sz="2400">
                <a:latin typeface="Hannotate SC Regular" panose="03000500000000000000" charset="-122"/>
                <a:ea typeface="Hannotate SC Regular" panose="03000500000000000000" charset="-122"/>
                <a:cs typeface="Hannotate SC Regular" panose="03000500000000000000" charset="-122"/>
              </a:rPr>
              <a:t>衡水体为宜且标点清晰正确</a:t>
            </a:r>
            <a:endParaRPr lang="zh-CN" altLang="en-US" sz="2400">
              <a:latin typeface="Hannotate SC Regular" panose="03000500000000000000" charset="-122"/>
              <a:ea typeface="Hannotate SC Regular" panose="03000500000000000000" charset="-122"/>
              <a:cs typeface="Hannotate SC Regular" panose="03000500000000000000" charset="-122"/>
            </a:endParaRPr>
          </a:p>
          <a:p>
            <a:pPr indent="0" fontAlgn="auto">
              <a:lnSpc>
                <a:spcPct val="150000"/>
              </a:lnSpc>
            </a:pPr>
            <a:r>
              <a:rPr lang="en-US" altLang="zh-CN" sz="2400">
                <a:latin typeface="Hannotate SC Regular" panose="03000500000000000000" charset="-122"/>
                <a:ea typeface="Hannotate SC Regular" panose="03000500000000000000" charset="-122"/>
                <a:cs typeface="Hannotate SC Regular" panose="03000500000000000000" charset="-122"/>
              </a:rPr>
              <a:t>4. </a:t>
            </a:r>
            <a:r>
              <a:rPr lang="zh-CN" altLang="en-US" sz="2400">
                <a:latin typeface="Hannotate SC Regular" panose="03000500000000000000" charset="-122"/>
                <a:ea typeface="Hannotate SC Regular" panose="03000500000000000000" charset="-122"/>
                <a:cs typeface="Hannotate SC Regular" panose="03000500000000000000" charset="-122"/>
              </a:rPr>
              <a:t>注重审题</a:t>
            </a:r>
            <a:r>
              <a:rPr lang="en-US" altLang="zh-CN" sz="2400">
                <a:latin typeface="Hannotate SC Regular" panose="03000500000000000000" charset="-122"/>
                <a:ea typeface="Hannotate SC Regular" panose="03000500000000000000" charset="-122"/>
                <a:cs typeface="Hannotate SC Regular" panose="03000500000000000000" charset="-122"/>
              </a:rPr>
              <a:t>：</a:t>
            </a:r>
            <a:endParaRPr lang="en-US" altLang="zh-CN" sz="2400">
              <a:latin typeface="Hannotate SC Regular" panose="03000500000000000000" charset="-122"/>
              <a:ea typeface="Hannotate SC Regular" panose="03000500000000000000" charset="-122"/>
              <a:cs typeface="Hannotate SC Regular" panose="03000500000000000000" charset="-122"/>
            </a:endParaRPr>
          </a:p>
          <a:p>
            <a:pPr indent="0" algn="just" fontAlgn="auto">
              <a:lnSpc>
                <a:spcPct val="150000"/>
              </a:lnSpc>
            </a:pPr>
            <a:r>
              <a:rPr lang="zh-CN" altLang="en-US" sz="2400">
                <a:latin typeface="Hannotate SC Regular" panose="03000500000000000000" charset="-122"/>
                <a:ea typeface="Hannotate SC Regular" panose="03000500000000000000" charset="-122"/>
                <a:cs typeface="Hannotate SC Regular" panose="03000500000000000000" charset="-122"/>
              </a:rPr>
              <a:t>👇</a:t>
            </a:r>
            <a:r>
              <a:rPr lang="zh-CN" altLang="en-US" sz="2400">
                <a:latin typeface="Hannotate SC Regular" panose="03000500000000000000" charset="-122"/>
                <a:ea typeface="Hannotate SC Regular" panose="03000500000000000000" charset="-122"/>
                <a:cs typeface="Hannotate SC Regular" panose="03000500000000000000" charset="-122"/>
                <a:sym typeface="+mn-ea"/>
              </a:rPr>
              <a:t>👇</a:t>
            </a:r>
            <a:endParaRPr lang="zh-CN" altLang="en-US" sz="2400">
              <a:latin typeface="Hannotate SC Regular" panose="03000500000000000000" charset="-122"/>
              <a:ea typeface="Hannotate SC Regular" panose="03000500000000000000" charset="-122"/>
              <a:cs typeface="Hannotate SC Regular" panose="03000500000000000000" charset="-122"/>
            </a:endParaRPr>
          </a:p>
          <a:p>
            <a:pPr indent="0" algn="just" fontAlgn="auto">
              <a:lnSpc>
                <a:spcPct val="150000"/>
              </a:lnSpc>
            </a:pPr>
            <a:endParaRPr lang="zh-CN" altLang="en-US" sz="2400">
              <a:latin typeface="Hannotate SC Regular" panose="03000500000000000000" charset="-122"/>
              <a:ea typeface="Hannotate SC Regular" panose="03000500000000000000" charset="-122"/>
              <a:cs typeface="Hannotate SC Regular" panose="030005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5631180"/>
          </a:xfrm>
          <a:prstGeom prst="rect">
            <a:avLst/>
          </a:prstGeom>
          <a:noFill/>
        </p:spPr>
        <p:txBody>
          <a:bodyPr wrap="square" rtlCol="0">
            <a:spAutoFit/>
          </a:bodyPr>
          <a:p>
            <a:pPr indent="0" algn="just" fontAlgn="auto">
              <a:lnSpc>
                <a:spcPct val="150000"/>
              </a:lnSpc>
            </a:pPr>
            <a:r>
              <a:rPr lang="en-US" altLang="zh-CN" sz="2400">
                <a:latin typeface="Hannotate SC Regular" panose="03000500000000000000" charset="-122"/>
                <a:ea typeface="Hannotate SC Regular" panose="03000500000000000000" charset="-122"/>
                <a:cs typeface="Hannotate SC Regular" panose="03000500000000000000" charset="-122"/>
                <a:sym typeface="+mn-ea"/>
              </a:rPr>
              <a:t>Directions</a:t>
            </a:r>
            <a:r>
              <a:rPr lang="zh-CN" altLang="en-US" sz="2400">
                <a:latin typeface="Hannotate SC Regular" panose="03000500000000000000" charset="-122"/>
                <a:ea typeface="Hannotate SC Regular" panose="03000500000000000000" charset="-122"/>
                <a:cs typeface="Hannotate SC Regular" panose="03000500000000000000" charset="-122"/>
                <a:sym typeface="+mn-ea"/>
              </a:rPr>
              <a:t>：</a:t>
            </a:r>
            <a:r>
              <a:rPr lang="en-US" altLang="zh-CN" sz="2400">
                <a:latin typeface="Hannotate SC Regular" panose="03000500000000000000" charset="-122"/>
                <a:ea typeface="Hannotate SC Regular" panose="03000500000000000000" charset="-122"/>
                <a:cs typeface="Hannotate SC Regular" panose="03000500000000000000" charset="-122"/>
                <a:sym typeface="+mn-ea"/>
              </a:rPr>
              <a:t>Suppose your university is seeking students’ opinions on whether university libraries should be open to the public. You are now to write an essay to express your view. You will have 30 minutes for the task. You should write at least 120 words but no more than 180 words. (2024. 6) - </a:t>
            </a:r>
            <a:r>
              <a:rPr lang="zh-CN" altLang="en-US" sz="2400">
                <a:latin typeface="Hannotate SC Regular" panose="03000500000000000000" charset="-122"/>
                <a:ea typeface="Hannotate SC Regular" panose="03000500000000000000" charset="-122"/>
                <a:cs typeface="Hannotate SC Regular" panose="03000500000000000000" charset="-122"/>
                <a:sym typeface="+mn-ea"/>
              </a:rPr>
              <a:t>四级</a:t>
            </a:r>
            <a:endParaRPr lang="en-US" altLang="zh-CN" sz="2400">
              <a:latin typeface="Hannotate SC Regular" panose="03000500000000000000" charset="-122"/>
              <a:ea typeface="Hannotate SC Regular" panose="03000500000000000000" charset="-122"/>
              <a:cs typeface="Hannotate SC Regular" panose="03000500000000000000" charset="-122"/>
              <a:sym typeface="+mn-ea"/>
            </a:endParaRPr>
          </a:p>
          <a:p>
            <a:pPr indent="0" algn="just" fontAlgn="auto">
              <a:lnSpc>
                <a:spcPct val="150000"/>
              </a:lnSpc>
            </a:pPr>
            <a:endParaRPr lang="en-US" altLang="zh-CN" sz="2400">
              <a:latin typeface="Hannotate SC Regular" panose="03000500000000000000" charset="-122"/>
              <a:ea typeface="Hannotate SC Regular" panose="03000500000000000000" charset="-122"/>
              <a:cs typeface="Hannotate SC Regular" panose="03000500000000000000" charset="-122"/>
            </a:endParaRPr>
          </a:p>
          <a:p>
            <a:pPr indent="0" algn="just" fontAlgn="auto">
              <a:lnSpc>
                <a:spcPct val="150000"/>
              </a:lnSpc>
            </a:pPr>
            <a:r>
              <a:rPr lang="en-US" altLang="zh-CN" sz="2400">
                <a:latin typeface="Hannotate SC Regular" panose="03000500000000000000" charset="-122"/>
                <a:ea typeface="Hannotate SC Regular" panose="03000500000000000000" charset="-122"/>
                <a:cs typeface="Hannotate SC Regular" panose="03000500000000000000" charset="-122"/>
              </a:rPr>
              <a:t>Directions</a:t>
            </a:r>
            <a:r>
              <a:rPr lang="zh-CN" altLang="en-US" sz="2400">
                <a:latin typeface="Hannotate SC Regular" panose="03000500000000000000" charset="-122"/>
                <a:ea typeface="Hannotate SC Regular" panose="03000500000000000000" charset="-122"/>
                <a:cs typeface="Hannotate SC Regular" panose="03000500000000000000" charset="-122"/>
              </a:rPr>
              <a:t>：</a:t>
            </a:r>
            <a:r>
              <a:rPr lang="en-US" altLang="zh-CN" sz="2400">
                <a:latin typeface="Hannotate SC Regular" panose="03000500000000000000" charset="-122"/>
                <a:ea typeface="Hannotate SC Regular" panose="03000500000000000000" charset="-122"/>
                <a:cs typeface="Hannotate SC Regular" panose="03000500000000000000" charset="-122"/>
              </a:rPr>
              <a:t>Suppose the business school of your university is conducting a survey to collect students’ opinions on the express delivery service industry in China. You are to write a response about its recent development and its impact on people’s lives. You will have 30 minutes to write an essay. You should write at least 120 words but no more than 180 words. (2024.12) - </a:t>
            </a:r>
            <a:r>
              <a:rPr lang="zh-CN" altLang="en-US" sz="2400">
                <a:latin typeface="Hannotate SC Regular" panose="03000500000000000000" charset="-122"/>
                <a:ea typeface="Hannotate SC Regular" panose="03000500000000000000" charset="-122"/>
                <a:cs typeface="Hannotate SC Regular" panose="03000500000000000000" charset="-122"/>
              </a:rPr>
              <a:t>四级</a:t>
            </a:r>
            <a:endParaRPr lang="zh-CN" altLang="en-US" sz="2400">
              <a:latin typeface="Hannotate SC Regular" panose="03000500000000000000" charset="-122"/>
              <a:ea typeface="Hannotate SC Regular" panose="03000500000000000000" charset="-122"/>
              <a:cs typeface="Hannotate SC Regular" panose="03000500000000000000"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5631180"/>
          </a:xfrm>
          <a:prstGeom prst="rect">
            <a:avLst/>
          </a:prstGeom>
          <a:noFill/>
        </p:spPr>
        <p:txBody>
          <a:bodyPr wrap="square" rtlCol="0">
            <a:spAutoFit/>
          </a:bodyPr>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Directions: For this part, you are allowed 30 minutes to write an essay that begins with the sentence “There is a growing awareness of the importance of digital literacy and skills in today’s world.” You can make comments, cite examples or use your personal experiences to develop your essay. You should write at least 150 words but no more than 200 words (not including the sentence given). （2024.06）-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六级</a:t>
            </a:r>
            <a:endPar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endPar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Directions: For this part, you are allowed 30 minutes to write an essay that begins with the sentence “College </a:t>
            </a: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provides a great opportunity for students to explore various possibilities and find the rigth path for themselves.” You can make comments, cite examples or use your personal experiences to develop your essay. You should write at least 150 words but no more than 200 words (not including the sentence given). （2024.12）</a:t>
            </a:r>
            <a:endParaRPr lang="en-US" altLang="zh-CN" sz="2000" dirty="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u="sng"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You should copy the sentence given in quotes at the begining of your essay. - </a:t>
            </a:r>
            <a:r>
              <a:rPr lang="zh-CN" altLang="en-US" sz="2000" u="sng"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六级</a:t>
            </a:r>
            <a:endParaRPr lang="zh-CN" altLang="en-US" sz="2000" u="sng"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5815965"/>
          </a:xfrm>
          <a:prstGeom prst="rect">
            <a:avLst/>
          </a:prstGeom>
          <a:noFill/>
        </p:spPr>
        <p:txBody>
          <a:bodyPr wrap="square" rtlCol="0">
            <a:spAutoFit/>
          </a:bodyPr>
          <a:p>
            <a:pPr algn="just">
              <a:lnSpc>
                <a:spcPct val="150000"/>
              </a:lnSpc>
            </a:pPr>
            <a:r>
              <a:rPr 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（1）</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近三年的写作题干趋势</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题干阅读量增多</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题干要求项改变</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题干隐藏要求较难</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发现</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（2）</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审题步骤</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1: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前提通过</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essay</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等词确定</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论说文体裁</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及文字类较多特征确定类型</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话题</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类</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（3）</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审题步骤</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2: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文章所需主旨</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a:t>
            </a:r>
            <a:endPar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关注介词</a:t>
            </a:r>
            <a:r>
              <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a:t>
            </a: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等其后的名词或动名词</a:t>
            </a:r>
            <a:r>
              <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及相关动词的表达</a:t>
            </a:r>
            <a:endPar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一般四级在题干第二句</a:t>
            </a:r>
            <a:r>
              <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六级在题干第一句</a:t>
            </a:r>
            <a:r>
              <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 </a:t>
            </a: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总结文章主旨</a:t>
            </a:r>
            <a:r>
              <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a:t>
            </a:r>
            <a:endPar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a:latin typeface="Hannotate SC Regular" panose="03000500000000000000" charset="-122"/>
                <a:ea typeface="Hannotate SC Regular" panose="03000500000000000000" charset="-122"/>
                <a:cs typeface="Hannotate SC Regular" panose="03000500000000000000" charset="-122"/>
                <a:sym typeface="+mn-ea"/>
              </a:rPr>
              <a:t>Directions</a:t>
            </a:r>
            <a:r>
              <a:rPr lang="zh-CN" altLang="en-US" sz="2000">
                <a:latin typeface="Hannotate SC Regular" panose="03000500000000000000" charset="-122"/>
                <a:ea typeface="Hannotate SC Regular" panose="03000500000000000000" charset="-122"/>
                <a:cs typeface="Hannotate SC Regular" panose="03000500000000000000" charset="-122"/>
                <a:sym typeface="+mn-ea"/>
              </a:rPr>
              <a:t>：</a:t>
            </a:r>
            <a:r>
              <a:rPr lang="en-US" altLang="zh-CN" sz="2000">
                <a:latin typeface="Hannotate SC Regular" panose="03000500000000000000" charset="-122"/>
                <a:ea typeface="Hannotate SC Regular" panose="03000500000000000000" charset="-122"/>
                <a:cs typeface="Hannotate SC Regular" panose="03000500000000000000" charset="-122"/>
                <a:sym typeface="+mn-ea"/>
              </a:rPr>
              <a:t>Suppose the business school of your university is conducting a survey to collect students’ opinions on the </a:t>
            </a:r>
            <a:r>
              <a:rPr lang="en-US" altLang="zh-CN" sz="2000" i="1">
                <a:solidFill>
                  <a:srgbClr val="C00000"/>
                </a:solidFill>
                <a:effectLst>
                  <a:outerShdw blurRad="38100" dist="38100" dir="2700000" algn="tl">
                    <a:srgbClr val="000000">
                      <a:alpha val="43137"/>
                    </a:srgbClr>
                  </a:outerShdw>
                </a:effectLst>
                <a:latin typeface="Hannotate SC" panose="03000500000000000000" charset="-122"/>
                <a:ea typeface="Hannotate SC" panose="03000500000000000000" charset="-122"/>
                <a:cs typeface="Hannotate SC Regular" panose="03000500000000000000" charset="-122"/>
                <a:sym typeface="+mn-ea"/>
              </a:rPr>
              <a:t>express delivery service industry in China</a:t>
            </a:r>
            <a:r>
              <a:rPr lang="en-US" altLang="zh-CN" sz="2000">
                <a:latin typeface="Hannotate SC Regular" panose="03000500000000000000" charset="-122"/>
                <a:ea typeface="Hannotate SC Regular" panose="03000500000000000000" charset="-122"/>
                <a:cs typeface="Hannotate SC Regular" panose="03000500000000000000" charset="-122"/>
                <a:sym typeface="+mn-ea"/>
              </a:rPr>
              <a:t>. </a:t>
            </a:r>
            <a:r>
              <a:rPr lang="en-US" altLang="zh-CN" sz="2000">
                <a:highlight>
                  <a:srgbClr val="FFFF00"/>
                </a:highlight>
                <a:latin typeface="Hannotate SC Regular" panose="03000500000000000000" charset="-122"/>
                <a:ea typeface="Hannotate SC Regular" panose="03000500000000000000" charset="-122"/>
                <a:cs typeface="Hannotate SC Regular" panose="03000500000000000000" charset="-122"/>
                <a:sym typeface="+mn-ea"/>
              </a:rPr>
              <a:t>You are to write a response about</a:t>
            </a:r>
            <a:r>
              <a:rPr lang="en-US" altLang="zh-CN" sz="2800">
                <a:highlight>
                  <a:srgbClr val="FFFF00"/>
                </a:highlight>
                <a:latin typeface="Hannotate SC Regular" panose="03000500000000000000" charset="-122"/>
                <a:ea typeface="Hannotate SC Regular" panose="03000500000000000000" charset="-122"/>
                <a:cs typeface="Hannotate SC Regular" panose="03000500000000000000" charset="-122"/>
                <a:sym typeface="+mn-ea"/>
              </a:rPr>
              <a:t> </a:t>
            </a:r>
            <a:r>
              <a:rPr lang="en-US" altLang="zh-CN" sz="2800" b="1" u="dbl">
                <a:solidFill>
                  <a:srgbClr val="C00000"/>
                </a:solidFill>
                <a:highlight>
                  <a:srgbClr val="FFFF00"/>
                </a:highlight>
                <a:uFillTx/>
                <a:latin typeface="Hannotate SC Bold" panose="03000500000000000000" charset="-122"/>
                <a:ea typeface="Hannotate SC Bold" panose="03000500000000000000" charset="-122"/>
                <a:cs typeface="Hannotate SC Bold" panose="03000500000000000000" charset="-122"/>
                <a:sym typeface="+mn-ea"/>
              </a:rPr>
              <a:t>its</a:t>
            </a:r>
            <a:r>
              <a:rPr lang="en-US" altLang="zh-CN" sz="2000" b="1" u="dbl">
                <a:solidFill>
                  <a:srgbClr val="C00000"/>
                </a:solidFill>
                <a:highlight>
                  <a:srgbClr val="FFFF00"/>
                </a:highlight>
                <a:uFillTx/>
                <a:latin typeface="Hannotate SC Bold" panose="03000500000000000000" charset="-122"/>
                <a:ea typeface="Hannotate SC Bold" panose="03000500000000000000" charset="-122"/>
                <a:cs typeface="Hannotate SC Bold" panose="03000500000000000000" charset="-122"/>
                <a:sym typeface="+mn-ea"/>
              </a:rPr>
              <a:t> recent development and </a:t>
            </a:r>
            <a:r>
              <a:rPr lang="en-US" altLang="zh-CN" sz="2800" b="1" u="dbl">
                <a:solidFill>
                  <a:srgbClr val="C00000"/>
                </a:solidFill>
                <a:highlight>
                  <a:srgbClr val="FFFF00"/>
                </a:highlight>
                <a:uFillTx/>
                <a:latin typeface="Hannotate SC Bold" panose="03000500000000000000" charset="-122"/>
                <a:ea typeface="Hannotate SC Bold" panose="03000500000000000000" charset="-122"/>
                <a:cs typeface="Hannotate SC Bold" panose="03000500000000000000" charset="-122"/>
                <a:sym typeface="+mn-ea"/>
              </a:rPr>
              <a:t>its</a:t>
            </a:r>
            <a:r>
              <a:rPr lang="en-US" altLang="zh-CN" sz="2000" b="1" u="dbl">
                <a:solidFill>
                  <a:srgbClr val="C00000"/>
                </a:solidFill>
                <a:highlight>
                  <a:srgbClr val="FFFF00"/>
                </a:highlight>
                <a:uFillTx/>
                <a:latin typeface="Hannotate SC Bold" panose="03000500000000000000" charset="-122"/>
                <a:ea typeface="Hannotate SC Bold" panose="03000500000000000000" charset="-122"/>
                <a:cs typeface="Hannotate SC Bold" panose="03000500000000000000" charset="-122"/>
                <a:sym typeface="+mn-ea"/>
              </a:rPr>
              <a:t> impact on people’s lives.</a:t>
            </a:r>
            <a:r>
              <a:rPr lang="en-US" altLang="zh-CN" sz="2000">
                <a:highlight>
                  <a:srgbClr val="FFFF00"/>
                </a:highlight>
                <a:latin typeface="Hannotate SC Regular" panose="03000500000000000000" charset="-122"/>
                <a:ea typeface="Hannotate SC Regular" panose="03000500000000000000" charset="-122"/>
                <a:cs typeface="Hannotate SC Regular" panose="03000500000000000000" charset="-122"/>
                <a:sym typeface="+mn-ea"/>
              </a:rPr>
              <a:t> </a:t>
            </a:r>
            <a:r>
              <a:rPr lang="en-US" altLang="zh-CN" sz="2000">
                <a:latin typeface="Hannotate SC Regular" panose="03000500000000000000" charset="-122"/>
                <a:ea typeface="Hannotate SC Regular" panose="03000500000000000000" charset="-122"/>
                <a:cs typeface="Hannotate SC Regular" panose="03000500000000000000" charset="-122"/>
                <a:sym typeface="+mn-ea"/>
              </a:rPr>
              <a:t>You will have 30 minutes to write an essay. You should write at least 120 words but no more than 180 words. (2024.12) - </a:t>
            </a:r>
            <a:r>
              <a:rPr lang="zh-CN" altLang="en-US" sz="2000">
                <a:latin typeface="Hannotate SC Regular" panose="03000500000000000000" charset="-122"/>
                <a:ea typeface="Hannotate SC Regular" panose="03000500000000000000" charset="-122"/>
                <a:cs typeface="Hannotate SC Regular" panose="03000500000000000000" charset="-122"/>
                <a:sym typeface="+mn-ea"/>
              </a:rPr>
              <a:t>四级</a:t>
            </a:r>
            <a:endParaRPr lang="zh-CN" altLang="en-US" sz="200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endParaRPr lang="zh-CN" altLang="en-US" sz="2000">
              <a:latin typeface="Hannotate SC Regular" panose="03000500000000000000" charset="-122"/>
              <a:ea typeface="Hannotate SC Regular" panose="03000500000000000000" charset="-122"/>
              <a:cs typeface="Hannotate SC Regular" panose="03000500000000000000" charset="-122"/>
            </a:endParaRPr>
          </a:p>
          <a:p>
            <a:pPr algn="just">
              <a:lnSpc>
                <a:spcPct val="150000"/>
              </a:lnSpc>
            </a:pP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即</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express delivery service industry in China </a:t>
            </a:r>
            <a:endPar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5815965"/>
          </a:xfrm>
          <a:prstGeom prst="rect">
            <a:avLst/>
          </a:prstGeom>
          <a:noFill/>
        </p:spPr>
        <p:txBody>
          <a:bodyPr wrap="square" rtlCol="0">
            <a:spAutoFit/>
          </a:bodyPr>
          <a:p>
            <a:pPr algn="just">
              <a:lnSpc>
                <a:spcPct val="150000"/>
              </a:lnSpc>
            </a:pPr>
            <a:r>
              <a:rPr 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（1）</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近三年的写作题干趋势</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题干阅读量增多</a:t>
            </a: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题干要求项改变</a:t>
            </a: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题干隐藏要求较难发现</a:t>
            </a:r>
            <a:endParaRPr lang="zh-CN" altLang="en-US" sz="2000" dirty="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（2）</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审题步骤</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1: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前提通过</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essay</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等词确定</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论说文体裁</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及文字类较多特征确定类型</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话题</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类</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（3）</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审题步骤</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2: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文章所需主旨</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a:t>
            </a:r>
            <a:endPar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关注介词</a:t>
            </a:r>
            <a:r>
              <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a:t>
            </a: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等其后的名词或动名词</a:t>
            </a:r>
            <a:r>
              <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及相关动词的表达</a:t>
            </a:r>
            <a:endPar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一般四级在题干第二句</a:t>
            </a:r>
            <a:r>
              <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六级在题干第一句</a:t>
            </a:r>
            <a:r>
              <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 </a:t>
            </a:r>
            <a:r>
              <a:rPr lang="zh-CN" altLang="en-US"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总结文章主旨</a:t>
            </a:r>
            <a:r>
              <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rPr>
              <a:t> </a:t>
            </a:r>
            <a:endParaRPr lang="en-US" altLang="zh-CN" sz="2000" b="1" dirty="0">
              <a:solidFill>
                <a:srgbClr val="C00000"/>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Directions: </a:t>
            </a:r>
            <a:r>
              <a:rPr lang="en-US" altLang="zh-CN" sz="2000" b="1" u="sng"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For this part, you are allowed 30 minutes to write an essay that</a:t>
            </a:r>
            <a:r>
              <a:rPr lang="en-US" altLang="zh-CN" sz="2800" b="1" u="sng"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 begins with</a:t>
            </a:r>
            <a:r>
              <a:rPr lang="en-US" altLang="zh-CN" sz="2000" b="1" u="sng"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 the sentence “</a:t>
            </a:r>
            <a:r>
              <a:rPr lang="en-US" altLang="zh-CN" sz="2000" b="1" u="sng" dirty="0">
                <a:solidFill>
                  <a:srgbClr val="C00000"/>
                </a:solidFill>
                <a:highlight>
                  <a:srgbClr val="FFFF00"/>
                </a:highlight>
                <a:latin typeface="Hannotate SC Bold" panose="03000500000000000000" charset="-122"/>
                <a:ea typeface="Hannotate SC Bold" panose="03000500000000000000" charset="-122"/>
                <a:cs typeface="Hannotate SC Bold" panose="03000500000000000000" charset="-122"/>
                <a:sym typeface="+mn-ea"/>
              </a:rPr>
              <a:t>There is a growing awareness of the importance of </a:t>
            </a:r>
            <a:r>
              <a:rPr lang="en-US" altLang="zh-CN" sz="2000" b="1" u="sng" dirty="0">
                <a:solidFill>
                  <a:srgbClr val="C00000"/>
                </a:solidFill>
                <a:effectLst>
                  <a:outerShdw blurRad="38100" dist="38100" dir="2700000" algn="tl">
                    <a:srgbClr val="000000">
                      <a:alpha val="43137"/>
                    </a:srgbClr>
                  </a:outerShdw>
                </a:effectLst>
                <a:highlight>
                  <a:srgbClr val="FFFF00"/>
                </a:highlight>
                <a:latin typeface="Hannotate SC Bold" panose="03000500000000000000" charset="-122"/>
                <a:ea typeface="Hannotate SC Bold" panose="03000500000000000000" charset="-122"/>
                <a:cs typeface="Hannotate SC Bold" panose="03000500000000000000" charset="-122"/>
                <a:sym typeface="+mn-ea"/>
              </a:rPr>
              <a:t>digital literacy and skills</a:t>
            </a:r>
            <a:r>
              <a:rPr lang="en-US" altLang="zh-CN" sz="2000" b="1" u="sng" dirty="0">
                <a:solidFill>
                  <a:srgbClr val="C00000"/>
                </a:solidFill>
                <a:highlight>
                  <a:srgbClr val="FFFF00"/>
                </a:highlight>
                <a:latin typeface="Hannotate SC Bold" panose="03000500000000000000" charset="-122"/>
                <a:ea typeface="Hannotate SC Bold" panose="03000500000000000000" charset="-122"/>
                <a:cs typeface="Hannotate SC Bold" panose="03000500000000000000" charset="-122"/>
                <a:sym typeface="+mn-ea"/>
              </a:rPr>
              <a:t> in today’s world.</a:t>
            </a:r>
            <a:r>
              <a:rPr lang="en-US" altLang="zh-CN" sz="2000" b="1" u="sng"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 </a:t>
            </a: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You can make comments, cite examples or use your personal experiences to develop your essay. You should write at least 150 words but no more than 200 words (not including the sentence given). （2024.06）- </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六级</a:t>
            </a:r>
            <a:endParaRPr lang="zh-CN" altLang="en-US" sz="2000" dirty="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endParaRPr lang="zh-CN" altLang="en-US" sz="2000" dirty="0">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即</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digital literacy and skills / the importance of digital literacy and skills </a:t>
            </a:r>
            <a:endPar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432435"/>
            <a:ext cx="11254105" cy="5769610"/>
          </a:xfrm>
          <a:prstGeom prst="rect">
            <a:avLst/>
          </a:prstGeom>
          <a:noFill/>
        </p:spPr>
        <p:txBody>
          <a:bodyPr wrap="square" rtlCol="0">
            <a:spAutoFit/>
          </a:bodyPr>
          <a:p>
            <a:pPr algn="just">
              <a:lnSpc>
                <a:spcPct val="150000"/>
              </a:lnSpc>
            </a:pPr>
            <a:r>
              <a:rPr 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（1）</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近三年的写作题干趋势</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题干阅读量增多</a:t>
            </a: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题干要求项改变</a:t>
            </a:r>
            <a:r>
              <a:rPr lang="en-US" altLang="zh-CN" sz="2000" dirty="0">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latin typeface="Hannotate SC Regular" panose="03000500000000000000" charset="-122"/>
                <a:ea typeface="Hannotate SC Regular" panose="03000500000000000000" charset="-122"/>
                <a:cs typeface="Hannotate SC Regular" panose="03000500000000000000" charset="-122"/>
                <a:sym typeface="+mn-ea"/>
              </a:rPr>
              <a:t>题干隐藏要求较难发现</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（2）</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审题步骤</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1: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前提通过</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essay</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等词确定</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论说文体裁</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及文字类较多特征确定类型</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话题</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类</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（3）</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审题步骤</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2: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文章所需主旨</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a:t>
            </a:r>
            <a:endPar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  (4)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审题步骤</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3:  </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题干要求</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项</a:t>
            </a:r>
            <a:endPar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algn="just">
              <a:lnSpc>
                <a:spcPct val="150000"/>
              </a:lnSpc>
            </a:pP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四六级话题</a:t>
            </a:r>
            <a:r>
              <a:rPr lang="zh-CN" altLang="en-US"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类写作题干要求项汇总</a:t>
            </a:r>
            <a:r>
              <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a:t>
            </a:r>
            <a:endParaRPr lang="en-US" altLang="zh-CN" sz="2000"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en-US" altLang="zh-CN"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write an essay </a:t>
            </a:r>
            <a:endParaRPr lang="en-US" altLang="zh-CN"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en-US" altLang="zh-CN"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write an essay that begins / starts with the sentence “XXX.”</a:t>
            </a:r>
            <a:endParaRPr lang="en-US" altLang="zh-CN"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en-US" altLang="zh-CN" dirty="0">
                <a:latin typeface="Hannotate SC Regular" panose="03000500000000000000" charset="-122"/>
                <a:ea typeface="Hannotate SC Regular" panose="03000500000000000000" charset="-122"/>
                <a:cs typeface="Hannotate SC Regular" panose="03000500000000000000" charset="-122"/>
                <a:sym typeface="+mn-ea"/>
              </a:rPr>
              <a:t>you should copy the sentence given in quotes at the begining of your essay. </a:t>
            </a:r>
            <a:endParaRPr lang="en-US" altLang="zh-CN" dirty="0">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en-US" altLang="zh-CN" dirty="0">
                <a:latin typeface="Hannotate SC Regular" panose="03000500000000000000" charset="-122"/>
                <a:ea typeface="Hannotate SC Regular" panose="03000500000000000000" charset="-122"/>
                <a:cs typeface="Hannotate SC Regular" panose="03000500000000000000" charset="-122"/>
                <a:sym typeface="+mn-ea"/>
              </a:rPr>
              <a:t>you can make comments, cite examples or use your personal experiences to develop your essay.</a:t>
            </a:r>
            <a:endParaRPr lang="en-US" altLang="zh-CN" dirty="0">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en-US" altLang="zh-CN"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rPr>
              <a:t>you can cite examples to ... </a:t>
            </a:r>
            <a:endParaRPr lang="en-US" altLang="zh-CN" dirty="0">
              <a:solidFill>
                <a:schemeClr val="tx1"/>
              </a:solidFill>
              <a:latin typeface="Hannotate SC Regular" panose="03000500000000000000" charset="-122"/>
              <a:ea typeface="Hannotate SC Regular" panose="03000500000000000000" charset="-122"/>
              <a:cs typeface="Hannotate SC Regular" panose="03000500000000000000" charset="-122"/>
              <a:sym typeface="+mn-ea"/>
            </a:endParaRPr>
          </a:p>
          <a:p>
            <a:pPr marL="342900" indent="-342900" algn="just">
              <a:lnSpc>
                <a:spcPct val="150000"/>
              </a:lnSpc>
              <a:buFont typeface="Arial" panose="020B0604020202090204" pitchFamily="34" charset="0"/>
              <a:buChar char="•"/>
            </a:pPr>
            <a:r>
              <a:rPr lang="en-US" altLang="zh-CN" dirty="0">
                <a:solidFill>
                  <a:schemeClr val="tx1"/>
                </a:solidFill>
                <a:latin typeface="Hannotate SC" panose="03000500000000000000" charset="-122"/>
                <a:ea typeface="Hannotate SC" panose="03000500000000000000" charset="-122"/>
                <a:sym typeface="+mn-ea"/>
              </a:rPr>
              <a:t>you are to comment on the phenomenon described in the passage and suggest measures to address the issue.</a:t>
            </a:r>
            <a:endParaRPr lang="en-US" altLang="zh-CN" dirty="0">
              <a:solidFill>
                <a:schemeClr val="tx1"/>
              </a:solidFill>
              <a:latin typeface="Hannotate SC" panose="03000500000000000000" charset="-122"/>
              <a:ea typeface="Hannotate SC" panose="03000500000000000000" charset="-122"/>
              <a:cs typeface="Hannotate SC Regular" panose="03000500000000000000" charset="-122"/>
              <a:sym typeface="+mn-ea"/>
            </a:endParaRPr>
          </a:p>
          <a:p>
            <a:pPr indent="0" algn="just">
              <a:lnSpc>
                <a:spcPct val="150000"/>
              </a:lnSpc>
              <a:buNone/>
            </a:pPr>
            <a:r>
              <a:rPr lang="zh-CN" altLang="en-US" sz="2000" b="1"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文字提示类要求成为趋势</a:t>
            </a:r>
            <a:r>
              <a:rPr lang="en-US" altLang="zh-CN" sz="2000" b="1"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a:t>
            </a:r>
            <a:r>
              <a:rPr lang="zh-CN" altLang="en-US" sz="2000" b="1"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硬性论证类要求弱化</a:t>
            </a:r>
            <a:r>
              <a:rPr lang="en-US" altLang="zh-CN" sz="2000" b="1"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 - </a:t>
            </a:r>
            <a:r>
              <a:rPr lang="zh-CN" altLang="en-US" sz="2000" b="1"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考查考生逻辑</a:t>
            </a:r>
            <a:r>
              <a:rPr lang="en-US" altLang="zh-CN" sz="2000" b="1"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a:t>
            </a:r>
            <a:r>
              <a:rPr lang="zh-CN" altLang="en-US" sz="2000" b="1"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立意</a:t>
            </a:r>
            <a:r>
              <a:rPr lang="en-US" altLang="zh-CN" sz="2000" b="1"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a:t>
            </a:r>
            <a:r>
              <a:rPr lang="zh-CN" altLang="en-US" sz="2000" b="1" dirty="0">
                <a:solidFill>
                  <a:srgbClr val="C00000"/>
                </a:solidFill>
                <a:latin typeface="Hannotate SC Bold" panose="03000500000000000000" charset="-122"/>
                <a:ea typeface="Hannotate SC Bold" panose="03000500000000000000" charset="-122"/>
                <a:cs typeface="Hannotate SC Bold" panose="03000500000000000000" charset="-122"/>
                <a:sym typeface="+mn-ea"/>
              </a:rPr>
              <a:t>思维的综合语言能力</a:t>
            </a:r>
            <a:endParaRPr lang="zh-CN" altLang="en-US" sz="2000" b="1" dirty="0">
              <a:solidFill>
                <a:srgbClr val="C00000"/>
              </a:solidFill>
              <a:latin typeface="Hannotate SC Bold" panose="03000500000000000000" charset="-122"/>
              <a:ea typeface="Hannotate SC Bold" panose="03000500000000000000" charset="-122"/>
              <a:cs typeface="Hannotate SC Bold" panose="03000500000000000000" charset="-122"/>
              <a:sym typeface="+mn-ea"/>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9910</Words>
  <Application>WPS 文字</Application>
  <PresentationFormat>宽屏</PresentationFormat>
  <Paragraphs>123</Paragraphs>
  <Slides>19</Slides>
  <Notes>0</Notes>
  <HiddenSlides>0</HiddenSlides>
  <MMClips>0</MMClips>
  <ScaleCrop>false</ScaleCrop>
  <HeadingPairs>
    <vt:vector size="6" baseType="variant">
      <vt:variant>
        <vt:lpstr>已用的字体</vt:lpstr>
      </vt:variant>
      <vt:variant>
        <vt:i4>36</vt:i4>
      </vt:variant>
      <vt:variant>
        <vt:lpstr>主题</vt:lpstr>
      </vt:variant>
      <vt:variant>
        <vt:i4>1</vt:i4>
      </vt:variant>
      <vt:variant>
        <vt:lpstr>幻灯片标题</vt:lpstr>
      </vt:variant>
      <vt:variant>
        <vt:i4>19</vt:i4>
      </vt:variant>
    </vt:vector>
  </HeadingPairs>
  <TitlesOfParts>
    <vt:vector size="56" baseType="lpstr">
      <vt:lpstr>Arial</vt:lpstr>
      <vt:lpstr>宋体</vt:lpstr>
      <vt:lpstr>Wingdings</vt:lpstr>
      <vt:lpstr>Arial</vt:lpstr>
      <vt:lpstr>微软雅黑</vt:lpstr>
      <vt:lpstr>汉仪旗黑</vt:lpstr>
      <vt:lpstr>Calibri</vt:lpstr>
      <vt:lpstr>Arial Rounded MT Bold</vt:lpstr>
      <vt:lpstr>华文楷体</vt:lpstr>
      <vt:lpstr>宋体</vt:lpstr>
      <vt:lpstr>Arial Unicode MS</vt:lpstr>
      <vt:lpstr>DengXian Light</vt:lpstr>
      <vt:lpstr>汉仪中等线KW</vt:lpstr>
      <vt:lpstr>DengXian</vt:lpstr>
      <vt:lpstr>华文新魏</vt:lpstr>
      <vt:lpstr>宋体-简</vt:lpstr>
      <vt:lpstr>Helvetica Neue</vt:lpstr>
      <vt:lpstr>汉仪书宋二KW</vt:lpstr>
      <vt:lpstr>华文新魏</vt:lpstr>
      <vt:lpstr>微软雅黑</vt:lpstr>
      <vt:lpstr>苹方-简</vt:lpstr>
      <vt:lpstr>Adelle Sans Devanagari Regular</vt:lpstr>
      <vt:lpstr>Times New Roman Regular</vt:lpstr>
      <vt:lpstr>Hannotate SC Regular</vt:lpstr>
      <vt:lpstr>Hannotate TC Regular</vt:lpstr>
      <vt:lpstr>Kaiti SC Regular</vt:lpstr>
      <vt:lpstr>PingFang MO Regular</vt:lpstr>
      <vt:lpstr>PingFang SC Regular</vt:lpstr>
      <vt:lpstr>Xingkai TC Light</vt:lpstr>
      <vt:lpstr>雅痞-繁</vt:lpstr>
      <vt:lpstr>雅痞-简</vt:lpstr>
      <vt:lpstr>Hannotate SC Bold</vt:lpstr>
      <vt:lpstr>Yuanti SC Regular</vt:lpstr>
      <vt:lpstr>汉仪青云简</vt:lpstr>
      <vt:lpstr>Apple Color Emoji</vt:lpstr>
      <vt:lpstr>Hannotate SC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纯真ブ已不复存在</cp:lastModifiedBy>
  <cp:revision>76</cp:revision>
  <dcterms:created xsi:type="dcterms:W3CDTF">2025-05-20T06:16:42Z</dcterms:created>
  <dcterms:modified xsi:type="dcterms:W3CDTF">2025-05-20T06:16:42Z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2BBE57B2EBF29BF680122C683D9BE084_43</vt:lpwstr>
  </property>
  <property fmtid="{D5CDD505-2E9C-101B-9397-08002B2CF9AE}" pid="3" name="KSOProductBuildVer">
    <vt:lpwstr>2052-7.3.1.8967</vt:lpwstr>
  </property>
</Properties>
</file>