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3"/>
  </p:notesMasterIdLst>
  <p:sldIdLst>
    <p:sldId id="256" r:id="rId2"/>
    <p:sldId id="346" r:id="rId3"/>
    <p:sldId id="394" r:id="rId4"/>
    <p:sldId id="314" r:id="rId5"/>
    <p:sldId id="395" r:id="rId6"/>
    <p:sldId id="392" r:id="rId7"/>
    <p:sldId id="396" r:id="rId8"/>
    <p:sldId id="277" r:id="rId9"/>
    <p:sldId id="397" r:id="rId10"/>
    <p:sldId id="351" r:id="rId11"/>
    <p:sldId id="404" r:id="rId12"/>
    <p:sldId id="405" r:id="rId13"/>
    <p:sldId id="406" r:id="rId14"/>
    <p:sldId id="451" r:id="rId15"/>
    <p:sldId id="413" r:id="rId16"/>
    <p:sldId id="411" r:id="rId17"/>
    <p:sldId id="414" r:id="rId18"/>
    <p:sldId id="399" r:id="rId19"/>
    <p:sldId id="415" r:id="rId20"/>
    <p:sldId id="416" r:id="rId21"/>
    <p:sldId id="417" r:id="rId22"/>
    <p:sldId id="418" r:id="rId23"/>
    <p:sldId id="419" r:id="rId24"/>
    <p:sldId id="420" r:id="rId25"/>
    <p:sldId id="421" r:id="rId26"/>
    <p:sldId id="422" r:id="rId27"/>
    <p:sldId id="425" r:id="rId28"/>
    <p:sldId id="423" r:id="rId29"/>
    <p:sldId id="424" r:id="rId30"/>
    <p:sldId id="426" r:id="rId31"/>
    <p:sldId id="427" r:id="rId32"/>
    <p:sldId id="428" r:id="rId33"/>
    <p:sldId id="429" r:id="rId34"/>
    <p:sldId id="430" r:id="rId35"/>
    <p:sldId id="449" r:id="rId36"/>
    <p:sldId id="348" r:id="rId37"/>
    <p:sldId id="439" r:id="rId38"/>
    <p:sldId id="436" r:id="rId39"/>
    <p:sldId id="441" r:id="rId40"/>
    <p:sldId id="433" r:id="rId41"/>
    <p:sldId id="445" r:id="rId42"/>
    <p:sldId id="446" r:id="rId43"/>
    <p:sldId id="434" r:id="rId44"/>
    <p:sldId id="440" r:id="rId45"/>
    <p:sldId id="450" r:id="rId46"/>
    <p:sldId id="347" r:id="rId47"/>
    <p:sldId id="263" r:id="rId48"/>
    <p:sldId id="447" r:id="rId49"/>
    <p:sldId id="287" r:id="rId50"/>
    <p:sldId id="376" r:id="rId51"/>
    <p:sldId id="448" r:id="rId52"/>
    <p:sldId id="377" r:id="rId53"/>
    <p:sldId id="452" r:id="rId54"/>
    <p:sldId id="453" r:id="rId55"/>
    <p:sldId id="454" r:id="rId56"/>
    <p:sldId id="455" r:id="rId57"/>
    <p:sldId id="456" r:id="rId58"/>
    <p:sldId id="457" r:id="rId59"/>
    <p:sldId id="458" r:id="rId60"/>
    <p:sldId id="459" r:id="rId61"/>
    <p:sldId id="460" r:id="rId62"/>
    <p:sldId id="461" r:id="rId63"/>
    <p:sldId id="462" r:id="rId64"/>
    <p:sldId id="463" r:id="rId65"/>
    <p:sldId id="464" r:id="rId66"/>
    <p:sldId id="465" r:id="rId67"/>
    <p:sldId id="466" r:id="rId68"/>
    <p:sldId id="467" r:id="rId69"/>
    <p:sldId id="468" r:id="rId70"/>
    <p:sldId id="469" r:id="rId71"/>
    <p:sldId id="470" r:id="rId72"/>
    <p:sldId id="471" r:id="rId73"/>
    <p:sldId id="472" r:id="rId74"/>
    <p:sldId id="473" r:id="rId75"/>
    <p:sldId id="474" r:id="rId76"/>
    <p:sldId id="475" r:id="rId77"/>
    <p:sldId id="476" r:id="rId78"/>
    <p:sldId id="477" r:id="rId79"/>
    <p:sldId id="478" r:id="rId80"/>
    <p:sldId id="479" r:id="rId81"/>
    <p:sldId id="480" r:id="rId82"/>
    <p:sldId id="481" r:id="rId83"/>
    <p:sldId id="482" r:id="rId84"/>
    <p:sldId id="483" r:id="rId85"/>
    <p:sldId id="484" r:id="rId86"/>
    <p:sldId id="485" r:id="rId87"/>
    <p:sldId id="486" r:id="rId88"/>
    <p:sldId id="487" r:id="rId89"/>
    <p:sldId id="488" r:id="rId90"/>
    <p:sldId id="489" r:id="rId91"/>
    <p:sldId id="490" r:id="rId92"/>
    <p:sldId id="491" r:id="rId93"/>
    <p:sldId id="492" r:id="rId94"/>
    <p:sldId id="493" r:id="rId95"/>
    <p:sldId id="494" r:id="rId96"/>
    <p:sldId id="495" r:id="rId97"/>
    <p:sldId id="496" r:id="rId98"/>
    <p:sldId id="497" r:id="rId99"/>
    <p:sldId id="498" r:id="rId100"/>
    <p:sldId id="499" r:id="rId101"/>
    <p:sldId id="379" r:id="rId102"/>
  </p:sldIdLst>
  <p:sldSz cx="12192000" cy="6858000"/>
  <p:notesSz cx="6858000" cy="9144000"/>
  <p:embeddedFontLst>
    <p:embeddedFont>
      <p:font typeface="方正粗黑繁体" charset="-122"/>
      <p:regular r:id="rId104"/>
    </p:embeddedFont>
    <p:embeddedFont>
      <p:font typeface="幼圆" pitchFamily="49" charset="-122"/>
      <p:regular r:id="rId105"/>
    </p:embeddedFont>
    <p:embeddedFont>
      <p:font typeface="Calibri" pitchFamily="34" charset="0"/>
      <p:regular r:id="rId106"/>
      <p:bold r:id="rId107"/>
      <p:italic r:id="rId108"/>
      <p:boldItalic r:id="rId109"/>
    </p:embeddedFont>
    <p:embeddedFont>
      <p:font typeface="方正大黑_GBK" charset="-122"/>
      <p:regular r:id="rId110"/>
    </p:embeddedFont>
    <p:embeddedFont>
      <p:font typeface="微软雅黑" pitchFamily="34" charset="-122"/>
      <p:regular r:id="rId111"/>
      <p:bold r:id="rId112"/>
    </p:embeddedFont>
    <p:embeddedFont>
      <p:font typeface="Wingdings 2" pitchFamily="18" charset="2"/>
      <p:regular r:id="rId113"/>
    </p:embeddedFont>
    <p:embeddedFont>
      <p:font typeface="黑体" pitchFamily="2" charset="-122"/>
      <p:regular r:id="rId11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guide id="3" pos="1096" userDrawn="1">
          <p15:clr>
            <a:srgbClr val="A4A3A4"/>
          </p15:clr>
        </p15:guide>
        <p15:guide id="4" orient="horz" pos="595" userDrawn="1">
          <p15:clr>
            <a:srgbClr val="A4A3A4"/>
          </p15:clr>
        </p15:guide>
        <p15:guide id="5" orient="horz" pos="822" userDrawn="1">
          <p15:clr>
            <a:srgbClr val="A4A3A4"/>
          </p15:clr>
        </p15:guide>
        <p15:guide id="6" orient="horz" pos="1480" userDrawn="1">
          <p15:clr>
            <a:srgbClr val="A4A3A4"/>
          </p15:clr>
        </p15:guide>
        <p15:guide id="7" orient="horz" pos="2863" userDrawn="1">
          <p15:clr>
            <a:srgbClr val="A4A3A4"/>
          </p15:clr>
        </p15:guide>
        <p15:guide id="8" pos="2547" userDrawn="1">
          <p15:clr>
            <a:srgbClr val="A4A3A4"/>
          </p15:clr>
        </p15:guide>
        <p15:guide id="9" pos="51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8DB"/>
    <a:srgbClr val="0070C0"/>
    <a:srgbClr val="2AB090"/>
    <a:srgbClr val="9900CC"/>
    <a:srgbClr val="A764B4"/>
    <a:srgbClr val="F1A069"/>
    <a:srgbClr val="31CDA8"/>
    <a:srgbClr val="FEC200"/>
    <a:srgbClr val="192871"/>
    <a:srgbClr val="0037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9" autoAdjust="0"/>
    <p:restoredTop sz="96903" autoAdjust="0"/>
  </p:normalViewPr>
  <p:slideViewPr>
    <p:cSldViewPr snapToGrid="0" showGuides="1">
      <p:cViewPr varScale="1">
        <p:scale>
          <a:sx n="64" d="100"/>
          <a:sy n="64" d="100"/>
        </p:scale>
        <p:origin x="-216" y="-90"/>
      </p:cViewPr>
      <p:guideLst>
        <p:guide orient="horz" pos="2160"/>
        <p:guide orient="horz" pos="595"/>
        <p:guide orient="horz" pos="822"/>
        <p:guide orient="horz" pos="1480"/>
        <p:guide orient="horz" pos="2863"/>
        <p:guide pos="3840"/>
        <p:guide pos="1096"/>
        <p:guide pos="2547"/>
        <p:guide pos="511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1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font" Target="fonts/font7.fntdata"/><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113" Type="http://schemas.openxmlformats.org/officeDocument/2006/relationships/font" Target="fonts/font10.fntdata"/><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font" Target="fonts/font5.fntdata"/><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fntdata"/><Relationship Id="rId114"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591C1-7BBD-4BAD-9912-0ADD21A74F01}" type="datetimeFigureOut">
              <a:rPr lang="zh-CN" altLang="en-US" smtClean="0"/>
              <a:t>2017-12-11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33780-C451-4576-A162-3E5813E9C151}" type="slidenum">
              <a:rPr lang="zh-CN" altLang="en-US" smtClean="0"/>
              <a:t>‹#›</a:t>
            </a:fld>
            <a:endParaRPr lang="zh-CN" altLang="en-US"/>
          </a:p>
        </p:txBody>
      </p:sp>
    </p:spTree>
    <p:extLst>
      <p:ext uri="{BB962C8B-B14F-4D97-AF65-F5344CB8AC3E}">
        <p14:creationId xmlns:p14="http://schemas.microsoft.com/office/powerpoint/2010/main" val="336252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1</a:t>
            </a:fld>
            <a:endParaRPr lang="zh-CN" altLang="en-US"/>
          </a:p>
        </p:txBody>
      </p:sp>
    </p:spTree>
    <p:extLst>
      <p:ext uri="{BB962C8B-B14F-4D97-AF65-F5344CB8AC3E}">
        <p14:creationId xmlns:p14="http://schemas.microsoft.com/office/powerpoint/2010/main" val="111435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18</a:t>
            </a:fld>
            <a:endParaRPr lang="zh-CN" altLang="en-US"/>
          </a:p>
        </p:txBody>
      </p:sp>
    </p:spTree>
    <p:extLst>
      <p:ext uri="{BB962C8B-B14F-4D97-AF65-F5344CB8AC3E}">
        <p14:creationId xmlns:p14="http://schemas.microsoft.com/office/powerpoint/2010/main" val="91019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50</a:t>
            </a:fld>
            <a:endParaRPr lang="zh-CN" altLang="en-US"/>
          </a:p>
        </p:txBody>
      </p:sp>
    </p:spTree>
    <p:extLst>
      <p:ext uri="{BB962C8B-B14F-4D97-AF65-F5344CB8AC3E}">
        <p14:creationId xmlns:p14="http://schemas.microsoft.com/office/powerpoint/2010/main" val="426453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52</a:t>
            </a:fld>
            <a:endParaRPr lang="zh-CN" altLang="en-US"/>
          </a:p>
        </p:txBody>
      </p:sp>
    </p:spTree>
    <p:extLst>
      <p:ext uri="{BB962C8B-B14F-4D97-AF65-F5344CB8AC3E}">
        <p14:creationId xmlns:p14="http://schemas.microsoft.com/office/powerpoint/2010/main" val="4264533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再讲讲</a:t>
            </a:r>
            <a:r>
              <a:rPr lang="en-US" altLang="zh-CN" smtClean="0"/>
              <a:t>Springer</a:t>
            </a:r>
            <a:r>
              <a:rPr lang="zh-CN" altLang="en-US" smtClean="0"/>
              <a:t>，他是世界上最大的私营科技出版社，注意了这两个字</a:t>
            </a:r>
            <a:r>
              <a:rPr lang="en-US" altLang="zh-CN" smtClean="0"/>
              <a:t>——</a:t>
            </a:r>
            <a:r>
              <a:rPr lang="zh-CN" altLang="en-US" smtClean="0"/>
              <a:t>私营，故事要从</a:t>
            </a:r>
            <a:r>
              <a:rPr lang="en-US" altLang="zh-CN" smtClean="0"/>
              <a:t>150</a:t>
            </a:r>
            <a:r>
              <a:rPr lang="zh-CN" altLang="en-US" smtClean="0"/>
              <a:t>年说起，出版社的创始人叫尤利乌斯</a:t>
            </a:r>
            <a:r>
              <a:rPr lang="en-US" altLang="zh-CN" smtClean="0"/>
              <a:t>·</a:t>
            </a:r>
            <a:r>
              <a:rPr lang="zh-CN" altLang="en-US" smtClean="0"/>
              <a:t>施普林格（</a:t>
            </a:r>
            <a:r>
              <a:rPr lang="en-US" altLang="zh-CN" smtClean="0"/>
              <a:t>Julius Springer</a:t>
            </a:r>
            <a:r>
              <a:rPr lang="zh-CN" altLang="en-US" smtClean="0"/>
              <a:t>），</a:t>
            </a:r>
            <a:r>
              <a:rPr lang="en-US" altLang="zh-CN" smtClean="0"/>
              <a:t>25</a:t>
            </a:r>
            <a:r>
              <a:rPr lang="zh-CN" altLang="en-US" smtClean="0"/>
              <a:t>岁时在柏林开设了一家书店，并同时开始其科学图书的出版工作。</a:t>
            </a:r>
            <a:endParaRPr lang="en-US" altLang="zh-CN" smtClean="0"/>
          </a:p>
          <a:p>
            <a:r>
              <a:rPr lang="zh-CN" altLang="en-US" smtClean="0"/>
              <a:t>尤利乌斯</a:t>
            </a:r>
            <a:r>
              <a:rPr lang="en-US" altLang="zh-CN" smtClean="0"/>
              <a:t>·</a:t>
            </a:r>
            <a:r>
              <a:rPr lang="zh-CN" altLang="en-US" smtClean="0"/>
              <a:t>施普林格是一位国际象棋的爱好者，他出版了一系列这个方面的图书，又因为“施普林格”（</a:t>
            </a:r>
            <a:r>
              <a:rPr lang="en-US" altLang="zh-CN" smtClean="0"/>
              <a:t>Springer</a:t>
            </a:r>
            <a:r>
              <a:rPr lang="zh-CN" altLang="en-US" smtClean="0"/>
              <a:t>）这个词在德文中意即“象棋中的马”。</a:t>
            </a:r>
          </a:p>
          <a:p>
            <a:r>
              <a:rPr lang="zh-CN" altLang="en-US" smtClean="0"/>
              <a:t>尤利乌斯</a:t>
            </a:r>
            <a:r>
              <a:rPr lang="en-US" altLang="zh-CN" smtClean="0"/>
              <a:t>·</a:t>
            </a:r>
            <a:r>
              <a:rPr lang="zh-CN" altLang="en-US" smtClean="0"/>
              <a:t>施普林格于</a:t>
            </a:r>
            <a:r>
              <a:rPr lang="en-US" altLang="zh-CN" smtClean="0"/>
              <a:t>1877</a:t>
            </a:r>
            <a:r>
              <a:rPr lang="zh-CN" altLang="en-US" smtClean="0"/>
              <a:t>年去世，后面的故事大抵是一样的，家族传承，将这份事业发扬光大，至今未倒闭。</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smtClean="0"/>
              <a:t>2015</a:t>
            </a:r>
            <a:r>
              <a:rPr lang="zh-CN" altLang="en-US" smtClean="0"/>
              <a:t>德国</a:t>
            </a:r>
            <a:r>
              <a:rPr lang="en-US" altLang="zh-CN" smtClean="0"/>
              <a:t>Springer</a:t>
            </a:r>
            <a:r>
              <a:rPr lang="zh-CN" altLang="en-US" smtClean="0"/>
              <a:t>和</a:t>
            </a:r>
            <a:r>
              <a:rPr lang="en-US" altLang="zh-CN" smtClean="0"/>
              <a:t>《</a:t>
            </a:r>
            <a:r>
              <a:rPr lang="zh-CN" altLang="en-US" smtClean="0"/>
              <a:t>自然</a:t>
            </a:r>
            <a:r>
              <a:rPr lang="en-US" altLang="zh-CN" smtClean="0"/>
              <a:t>》</a:t>
            </a:r>
            <a:r>
              <a:rPr lang="zh-CN" altLang="en-US" smtClean="0"/>
              <a:t>集团合并，新婚不久的</a:t>
            </a:r>
            <a:r>
              <a:rPr lang="en-US" altLang="zh-CN" smtClean="0"/>
              <a:t>Springer</a:t>
            </a:r>
            <a:r>
              <a:rPr lang="zh-CN" altLang="en-US" smtClean="0"/>
              <a:t>，</a:t>
            </a:r>
            <a:r>
              <a:rPr lang="en-US" altLang="zh-CN" smtClean="0"/>
              <a:t>1842</a:t>
            </a:r>
            <a:r>
              <a:rPr lang="zh-CN" altLang="en-US" smtClean="0"/>
              <a:t>年生，</a:t>
            </a:r>
            <a:r>
              <a:rPr lang="en-US" altLang="zh-CN" smtClean="0"/>
              <a:t>170</a:t>
            </a:r>
            <a:r>
              <a:rPr lang="zh-CN" altLang="en-US" smtClean="0"/>
              <a:t>多岁了，你很莫然地看着我，好吧，我们换个说法，慈禧那会的事情，</a:t>
            </a:r>
            <a:r>
              <a:rPr lang="en-US" altLang="zh-CN" smtClean="0"/>
              <a:t>Springer</a:t>
            </a:r>
            <a:r>
              <a:rPr lang="zh-CN" altLang="en-US" smtClean="0"/>
              <a:t>诞生的时候，慈禧还没有死老公，不对，确切说还在穿开裆裤。也就是说</a:t>
            </a:r>
            <a:r>
              <a:rPr lang="en-US" altLang="zh-CN" smtClean="0"/>
              <a:t>Springer</a:t>
            </a:r>
            <a:r>
              <a:rPr lang="zh-CN" altLang="en-US" smtClean="0"/>
              <a:t>和慈禧是看着同样的动画片</a:t>
            </a:r>
            <a:r>
              <a:rPr lang="en-US" altLang="zh-CN" smtClean="0"/>
              <a:t>《</a:t>
            </a:r>
            <a:r>
              <a:rPr lang="zh-CN" altLang="en-US" smtClean="0"/>
              <a:t>喜羊羊</a:t>
            </a:r>
            <a:r>
              <a:rPr lang="en-US" altLang="zh-CN" smtClean="0"/>
              <a:t>》</a:t>
            </a:r>
            <a:r>
              <a:rPr lang="zh-CN" altLang="en-US" smtClean="0"/>
              <a:t>长大的！</a:t>
            </a:r>
            <a:endParaRPr lang="en-US" altLang="zh-C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2</a:t>
            </a:fld>
            <a:endParaRPr lang="zh-CN" altLang="en-US"/>
          </a:p>
        </p:txBody>
      </p:sp>
    </p:spTree>
    <p:extLst>
      <p:ext uri="{BB962C8B-B14F-4D97-AF65-F5344CB8AC3E}">
        <p14:creationId xmlns:p14="http://schemas.microsoft.com/office/powerpoint/2010/main" val="1114353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101</a:t>
            </a:fld>
            <a:endParaRPr lang="zh-CN" altLang="en-US"/>
          </a:p>
        </p:txBody>
      </p:sp>
    </p:spTree>
    <p:extLst>
      <p:ext uri="{BB962C8B-B14F-4D97-AF65-F5344CB8AC3E}">
        <p14:creationId xmlns:p14="http://schemas.microsoft.com/office/powerpoint/2010/main" val="4264533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10</a:t>
            </a:fld>
            <a:endParaRPr lang="zh-CN" altLang="en-US"/>
          </a:p>
        </p:txBody>
      </p:sp>
    </p:spTree>
    <p:extLst>
      <p:ext uri="{BB962C8B-B14F-4D97-AF65-F5344CB8AC3E}">
        <p14:creationId xmlns:p14="http://schemas.microsoft.com/office/powerpoint/2010/main" val="91019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11</a:t>
            </a:fld>
            <a:endParaRPr lang="zh-CN" altLang="en-US"/>
          </a:p>
        </p:txBody>
      </p:sp>
    </p:spTree>
    <p:extLst>
      <p:ext uri="{BB962C8B-B14F-4D97-AF65-F5344CB8AC3E}">
        <p14:creationId xmlns:p14="http://schemas.microsoft.com/office/powerpoint/2010/main" val="910197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12</a:t>
            </a:fld>
            <a:endParaRPr lang="zh-CN" altLang="en-US"/>
          </a:p>
        </p:txBody>
      </p:sp>
    </p:spTree>
    <p:extLst>
      <p:ext uri="{BB962C8B-B14F-4D97-AF65-F5344CB8AC3E}">
        <p14:creationId xmlns:p14="http://schemas.microsoft.com/office/powerpoint/2010/main" val="910197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FA4BD9-45E5-4FA9-9CDC-3B72B5F86381}" type="slidenum">
              <a:rPr lang="zh-CN" altLang="en-US" smtClean="0"/>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15</a:t>
            </a:fld>
            <a:endParaRPr lang="zh-CN" altLang="en-US"/>
          </a:p>
        </p:txBody>
      </p:sp>
    </p:spTree>
    <p:extLst>
      <p:ext uri="{BB962C8B-B14F-4D97-AF65-F5344CB8AC3E}">
        <p14:creationId xmlns:p14="http://schemas.microsoft.com/office/powerpoint/2010/main" val="910197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16</a:t>
            </a:fld>
            <a:endParaRPr lang="zh-CN" altLang="en-US"/>
          </a:p>
        </p:txBody>
      </p:sp>
    </p:spTree>
    <p:extLst>
      <p:ext uri="{BB962C8B-B14F-4D97-AF65-F5344CB8AC3E}">
        <p14:creationId xmlns:p14="http://schemas.microsoft.com/office/powerpoint/2010/main" val="910197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733780-C451-4576-A162-3E5813E9C151}" type="slidenum">
              <a:rPr lang="zh-CN" altLang="en-US" smtClean="0"/>
              <a:t>17</a:t>
            </a:fld>
            <a:endParaRPr lang="zh-CN" altLang="en-US"/>
          </a:p>
        </p:txBody>
      </p:sp>
    </p:spTree>
    <p:extLst>
      <p:ext uri="{BB962C8B-B14F-4D97-AF65-F5344CB8AC3E}">
        <p14:creationId xmlns:p14="http://schemas.microsoft.com/office/powerpoint/2010/main" val="91019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3063225040"/>
      </p:ext>
    </p:extLst>
  </p:cSld>
  <p:clrMapOvr>
    <a:masterClrMapping/>
  </p:clrMapOvr>
  <p:transition spd="slow">
    <p:pu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矩形 1"/>
          <p:cNvSpPr/>
          <p:nvPr userDrawn="1"/>
        </p:nvSpPr>
        <p:spPr>
          <a:xfrm>
            <a:off x="0" y="6487884"/>
            <a:ext cx="12192000" cy="384629"/>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2082346328"/>
      </p:ext>
    </p:extLst>
  </p:cSld>
  <p:clrMapOvr>
    <a:masterClrMapping/>
  </p:clrMapOvr>
  <p:transition spd="slow">
    <p:push/>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矩形 1"/>
          <p:cNvSpPr/>
          <p:nvPr userDrawn="1"/>
        </p:nvSpPr>
        <p:spPr>
          <a:xfrm>
            <a:off x="0" y="6487884"/>
            <a:ext cx="12192000" cy="384629"/>
          </a:xfrm>
          <a:prstGeom prst="rect">
            <a:avLst/>
          </a:prstGeom>
          <a:solidFill>
            <a:srgbClr val="A76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4010074442"/>
      </p:ext>
    </p:extLst>
  </p:cSld>
  <p:clrMapOvr>
    <a:masterClrMapping/>
  </p:clrMapOvr>
  <p:transition spd="slow">
    <p:push/>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矩形 1"/>
          <p:cNvSpPr/>
          <p:nvPr userDrawn="1"/>
        </p:nvSpPr>
        <p:spPr>
          <a:xfrm>
            <a:off x="0" y="6487884"/>
            <a:ext cx="12192000" cy="38462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1285675080"/>
      </p:ext>
    </p:extLst>
  </p:cSld>
  <p:clrMapOvr>
    <a:masterClrMapping/>
  </p:clrMapOvr>
  <p:transition spd="slow">
    <p:push/>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矩形 1"/>
          <p:cNvSpPr/>
          <p:nvPr userDrawn="1"/>
        </p:nvSpPr>
        <p:spPr>
          <a:xfrm>
            <a:off x="0" y="6487884"/>
            <a:ext cx="12192000" cy="384629"/>
          </a:xfrm>
          <a:prstGeom prst="rect">
            <a:avLst/>
          </a:prstGeom>
          <a:solidFill>
            <a:srgbClr val="F3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99257264"/>
      </p:ext>
    </p:extLst>
  </p:cSld>
  <p:clrMapOvr>
    <a:masterClrMapping/>
  </p:clrMapOvr>
  <p:transition spd="slow">
    <p:push/>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矩形 1"/>
          <p:cNvSpPr/>
          <p:nvPr userDrawn="1"/>
        </p:nvSpPr>
        <p:spPr>
          <a:xfrm>
            <a:off x="0" y="6487884"/>
            <a:ext cx="12192000" cy="384629"/>
          </a:xfrm>
          <a:prstGeom prst="rect">
            <a:avLst/>
          </a:prstGeom>
          <a:solidFill>
            <a:srgbClr val="002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90070476"/>
      </p:ext>
    </p:extLst>
  </p:cSld>
  <p:clrMapOvr>
    <a:masterClrMapping/>
  </p:clrMapOvr>
  <p:transition spd="slow">
    <p:push/>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4055241352"/>
      </p:ext>
    </p:extLst>
  </p:cSld>
  <p:clrMapOvr>
    <a:masterClrMapping/>
  </p:clrMapOvr>
  <p:transition spd="slow">
    <p:pu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2800382208"/>
      </p:ext>
    </p:extLst>
  </p:cSld>
  <p:clrMapOvr>
    <a:masterClrMapping/>
  </p:clrMapOvr>
  <p:transition spd="slow">
    <p:push/>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805412377"/>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3101726839"/>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封面页">
    <p:spTree>
      <p:nvGrpSpPr>
        <p:cNvPr id="1" name=""/>
        <p:cNvGrpSpPr/>
        <p:nvPr/>
      </p:nvGrpSpPr>
      <p:grpSpPr>
        <a:xfrm>
          <a:off x="0" y="0"/>
          <a:ext cx="0" cy="0"/>
          <a:chOff x="0" y="0"/>
          <a:chExt cx="0" cy="0"/>
        </a:xfrm>
      </p:grpSpPr>
      <p:sp>
        <p:nvSpPr>
          <p:cNvPr id="5" name="Freeform 3"/>
          <p:cNvSpPr/>
          <p:nvPr/>
        </p:nvSpPr>
        <p:spPr>
          <a:xfrm>
            <a:off x="0" y="0"/>
            <a:ext cx="12192000" cy="6305550"/>
          </a:xfrm>
          <a:custGeom>
            <a:avLst/>
            <a:gdLst>
              <a:gd name="connsiteX0" fmla="*/ 0 w 12192000"/>
              <a:gd name="connsiteY0" fmla="*/ 0 h 6305550"/>
              <a:gd name="connsiteX1" fmla="*/ 12192000 w 12192000"/>
              <a:gd name="connsiteY1" fmla="*/ 0 h 6305550"/>
              <a:gd name="connsiteX2" fmla="*/ 12192000 w 12192000"/>
              <a:gd name="connsiteY2" fmla="*/ 4954269 h 6305550"/>
              <a:gd name="connsiteX3" fmla="*/ 12092166 w 12192000"/>
              <a:gd name="connsiteY3" fmla="*/ 5007596 h 6305550"/>
              <a:gd name="connsiteX4" fmla="*/ 6096000 w 12192000"/>
              <a:gd name="connsiteY4" fmla="*/ 6305550 h 6305550"/>
              <a:gd name="connsiteX5" fmla="*/ 99834 w 12192000"/>
              <a:gd name="connsiteY5" fmla="*/ 5007596 h 6305550"/>
              <a:gd name="connsiteX6" fmla="*/ 0 w 12192000"/>
              <a:gd name="connsiteY6" fmla="*/ 4954269 h 630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305550">
                <a:moveTo>
                  <a:pt x="0" y="0"/>
                </a:moveTo>
                <a:lnTo>
                  <a:pt x="12192000" y="0"/>
                </a:lnTo>
                <a:lnTo>
                  <a:pt x="12192000" y="4954269"/>
                </a:lnTo>
                <a:lnTo>
                  <a:pt x="12092166" y="5007596"/>
                </a:lnTo>
                <a:cubicBezTo>
                  <a:pt x="10508469" y="5814037"/>
                  <a:pt x="8404686" y="6305550"/>
                  <a:pt x="6096000" y="6305550"/>
                </a:cubicBezTo>
                <a:cubicBezTo>
                  <a:pt x="3787314" y="6305550"/>
                  <a:pt x="1683531" y="5814037"/>
                  <a:pt x="99834" y="5007596"/>
                </a:cubicBezTo>
                <a:lnTo>
                  <a:pt x="0" y="49542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p>
        </p:txBody>
      </p:sp>
      <p:cxnSp>
        <p:nvCxnSpPr>
          <p:cNvPr id="6" name="Straight Connector 12"/>
          <p:cNvCxnSpPr/>
          <p:nvPr/>
        </p:nvCxnSpPr>
        <p:spPr>
          <a:xfrm>
            <a:off x="3308350" y="3260725"/>
            <a:ext cx="5575300" cy="0"/>
          </a:xfrm>
          <a:prstGeom prst="line">
            <a:avLst/>
          </a:prstGeom>
          <a:ln w="28575">
            <a:gradFill flip="none" rotWithShape="1">
              <a:gsLst>
                <a:gs pos="0">
                  <a:schemeClr val="accent2">
                    <a:alpha val="96000"/>
                  </a:schemeClr>
                </a:gs>
                <a:gs pos="100000">
                  <a:schemeClr val="accent1">
                    <a:lumMod val="79000"/>
                    <a:alpha val="2000"/>
                  </a:schemeClr>
                </a:gs>
              </a:gsLst>
              <a:path path="circle">
                <a:fillToRect l="50000" t="50000" r="50000" b="50000"/>
              </a:path>
              <a:tileRect/>
            </a:gra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ounded Rectangle 16"/>
          <p:cNvSpPr/>
          <p:nvPr/>
        </p:nvSpPr>
        <p:spPr>
          <a:xfrm>
            <a:off x="4813300" y="4616450"/>
            <a:ext cx="2565400" cy="549275"/>
          </a:xfrm>
          <a:prstGeom prst="roundRect">
            <a:avLst>
              <a:gd name="adj" fmla="val 50000"/>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p>
        </p:txBody>
      </p:sp>
      <p:grpSp>
        <p:nvGrpSpPr>
          <p:cNvPr id="9" name="Group 20"/>
          <p:cNvGrpSpPr>
            <a:grpSpLocks/>
          </p:cNvGrpSpPr>
          <p:nvPr/>
        </p:nvGrpSpPr>
        <p:grpSpPr bwMode="auto">
          <a:xfrm>
            <a:off x="4705350" y="-1390650"/>
            <a:ext cx="2781300" cy="2781300"/>
            <a:chOff x="4705350" y="-1390650"/>
            <a:chExt cx="2781300" cy="2781300"/>
          </a:xfrm>
        </p:grpSpPr>
        <p:sp>
          <p:nvSpPr>
            <p:cNvPr id="10" name="Oval 4"/>
            <p:cNvSpPr/>
            <p:nvPr/>
          </p:nvSpPr>
          <p:spPr>
            <a:xfrm>
              <a:off x="4705350" y="-1390650"/>
              <a:ext cx="2781300" cy="2781300"/>
            </a:xfrm>
            <a:prstGeom prst="ellipse">
              <a:avLst/>
            </a:prstGeom>
            <a:gradFill flip="none" rotWithShape="1">
              <a:gsLst>
                <a:gs pos="0">
                  <a:schemeClr val="accent1">
                    <a:lumMod val="5000"/>
                    <a:lumOff val="95000"/>
                  </a:schemeClr>
                </a:gs>
                <a:gs pos="100000">
                  <a:schemeClr val="bg1">
                    <a:lumMod val="75000"/>
                  </a:schemeClr>
                </a:gs>
              </a:gsLst>
              <a:lin ang="2700000" scaled="1"/>
              <a:tileRect/>
            </a:gradFill>
            <a:ln>
              <a:noFill/>
            </a:ln>
            <a:effectLst>
              <a:outerShdw blurRad="1524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p>
          </p:txBody>
        </p:sp>
        <p:sp>
          <p:nvSpPr>
            <p:cNvPr id="11" name="Oval 18"/>
            <p:cNvSpPr/>
            <p:nvPr/>
          </p:nvSpPr>
          <p:spPr>
            <a:xfrm>
              <a:off x="5378450" y="-717550"/>
              <a:ext cx="1435100" cy="143510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a:noFill/>
            </a:ln>
            <a:effectLst>
              <a:outerShdw blurRad="152400"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p>
          </p:txBody>
        </p:sp>
        <p:sp>
          <p:nvSpPr>
            <p:cNvPr id="12" name="Pie 19"/>
            <p:cNvSpPr/>
            <p:nvPr/>
          </p:nvSpPr>
          <p:spPr>
            <a:xfrm rot="1800000">
              <a:off x="5584825" y="-520700"/>
              <a:ext cx="1022350" cy="1023938"/>
            </a:xfrm>
            <a:prstGeom prst="pie">
              <a:avLst>
                <a:gd name="adj1" fmla="val 8330851"/>
                <a:gd name="adj2" fmla="val 16200000"/>
              </a:avLst>
            </a:prstGeom>
            <a:gradFill>
              <a:gsLst>
                <a:gs pos="0">
                  <a:schemeClr val="bg1">
                    <a:alpha val="50000"/>
                  </a:schemeClr>
                </a:gs>
                <a:gs pos="100000">
                  <a:schemeClr val="bg1">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solidFill>
                  <a:schemeClr val="tx1"/>
                </a:solidFill>
              </a:endParaRPr>
            </a:p>
          </p:txBody>
        </p:sp>
      </p:grpSp>
      <p:sp>
        <p:nvSpPr>
          <p:cNvPr id="8" name="Text Placeholder 7"/>
          <p:cNvSpPr>
            <a:spLocks noGrp="1"/>
          </p:cNvSpPr>
          <p:nvPr>
            <p:ph type="body" sz="quarter" idx="10"/>
          </p:nvPr>
        </p:nvSpPr>
        <p:spPr>
          <a:xfrm>
            <a:off x="1600200" y="2293328"/>
            <a:ext cx="8991600" cy="1089529"/>
          </a:xfrm>
          <a:prstGeom prst="rect">
            <a:avLst/>
          </a:prstGeom>
        </p:spPr>
        <p:txBody>
          <a:bodyPr>
            <a:spAutoFit/>
          </a:bodyPr>
          <a:lstStyle>
            <a:lvl1pPr marL="0" indent="0" algn="ctr">
              <a:buNone/>
              <a:defRPr sz="7200" b="1">
                <a:solidFill>
                  <a:schemeClr val="bg1"/>
                </a:solidFill>
                <a:effectLst>
                  <a:outerShdw blurRad="38100" dist="38100" dir="2700000" algn="tl">
                    <a:srgbClr val="000000">
                      <a:alpha val="43137"/>
                    </a:srgbClr>
                  </a:outerShdw>
                </a:effectLst>
              </a:defRPr>
            </a:lvl1pPr>
          </a:lstStyle>
          <a:p>
            <a:pPr lvl="0"/>
            <a:r>
              <a:rPr lang="zh-CN" altLang="en-US" smtClean="0"/>
              <a:t>单击此处编辑母版文本样式</a:t>
            </a:r>
          </a:p>
        </p:txBody>
      </p:sp>
      <p:sp>
        <p:nvSpPr>
          <p:cNvPr id="16" name="Text Placeholder 7"/>
          <p:cNvSpPr>
            <a:spLocks noGrp="1"/>
          </p:cNvSpPr>
          <p:nvPr>
            <p:ph type="body" sz="quarter" idx="11"/>
          </p:nvPr>
        </p:nvSpPr>
        <p:spPr>
          <a:xfrm>
            <a:off x="1600200" y="3655402"/>
            <a:ext cx="8991600" cy="369332"/>
          </a:xfrm>
          <a:prstGeom prst="rect">
            <a:avLst/>
          </a:prstGeom>
        </p:spPr>
        <p:txBody>
          <a:bodyPr>
            <a:spAutoFit/>
          </a:bodyPr>
          <a:lstStyle>
            <a:lvl1pPr marL="0" indent="0" algn="ctr">
              <a:buNone/>
              <a:defRPr sz="2000" b="1">
                <a:solidFill>
                  <a:schemeClr val="accent2"/>
                </a:solidFill>
                <a:effectLst/>
              </a:defRPr>
            </a:lvl1pPr>
          </a:lstStyle>
          <a:p>
            <a:pPr lvl="0"/>
            <a:r>
              <a:rPr lang="zh-CN" altLang="en-US" smtClean="0"/>
              <a:t>单击此处编辑母版文本样式</a:t>
            </a:r>
          </a:p>
        </p:txBody>
      </p:sp>
      <p:sp>
        <p:nvSpPr>
          <p:cNvPr id="18" name="Text Placeholder 7"/>
          <p:cNvSpPr>
            <a:spLocks noGrp="1"/>
          </p:cNvSpPr>
          <p:nvPr>
            <p:ph type="body" sz="quarter" idx="12"/>
          </p:nvPr>
        </p:nvSpPr>
        <p:spPr>
          <a:xfrm>
            <a:off x="5013960" y="4706156"/>
            <a:ext cx="2164080" cy="369332"/>
          </a:xfrm>
          <a:prstGeom prst="rect">
            <a:avLst/>
          </a:prstGeom>
        </p:spPr>
        <p:txBody>
          <a:bodyPr>
            <a:spAutoFit/>
          </a:bodyPr>
          <a:lstStyle>
            <a:lvl1pPr marL="0" indent="0" algn="ctr">
              <a:buNone/>
              <a:defRPr sz="2000" b="1">
                <a:solidFill>
                  <a:schemeClr val="bg1"/>
                </a:solidFill>
                <a:effectLst/>
              </a:defRPr>
            </a:lvl1pPr>
          </a:lstStyle>
          <a:p>
            <a:pPr lvl="0"/>
            <a:r>
              <a:rPr lang="zh-CN" altLang="en-US" smtClean="0"/>
              <a:t>单击此处编辑母版文本样式</a:t>
            </a:r>
          </a:p>
        </p:txBody>
      </p:sp>
    </p:spTree>
    <p:extLst>
      <p:ext uri="{BB962C8B-B14F-4D97-AF65-F5344CB8AC3E}">
        <p14:creationId xmlns:p14="http://schemas.microsoft.com/office/powerpoint/2010/main" val="312689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4140240405"/>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副标题页">
    <p:spTree>
      <p:nvGrpSpPr>
        <p:cNvPr id="1" name=""/>
        <p:cNvGrpSpPr/>
        <p:nvPr/>
      </p:nvGrpSpPr>
      <p:grpSpPr>
        <a:xfrm>
          <a:off x="0" y="0"/>
          <a:ext cx="0" cy="0"/>
          <a:chOff x="0" y="0"/>
          <a:chExt cx="0" cy="0"/>
        </a:xfrm>
      </p:grpSpPr>
      <p:sp>
        <p:nvSpPr>
          <p:cNvPr id="4" name="Freeform 2"/>
          <p:cNvSpPr/>
          <p:nvPr/>
        </p:nvSpPr>
        <p:spPr>
          <a:xfrm>
            <a:off x="0" y="-190500"/>
            <a:ext cx="12192000" cy="6305550"/>
          </a:xfrm>
          <a:custGeom>
            <a:avLst/>
            <a:gdLst>
              <a:gd name="connsiteX0" fmla="*/ 0 w 12192000"/>
              <a:gd name="connsiteY0" fmla="*/ 0 h 6305550"/>
              <a:gd name="connsiteX1" fmla="*/ 12192000 w 12192000"/>
              <a:gd name="connsiteY1" fmla="*/ 0 h 6305550"/>
              <a:gd name="connsiteX2" fmla="*/ 12192000 w 12192000"/>
              <a:gd name="connsiteY2" fmla="*/ 4954269 h 6305550"/>
              <a:gd name="connsiteX3" fmla="*/ 12092166 w 12192000"/>
              <a:gd name="connsiteY3" fmla="*/ 5007596 h 6305550"/>
              <a:gd name="connsiteX4" fmla="*/ 6096000 w 12192000"/>
              <a:gd name="connsiteY4" fmla="*/ 6305550 h 6305550"/>
              <a:gd name="connsiteX5" fmla="*/ 99834 w 12192000"/>
              <a:gd name="connsiteY5" fmla="*/ 5007596 h 6305550"/>
              <a:gd name="connsiteX6" fmla="*/ 0 w 12192000"/>
              <a:gd name="connsiteY6" fmla="*/ 4954269 h 630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305550">
                <a:moveTo>
                  <a:pt x="0" y="0"/>
                </a:moveTo>
                <a:lnTo>
                  <a:pt x="12192000" y="0"/>
                </a:lnTo>
                <a:lnTo>
                  <a:pt x="12192000" y="4954269"/>
                </a:lnTo>
                <a:lnTo>
                  <a:pt x="12092166" y="5007596"/>
                </a:lnTo>
                <a:cubicBezTo>
                  <a:pt x="10508469" y="5814037"/>
                  <a:pt x="8404686" y="6305550"/>
                  <a:pt x="6096000" y="6305550"/>
                </a:cubicBezTo>
                <a:cubicBezTo>
                  <a:pt x="3787314" y="6305550"/>
                  <a:pt x="1683531" y="5814037"/>
                  <a:pt x="99834" y="5007596"/>
                </a:cubicBezTo>
                <a:lnTo>
                  <a:pt x="0" y="49542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19221" t="29398" r="17921" b="13718"/>
          <a:stretch>
            <a:fillRect/>
          </a:stretch>
        </p:blipFill>
        <p:spPr bwMode="auto">
          <a:xfrm>
            <a:off x="1543050" y="1119188"/>
            <a:ext cx="91059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p:nvPr/>
        </p:nvSpPr>
        <p:spPr>
          <a:xfrm>
            <a:off x="2867025" y="1773238"/>
            <a:ext cx="6342063" cy="39465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p>
        </p:txBody>
      </p:sp>
      <p:cxnSp>
        <p:nvCxnSpPr>
          <p:cNvPr id="9" name="Straight Connector 6"/>
          <p:cNvCxnSpPr/>
          <p:nvPr/>
        </p:nvCxnSpPr>
        <p:spPr>
          <a:xfrm>
            <a:off x="3308350" y="3309938"/>
            <a:ext cx="5575300" cy="0"/>
          </a:xfrm>
          <a:prstGeom prst="line">
            <a:avLst/>
          </a:prstGeom>
          <a:ln w="28575">
            <a:gradFill flip="none" rotWithShape="1">
              <a:gsLst>
                <a:gs pos="0">
                  <a:schemeClr val="accent2">
                    <a:alpha val="96000"/>
                  </a:schemeClr>
                </a:gs>
                <a:gs pos="100000">
                  <a:schemeClr val="accent1">
                    <a:lumMod val="79000"/>
                    <a:alpha val="2000"/>
                  </a:schemeClr>
                </a:gs>
              </a:gsLst>
              <a:path path="circle">
                <a:fillToRect l="50000" t="50000" r="50000" b="50000"/>
              </a:path>
              <a:tileRect/>
            </a:gra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0" name="Group 11"/>
          <p:cNvGrpSpPr>
            <a:grpSpLocks/>
          </p:cNvGrpSpPr>
          <p:nvPr/>
        </p:nvGrpSpPr>
        <p:grpSpPr bwMode="auto">
          <a:xfrm>
            <a:off x="9523413" y="454025"/>
            <a:ext cx="1198562" cy="1077913"/>
            <a:chOff x="9260114" y="1710311"/>
            <a:chExt cx="647949" cy="583017"/>
          </a:xfrm>
        </p:grpSpPr>
        <p:sp>
          <p:nvSpPr>
            <p:cNvPr id="11" name="Oval 12"/>
            <p:cNvSpPr/>
            <p:nvPr/>
          </p:nvSpPr>
          <p:spPr>
            <a:xfrm>
              <a:off x="9260114" y="2133621"/>
              <a:ext cx="159627" cy="1597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p>
          </p:txBody>
        </p:sp>
        <p:sp>
          <p:nvSpPr>
            <p:cNvPr id="12" name="Oval 13"/>
            <p:cNvSpPr/>
            <p:nvPr/>
          </p:nvSpPr>
          <p:spPr>
            <a:xfrm>
              <a:off x="9644593" y="1710311"/>
              <a:ext cx="263470" cy="263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p>
          </p:txBody>
        </p:sp>
        <p:sp>
          <p:nvSpPr>
            <p:cNvPr id="13" name="Oval 14"/>
            <p:cNvSpPr/>
            <p:nvPr/>
          </p:nvSpPr>
          <p:spPr>
            <a:xfrm>
              <a:off x="9440338" y="1943861"/>
              <a:ext cx="204254" cy="2043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auto" hangingPunct="0">
                <a:spcBef>
                  <a:spcPts val="0"/>
                </a:spcBef>
                <a:spcAft>
                  <a:spcPts val="0"/>
                </a:spcAft>
                <a:defRPr/>
              </a:pPr>
              <a:endParaRPr lang="en-US"/>
            </a:p>
          </p:txBody>
        </p:sp>
      </p:grpSp>
      <p:sp>
        <p:nvSpPr>
          <p:cNvPr id="5" name="Text Placeholder 7"/>
          <p:cNvSpPr>
            <a:spLocks noGrp="1"/>
          </p:cNvSpPr>
          <p:nvPr>
            <p:ph type="body" sz="quarter" idx="10"/>
          </p:nvPr>
        </p:nvSpPr>
        <p:spPr>
          <a:xfrm>
            <a:off x="3846286" y="2719003"/>
            <a:ext cx="4499428" cy="1006429"/>
          </a:xfrm>
          <a:prstGeom prst="rect">
            <a:avLst/>
          </a:prstGeom>
        </p:spPr>
        <p:txBody>
          <a:bodyPr>
            <a:spAutoFit/>
          </a:bodyPr>
          <a:lstStyle>
            <a:lvl1pPr marL="0" indent="0" algn="ctr">
              <a:buNone/>
              <a:defRPr sz="6600" b="1">
                <a:solidFill>
                  <a:schemeClr val="accent2"/>
                </a:solidFill>
                <a:effectLst>
                  <a:outerShdw blurRad="38100" dist="38100" dir="2700000" algn="tl">
                    <a:srgbClr val="000000">
                      <a:alpha val="43137"/>
                    </a:srgbClr>
                  </a:outerShdw>
                </a:effectLst>
              </a:defRPr>
            </a:lvl1pPr>
          </a:lstStyle>
          <a:p>
            <a:pPr lvl="0"/>
            <a:r>
              <a:rPr lang="zh-CN" altLang="en-US" smtClean="0"/>
              <a:t>单击此处编辑母版文本样式</a:t>
            </a:r>
          </a:p>
        </p:txBody>
      </p:sp>
      <p:sp>
        <p:nvSpPr>
          <p:cNvPr id="6" name="Text Placeholder 7"/>
          <p:cNvSpPr>
            <a:spLocks noGrp="1"/>
          </p:cNvSpPr>
          <p:nvPr>
            <p:ph type="body" sz="quarter" idx="11"/>
          </p:nvPr>
        </p:nvSpPr>
        <p:spPr>
          <a:xfrm>
            <a:off x="3846286" y="3746501"/>
            <a:ext cx="4499428" cy="923330"/>
          </a:xfrm>
          <a:prstGeom prst="rect">
            <a:avLst/>
          </a:prstGeom>
        </p:spPr>
        <p:txBody>
          <a:bodyPr>
            <a:spAutoFit/>
          </a:bodyPr>
          <a:lstStyle>
            <a:lvl1pPr marL="0" indent="0" algn="ctr">
              <a:buNone/>
              <a:defRPr sz="6000" b="1">
                <a:solidFill>
                  <a:schemeClr val="bg1"/>
                </a:solidFill>
                <a:effectLst>
                  <a:outerShdw blurRad="38100" dist="38100" dir="2700000" algn="tl">
                    <a:srgbClr val="000000">
                      <a:alpha val="43137"/>
                    </a:srgbClr>
                  </a:outerShdw>
                </a:effectLst>
              </a:defRPr>
            </a:lvl1pPr>
          </a:lstStyle>
          <a:p>
            <a:pPr lvl="0"/>
            <a:r>
              <a:rPr lang="zh-CN" altLang="en-US" smtClean="0"/>
              <a:t>单击此处编辑母版文本样式</a:t>
            </a:r>
          </a:p>
        </p:txBody>
      </p:sp>
    </p:spTree>
    <p:extLst>
      <p:ext uri="{BB962C8B-B14F-4D97-AF65-F5344CB8AC3E}">
        <p14:creationId xmlns:p14="http://schemas.microsoft.com/office/powerpoint/2010/main" val="241835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3930068413"/>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4276780136"/>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3756099213"/>
      </p:ext>
    </p:extLst>
  </p:cSld>
  <p:clrMapOvr>
    <a:masterClrMapping/>
  </p:clrMapOvr>
  <p:transition spd="slow">
    <p:pu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2D8E73B-0927-45CC-BC19-B5A752C4C781}" type="datetimeFigureOut">
              <a:rPr lang="zh-CN" altLang="en-US" smtClean="0"/>
              <a:t>2017-12-11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3790480684"/>
      </p:ext>
    </p:extLst>
  </p:cSld>
  <p:clrMapOvr>
    <a:masterClrMapping/>
  </p:clrMapOvr>
  <p:transition spd="slow">
    <p:push/>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p:cNvSpPr/>
          <p:nvPr userDrawn="1"/>
        </p:nvSpPr>
        <p:spPr>
          <a:xfrm>
            <a:off x="0" y="6487884"/>
            <a:ext cx="12192000" cy="384629"/>
          </a:xfrm>
          <a:prstGeom prst="rect">
            <a:avLst/>
          </a:prstGeom>
          <a:solidFill>
            <a:srgbClr val="219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4056342853"/>
      </p:ext>
    </p:extLst>
  </p:cSld>
  <p:clrMapOvr>
    <a:masterClrMapping/>
  </p:clrMapOvr>
  <p:transition spd="slow">
    <p:push/>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1"/>
          <p:cNvSpPr/>
          <p:nvPr userDrawn="1"/>
        </p:nvSpPr>
        <p:spPr>
          <a:xfrm>
            <a:off x="0" y="6487884"/>
            <a:ext cx="12192000" cy="3846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2115752346"/>
      </p:ext>
    </p:extLst>
  </p:cSld>
  <p:clrMapOvr>
    <a:masterClrMapping/>
  </p:clrMapOvr>
  <p:transition spd="slow">
    <p:push/>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矩形 1"/>
          <p:cNvSpPr/>
          <p:nvPr userDrawn="1"/>
        </p:nvSpPr>
        <p:spPr>
          <a:xfrm>
            <a:off x="0" y="6487884"/>
            <a:ext cx="12192000" cy="3846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2540917718"/>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8E73B-0927-45CC-BC19-B5A752C4C781}" type="datetimeFigureOut">
              <a:rPr lang="zh-CN" altLang="en-US" smtClean="0"/>
              <a:t>2017-12-11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11428-941F-4F39-9F0C-B1B29E093D2F}" type="slidenum">
              <a:rPr lang="zh-CN" altLang="en-US" smtClean="0"/>
              <a:t>‹#›</a:t>
            </a:fld>
            <a:endParaRPr lang="zh-CN" altLang="en-US"/>
          </a:p>
        </p:txBody>
      </p:sp>
    </p:spTree>
    <p:extLst>
      <p:ext uri="{BB962C8B-B14F-4D97-AF65-F5344CB8AC3E}">
        <p14:creationId xmlns:p14="http://schemas.microsoft.com/office/powerpoint/2010/main" val="349651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5" r:id="rId9"/>
    <p:sldLayoutId id="2147483661" r:id="rId10"/>
    <p:sldLayoutId id="2147483662" r:id="rId11"/>
    <p:sldLayoutId id="2147483663" r:id="rId12"/>
    <p:sldLayoutId id="2147483664" r:id="rId13"/>
    <p:sldLayoutId id="2147483666" r:id="rId14"/>
    <p:sldLayoutId id="2147483656" r:id="rId15"/>
    <p:sldLayoutId id="2147483657" r:id="rId16"/>
    <p:sldLayoutId id="2147483658" r:id="rId17"/>
    <p:sldLayoutId id="2147483659" r:id="rId18"/>
    <p:sldLayoutId id="2147483667" r:id="rId19"/>
    <p:sldLayoutId id="2147483668" r:id="rId20"/>
  </p:sldLayoutIdLst>
  <p:transition spd="slow">
    <p:push/>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clarivate.com.cn/e-clarivate/wos_pre.htm" TargetMode="Externa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0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8.wmf"/><Relationship Id="rId4" Type="http://schemas.openxmlformats.org/officeDocument/2006/relationships/tags" Target="../tags/tag4.xml"/><Relationship Id="rId9"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18.w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notesSlide" Target="../notesSlides/notesSlide5.xml"/><Relationship Id="rId5" Type="http://schemas.openxmlformats.org/officeDocument/2006/relationships/tags" Target="../tags/tag12.xml"/><Relationship Id="rId10" Type="http://schemas.openxmlformats.org/officeDocument/2006/relationships/slideLayout" Target="../slideLayouts/slideLayout10.xml"/><Relationship Id="rId4" Type="http://schemas.openxmlformats.org/officeDocument/2006/relationships/tags" Target="../tags/tag11.xml"/><Relationship Id="rId9"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jpeg"/><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Layout" Target="../slideLayouts/slideLayout10.xml"/><Relationship Id="rId4" Type="http://schemas.openxmlformats.org/officeDocument/2006/relationships/tags" Target="../tags/tag2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0.xml"/><Relationship Id="rId5" Type="http://schemas.openxmlformats.org/officeDocument/2006/relationships/image" Target="../media/image62.jpe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088571" y="4376425"/>
            <a:ext cx="12685487" cy="1000274"/>
            <a:chOff x="3721269" y="4218420"/>
            <a:chExt cx="7395894" cy="1000274"/>
          </a:xfrm>
        </p:grpSpPr>
        <p:sp>
          <p:nvSpPr>
            <p:cNvPr id="5" name="文本框 4"/>
            <p:cNvSpPr txBox="1"/>
            <p:nvPr/>
          </p:nvSpPr>
          <p:spPr>
            <a:xfrm>
              <a:off x="4470914" y="4276165"/>
              <a:ext cx="6646249" cy="830997"/>
            </a:xfrm>
            <a:prstGeom prst="rect">
              <a:avLst/>
            </a:prstGeom>
            <a:noFill/>
          </p:spPr>
          <p:txBody>
            <a:bodyPr wrap="square" rtlCol="0">
              <a:spAutoFit/>
            </a:bodyPr>
            <a:lstStyle/>
            <a:p>
              <a:r>
                <a:rPr lang="zh-CN" altLang="en-US" sz="4800" b="1" dirty="0" smtClean="0">
                  <a:solidFill>
                    <a:srgbClr val="3498DB"/>
                  </a:solidFill>
                  <a:latin typeface="微软雅黑" pitchFamily="34" charset="-122"/>
                  <a:ea typeface="微软雅黑" pitchFamily="34" charset="-122"/>
                </a:rPr>
                <a:t> </a:t>
              </a:r>
              <a:r>
                <a:rPr lang="en-US" altLang="zh-CN" sz="4800" b="1" dirty="0">
                  <a:solidFill>
                    <a:srgbClr val="3498DB"/>
                  </a:solidFill>
                  <a:latin typeface="微软雅黑" pitchFamily="34" charset="-122"/>
                  <a:ea typeface="微软雅黑" pitchFamily="34" charset="-122"/>
                </a:rPr>
                <a:t>	</a:t>
              </a:r>
              <a:r>
                <a:rPr lang="zh-CN" altLang="en-US" sz="4000" b="1" dirty="0" smtClean="0">
                  <a:solidFill>
                    <a:srgbClr val="3498DB"/>
                  </a:solidFill>
                  <a:latin typeface="微软雅黑" pitchFamily="34" charset="-122"/>
                  <a:ea typeface="微软雅黑" pitchFamily="34" charset="-122"/>
                </a:rPr>
                <a:t>高效利用</a:t>
              </a:r>
              <a:r>
                <a:rPr lang="zh-CN" altLang="en-US" sz="4000" b="1" dirty="0" smtClean="0">
                  <a:solidFill>
                    <a:srgbClr val="FFC000"/>
                  </a:solidFill>
                  <a:latin typeface="微软雅黑" pitchFamily="34" charset="-122"/>
                  <a:ea typeface="微软雅黑" pitchFamily="34" charset="-122"/>
                </a:rPr>
                <a:t>中文</a:t>
              </a:r>
              <a:r>
                <a:rPr lang="zh-CN" altLang="en-US" sz="4000" b="1" dirty="0" smtClean="0">
                  <a:solidFill>
                    <a:srgbClr val="3498DB"/>
                  </a:solidFill>
                  <a:latin typeface="微软雅黑" pitchFamily="34" charset="-122"/>
                  <a:ea typeface="微软雅黑" pitchFamily="34" charset="-122"/>
                </a:rPr>
                <a:t>文献资源，助力</a:t>
              </a:r>
              <a:r>
                <a:rPr lang="zh-CN" altLang="en-US" sz="4000" b="1" dirty="0" smtClean="0">
                  <a:solidFill>
                    <a:srgbClr val="FFC000"/>
                  </a:solidFill>
                  <a:latin typeface="微软雅黑" pitchFamily="34" charset="-122"/>
                  <a:ea typeface="微软雅黑" pitchFamily="34" charset="-122"/>
                </a:rPr>
                <a:t>学术研究及写作</a:t>
              </a:r>
              <a:endParaRPr lang="zh-CN" altLang="en-US" sz="4000" b="1" dirty="0">
                <a:solidFill>
                  <a:srgbClr val="FFC000"/>
                </a:solidFill>
                <a:latin typeface="微软雅黑" pitchFamily="34" charset="-122"/>
                <a:ea typeface="微软雅黑" pitchFamily="34" charset="-122"/>
              </a:endParaRPr>
            </a:p>
          </p:txBody>
        </p:sp>
        <p:sp>
          <p:nvSpPr>
            <p:cNvPr id="6" name="矩形 5"/>
            <p:cNvSpPr/>
            <p:nvPr/>
          </p:nvSpPr>
          <p:spPr>
            <a:xfrm>
              <a:off x="3721269" y="4218420"/>
              <a:ext cx="184731" cy="1000274"/>
            </a:xfrm>
            <a:prstGeom prst="rect">
              <a:avLst/>
            </a:prstGeom>
          </p:spPr>
          <p:txBody>
            <a:bodyPr wrap="none">
              <a:spAutoFit/>
            </a:bodyPr>
            <a:lstStyle/>
            <a:p>
              <a:endParaRPr lang="zh-CN" altLang="en-US" sz="5900" b="1" dirty="0">
                <a:solidFill>
                  <a:srgbClr val="3498DB"/>
                </a:solidFill>
                <a:latin typeface="方正粗黑繁体" panose="03000509000000000000" pitchFamily="65" charset="-122"/>
                <a:ea typeface="方正粗黑繁体" panose="03000509000000000000" pitchFamily="65" charset="-122"/>
              </a:endParaRPr>
            </a:p>
          </p:txBody>
        </p:sp>
      </p:grpSp>
      <p:pic>
        <p:nvPicPr>
          <p:cNvPr id="1026" name="Picture 2" descr="C:\Documents and Settings\Administrator\桌面\文献传递PPT\照片 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513" y="-210639"/>
            <a:ext cx="4405268" cy="4405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理工透明"/>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5213" y="0"/>
            <a:ext cx="965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969541" y="5406237"/>
            <a:ext cx="6145212" cy="1723549"/>
          </a:xfrm>
          <a:prstGeom prst="rect">
            <a:avLst/>
          </a:prstGeom>
          <a:noFill/>
        </p:spPr>
        <p:txBody>
          <a:bodyPr>
            <a:spAutoFit/>
          </a:bodyPr>
          <a:lstStyle>
            <a:lvl1pPr indent="457200">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spcBef>
                <a:spcPct val="50000"/>
              </a:spcBef>
            </a:pPr>
            <a:r>
              <a:rPr lang="zh-CN" altLang="en-US" sz="2000" b="1" dirty="0">
                <a:solidFill>
                  <a:srgbClr val="995054"/>
                </a:solidFill>
                <a:latin typeface="微软雅黑" pitchFamily="34" charset="-122"/>
                <a:ea typeface="微软雅黑" pitchFamily="34" charset="-122"/>
              </a:rPr>
              <a:t>主讲人：张文晶</a:t>
            </a:r>
          </a:p>
          <a:p>
            <a:pPr algn="ctr">
              <a:spcBef>
                <a:spcPct val="50000"/>
              </a:spcBef>
            </a:pPr>
            <a:r>
              <a:rPr lang="en-US" altLang="zh-CN" sz="2000" b="1" dirty="0">
                <a:solidFill>
                  <a:srgbClr val="995054"/>
                </a:solidFill>
                <a:latin typeface="微软雅黑" pitchFamily="34" charset="-122"/>
                <a:ea typeface="微软雅黑" pitchFamily="34" charset="-122"/>
              </a:rPr>
              <a:t>PPT</a:t>
            </a:r>
            <a:r>
              <a:rPr lang="zh-CN" altLang="en-US" sz="2000" b="1" dirty="0">
                <a:solidFill>
                  <a:srgbClr val="995054"/>
                </a:solidFill>
                <a:latin typeface="微软雅黑" pitchFamily="34" charset="-122"/>
                <a:ea typeface="微软雅黑" pitchFamily="34" charset="-122"/>
              </a:rPr>
              <a:t>制作：张文晶</a:t>
            </a:r>
          </a:p>
          <a:p>
            <a:pPr algn="ctr">
              <a:spcBef>
                <a:spcPct val="50000"/>
              </a:spcBef>
            </a:pPr>
            <a:r>
              <a:rPr lang="zh-CN" altLang="en-US" sz="2000" b="1" dirty="0">
                <a:solidFill>
                  <a:srgbClr val="995054"/>
                </a:solidFill>
                <a:latin typeface="微软雅黑" pitchFamily="34" charset="-122"/>
                <a:ea typeface="微软雅黑" pitchFamily="34" charset="-122"/>
              </a:rPr>
              <a:t>部门：图书馆信息咨询部</a:t>
            </a:r>
          </a:p>
          <a:p>
            <a:pPr>
              <a:lnSpc>
                <a:spcPct val="130000"/>
              </a:lnSpc>
            </a:pPr>
            <a:endParaRPr lang="zh-CN" altLang="en-US" sz="2000" dirty="0">
              <a:solidFill>
                <a:srgbClr val="FF0064"/>
              </a:solidFill>
              <a:latin typeface="微软雅黑" pitchFamily="34" charset="-122"/>
              <a:ea typeface="微软雅黑" pitchFamily="34" charset="-122"/>
              <a:cs typeface="Times New Roman" pitchFamily="18" charset="0"/>
            </a:endParaRPr>
          </a:p>
        </p:txBody>
      </p:sp>
    </p:spTree>
    <p:extLst>
      <p:ext uri="{BB962C8B-B14F-4D97-AF65-F5344CB8AC3E}">
        <p14:creationId xmlns:p14="http://schemas.microsoft.com/office/powerpoint/2010/main" val="596563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290">
                                          <p:stCondLst>
                                            <p:cond delay="0"/>
                                          </p:stCondLst>
                                        </p:cTn>
                                        <p:tgtEl>
                                          <p:spTgt spid="1026"/>
                                        </p:tgtEl>
                                      </p:cBhvr>
                                    </p:animEffect>
                                    <p:anim calcmode="lin" valueType="num">
                                      <p:cBhvr>
                                        <p:cTn id="8" dur="911"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02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02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026"/>
                                        </p:tgtEl>
                                        <p:attrNameLst>
                                          <p:attrName>ppt_y</p:attrName>
                                        </p:attrNameLst>
                                      </p:cBhvr>
                                      <p:tavLst>
                                        <p:tav tm="0" fmla="#ppt_y-sin(pi*$)/81">
                                          <p:val>
                                            <p:fltVal val="0"/>
                                          </p:val>
                                        </p:tav>
                                        <p:tav tm="100000">
                                          <p:val>
                                            <p:fltVal val="1"/>
                                          </p:val>
                                        </p:tav>
                                      </p:tavLst>
                                    </p:anim>
                                    <p:animScale>
                                      <p:cBhvr>
                                        <p:cTn id="13" dur="13">
                                          <p:stCondLst>
                                            <p:cond delay="325"/>
                                          </p:stCondLst>
                                        </p:cTn>
                                        <p:tgtEl>
                                          <p:spTgt spid="1026"/>
                                        </p:tgtEl>
                                      </p:cBhvr>
                                      <p:to x="100000" y="60000"/>
                                    </p:animScale>
                                    <p:animScale>
                                      <p:cBhvr>
                                        <p:cTn id="14" dur="83" decel="50000">
                                          <p:stCondLst>
                                            <p:cond delay="338"/>
                                          </p:stCondLst>
                                        </p:cTn>
                                        <p:tgtEl>
                                          <p:spTgt spid="1026"/>
                                        </p:tgtEl>
                                      </p:cBhvr>
                                      <p:to x="100000" y="100000"/>
                                    </p:animScale>
                                    <p:animScale>
                                      <p:cBhvr>
                                        <p:cTn id="15" dur="13">
                                          <p:stCondLst>
                                            <p:cond delay="656"/>
                                          </p:stCondLst>
                                        </p:cTn>
                                        <p:tgtEl>
                                          <p:spTgt spid="1026"/>
                                        </p:tgtEl>
                                      </p:cBhvr>
                                      <p:to x="100000" y="80000"/>
                                    </p:animScale>
                                    <p:animScale>
                                      <p:cBhvr>
                                        <p:cTn id="16" dur="83" decel="50000">
                                          <p:stCondLst>
                                            <p:cond delay="669"/>
                                          </p:stCondLst>
                                        </p:cTn>
                                        <p:tgtEl>
                                          <p:spTgt spid="1026"/>
                                        </p:tgtEl>
                                      </p:cBhvr>
                                      <p:to x="100000" y="100000"/>
                                    </p:animScale>
                                    <p:animScale>
                                      <p:cBhvr>
                                        <p:cTn id="17" dur="13">
                                          <p:stCondLst>
                                            <p:cond delay="821"/>
                                          </p:stCondLst>
                                        </p:cTn>
                                        <p:tgtEl>
                                          <p:spTgt spid="1026"/>
                                        </p:tgtEl>
                                      </p:cBhvr>
                                      <p:to x="100000" y="90000"/>
                                    </p:animScale>
                                    <p:animScale>
                                      <p:cBhvr>
                                        <p:cTn id="18" dur="83" decel="50000">
                                          <p:stCondLst>
                                            <p:cond delay="834"/>
                                          </p:stCondLst>
                                        </p:cTn>
                                        <p:tgtEl>
                                          <p:spTgt spid="1026"/>
                                        </p:tgtEl>
                                      </p:cBhvr>
                                      <p:to x="100000" y="100000"/>
                                    </p:animScale>
                                    <p:animScale>
                                      <p:cBhvr>
                                        <p:cTn id="19" dur="13">
                                          <p:stCondLst>
                                            <p:cond delay="904"/>
                                          </p:stCondLst>
                                        </p:cTn>
                                        <p:tgtEl>
                                          <p:spTgt spid="1026"/>
                                        </p:tgtEl>
                                      </p:cBhvr>
                                      <p:to x="100000" y="95000"/>
                                    </p:animScale>
                                    <p:animScale>
                                      <p:cBhvr>
                                        <p:cTn id="20" dur="83" decel="50000">
                                          <p:stCondLst>
                                            <p:cond delay="917"/>
                                          </p:stCondLst>
                                        </p:cTn>
                                        <p:tgtEl>
                                          <p:spTgt spid="1026"/>
                                        </p:tgtEl>
                                      </p:cBhvr>
                                      <p:to x="100000" y="100000"/>
                                    </p:animScale>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par>
                          <p:cTn id="25" fill="hold">
                            <p:stCondLst>
                              <p:cond delay="1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0"/>
                                        </p:tgtEl>
                                        <p:attrNameLst>
                                          <p:attrName>style.visibility</p:attrName>
                                        </p:attrNameLst>
                                      </p:cBhvr>
                                      <p:to>
                                        <p:strVal val="visible"/>
                                      </p:to>
                                    </p:set>
                                    <p:anim calcmode="discrete" valueType="clr">
                                      <p:cBhvr override="childStyle">
                                        <p:cTn id="28" dur="17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9" dur="170"/>
                                        <p:tgtEl>
                                          <p:spTgt spid="10"/>
                                        </p:tgtEl>
                                        <p:attrNameLst>
                                          <p:attrName>fillcolor</p:attrName>
                                        </p:attrNameLst>
                                      </p:cBhvr>
                                      <p:tavLst>
                                        <p:tav tm="0">
                                          <p:val>
                                            <p:clrVal>
                                              <a:schemeClr val="accent2"/>
                                            </p:clrVal>
                                          </p:val>
                                        </p:tav>
                                        <p:tav tm="50000">
                                          <p:val>
                                            <p:clrVal>
                                              <a:schemeClr val="hlink"/>
                                            </p:clrVal>
                                          </p:val>
                                        </p:tav>
                                      </p:tavLst>
                                    </p:anim>
                                    <p:set>
                                      <p:cBhvr>
                                        <p:cTn id="30" dur="17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0598" y="0"/>
            <a:ext cx="1208012" cy="1041622"/>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63510" y="259201"/>
            <a:ext cx="1302187" cy="523220"/>
          </a:xfrm>
          <a:prstGeom prst="rect">
            <a:avLst/>
          </a:prstGeom>
        </p:spPr>
        <p:txBody>
          <a:bodyPr wrap="square">
            <a:spAutoFit/>
          </a:bodyPr>
          <a:lstStyle/>
          <a:p>
            <a:r>
              <a:rPr kumimoji="1" lang="zh-CN" altLang="en-US" sz="2800" b="1" dirty="0" smtClean="0">
                <a:solidFill>
                  <a:schemeClr val="bg1"/>
                </a:solidFill>
                <a:latin typeface="+mj-ea"/>
                <a:ea typeface="+mj-ea"/>
              </a:rPr>
              <a:t>数据库</a:t>
            </a:r>
            <a:endParaRPr kumimoji="1" lang="zh-CN" altLang="en-US" sz="2800" b="1" dirty="0">
              <a:solidFill>
                <a:schemeClr val="bg1"/>
              </a:solidFill>
              <a:latin typeface="+mj-ea"/>
              <a:ea typeface="+mj-ea"/>
            </a:endParaRPr>
          </a:p>
        </p:txBody>
      </p:sp>
      <p:sp>
        <p:nvSpPr>
          <p:cNvPr id="4" name="文本框 3"/>
          <p:cNvSpPr txBox="1"/>
          <p:nvPr/>
        </p:nvSpPr>
        <p:spPr>
          <a:xfrm>
            <a:off x="1826988" y="266055"/>
            <a:ext cx="2517036"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重识</a:t>
            </a:r>
            <a:r>
              <a:rPr lang="en-US" altLang="zh-CN" sz="4000" dirty="0" smtClean="0">
                <a:solidFill>
                  <a:srgbClr val="269E81"/>
                </a:solidFill>
              </a:rPr>
              <a:t>CNKI</a:t>
            </a:r>
            <a:endParaRPr lang="zh-CN" altLang="en-US" sz="4000" dirty="0">
              <a:solidFill>
                <a:srgbClr val="269E81"/>
              </a:solidFill>
            </a:endParaRPr>
          </a:p>
        </p:txBody>
      </p:sp>
      <p:sp>
        <p:nvSpPr>
          <p:cNvPr id="5" name="矩形 4"/>
          <p:cNvSpPr/>
          <p:nvPr/>
        </p:nvSpPr>
        <p:spPr>
          <a:xfrm>
            <a:off x="4825973" y="3244334"/>
            <a:ext cx="2540054" cy="369332"/>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rPr>
              <a:t>http://www.flickr.com</a:t>
            </a:r>
            <a:endParaRPr lang="zh-CN" altLang="en-US" dirty="0"/>
          </a:p>
        </p:txBody>
      </p:sp>
      <p:sp>
        <p:nvSpPr>
          <p:cNvPr id="6" name="矩形 5"/>
          <p:cNvSpPr/>
          <p:nvPr/>
        </p:nvSpPr>
        <p:spPr>
          <a:xfrm>
            <a:off x="1826988" y="1243909"/>
            <a:ext cx="6096000" cy="3901068"/>
          </a:xfrm>
          <a:prstGeom prst="rect">
            <a:avLst/>
          </a:prstGeom>
        </p:spPr>
        <p:txBody>
          <a:bodyPr>
            <a:spAutoFit/>
          </a:bodyPr>
          <a:lstStyle/>
          <a:p>
            <a:pPr>
              <a:lnSpc>
                <a:spcPts val="2700"/>
              </a:lnSpc>
            </a:pPr>
            <a:endParaRPr kumimoji="1" lang="en-US" altLang="zh-CN" sz="3600" dirty="0">
              <a:solidFill>
                <a:srgbClr val="269E81"/>
              </a:solidFill>
              <a:latin typeface="微软雅黑" panose="020B0503020204020204" pitchFamily="34" charset="-122"/>
              <a:ea typeface="微软雅黑" panose="020B0503020204020204" pitchFamily="34" charset="-122"/>
            </a:endParaRPr>
          </a:p>
          <a:p>
            <a:pPr>
              <a:lnSpc>
                <a:spcPts val="2700"/>
              </a:lnSpc>
            </a:pPr>
            <a:r>
              <a:rPr kumimoji="1" lang="zh-CN" altLang="en-US" sz="3600" dirty="0">
                <a:solidFill>
                  <a:srgbClr val="269E81"/>
                </a:solidFill>
                <a:latin typeface="微软雅黑" panose="020B0503020204020204" pitchFamily="34" charset="-122"/>
                <a:ea typeface="微软雅黑" panose="020B0503020204020204" pitchFamily="34" charset="-122"/>
              </a:rPr>
              <a:t>  </a:t>
            </a:r>
            <a:r>
              <a:rPr kumimoji="1" lang="zh-CN" altLang="en-US" sz="3600" b="1" dirty="0" smtClean="0">
                <a:solidFill>
                  <a:srgbClr val="269E81"/>
                </a:solidFill>
                <a:latin typeface="微软雅黑" panose="020B0503020204020204" pitchFamily="34" charset="-122"/>
                <a:ea typeface="微软雅黑" panose="020B0503020204020204" pitchFamily="34" charset="-122"/>
              </a:rPr>
              <a:t>中国</a:t>
            </a:r>
            <a:r>
              <a:rPr kumimoji="1" lang="zh-CN" altLang="en-US" sz="3600" b="1" dirty="0">
                <a:solidFill>
                  <a:srgbClr val="269E81"/>
                </a:solidFill>
                <a:latin typeface="微软雅黑" panose="020B0503020204020204" pitchFamily="34" charset="-122"/>
                <a:ea typeface="微软雅黑" panose="020B0503020204020204" pitchFamily="34" charset="-122"/>
              </a:rPr>
              <a:t>知网</a:t>
            </a:r>
            <a:endParaRPr kumimoji="1" lang="en-US" altLang="zh-CN" sz="3600" b="1" dirty="0">
              <a:solidFill>
                <a:srgbClr val="269E81"/>
              </a:solidFill>
              <a:latin typeface="微软雅黑" panose="020B0503020204020204" pitchFamily="34" charset="-122"/>
              <a:ea typeface="微软雅黑" panose="020B0503020204020204" pitchFamily="34" charset="-122"/>
            </a:endParaRPr>
          </a:p>
          <a:p>
            <a:pPr>
              <a:lnSpc>
                <a:spcPts val="2700"/>
              </a:lnSpc>
            </a:pPr>
            <a:endParaRPr kumimoji="1" lang="en-US" altLang="zh-CN" sz="2000" dirty="0" smtClean="0">
              <a:solidFill>
                <a:srgbClr val="269E81"/>
              </a:solidFill>
              <a:latin typeface="微软雅黑" panose="020B0503020204020204" pitchFamily="34" charset="-122"/>
              <a:ea typeface="微软雅黑" panose="020B0503020204020204" pitchFamily="34" charset="-122"/>
            </a:endParaRPr>
          </a:p>
          <a:p>
            <a:pPr>
              <a:lnSpc>
                <a:spcPts val="2700"/>
              </a:lnSpc>
            </a:pPr>
            <a:endParaRPr kumimoji="1" lang="en-US" altLang="zh-CN" sz="2000" dirty="0" smtClean="0">
              <a:solidFill>
                <a:srgbClr val="269E81"/>
              </a:solidFill>
              <a:latin typeface="微软雅黑" panose="020B0503020204020204" pitchFamily="34" charset="-122"/>
              <a:ea typeface="微软雅黑" panose="020B0503020204020204" pitchFamily="34" charset="-122"/>
            </a:endParaRPr>
          </a:p>
          <a:p>
            <a:pPr>
              <a:lnSpc>
                <a:spcPts val="2700"/>
              </a:lnSpc>
            </a:pPr>
            <a:r>
              <a:rPr kumimoji="1" lang="zh-CN" altLang="en-US" sz="2000" dirty="0" smtClean="0">
                <a:solidFill>
                  <a:srgbClr val="269E81"/>
                </a:solidFill>
                <a:latin typeface="微软雅黑" panose="020B0503020204020204" pitchFamily="34" charset="-122"/>
                <a:ea typeface="微软雅黑" panose="020B0503020204020204" pitchFamily="34" charset="-122"/>
              </a:rPr>
              <a:t>是</a:t>
            </a:r>
            <a:r>
              <a:rPr kumimoji="1" lang="zh-CN" altLang="en-US" sz="2000" b="1" dirty="0">
                <a:solidFill>
                  <a:srgbClr val="FFC000"/>
                </a:solidFill>
                <a:latin typeface="微软雅黑" panose="020B0503020204020204" pitchFamily="34" charset="-122"/>
                <a:ea typeface="微软雅黑" panose="020B0503020204020204" pitchFamily="34" charset="-122"/>
              </a:rPr>
              <a:t>中国国家知识基础设施</a:t>
            </a:r>
            <a:r>
              <a:rPr kumimoji="1" lang="zh-CN" altLang="en-US" sz="2000" dirty="0">
                <a:solidFill>
                  <a:srgbClr val="269E81"/>
                </a:solidFill>
                <a:latin typeface="微软雅黑" panose="020B0503020204020204" pitchFamily="34" charset="-122"/>
                <a:ea typeface="微软雅黑" panose="020B0503020204020204" pitchFamily="34" charset="-122"/>
              </a:rPr>
              <a:t>（</a:t>
            </a:r>
            <a:r>
              <a:rPr kumimoji="1" lang="en-US" altLang="zh-CN" sz="2000" dirty="0">
                <a:solidFill>
                  <a:srgbClr val="269E81"/>
                </a:solidFill>
                <a:latin typeface="微软雅黑" panose="020B0503020204020204" pitchFamily="34" charset="-122"/>
                <a:ea typeface="微软雅黑" panose="020B0503020204020204" pitchFamily="34" charset="-122"/>
              </a:rPr>
              <a:t>China National Knowledge Infrastructure</a:t>
            </a:r>
            <a:r>
              <a:rPr kumimoji="1" lang="zh-CN" altLang="en-US" sz="2000" dirty="0">
                <a:solidFill>
                  <a:srgbClr val="269E81"/>
                </a:solidFill>
                <a:latin typeface="微软雅黑" panose="020B0503020204020204" pitchFamily="34" charset="-122"/>
                <a:ea typeface="微软雅黑" panose="020B0503020204020204" pitchFamily="34" charset="-122"/>
              </a:rPr>
              <a:t>）的概念</a:t>
            </a:r>
            <a:r>
              <a:rPr kumimoji="1" lang="zh-CN" altLang="en-US" sz="2000" dirty="0" smtClean="0">
                <a:solidFill>
                  <a:srgbClr val="269E81"/>
                </a:solidFill>
                <a:latin typeface="微软雅黑" panose="020B0503020204020204" pitchFamily="34" charset="-122"/>
                <a:ea typeface="微软雅黑" panose="020B0503020204020204" pitchFamily="34" charset="-122"/>
              </a:rPr>
              <a:t>。</a:t>
            </a:r>
            <a:endParaRPr kumimoji="1" lang="en-US" altLang="zh-CN" sz="2000" dirty="0" smtClean="0">
              <a:solidFill>
                <a:srgbClr val="269E81"/>
              </a:solidFill>
              <a:latin typeface="微软雅黑" panose="020B0503020204020204" pitchFamily="34" charset="-122"/>
              <a:ea typeface="微软雅黑" panose="020B0503020204020204" pitchFamily="34" charset="-122"/>
            </a:endParaRPr>
          </a:p>
          <a:p>
            <a:pPr>
              <a:lnSpc>
                <a:spcPts val="2700"/>
              </a:lnSpc>
            </a:pPr>
            <a:endParaRPr kumimoji="1" lang="en-US" altLang="zh-CN" sz="2000" dirty="0">
              <a:solidFill>
                <a:srgbClr val="269E81"/>
              </a:solidFill>
              <a:latin typeface="微软雅黑" panose="020B0503020204020204" pitchFamily="34" charset="-122"/>
              <a:ea typeface="微软雅黑" panose="020B0503020204020204" pitchFamily="34" charset="-122"/>
            </a:endParaRPr>
          </a:p>
          <a:p>
            <a:pPr>
              <a:lnSpc>
                <a:spcPts val="2700"/>
              </a:lnSpc>
            </a:pPr>
            <a:r>
              <a:rPr kumimoji="1" lang="zh-CN" altLang="en-US" sz="2000" dirty="0" smtClean="0">
                <a:solidFill>
                  <a:srgbClr val="269E81"/>
                </a:solidFill>
                <a:latin typeface="微软雅黑" panose="020B0503020204020204" pitchFamily="34" charset="-122"/>
                <a:ea typeface="微软雅黑" panose="020B0503020204020204" pitchFamily="34" charset="-122"/>
              </a:rPr>
              <a:t>它</a:t>
            </a:r>
            <a:r>
              <a:rPr kumimoji="1" lang="zh-CN" altLang="en-US" sz="2000" dirty="0">
                <a:solidFill>
                  <a:srgbClr val="269E81"/>
                </a:solidFill>
                <a:latin typeface="微软雅黑" panose="020B0503020204020204" pitchFamily="34" charset="-122"/>
                <a:ea typeface="微软雅黑" panose="020B0503020204020204" pitchFamily="34" charset="-122"/>
              </a:rPr>
              <a:t>是由清华大学、清华同方发起建设的全文信息量规模最大的"CNKI 数字图书馆"，是为全社会知识资源高效共享提供最丰富的知识信息资源和最有效的知识传播与数字化学习平台</a:t>
            </a:r>
            <a:r>
              <a:rPr kumimoji="1" lang="zh-CN" altLang="en-US" sz="2000" dirty="0" smtClean="0">
                <a:solidFill>
                  <a:srgbClr val="269E81"/>
                </a:solidFill>
                <a:latin typeface="微软雅黑" panose="020B0503020204020204" pitchFamily="34" charset="-122"/>
                <a:ea typeface="微软雅黑" panose="020B0503020204020204" pitchFamily="34" charset="-122"/>
              </a:rPr>
              <a:t>。</a:t>
            </a:r>
            <a:endParaRPr kumimoji="1" lang="zh-CN" altLang="en-US" sz="2000" dirty="0">
              <a:solidFill>
                <a:srgbClr val="269E81"/>
              </a:solidFill>
              <a:latin typeface="微软雅黑" panose="020B0503020204020204" pitchFamily="34" charset="-122"/>
              <a:ea typeface="微软雅黑" panose="020B0503020204020204" pitchFamily="34" charset="-122"/>
            </a:endParaRPr>
          </a:p>
        </p:txBody>
      </p:sp>
      <p:pic>
        <p:nvPicPr>
          <p:cNvPr id="9" name="Picture 54" descr="MC90041767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2343" y="2603275"/>
            <a:ext cx="2771775" cy="3529012"/>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 descr="cnki"/>
          <p:cNvPicPr>
            <a:picLocks noChangeAspect="1"/>
          </p:cNvPicPr>
          <p:nvPr/>
        </p:nvPicPr>
        <p:blipFill>
          <a:blip r:embed="rId4"/>
          <a:stretch>
            <a:fillRect/>
          </a:stretch>
        </p:blipFill>
        <p:spPr>
          <a:xfrm>
            <a:off x="4492312" y="1230424"/>
            <a:ext cx="3207376" cy="1251218"/>
          </a:xfrm>
          <a:prstGeom prst="rect">
            <a:avLst/>
          </a:prstGeom>
          <a:noFill/>
          <a:ln w="9525">
            <a:noFill/>
          </a:ln>
        </p:spPr>
      </p:pic>
    </p:spTree>
    <p:extLst>
      <p:ext uri="{BB962C8B-B14F-4D97-AF65-F5344CB8AC3E}">
        <p14:creationId xmlns:p14="http://schemas.microsoft.com/office/powerpoint/2010/main" val="18403547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6">
                                            <p:txEl>
                                              <p:pRg st="6" end="6"/>
                                            </p:txEl>
                                          </p:spTgt>
                                        </p:tgtEl>
                                        <p:attrNameLst>
                                          <p:attrName>style.visibility</p:attrName>
                                        </p:attrNameLst>
                                      </p:cBhvr>
                                      <p:to>
                                        <p:strVal val="visible"/>
                                      </p:to>
                                    </p:set>
                                    <p:animEffect transition="in" filter="fade">
                                      <p:cBhvr>
                                        <p:cTn id="18" dur="500"/>
                                        <p:tgtEl>
                                          <p:spTgt spid="6">
                                            <p:txEl>
                                              <p:pRg st="6" end="6"/>
                                            </p:txEl>
                                          </p:spTgt>
                                        </p:tgtEl>
                                      </p:cBhvr>
                                    </p:animEffect>
                                  </p:childTnLst>
                                </p:cTn>
                              </p:par>
                            </p:childTnLst>
                          </p:cTn>
                        </p:par>
                        <p:par>
                          <p:cTn id="19" fill="hold">
                            <p:stCondLst>
                              <p:cond delay="500"/>
                            </p:stCondLst>
                            <p:childTnLst>
                              <p:par>
                                <p:cTn id="20" presetID="16" presetClass="emph" presetSubtype="0" fill="hold" nodeType="afterEffect">
                                  <p:stCondLst>
                                    <p:cond delay="0"/>
                                  </p:stCondLst>
                                  <p:iterate type="lt">
                                    <p:tmPct val="4000"/>
                                  </p:iterate>
                                  <p:childTnLst>
                                    <p:set>
                                      <p:cBhvr override="childStyle">
                                        <p:cTn id="21" dur="500" fill="hold"/>
                                        <p:tgtEl>
                                          <p:spTgt spid="6">
                                            <p:txEl>
                                              <p:pRg st="1" end="1"/>
                                            </p:txEl>
                                          </p:spTgt>
                                        </p:tgtEl>
                                        <p:attrNameLst>
                                          <p:attrName>style.color</p:attrName>
                                        </p:attrNameLst>
                                      </p:cBhvr>
                                      <p:to>
                                        <p:clrVal>
                                          <a:srgbClr val="6930D0"/>
                                        </p:clrVal>
                                      </p:to>
                                    </p:set>
                                    <p:set>
                                      <p:cBhvr>
                                        <p:cTn id="22" dur="500" fill="hold"/>
                                        <p:tgtEl>
                                          <p:spTgt spid="6">
                                            <p:txEl>
                                              <p:pRg st="1" end="1"/>
                                            </p:txEl>
                                          </p:spTgt>
                                        </p:tgtEl>
                                        <p:attrNameLst>
                                          <p:attrName>fillcolor</p:attrName>
                                        </p:attrNameLst>
                                      </p:cBhvr>
                                      <p:to>
                                        <p:clrVal>
                                          <a:srgbClr val="6930D0"/>
                                        </p:clrVal>
                                      </p:to>
                                    </p:set>
                                    <p:set>
                                      <p:cBhvr>
                                        <p:cTn id="23" dur="500" fill="hold"/>
                                        <p:tgtEl>
                                          <p:spTgt spid="6">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6">
                                            <p:txEl>
                                              <p:pRg st="4" end="4"/>
                                            </p:txEl>
                                          </p:spTgt>
                                        </p:tgtEl>
                                        <p:attrNameLst>
                                          <p:attrName>style.color</p:attrName>
                                        </p:attrNameLst>
                                      </p:cBhvr>
                                      <p:to>
                                        <p:clrVal>
                                          <a:schemeClr val="accent2"/>
                                        </p:clrVal>
                                      </p:to>
                                    </p:set>
                                    <p:set>
                                      <p:cBhvr>
                                        <p:cTn id="31" dur="500" fill="hold"/>
                                        <p:tgtEl>
                                          <p:spTgt spid="6">
                                            <p:txEl>
                                              <p:pRg st="4" end="4"/>
                                            </p:txEl>
                                          </p:spTgt>
                                        </p:tgtEl>
                                        <p:attrNameLst>
                                          <p:attrName>fillcolor</p:attrName>
                                        </p:attrNameLst>
                                      </p:cBhvr>
                                      <p:to>
                                        <p:clrVal>
                                          <a:schemeClr val="accent2"/>
                                        </p:clrVal>
                                      </p:to>
                                    </p:set>
                                    <p:set>
                                      <p:cBhvr>
                                        <p:cTn id="32" dur="500" fill="hold"/>
                                        <p:tgtEl>
                                          <p:spTgt spid="6">
                                            <p:txEl>
                                              <p:pRg st="4" end="4"/>
                                            </p:txEl>
                                          </p:spTgt>
                                        </p:tgtEl>
                                        <p:attrNameLst>
                                          <p:attrName>fill.type</p:attrName>
                                        </p:attrNameLst>
                                      </p:cBhvr>
                                      <p:to>
                                        <p:strVal val="solid"/>
                                      </p:to>
                                    </p:set>
                                  </p:childTnLst>
                                </p:cTn>
                              </p:par>
                              <p:par>
                                <p:cTn id="33" presetID="16" presetClass="emph" presetSubtype="0" fill="hold" nodeType="withEffect">
                                  <p:stCondLst>
                                    <p:cond delay="0"/>
                                  </p:stCondLst>
                                  <p:iterate type="lt">
                                    <p:tmPct val="4000"/>
                                  </p:iterate>
                                  <p:childTnLst>
                                    <p:set>
                                      <p:cBhvr override="childStyle">
                                        <p:cTn id="34" dur="500" fill="hold"/>
                                        <p:tgtEl>
                                          <p:spTgt spid="6">
                                            <p:txEl>
                                              <p:pRg st="6" end="6"/>
                                            </p:txEl>
                                          </p:spTgt>
                                        </p:tgtEl>
                                        <p:attrNameLst>
                                          <p:attrName>style.color</p:attrName>
                                        </p:attrNameLst>
                                      </p:cBhvr>
                                      <p:to>
                                        <p:clrVal>
                                          <a:schemeClr val="accent2"/>
                                        </p:clrVal>
                                      </p:to>
                                    </p:set>
                                    <p:set>
                                      <p:cBhvr>
                                        <p:cTn id="35" dur="500" fill="hold"/>
                                        <p:tgtEl>
                                          <p:spTgt spid="6">
                                            <p:txEl>
                                              <p:pRg st="6" end="6"/>
                                            </p:txEl>
                                          </p:spTgt>
                                        </p:tgtEl>
                                        <p:attrNameLst>
                                          <p:attrName>fillcolor</p:attrName>
                                        </p:attrNameLst>
                                      </p:cBhvr>
                                      <p:to>
                                        <p:clrVal>
                                          <a:schemeClr val="accent2"/>
                                        </p:clrVal>
                                      </p:to>
                                    </p:set>
                                    <p:set>
                                      <p:cBhvr>
                                        <p:cTn id="36" dur="500" fill="hold"/>
                                        <p:tgtEl>
                                          <p:spTgt spid="6">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p:txBody>
          <a:bodyPr/>
          <a:lstStyle/>
          <a:p>
            <a:r>
              <a:rPr lang="en-US" altLang="zh-CN" b="1" smtClean="0">
                <a:latin typeface="微软雅黑" pitchFamily="34" charset="-122"/>
                <a:ea typeface="微软雅黑" pitchFamily="34" charset="-122"/>
              </a:rPr>
              <a:t>Web of Science </a:t>
            </a:r>
            <a:r>
              <a:rPr lang="zh-CN" altLang="en-US" b="1" smtClean="0">
                <a:latin typeface="微软雅黑" pitchFamily="34" charset="-122"/>
                <a:ea typeface="微软雅黑" pitchFamily="34" charset="-122"/>
              </a:rPr>
              <a:t>大讲堂</a:t>
            </a:r>
          </a:p>
        </p:txBody>
      </p:sp>
      <p:sp>
        <p:nvSpPr>
          <p:cNvPr id="54275" name="内容占位符 2"/>
          <p:cNvSpPr>
            <a:spLocks noGrp="1"/>
          </p:cNvSpPr>
          <p:nvPr>
            <p:ph idx="1"/>
          </p:nvPr>
        </p:nvSpPr>
        <p:spPr/>
        <p:txBody>
          <a:bodyPr/>
          <a:lstStyle/>
          <a:p>
            <a:r>
              <a:rPr lang="zh-CN" altLang="en-US" smtClean="0">
                <a:latin typeface="微软雅黑" pitchFamily="34" charset="-122"/>
                <a:ea typeface="微软雅黑" pitchFamily="34" charset="-122"/>
              </a:rPr>
              <a:t>登录地址 </a:t>
            </a:r>
            <a:r>
              <a:rPr lang="en-US" altLang="zh-CN" smtClean="0">
                <a:latin typeface="微软雅黑" pitchFamily="34" charset="-122"/>
                <a:ea typeface="微软雅黑" pitchFamily="34" charset="-122"/>
                <a:hlinkClick r:id="rId2"/>
              </a:rPr>
              <a:t>https://clarivate.com.cn/e-clarivate/wos_pre.htm</a:t>
            </a:r>
            <a:endParaRPr lang="en-US" altLang="zh-CN" smtClean="0">
              <a:latin typeface="微软雅黑" pitchFamily="34" charset="-122"/>
              <a:ea typeface="微软雅黑" pitchFamily="34" charset="-122"/>
            </a:endParaRPr>
          </a:p>
          <a:p>
            <a:endParaRPr lang="en-US" altLang="zh-CN" smtClean="0">
              <a:latin typeface="微软雅黑" pitchFamily="34" charset="-122"/>
              <a:ea typeface="微软雅黑" pitchFamily="34" charset="-122"/>
            </a:endParaRPr>
          </a:p>
          <a:p>
            <a:endParaRPr lang="zh-CN" altLang="en-US" smtClean="0">
              <a:latin typeface="微软雅黑" pitchFamily="34" charset="-122"/>
              <a:ea typeface="微软雅黑" pitchFamily="34" charset="-122"/>
            </a:endParaRPr>
          </a:p>
        </p:txBody>
      </p:sp>
      <p:pic>
        <p:nvPicPr>
          <p:cNvPr id="54276" name="图片 4" descr="QQ截图2017112711095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788" y="2349500"/>
            <a:ext cx="31750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图片 5" descr="QQ截图201711271110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8438" y="2492375"/>
            <a:ext cx="30988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图片 6" descr="QQ截图2017112711093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65400"/>
            <a:ext cx="3136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94740"/>
      </p:ext>
    </p:extLst>
  </p:cSld>
  <p:clrMapOvr>
    <a:masterClrMapping/>
  </p:clrMapOvr>
  <p:transition spd="slow">
    <p:push/>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07408" y="37988"/>
            <a:ext cx="902811" cy="1508105"/>
          </a:xfrm>
          <a:prstGeom prst="rect">
            <a:avLst/>
          </a:prstGeom>
        </p:spPr>
        <p:txBody>
          <a:bodyPr wrap="none">
            <a:spAutoFit/>
          </a:bodyPr>
          <a:lstStyle/>
          <a:p>
            <a:r>
              <a:rPr kumimoji="1" lang="zh-CN" altLang="en-US" sz="2800" b="1" dirty="0" smtClean="0">
                <a:solidFill>
                  <a:schemeClr val="bg1"/>
                </a:solidFill>
                <a:latin typeface="+mn-ea"/>
              </a:rPr>
              <a:t>文献</a:t>
            </a:r>
            <a:endParaRPr kumimoji="1" lang="en-US" altLang="zh-CN" sz="2800" b="1" dirty="0" smtClean="0">
              <a:solidFill>
                <a:schemeClr val="bg1"/>
              </a:solidFill>
              <a:latin typeface="+mn-ea"/>
            </a:endParaRPr>
          </a:p>
          <a:p>
            <a:r>
              <a:rPr kumimoji="1" lang="zh-CN" altLang="en-US" sz="2800" b="1" dirty="0" smtClean="0">
                <a:solidFill>
                  <a:schemeClr val="bg1"/>
                </a:solidFill>
                <a:latin typeface="+mn-ea"/>
              </a:rPr>
              <a:t>传递</a:t>
            </a:r>
            <a:endParaRPr kumimoji="1" lang="en-US" altLang="zh-CN" sz="2800" b="1" dirty="0" smtClean="0">
              <a:solidFill>
                <a:schemeClr val="bg1"/>
              </a:solidFill>
              <a:latin typeface="+mn-ea"/>
            </a:endParaRPr>
          </a:p>
          <a:p>
            <a:endParaRPr kumimoji="1" lang="zh-CN" altLang="en-US" sz="3600" b="1" dirty="0">
              <a:solidFill>
                <a:schemeClr val="bg1"/>
              </a:solidFill>
              <a:latin typeface="方正大黑_GBK" panose="03000509000000000000" pitchFamily="65" charset="-122"/>
              <a:ea typeface="方正大黑_GBK" panose="03000509000000000000" pitchFamily="65" charset="-122"/>
            </a:endParaRPr>
          </a:p>
        </p:txBody>
      </p:sp>
      <p:pic>
        <p:nvPicPr>
          <p:cNvPr id="8" name="Picture 3" descr="D:\001PPT\103燕京公益\pic\MP900439423.JPG"/>
          <p:cNvPicPr>
            <a:picLocks noChangeAspect="1" noChangeArrowheads="1"/>
          </p:cNvPicPr>
          <p:nvPr/>
        </p:nvPicPr>
        <p:blipFill>
          <a:blip r:embed="rId3">
            <a:extLst>
              <a:ext uri="{28A0092B-C50C-407E-A947-70E740481C1C}">
                <a14:useLocalDpi xmlns:a14="http://schemas.microsoft.com/office/drawing/2010/main" val="0"/>
              </a:ext>
            </a:extLst>
          </a:blip>
          <a:srcRect l="15198" t="10725" r="11642" b="20724"/>
          <a:stretch>
            <a:fillRect/>
          </a:stretch>
        </p:blipFill>
        <p:spPr bwMode="auto">
          <a:xfrm>
            <a:off x="3328988" y="0"/>
            <a:ext cx="6831012" cy="650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rot="20503271">
            <a:off x="3671888" y="1671348"/>
            <a:ext cx="6145212" cy="3344862"/>
          </a:xfrm>
          <a:prstGeom prst="rect">
            <a:avLst/>
          </a:prstGeom>
          <a:noFill/>
        </p:spPr>
        <p:txBody>
          <a:bodyPr>
            <a:spAutoFit/>
          </a:bodyPr>
          <a:lstStyle>
            <a:lvl1pPr indent="457200">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lnSpc>
                <a:spcPct val="130000"/>
              </a:lnSpc>
            </a:pPr>
            <a:r>
              <a:rPr lang="zh-CN" altLang="en-US" sz="2800" dirty="0">
                <a:solidFill>
                  <a:srgbClr val="FF0064"/>
                </a:solidFill>
                <a:latin typeface="微软雅黑" pitchFamily="34" charset="-122"/>
                <a:ea typeface="微软雅黑" pitchFamily="34" charset="-122"/>
                <a:cs typeface="Times New Roman" pitchFamily="18" charset="0"/>
              </a:rPr>
              <a:t> 信息咨询部</a:t>
            </a:r>
          </a:p>
          <a:p>
            <a:pPr>
              <a:lnSpc>
                <a:spcPct val="130000"/>
              </a:lnSpc>
            </a:pPr>
            <a:r>
              <a:rPr lang="zh-CN" altLang="en-US" sz="2800" dirty="0">
                <a:solidFill>
                  <a:srgbClr val="FF0064"/>
                </a:solidFill>
                <a:latin typeface="微软雅黑" pitchFamily="34" charset="-122"/>
                <a:ea typeface="微软雅黑" pitchFamily="34" charset="-122"/>
                <a:cs typeface="Times New Roman" pitchFamily="18" charset="0"/>
              </a:rPr>
              <a:t>电话：</a:t>
            </a:r>
            <a:r>
              <a:rPr lang="en-US" altLang="zh-CN" sz="2800" dirty="0">
                <a:solidFill>
                  <a:srgbClr val="FF0064"/>
                </a:solidFill>
                <a:latin typeface="微软雅黑" pitchFamily="34" charset="-122"/>
                <a:ea typeface="微软雅黑" pitchFamily="34" charset="-122"/>
                <a:cs typeface="Times New Roman" pitchFamily="18" charset="0"/>
              </a:rPr>
              <a:t>86390322</a:t>
            </a:r>
          </a:p>
          <a:p>
            <a:pPr>
              <a:lnSpc>
                <a:spcPct val="130000"/>
              </a:lnSpc>
            </a:pPr>
            <a:r>
              <a:rPr lang="en-US" altLang="zh-CN" sz="2800" dirty="0">
                <a:solidFill>
                  <a:srgbClr val="FF0064"/>
                </a:solidFill>
                <a:latin typeface="微软雅黑" pitchFamily="34" charset="-122"/>
                <a:ea typeface="微软雅黑" pitchFamily="34" charset="-122"/>
                <a:cs typeface="Times New Roman" pitchFamily="18" charset="0"/>
              </a:rPr>
              <a:t>QQ</a:t>
            </a:r>
            <a:r>
              <a:rPr lang="zh-CN" altLang="en-US" sz="2800" dirty="0">
                <a:solidFill>
                  <a:srgbClr val="FF0064"/>
                </a:solidFill>
                <a:latin typeface="微软雅黑" pitchFamily="34" charset="-122"/>
                <a:ea typeface="微软雅黑" pitchFamily="34" charset="-122"/>
                <a:cs typeface="Times New Roman" pitchFamily="18" charset="0"/>
              </a:rPr>
              <a:t>：</a:t>
            </a:r>
            <a:r>
              <a:rPr lang="en-US" altLang="zh-CN" sz="2800" dirty="0">
                <a:solidFill>
                  <a:srgbClr val="FF0064"/>
                </a:solidFill>
                <a:latin typeface="微软雅黑" pitchFamily="34" charset="-122"/>
                <a:ea typeface="微软雅黑" pitchFamily="34" charset="-122"/>
                <a:cs typeface="Times New Roman" pitchFamily="18" charset="0"/>
              </a:rPr>
              <a:t>295409504</a:t>
            </a:r>
          </a:p>
          <a:p>
            <a:pPr>
              <a:lnSpc>
                <a:spcPct val="130000"/>
              </a:lnSpc>
            </a:pPr>
            <a:r>
              <a:rPr lang="en-US" altLang="zh-CN" sz="2800" dirty="0">
                <a:solidFill>
                  <a:srgbClr val="FF0064"/>
                </a:solidFill>
                <a:latin typeface="微软雅黑" pitchFamily="34" charset="-122"/>
                <a:ea typeface="微软雅黑" pitchFamily="34" charset="-122"/>
                <a:cs typeface="Times New Roman" pitchFamily="18" charset="0"/>
              </a:rPr>
              <a:t>E-mail: xxzx@hrbust.edu.cn</a:t>
            </a:r>
          </a:p>
          <a:p>
            <a:pPr>
              <a:lnSpc>
                <a:spcPct val="130000"/>
              </a:lnSpc>
            </a:pPr>
            <a:r>
              <a:rPr lang="zh-CN" altLang="en-US" sz="2800" dirty="0">
                <a:solidFill>
                  <a:srgbClr val="FF0064"/>
                </a:solidFill>
                <a:latin typeface="微软雅黑" pitchFamily="34" charset="-122"/>
                <a:ea typeface="微软雅黑" pitchFamily="34" charset="-122"/>
                <a:cs typeface="Times New Roman" pitchFamily="18" charset="0"/>
              </a:rPr>
              <a:t>微博：</a:t>
            </a:r>
            <a:r>
              <a:rPr lang="en-US" altLang="zh-CN" sz="2400" dirty="0">
                <a:solidFill>
                  <a:srgbClr val="FF0064"/>
                </a:solidFill>
                <a:latin typeface="微软雅黑" pitchFamily="34" charset="-122"/>
                <a:ea typeface="微软雅黑" pitchFamily="34" charset="-122"/>
                <a:cs typeface="Times New Roman" pitchFamily="18" charset="0"/>
              </a:rPr>
              <a:t>@</a:t>
            </a:r>
            <a:r>
              <a:rPr lang="zh-CN" altLang="en-US" sz="2400" dirty="0">
                <a:solidFill>
                  <a:srgbClr val="FF0064"/>
                </a:solidFill>
                <a:latin typeface="微软雅黑" pitchFamily="34" charset="-122"/>
                <a:ea typeface="微软雅黑" pitchFamily="34" charset="-122"/>
                <a:cs typeface="Times New Roman" pitchFamily="18" charset="0"/>
              </a:rPr>
              <a:t>哈尔滨理工大学图书馆微博</a:t>
            </a:r>
          </a:p>
          <a:p>
            <a:pPr>
              <a:lnSpc>
                <a:spcPct val="130000"/>
              </a:lnSpc>
            </a:pPr>
            <a:endParaRPr lang="zh-CN" altLang="en-US" sz="2400" dirty="0">
              <a:solidFill>
                <a:srgbClr val="FF0064"/>
              </a:solidFill>
              <a:latin typeface="微软雅黑" pitchFamily="34" charset="-122"/>
              <a:ea typeface="微软雅黑" pitchFamily="34" charset="-122"/>
              <a:cs typeface="Times New Roman" pitchFamily="18" charset="0"/>
            </a:endParaRPr>
          </a:p>
        </p:txBody>
      </p:sp>
      <p:cxnSp>
        <p:nvCxnSpPr>
          <p:cNvPr id="10" name="直接连接符 8"/>
          <p:cNvCxnSpPr/>
          <p:nvPr/>
        </p:nvCxnSpPr>
        <p:spPr>
          <a:xfrm>
            <a:off x="10960100" y="409575"/>
            <a:ext cx="0" cy="2619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图片 5" descr="4020474_114657011753_2(2).jpg"/>
          <p:cNvPicPr>
            <a:picLocks noChangeAspect="1"/>
          </p:cNvPicPr>
          <p:nvPr/>
        </p:nvPicPr>
        <p:blipFill>
          <a:blip r:embed="rId4">
            <a:extLst>
              <a:ext uri="{28A0092B-C50C-407E-A947-70E740481C1C}">
                <a14:useLocalDpi xmlns:a14="http://schemas.microsoft.com/office/drawing/2010/main" val="0"/>
              </a:ext>
            </a:extLst>
          </a:blip>
          <a:srcRect l="9866" t="7486" r="7753" b="4967"/>
          <a:stretch>
            <a:fillRect/>
          </a:stretch>
        </p:blipFill>
        <p:spPr bwMode="auto">
          <a:xfrm rot="517140">
            <a:off x="10560050" y="404813"/>
            <a:ext cx="92233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4020474_114657011753_2(2)(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75950" y="5157788"/>
            <a:ext cx="7286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email.gif"/>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0050" y="3789363"/>
            <a:ext cx="104616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4513" y="2349500"/>
            <a:ext cx="935037" cy="88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descr="C:\Documents and Settings\Administrator\桌面\文献传递PPT\照片 0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998" y="2817018"/>
            <a:ext cx="3685381" cy="368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9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9"/>
                                        </p:tgtEl>
                                        <p:attrNameLst>
                                          <p:attrName>style.visibility</p:attrName>
                                        </p:attrNameLst>
                                      </p:cBhvr>
                                      <p:to>
                                        <p:strVal val="visible"/>
                                      </p:to>
                                    </p:set>
                                    <p:anim calcmode="discrete" valueType="clr">
                                      <p:cBhvr override="childStyle">
                                        <p:cTn id="13" dur="17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4" dur="170"/>
                                        <p:tgtEl>
                                          <p:spTgt spid="9"/>
                                        </p:tgtEl>
                                        <p:attrNameLst>
                                          <p:attrName>fillcolor</p:attrName>
                                        </p:attrNameLst>
                                      </p:cBhvr>
                                      <p:tavLst>
                                        <p:tav tm="0">
                                          <p:val>
                                            <p:clrVal>
                                              <a:schemeClr val="accent2"/>
                                            </p:clrVal>
                                          </p:val>
                                        </p:tav>
                                        <p:tav tm="50000">
                                          <p:val>
                                            <p:clrVal>
                                              <a:schemeClr val="hlink"/>
                                            </p:clrVal>
                                          </p:val>
                                        </p:tav>
                                      </p:tavLst>
                                    </p:anim>
                                    <p:set>
                                      <p:cBhvr>
                                        <p:cTn id="15" dur="170"/>
                                        <p:tgtEl>
                                          <p:spTgt spid="9"/>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290">
                                          <p:stCondLst>
                                            <p:cond delay="0"/>
                                          </p:stCondLst>
                                        </p:cTn>
                                        <p:tgtEl>
                                          <p:spTgt spid="11"/>
                                        </p:tgtEl>
                                      </p:cBhvr>
                                    </p:animEffect>
                                    <p:anim calcmode="lin" valueType="num">
                                      <p:cBhvr>
                                        <p:cTn id="21"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26" dur="13">
                                          <p:stCondLst>
                                            <p:cond delay="325"/>
                                          </p:stCondLst>
                                        </p:cTn>
                                        <p:tgtEl>
                                          <p:spTgt spid="11"/>
                                        </p:tgtEl>
                                      </p:cBhvr>
                                      <p:to x="100000" y="60000"/>
                                    </p:animScale>
                                    <p:animScale>
                                      <p:cBhvr>
                                        <p:cTn id="27" dur="83" decel="50000">
                                          <p:stCondLst>
                                            <p:cond delay="338"/>
                                          </p:stCondLst>
                                        </p:cTn>
                                        <p:tgtEl>
                                          <p:spTgt spid="11"/>
                                        </p:tgtEl>
                                      </p:cBhvr>
                                      <p:to x="100000" y="100000"/>
                                    </p:animScale>
                                    <p:animScale>
                                      <p:cBhvr>
                                        <p:cTn id="28" dur="13">
                                          <p:stCondLst>
                                            <p:cond delay="656"/>
                                          </p:stCondLst>
                                        </p:cTn>
                                        <p:tgtEl>
                                          <p:spTgt spid="11"/>
                                        </p:tgtEl>
                                      </p:cBhvr>
                                      <p:to x="100000" y="80000"/>
                                    </p:animScale>
                                    <p:animScale>
                                      <p:cBhvr>
                                        <p:cTn id="29" dur="83" decel="50000">
                                          <p:stCondLst>
                                            <p:cond delay="669"/>
                                          </p:stCondLst>
                                        </p:cTn>
                                        <p:tgtEl>
                                          <p:spTgt spid="11"/>
                                        </p:tgtEl>
                                      </p:cBhvr>
                                      <p:to x="100000" y="100000"/>
                                    </p:animScale>
                                    <p:animScale>
                                      <p:cBhvr>
                                        <p:cTn id="30" dur="13">
                                          <p:stCondLst>
                                            <p:cond delay="821"/>
                                          </p:stCondLst>
                                        </p:cTn>
                                        <p:tgtEl>
                                          <p:spTgt spid="11"/>
                                        </p:tgtEl>
                                      </p:cBhvr>
                                      <p:to x="100000" y="90000"/>
                                    </p:animScale>
                                    <p:animScale>
                                      <p:cBhvr>
                                        <p:cTn id="31" dur="83" decel="50000">
                                          <p:stCondLst>
                                            <p:cond delay="834"/>
                                          </p:stCondLst>
                                        </p:cTn>
                                        <p:tgtEl>
                                          <p:spTgt spid="11"/>
                                        </p:tgtEl>
                                      </p:cBhvr>
                                      <p:to x="100000" y="100000"/>
                                    </p:animScale>
                                    <p:animScale>
                                      <p:cBhvr>
                                        <p:cTn id="32" dur="13">
                                          <p:stCondLst>
                                            <p:cond delay="904"/>
                                          </p:stCondLst>
                                        </p:cTn>
                                        <p:tgtEl>
                                          <p:spTgt spid="11"/>
                                        </p:tgtEl>
                                      </p:cBhvr>
                                      <p:to x="100000" y="95000"/>
                                    </p:animScale>
                                    <p:animScale>
                                      <p:cBhvr>
                                        <p:cTn id="33" dur="83" decel="50000">
                                          <p:stCondLst>
                                            <p:cond delay="917"/>
                                          </p:stCondLst>
                                        </p:cTn>
                                        <p:tgtEl>
                                          <p:spTgt spid="11"/>
                                        </p:tgtEl>
                                      </p:cBhvr>
                                      <p:to x="100000" y="100000"/>
                                    </p:animScale>
                                  </p:childTnLst>
                                </p:cTn>
                              </p:par>
                            </p:childTnLst>
                          </p:cTn>
                        </p:par>
                        <p:par>
                          <p:cTn id="34" fill="hold">
                            <p:stCondLst>
                              <p:cond delay="1000"/>
                            </p:stCondLst>
                            <p:childTnLst>
                              <p:par>
                                <p:cTn id="35" presetID="26"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290">
                                          <p:stCondLst>
                                            <p:cond delay="0"/>
                                          </p:stCondLst>
                                        </p:cTn>
                                        <p:tgtEl>
                                          <p:spTgt spid="14"/>
                                        </p:tgtEl>
                                      </p:cBhvr>
                                    </p:animEffect>
                                    <p:anim calcmode="lin" valueType="num">
                                      <p:cBhvr>
                                        <p:cTn id="3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43" dur="13">
                                          <p:stCondLst>
                                            <p:cond delay="325"/>
                                          </p:stCondLst>
                                        </p:cTn>
                                        <p:tgtEl>
                                          <p:spTgt spid="14"/>
                                        </p:tgtEl>
                                      </p:cBhvr>
                                      <p:to x="100000" y="60000"/>
                                    </p:animScale>
                                    <p:animScale>
                                      <p:cBhvr>
                                        <p:cTn id="44" dur="83" decel="50000">
                                          <p:stCondLst>
                                            <p:cond delay="338"/>
                                          </p:stCondLst>
                                        </p:cTn>
                                        <p:tgtEl>
                                          <p:spTgt spid="14"/>
                                        </p:tgtEl>
                                      </p:cBhvr>
                                      <p:to x="100000" y="100000"/>
                                    </p:animScale>
                                    <p:animScale>
                                      <p:cBhvr>
                                        <p:cTn id="45" dur="13">
                                          <p:stCondLst>
                                            <p:cond delay="656"/>
                                          </p:stCondLst>
                                        </p:cTn>
                                        <p:tgtEl>
                                          <p:spTgt spid="14"/>
                                        </p:tgtEl>
                                      </p:cBhvr>
                                      <p:to x="100000" y="80000"/>
                                    </p:animScale>
                                    <p:animScale>
                                      <p:cBhvr>
                                        <p:cTn id="46" dur="83" decel="50000">
                                          <p:stCondLst>
                                            <p:cond delay="669"/>
                                          </p:stCondLst>
                                        </p:cTn>
                                        <p:tgtEl>
                                          <p:spTgt spid="14"/>
                                        </p:tgtEl>
                                      </p:cBhvr>
                                      <p:to x="100000" y="100000"/>
                                    </p:animScale>
                                    <p:animScale>
                                      <p:cBhvr>
                                        <p:cTn id="47" dur="13">
                                          <p:stCondLst>
                                            <p:cond delay="821"/>
                                          </p:stCondLst>
                                        </p:cTn>
                                        <p:tgtEl>
                                          <p:spTgt spid="14"/>
                                        </p:tgtEl>
                                      </p:cBhvr>
                                      <p:to x="100000" y="90000"/>
                                    </p:animScale>
                                    <p:animScale>
                                      <p:cBhvr>
                                        <p:cTn id="48" dur="83" decel="50000">
                                          <p:stCondLst>
                                            <p:cond delay="834"/>
                                          </p:stCondLst>
                                        </p:cTn>
                                        <p:tgtEl>
                                          <p:spTgt spid="14"/>
                                        </p:tgtEl>
                                      </p:cBhvr>
                                      <p:to x="100000" y="100000"/>
                                    </p:animScale>
                                    <p:animScale>
                                      <p:cBhvr>
                                        <p:cTn id="49" dur="13">
                                          <p:stCondLst>
                                            <p:cond delay="904"/>
                                          </p:stCondLst>
                                        </p:cTn>
                                        <p:tgtEl>
                                          <p:spTgt spid="14"/>
                                        </p:tgtEl>
                                      </p:cBhvr>
                                      <p:to x="100000" y="95000"/>
                                    </p:animScale>
                                    <p:animScale>
                                      <p:cBhvr>
                                        <p:cTn id="50" dur="83" decel="50000">
                                          <p:stCondLst>
                                            <p:cond delay="917"/>
                                          </p:stCondLst>
                                        </p:cTn>
                                        <p:tgtEl>
                                          <p:spTgt spid="14"/>
                                        </p:tgtEl>
                                      </p:cBhvr>
                                      <p:to x="100000" y="100000"/>
                                    </p:animScale>
                                  </p:childTnLst>
                                </p:cTn>
                              </p:par>
                            </p:childTnLst>
                          </p:cTn>
                        </p:par>
                        <p:par>
                          <p:cTn id="51" fill="hold">
                            <p:stCondLst>
                              <p:cond delay="2000"/>
                            </p:stCondLst>
                            <p:childTnLst>
                              <p:par>
                                <p:cTn id="52" presetID="26" presetClass="entr" presetSubtype="0"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290">
                                          <p:stCondLst>
                                            <p:cond delay="0"/>
                                          </p:stCondLst>
                                        </p:cTn>
                                        <p:tgtEl>
                                          <p:spTgt spid="13"/>
                                        </p:tgtEl>
                                      </p:cBhvr>
                                    </p:animEffect>
                                    <p:anim calcmode="lin" valueType="num">
                                      <p:cBhvr>
                                        <p:cTn id="55"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58"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59"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60" dur="13">
                                          <p:stCondLst>
                                            <p:cond delay="325"/>
                                          </p:stCondLst>
                                        </p:cTn>
                                        <p:tgtEl>
                                          <p:spTgt spid="13"/>
                                        </p:tgtEl>
                                      </p:cBhvr>
                                      <p:to x="100000" y="60000"/>
                                    </p:animScale>
                                    <p:animScale>
                                      <p:cBhvr>
                                        <p:cTn id="61" dur="83" decel="50000">
                                          <p:stCondLst>
                                            <p:cond delay="338"/>
                                          </p:stCondLst>
                                        </p:cTn>
                                        <p:tgtEl>
                                          <p:spTgt spid="13"/>
                                        </p:tgtEl>
                                      </p:cBhvr>
                                      <p:to x="100000" y="100000"/>
                                    </p:animScale>
                                    <p:animScale>
                                      <p:cBhvr>
                                        <p:cTn id="62" dur="13">
                                          <p:stCondLst>
                                            <p:cond delay="656"/>
                                          </p:stCondLst>
                                        </p:cTn>
                                        <p:tgtEl>
                                          <p:spTgt spid="13"/>
                                        </p:tgtEl>
                                      </p:cBhvr>
                                      <p:to x="100000" y="80000"/>
                                    </p:animScale>
                                    <p:animScale>
                                      <p:cBhvr>
                                        <p:cTn id="63" dur="83" decel="50000">
                                          <p:stCondLst>
                                            <p:cond delay="669"/>
                                          </p:stCondLst>
                                        </p:cTn>
                                        <p:tgtEl>
                                          <p:spTgt spid="13"/>
                                        </p:tgtEl>
                                      </p:cBhvr>
                                      <p:to x="100000" y="100000"/>
                                    </p:animScale>
                                    <p:animScale>
                                      <p:cBhvr>
                                        <p:cTn id="64" dur="13">
                                          <p:stCondLst>
                                            <p:cond delay="821"/>
                                          </p:stCondLst>
                                        </p:cTn>
                                        <p:tgtEl>
                                          <p:spTgt spid="13"/>
                                        </p:tgtEl>
                                      </p:cBhvr>
                                      <p:to x="100000" y="90000"/>
                                    </p:animScale>
                                    <p:animScale>
                                      <p:cBhvr>
                                        <p:cTn id="65" dur="83" decel="50000">
                                          <p:stCondLst>
                                            <p:cond delay="834"/>
                                          </p:stCondLst>
                                        </p:cTn>
                                        <p:tgtEl>
                                          <p:spTgt spid="13"/>
                                        </p:tgtEl>
                                      </p:cBhvr>
                                      <p:to x="100000" y="100000"/>
                                    </p:animScale>
                                    <p:animScale>
                                      <p:cBhvr>
                                        <p:cTn id="66" dur="13">
                                          <p:stCondLst>
                                            <p:cond delay="904"/>
                                          </p:stCondLst>
                                        </p:cTn>
                                        <p:tgtEl>
                                          <p:spTgt spid="13"/>
                                        </p:tgtEl>
                                      </p:cBhvr>
                                      <p:to x="100000" y="95000"/>
                                    </p:animScale>
                                    <p:animScale>
                                      <p:cBhvr>
                                        <p:cTn id="67" dur="83" decel="50000">
                                          <p:stCondLst>
                                            <p:cond delay="917"/>
                                          </p:stCondLst>
                                        </p:cTn>
                                        <p:tgtEl>
                                          <p:spTgt spid="13"/>
                                        </p:tgtEl>
                                      </p:cBhvr>
                                      <p:to x="100000" y="100000"/>
                                    </p:animScale>
                                  </p:childTnLst>
                                </p:cTn>
                              </p:par>
                            </p:childTnLst>
                          </p:cTn>
                        </p:par>
                        <p:par>
                          <p:cTn id="68" fill="hold">
                            <p:stCondLst>
                              <p:cond delay="3000"/>
                            </p:stCondLst>
                            <p:childTnLst>
                              <p:par>
                                <p:cTn id="69" presetID="26"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290">
                                          <p:stCondLst>
                                            <p:cond delay="0"/>
                                          </p:stCondLst>
                                        </p:cTn>
                                        <p:tgtEl>
                                          <p:spTgt spid="12"/>
                                        </p:tgtEl>
                                      </p:cBhvr>
                                    </p:animEffect>
                                    <p:anim calcmode="lin" valueType="num">
                                      <p:cBhvr>
                                        <p:cTn id="72"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3"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4"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75"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76"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77" dur="13">
                                          <p:stCondLst>
                                            <p:cond delay="325"/>
                                          </p:stCondLst>
                                        </p:cTn>
                                        <p:tgtEl>
                                          <p:spTgt spid="12"/>
                                        </p:tgtEl>
                                      </p:cBhvr>
                                      <p:to x="100000" y="60000"/>
                                    </p:animScale>
                                    <p:animScale>
                                      <p:cBhvr>
                                        <p:cTn id="78" dur="83" decel="50000">
                                          <p:stCondLst>
                                            <p:cond delay="338"/>
                                          </p:stCondLst>
                                        </p:cTn>
                                        <p:tgtEl>
                                          <p:spTgt spid="12"/>
                                        </p:tgtEl>
                                      </p:cBhvr>
                                      <p:to x="100000" y="100000"/>
                                    </p:animScale>
                                    <p:animScale>
                                      <p:cBhvr>
                                        <p:cTn id="79" dur="13">
                                          <p:stCondLst>
                                            <p:cond delay="656"/>
                                          </p:stCondLst>
                                        </p:cTn>
                                        <p:tgtEl>
                                          <p:spTgt spid="12"/>
                                        </p:tgtEl>
                                      </p:cBhvr>
                                      <p:to x="100000" y="80000"/>
                                    </p:animScale>
                                    <p:animScale>
                                      <p:cBhvr>
                                        <p:cTn id="80" dur="83" decel="50000">
                                          <p:stCondLst>
                                            <p:cond delay="669"/>
                                          </p:stCondLst>
                                        </p:cTn>
                                        <p:tgtEl>
                                          <p:spTgt spid="12"/>
                                        </p:tgtEl>
                                      </p:cBhvr>
                                      <p:to x="100000" y="100000"/>
                                    </p:animScale>
                                    <p:animScale>
                                      <p:cBhvr>
                                        <p:cTn id="81" dur="13">
                                          <p:stCondLst>
                                            <p:cond delay="821"/>
                                          </p:stCondLst>
                                        </p:cTn>
                                        <p:tgtEl>
                                          <p:spTgt spid="12"/>
                                        </p:tgtEl>
                                      </p:cBhvr>
                                      <p:to x="100000" y="90000"/>
                                    </p:animScale>
                                    <p:animScale>
                                      <p:cBhvr>
                                        <p:cTn id="82" dur="83" decel="50000">
                                          <p:stCondLst>
                                            <p:cond delay="834"/>
                                          </p:stCondLst>
                                        </p:cTn>
                                        <p:tgtEl>
                                          <p:spTgt spid="12"/>
                                        </p:tgtEl>
                                      </p:cBhvr>
                                      <p:to x="100000" y="100000"/>
                                    </p:animScale>
                                    <p:animScale>
                                      <p:cBhvr>
                                        <p:cTn id="83" dur="13">
                                          <p:stCondLst>
                                            <p:cond delay="904"/>
                                          </p:stCondLst>
                                        </p:cTn>
                                        <p:tgtEl>
                                          <p:spTgt spid="12"/>
                                        </p:tgtEl>
                                      </p:cBhvr>
                                      <p:to x="100000" y="95000"/>
                                    </p:animScale>
                                    <p:animScale>
                                      <p:cBhvr>
                                        <p:cTn id="84" dur="83" decel="50000">
                                          <p:stCondLst>
                                            <p:cond delay="917"/>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0598" y="0"/>
            <a:ext cx="1208012" cy="1041622"/>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63510" y="259201"/>
            <a:ext cx="1302187" cy="523220"/>
          </a:xfrm>
          <a:prstGeom prst="rect">
            <a:avLst/>
          </a:prstGeom>
        </p:spPr>
        <p:txBody>
          <a:bodyPr wrap="square">
            <a:spAutoFit/>
          </a:bodyPr>
          <a:lstStyle/>
          <a:p>
            <a:r>
              <a:rPr kumimoji="1" lang="zh-CN" altLang="en-US" sz="2800" b="1" dirty="0" smtClean="0">
                <a:solidFill>
                  <a:schemeClr val="bg1"/>
                </a:solidFill>
                <a:latin typeface="+mj-ea"/>
                <a:ea typeface="+mj-ea"/>
              </a:rPr>
              <a:t>数据库</a:t>
            </a:r>
            <a:endParaRPr kumimoji="1" lang="zh-CN" altLang="en-US" sz="2800" b="1" dirty="0">
              <a:solidFill>
                <a:schemeClr val="bg1"/>
              </a:solidFill>
              <a:latin typeface="+mj-ea"/>
              <a:ea typeface="+mj-ea"/>
            </a:endParaRPr>
          </a:p>
        </p:txBody>
      </p:sp>
      <p:sp>
        <p:nvSpPr>
          <p:cNvPr id="4" name="文本框 3"/>
          <p:cNvSpPr txBox="1"/>
          <p:nvPr/>
        </p:nvSpPr>
        <p:spPr>
          <a:xfrm>
            <a:off x="1826988" y="266055"/>
            <a:ext cx="2517036"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重识</a:t>
            </a:r>
            <a:r>
              <a:rPr lang="en-US" altLang="zh-CN" sz="4000" dirty="0" smtClean="0">
                <a:solidFill>
                  <a:srgbClr val="269E81"/>
                </a:solidFill>
              </a:rPr>
              <a:t>CNKI</a:t>
            </a:r>
            <a:endParaRPr lang="zh-CN" altLang="en-US" sz="4000" dirty="0">
              <a:solidFill>
                <a:srgbClr val="269E81"/>
              </a:solidFill>
            </a:endParaRPr>
          </a:p>
        </p:txBody>
      </p:sp>
      <p:sp>
        <p:nvSpPr>
          <p:cNvPr id="5" name="矩形 4"/>
          <p:cNvSpPr/>
          <p:nvPr/>
        </p:nvSpPr>
        <p:spPr>
          <a:xfrm>
            <a:off x="4825973" y="3244334"/>
            <a:ext cx="2540054" cy="369332"/>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rPr>
              <a:t>http://www.flickr.com</a:t>
            </a:r>
            <a:endParaRPr lang="zh-CN" altLang="en-US" dirty="0"/>
          </a:p>
        </p:txBody>
      </p:sp>
      <p:pic>
        <p:nvPicPr>
          <p:cNvPr id="9" name="Picture 54" descr="MC900417678[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74759" y="4926256"/>
            <a:ext cx="1517241" cy="19317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9"/>
          <p:cNvGrpSpPr/>
          <p:nvPr/>
        </p:nvGrpSpPr>
        <p:grpSpPr>
          <a:xfrm>
            <a:off x="5284788" y="2052638"/>
            <a:ext cx="8134350" cy="2678112"/>
            <a:chOff x="418" y="4314"/>
            <a:chExt cx="10297" cy="3025"/>
          </a:xfrm>
        </p:grpSpPr>
        <p:sp>
          <p:nvSpPr>
            <p:cNvPr id="8" name="MH_Text_1"/>
            <p:cNvSpPr/>
            <p:nvPr>
              <p:custDataLst>
                <p:tags r:id="rId1"/>
              </p:custDataLst>
            </p:nvPr>
          </p:nvSpPr>
          <p:spPr>
            <a:xfrm>
              <a:off x="1077" y="4314"/>
              <a:ext cx="5102" cy="748"/>
            </a:xfrm>
            <a:prstGeom prst="rect">
              <a:avLst/>
            </a:prstGeom>
            <a:solidFill>
              <a:srgbClr val="4F81B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9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    全球领先的数字出版平台</a:t>
              </a:r>
              <a:endParaRPr kumimoji="0" lang="en-US" sz="19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0" name="MH_Text_2"/>
            <p:cNvSpPr/>
            <p:nvPr>
              <p:custDataLst>
                <p:tags r:id="rId2"/>
              </p:custDataLst>
            </p:nvPr>
          </p:nvSpPr>
          <p:spPr>
            <a:xfrm>
              <a:off x="1077" y="5447"/>
              <a:ext cx="6531" cy="750"/>
            </a:xfrm>
            <a:prstGeom prst="rect">
              <a:avLst/>
            </a:prstGeom>
            <a:solidFill>
              <a:srgbClr val="C0504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90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rPr>
                <a:t>    </a:t>
              </a:r>
              <a:r>
                <a:rPr lang="zh-CN" altLang="en-US" sz="1900">
                  <a:ln>
                    <a:noFill/>
                  </a:ln>
                  <a:solidFill>
                    <a:schemeClr val="bg1"/>
                  </a:solidFill>
                  <a:effectLst/>
                  <a:uLnTx/>
                  <a:uFillTx/>
                  <a:ea typeface="微软雅黑" panose="020B0503020204020204" pitchFamily="34" charset="-122"/>
                  <a:sym typeface="+mn-ea"/>
                </a:rPr>
                <a:t>面向全行业的出版与知识服务平台</a:t>
              </a:r>
              <a:endParaRPr kumimoji="0" lang="zh-CN" altLang="en-US" sz="190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MH_Text_3"/>
            <p:cNvSpPr/>
            <p:nvPr>
              <p:custDataLst>
                <p:tags r:id="rId3"/>
              </p:custDataLst>
            </p:nvPr>
          </p:nvSpPr>
          <p:spPr>
            <a:xfrm>
              <a:off x="1077" y="6595"/>
              <a:ext cx="7687" cy="744"/>
            </a:xfrm>
            <a:prstGeom prst="rect">
              <a:avLst/>
            </a:prstGeom>
            <a:solidFill>
              <a:schemeClr val="accent4">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900" b="0" i="0" u="none" strike="noStrike" kern="1200" cap="none" spc="0" normalizeH="0" baseline="0" noProof="1">
                  <a:ln>
                    <a:noFill/>
                  </a:ln>
                  <a:solidFill>
                    <a:schemeClr val="bg1"/>
                  </a:solidFill>
                  <a:effectLst/>
                  <a:uLnTx/>
                  <a:uFillTx/>
                  <a:latin typeface="+mn-lt"/>
                  <a:ea typeface="微软雅黑" panose="020B0503020204020204" pitchFamily="34" charset="-122"/>
                  <a:cs typeface="+mn-cs"/>
                </a:rPr>
                <a:t>    全球信息量最大、最具价值的中外文网站</a:t>
              </a:r>
            </a:p>
          </p:txBody>
        </p:sp>
        <p:sp>
          <p:nvSpPr>
            <p:cNvPr id="12" name="MH_Other_3"/>
            <p:cNvSpPr/>
            <p:nvPr>
              <p:custDataLst>
                <p:tags r:id="rId4"/>
              </p:custDataLst>
            </p:nvPr>
          </p:nvSpPr>
          <p:spPr>
            <a:xfrm>
              <a:off x="10560" y="6566"/>
              <a:ext cx="155" cy="19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13" name="MH_Other_4"/>
            <p:cNvSpPr>
              <a:spLocks noEditPoints="1"/>
            </p:cNvSpPr>
            <p:nvPr>
              <p:custDataLst>
                <p:tags r:id="rId5"/>
              </p:custDataLst>
            </p:nvPr>
          </p:nvSpPr>
          <p:spPr>
            <a:xfrm rot="5400000">
              <a:off x="354" y="4503"/>
              <a:ext cx="420" cy="292"/>
            </a:xfrm>
            <a:custGeom>
              <a:avLst/>
              <a:gdLst/>
              <a:ahLst/>
              <a:cxnLst>
                <a:cxn ang="0">
                  <a:pos x="9" y="89"/>
                </a:cxn>
                <a:cxn ang="0">
                  <a:pos x="105" y="89"/>
                </a:cxn>
                <a:cxn ang="0">
                  <a:pos x="112" y="79"/>
                </a:cxn>
                <a:cxn ang="0">
                  <a:pos x="63" y="3"/>
                </a:cxn>
                <a:cxn ang="0">
                  <a:pos x="51" y="3"/>
                </a:cxn>
                <a:cxn ang="0">
                  <a:pos x="2" y="79"/>
                </a:cxn>
                <a:cxn ang="0">
                  <a:pos x="9" y="89"/>
                </a:cxn>
                <a:cxn ang="0">
                  <a:pos x="57" y="12"/>
                </a:cxn>
                <a:cxn ang="0">
                  <a:pos x="102" y="81"/>
                </a:cxn>
                <a:cxn ang="0">
                  <a:pos x="12" y="81"/>
                </a:cxn>
                <a:cxn ang="0">
                  <a:pos x="57" y="12"/>
                </a:cxn>
                <a:cxn ang="0">
                  <a:pos x="109" y="97"/>
                </a:cxn>
                <a:cxn ang="0">
                  <a:pos x="5" y="97"/>
                </a:cxn>
                <a:cxn ang="0">
                  <a:pos x="1" y="101"/>
                </a:cxn>
                <a:cxn ang="0">
                  <a:pos x="5" y="105"/>
                </a:cxn>
                <a:cxn ang="0">
                  <a:pos x="109" y="105"/>
                </a:cxn>
                <a:cxn ang="0">
                  <a:pos x="113" y="101"/>
                </a:cxn>
                <a:cxn ang="0">
                  <a:pos x="109" y="97"/>
                </a:cxn>
              </a:cxnLst>
              <a:rect l="0" t="0" r="0" b="0"/>
              <a:pathLst>
                <a:path w="115" h="105">
                  <a:moveTo>
                    <a:pt x="9" y="89"/>
                  </a:moveTo>
                  <a:cubicBezTo>
                    <a:pt x="105" y="89"/>
                    <a:pt x="105" y="89"/>
                    <a:pt x="105" y="89"/>
                  </a:cubicBezTo>
                  <a:cubicBezTo>
                    <a:pt x="115" y="89"/>
                    <a:pt x="114" y="83"/>
                    <a:pt x="112" y="79"/>
                  </a:cubicBezTo>
                  <a:cubicBezTo>
                    <a:pt x="63" y="3"/>
                    <a:pt x="63" y="3"/>
                    <a:pt x="63" y="3"/>
                  </a:cubicBezTo>
                  <a:cubicBezTo>
                    <a:pt x="61" y="0"/>
                    <a:pt x="54" y="0"/>
                    <a:pt x="51" y="3"/>
                  </a:cubicBezTo>
                  <a:cubicBezTo>
                    <a:pt x="2" y="79"/>
                    <a:pt x="2" y="79"/>
                    <a:pt x="2" y="79"/>
                  </a:cubicBezTo>
                  <a:cubicBezTo>
                    <a:pt x="0" y="84"/>
                    <a:pt x="0" y="89"/>
                    <a:pt x="9" y="89"/>
                  </a:cubicBezTo>
                  <a:close/>
                  <a:moveTo>
                    <a:pt x="57" y="12"/>
                  </a:moveTo>
                  <a:cubicBezTo>
                    <a:pt x="102" y="81"/>
                    <a:pt x="102" y="81"/>
                    <a:pt x="102" y="81"/>
                  </a:cubicBezTo>
                  <a:cubicBezTo>
                    <a:pt x="100" y="81"/>
                    <a:pt x="19" y="81"/>
                    <a:pt x="12" y="81"/>
                  </a:cubicBezTo>
                  <a:lnTo>
                    <a:pt x="57" y="12"/>
                  </a:lnTo>
                  <a:close/>
                  <a:moveTo>
                    <a:pt x="109" y="97"/>
                  </a:moveTo>
                  <a:cubicBezTo>
                    <a:pt x="5" y="97"/>
                    <a:pt x="5" y="97"/>
                    <a:pt x="5" y="97"/>
                  </a:cubicBezTo>
                  <a:cubicBezTo>
                    <a:pt x="3" y="97"/>
                    <a:pt x="1" y="99"/>
                    <a:pt x="1" y="101"/>
                  </a:cubicBezTo>
                  <a:cubicBezTo>
                    <a:pt x="1" y="103"/>
                    <a:pt x="3" y="105"/>
                    <a:pt x="5" y="105"/>
                  </a:cubicBezTo>
                  <a:cubicBezTo>
                    <a:pt x="109" y="105"/>
                    <a:pt x="109" y="105"/>
                    <a:pt x="109" y="105"/>
                  </a:cubicBezTo>
                  <a:cubicBezTo>
                    <a:pt x="111" y="105"/>
                    <a:pt x="113" y="103"/>
                    <a:pt x="113" y="101"/>
                  </a:cubicBezTo>
                  <a:cubicBezTo>
                    <a:pt x="113" y="99"/>
                    <a:pt x="111" y="97"/>
                    <a:pt x="109" y="97"/>
                  </a:cubicBezTo>
                  <a:close/>
                </a:path>
              </a:pathLst>
            </a:custGeom>
            <a:solidFill>
              <a:schemeClr val="accent1"/>
            </a:solidFill>
            <a:ln w="9525">
              <a:noFill/>
            </a:ln>
          </p:spPr>
          <p:txBody>
            <a:bodyPr/>
            <a:lstStyle/>
            <a:p>
              <a:endParaRPr lang="zh-CN" altLang="en-US"/>
            </a:p>
          </p:txBody>
        </p:sp>
        <p:sp>
          <p:nvSpPr>
            <p:cNvPr id="14" name="MH_Other_4"/>
            <p:cNvSpPr>
              <a:spLocks noEditPoints="1"/>
            </p:cNvSpPr>
            <p:nvPr>
              <p:custDataLst>
                <p:tags r:id="rId6"/>
              </p:custDataLst>
            </p:nvPr>
          </p:nvSpPr>
          <p:spPr>
            <a:xfrm rot="5400000">
              <a:off x="382" y="5662"/>
              <a:ext cx="420" cy="292"/>
            </a:xfrm>
            <a:custGeom>
              <a:avLst/>
              <a:gdLst/>
              <a:ahLst/>
              <a:cxnLst>
                <a:cxn ang="0">
                  <a:pos x="9" y="89"/>
                </a:cxn>
                <a:cxn ang="0">
                  <a:pos x="105" y="89"/>
                </a:cxn>
                <a:cxn ang="0">
                  <a:pos x="112" y="79"/>
                </a:cxn>
                <a:cxn ang="0">
                  <a:pos x="63" y="3"/>
                </a:cxn>
                <a:cxn ang="0">
                  <a:pos x="51" y="3"/>
                </a:cxn>
                <a:cxn ang="0">
                  <a:pos x="2" y="79"/>
                </a:cxn>
                <a:cxn ang="0">
                  <a:pos x="9" y="89"/>
                </a:cxn>
                <a:cxn ang="0">
                  <a:pos x="57" y="12"/>
                </a:cxn>
                <a:cxn ang="0">
                  <a:pos x="102" y="81"/>
                </a:cxn>
                <a:cxn ang="0">
                  <a:pos x="12" y="81"/>
                </a:cxn>
                <a:cxn ang="0">
                  <a:pos x="57" y="12"/>
                </a:cxn>
                <a:cxn ang="0">
                  <a:pos x="109" y="97"/>
                </a:cxn>
                <a:cxn ang="0">
                  <a:pos x="5" y="97"/>
                </a:cxn>
                <a:cxn ang="0">
                  <a:pos x="1" y="101"/>
                </a:cxn>
                <a:cxn ang="0">
                  <a:pos x="5" y="105"/>
                </a:cxn>
                <a:cxn ang="0">
                  <a:pos x="109" y="105"/>
                </a:cxn>
                <a:cxn ang="0">
                  <a:pos x="113" y="101"/>
                </a:cxn>
                <a:cxn ang="0">
                  <a:pos x="109" y="97"/>
                </a:cxn>
              </a:cxnLst>
              <a:rect l="0" t="0" r="0" b="0"/>
              <a:pathLst>
                <a:path w="115" h="105">
                  <a:moveTo>
                    <a:pt x="9" y="89"/>
                  </a:moveTo>
                  <a:cubicBezTo>
                    <a:pt x="105" y="89"/>
                    <a:pt x="105" y="89"/>
                    <a:pt x="105" y="89"/>
                  </a:cubicBezTo>
                  <a:cubicBezTo>
                    <a:pt x="115" y="89"/>
                    <a:pt x="114" y="83"/>
                    <a:pt x="112" y="79"/>
                  </a:cubicBezTo>
                  <a:cubicBezTo>
                    <a:pt x="63" y="3"/>
                    <a:pt x="63" y="3"/>
                    <a:pt x="63" y="3"/>
                  </a:cubicBezTo>
                  <a:cubicBezTo>
                    <a:pt x="61" y="0"/>
                    <a:pt x="54" y="0"/>
                    <a:pt x="51" y="3"/>
                  </a:cubicBezTo>
                  <a:cubicBezTo>
                    <a:pt x="2" y="79"/>
                    <a:pt x="2" y="79"/>
                    <a:pt x="2" y="79"/>
                  </a:cubicBezTo>
                  <a:cubicBezTo>
                    <a:pt x="0" y="84"/>
                    <a:pt x="0" y="89"/>
                    <a:pt x="9" y="89"/>
                  </a:cubicBezTo>
                  <a:close/>
                  <a:moveTo>
                    <a:pt x="57" y="12"/>
                  </a:moveTo>
                  <a:cubicBezTo>
                    <a:pt x="102" y="81"/>
                    <a:pt x="102" y="81"/>
                    <a:pt x="102" y="81"/>
                  </a:cubicBezTo>
                  <a:cubicBezTo>
                    <a:pt x="100" y="81"/>
                    <a:pt x="19" y="81"/>
                    <a:pt x="12" y="81"/>
                  </a:cubicBezTo>
                  <a:lnTo>
                    <a:pt x="57" y="12"/>
                  </a:lnTo>
                  <a:close/>
                  <a:moveTo>
                    <a:pt x="109" y="97"/>
                  </a:moveTo>
                  <a:cubicBezTo>
                    <a:pt x="5" y="97"/>
                    <a:pt x="5" y="97"/>
                    <a:pt x="5" y="97"/>
                  </a:cubicBezTo>
                  <a:cubicBezTo>
                    <a:pt x="3" y="97"/>
                    <a:pt x="1" y="99"/>
                    <a:pt x="1" y="101"/>
                  </a:cubicBezTo>
                  <a:cubicBezTo>
                    <a:pt x="1" y="103"/>
                    <a:pt x="3" y="105"/>
                    <a:pt x="5" y="105"/>
                  </a:cubicBezTo>
                  <a:cubicBezTo>
                    <a:pt x="109" y="105"/>
                    <a:pt x="109" y="105"/>
                    <a:pt x="109" y="105"/>
                  </a:cubicBezTo>
                  <a:cubicBezTo>
                    <a:pt x="111" y="105"/>
                    <a:pt x="113" y="103"/>
                    <a:pt x="113" y="101"/>
                  </a:cubicBezTo>
                  <a:cubicBezTo>
                    <a:pt x="113" y="99"/>
                    <a:pt x="111" y="97"/>
                    <a:pt x="109" y="97"/>
                  </a:cubicBezTo>
                  <a:close/>
                </a:path>
              </a:pathLst>
            </a:custGeom>
            <a:solidFill>
              <a:srgbClr val="C75C51"/>
            </a:solidFill>
            <a:ln w="9525">
              <a:noFill/>
            </a:ln>
          </p:spPr>
          <p:txBody>
            <a:bodyPr/>
            <a:lstStyle/>
            <a:p>
              <a:endParaRPr lang="zh-CN" altLang="en-US"/>
            </a:p>
          </p:txBody>
        </p:sp>
        <p:sp>
          <p:nvSpPr>
            <p:cNvPr id="15" name="MH_Other_4"/>
            <p:cNvSpPr>
              <a:spLocks noEditPoints="1" noChangeArrowheads="1"/>
            </p:cNvSpPr>
            <p:nvPr>
              <p:custDataLst>
                <p:tags r:id="rId7"/>
              </p:custDataLst>
            </p:nvPr>
          </p:nvSpPr>
          <p:spPr bwMode="auto">
            <a:xfrm rot="5400000">
              <a:off x="386" y="6798"/>
              <a:ext cx="420" cy="293"/>
            </a:xfrm>
            <a:custGeom>
              <a:avLst/>
              <a:gdLst>
                <a:gd name="T0" fmla="*/ 27830 w 115"/>
                <a:gd name="T1" fmla="*/ 209913 h 105"/>
                <a:gd name="T2" fmla="*/ 324678 w 115"/>
                <a:gd name="T3" fmla="*/ 209913 h 105"/>
                <a:gd name="T4" fmla="*/ 346323 w 115"/>
                <a:gd name="T5" fmla="*/ 186327 h 105"/>
                <a:gd name="T6" fmla="*/ 194807 w 115"/>
                <a:gd name="T7" fmla="*/ 7076 h 105"/>
                <a:gd name="T8" fmla="*/ 157701 w 115"/>
                <a:gd name="T9" fmla="*/ 7076 h 105"/>
                <a:gd name="T10" fmla="*/ 6184 w 115"/>
                <a:gd name="T11" fmla="*/ 186327 h 105"/>
                <a:gd name="T12" fmla="*/ 27830 w 115"/>
                <a:gd name="T13" fmla="*/ 209913 h 105"/>
                <a:gd name="T14" fmla="*/ 176254 w 115"/>
                <a:gd name="T15" fmla="*/ 28303 h 105"/>
                <a:gd name="T16" fmla="*/ 315402 w 115"/>
                <a:gd name="T17" fmla="*/ 191044 h 105"/>
                <a:gd name="T18" fmla="*/ 37106 w 115"/>
                <a:gd name="T19" fmla="*/ 191044 h 105"/>
                <a:gd name="T20" fmla="*/ 176254 w 115"/>
                <a:gd name="T21" fmla="*/ 28303 h 105"/>
                <a:gd name="T22" fmla="*/ 337047 w 115"/>
                <a:gd name="T23" fmla="*/ 228781 h 105"/>
                <a:gd name="T24" fmla="*/ 15461 w 115"/>
                <a:gd name="T25" fmla="*/ 228781 h 105"/>
                <a:gd name="T26" fmla="*/ 3092 w 115"/>
                <a:gd name="T27" fmla="*/ 238216 h 105"/>
                <a:gd name="T28" fmla="*/ 15461 w 115"/>
                <a:gd name="T29" fmla="*/ 247650 h 105"/>
                <a:gd name="T30" fmla="*/ 337047 w 115"/>
                <a:gd name="T31" fmla="*/ 247650 h 105"/>
                <a:gd name="T32" fmla="*/ 349416 w 115"/>
                <a:gd name="T33" fmla="*/ 238216 h 105"/>
                <a:gd name="T34" fmla="*/ 337047 w 115"/>
                <a:gd name="T35" fmla="*/ 228781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5" h="105">
                  <a:moveTo>
                    <a:pt x="9" y="89"/>
                  </a:moveTo>
                  <a:cubicBezTo>
                    <a:pt x="105" y="89"/>
                    <a:pt x="105" y="89"/>
                    <a:pt x="105" y="89"/>
                  </a:cubicBezTo>
                  <a:cubicBezTo>
                    <a:pt x="115" y="89"/>
                    <a:pt x="114" y="83"/>
                    <a:pt x="112" y="79"/>
                  </a:cubicBezTo>
                  <a:cubicBezTo>
                    <a:pt x="63" y="3"/>
                    <a:pt x="63" y="3"/>
                    <a:pt x="63" y="3"/>
                  </a:cubicBezTo>
                  <a:cubicBezTo>
                    <a:pt x="61" y="0"/>
                    <a:pt x="54" y="0"/>
                    <a:pt x="51" y="3"/>
                  </a:cubicBezTo>
                  <a:cubicBezTo>
                    <a:pt x="2" y="79"/>
                    <a:pt x="2" y="79"/>
                    <a:pt x="2" y="79"/>
                  </a:cubicBezTo>
                  <a:cubicBezTo>
                    <a:pt x="0" y="84"/>
                    <a:pt x="0" y="89"/>
                    <a:pt x="9" y="89"/>
                  </a:cubicBezTo>
                  <a:close/>
                  <a:moveTo>
                    <a:pt x="57" y="12"/>
                  </a:moveTo>
                  <a:cubicBezTo>
                    <a:pt x="102" y="81"/>
                    <a:pt x="102" y="81"/>
                    <a:pt x="102" y="81"/>
                  </a:cubicBezTo>
                  <a:cubicBezTo>
                    <a:pt x="100" y="81"/>
                    <a:pt x="19" y="81"/>
                    <a:pt x="12" y="81"/>
                  </a:cubicBezTo>
                  <a:lnTo>
                    <a:pt x="57" y="12"/>
                  </a:lnTo>
                  <a:close/>
                  <a:moveTo>
                    <a:pt x="109" y="97"/>
                  </a:moveTo>
                  <a:cubicBezTo>
                    <a:pt x="5" y="97"/>
                    <a:pt x="5" y="97"/>
                    <a:pt x="5" y="97"/>
                  </a:cubicBezTo>
                  <a:cubicBezTo>
                    <a:pt x="3" y="97"/>
                    <a:pt x="1" y="99"/>
                    <a:pt x="1" y="101"/>
                  </a:cubicBezTo>
                  <a:cubicBezTo>
                    <a:pt x="1" y="103"/>
                    <a:pt x="3" y="105"/>
                    <a:pt x="5" y="105"/>
                  </a:cubicBezTo>
                  <a:cubicBezTo>
                    <a:pt x="109" y="105"/>
                    <a:pt x="109" y="105"/>
                    <a:pt x="109" y="105"/>
                  </a:cubicBezTo>
                  <a:cubicBezTo>
                    <a:pt x="111" y="105"/>
                    <a:pt x="113" y="103"/>
                    <a:pt x="113" y="101"/>
                  </a:cubicBezTo>
                  <a:cubicBezTo>
                    <a:pt x="113" y="99"/>
                    <a:pt x="111" y="97"/>
                    <a:pt x="109" y="97"/>
                  </a:cubicBezTo>
                  <a:close/>
                </a:path>
              </a:pathLst>
            </a:custGeom>
            <a:solidFill>
              <a:schemeClr val="accent4">
                <a:lumMod val="75000"/>
              </a:schemeClr>
            </a:solid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grpSp>
      <p:grpSp>
        <p:nvGrpSpPr>
          <p:cNvPr id="16" name="组合 20"/>
          <p:cNvGrpSpPr/>
          <p:nvPr/>
        </p:nvGrpSpPr>
        <p:grpSpPr>
          <a:xfrm>
            <a:off x="327025" y="1355725"/>
            <a:ext cx="4473575" cy="3994150"/>
            <a:chOff x="12361" y="2107"/>
            <a:chExt cx="5199" cy="5199"/>
          </a:xfrm>
        </p:grpSpPr>
        <p:sp>
          <p:nvSpPr>
            <p:cNvPr id="17" name="椭圆 16"/>
            <p:cNvSpPr/>
            <p:nvPr/>
          </p:nvSpPr>
          <p:spPr>
            <a:xfrm>
              <a:off x="14418" y="2107"/>
              <a:ext cx="1083" cy="10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文献</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期刊</a:t>
              </a:r>
            </a:p>
          </p:txBody>
        </p:sp>
        <p:sp>
          <p:nvSpPr>
            <p:cNvPr id="18" name="椭圆 17"/>
            <p:cNvSpPr/>
            <p:nvPr/>
          </p:nvSpPr>
          <p:spPr>
            <a:xfrm>
              <a:off x="14418" y="6223"/>
              <a:ext cx="1083" cy="10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外文</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文献</a:t>
              </a:r>
            </a:p>
          </p:txBody>
        </p:sp>
        <p:sp>
          <p:nvSpPr>
            <p:cNvPr id="19" name="椭圆 18"/>
            <p:cNvSpPr/>
            <p:nvPr/>
          </p:nvSpPr>
          <p:spPr>
            <a:xfrm>
              <a:off x="16479" y="4165"/>
              <a:ext cx="1081" cy="10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会议</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报纸</a:t>
              </a:r>
            </a:p>
          </p:txBody>
        </p:sp>
        <p:sp>
          <p:nvSpPr>
            <p:cNvPr id="20" name="椭圆 19"/>
            <p:cNvSpPr/>
            <p:nvPr/>
          </p:nvSpPr>
          <p:spPr>
            <a:xfrm>
              <a:off x="12361" y="4165"/>
              <a:ext cx="1081" cy="10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成果</a:t>
              </a:r>
            </a:p>
          </p:txBody>
        </p:sp>
        <p:sp>
          <p:nvSpPr>
            <p:cNvPr id="21" name="椭圆 20"/>
            <p:cNvSpPr/>
            <p:nvPr/>
          </p:nvSpPr>
          <p:spPr>
            <a:xfrm rot="2700000">
              <a:off x="15881" y="2710"/>
              <a:ext cx="1081" cy="108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博硕士</a:t>
              </a:r>
            </a:p>
          </p:txBody>
        </p:sp>
        <p:sp>
          <p:nvSpPr>
            <p:cNvPr id="22" name="椭圆 21"/>
            <p:cNvSpPr/>
            <p:nvPr/>
          </p:nvSpPr>
          <p:spPr>
            <a:xfrm rot="2700000">
              <a:off x="12971" y="5621"/>
              <a:ext cx="1081" cy="10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年鉴</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百科</a:t>
              </a:r>
            </a:p>
          </p:txBody>
        </p:sp>
        <p:sp>
          <p:nvSpPr>
            <p:cNvPr id="23" name="椭圆 22"/>
            <p:cNvSpPr/>
            <p:nvPr/>
          </p:nvSpPr>
          <p:spPr>
            <a:xfrm rot="-2700000">
              <a:off x="15881" y="5622"/>
              <a:ext cx="1081" cy="108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专利</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标准</a:t>
              </a:r>
            </a:p>
          </p:txBody>
        </p:sp>
        <p:sp>
          <p:nvSpPr>
            <p:cNvPr id="24" name="椭圆 23"/>
            <p:cNvSpPr/>
            <p:nvPr/>
          </p:nvSpPr>
          <p:spPr>
            <a:xfrm rot="-2700000">
              <a:off x="12970" y="2710"/>
              <a:ext cx="1083" cy="108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a:t>
              </a:r>
            </a:p>
          </p:txBody>
        </p:sp>
        <p:sp>
          <p:nvSpPr>
            <p:cNvPr id="25" name="等腰三角形 24"/>
            <p:cNvSpPr/>
            <p:nvPr/>
          </p:nvSpPr>
          <p:spPr>
            <a:xfrm>
              <a:off x="14839" y="3231"/>
              <a:ext cx="244" cy="24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6" name="等腰三角形 25"/>
            <p:cNvSpPr/>
            <p:nvPr/>
          </p:nvSpPr>
          <p:spPr>
            <a:xfrm flipV="1">
              <a:off x="14839" y="5938"/>
              <a:ext cx="244" cy="24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7" name="等腰三角形 26"/>
            <p:cNvSpPr/>
            <p:nvPr/>
          </p:nvSpPr>
          <p:spPr>
            <a:xfrm rot="5400000">
              <a:off x="16193" y="4585"/>
              <a:ext cx="242" cy="24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等腰三角形 27"/>
            <p:cNvSpPr/>
            <p:nvPr/>
          </p:nvSpPr>
          <p:spPr>
            <a:xfrm rot="5400000" flipV="1">
              <a:off x="13485" y="4585"/>
              <a:ext cx="242" cy="24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9" name="等腰三角形 28"/>
            <p:cNvSpPr/>
            <p:nvPr/>
          </p:nvSpPr>
          <p:spPr>
            <a:xfrm rot="2700000">
              <a:off x="15796" y="3628"/>
              <a:ext cx="242" cy="24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0" name="等腰三角形 29"/>
            <p:cNvSpPr/>
            <p:nvPr/>
          </p:nvSpPr>
          <p:spPr>
            <a:xfrm rot="2700000" flipV="1">
              <a:off x="13881" y="5541"/>
              <a:ext cx="244" cy="24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1" name="等腰三角形 30"/>
            <p:cNvSpPr/>
            <p:nvPr/>
          </p:nvSpPr>
          <p:spPr>
            <a:xfrm rot="8100000">
              <a:off x="15796" y="5541"/>
              <a:ext cx="244" cy="24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2" name="等腰三角形 31"/>
            <p:cNvSpPr/>
            <p:nvPr/>
          </p:nvSpPr>
          <p:spPr>
            <a:xfrm rot="8100000" flipV="1">
              <a:off x="13882" y="3627"/>
              <a:ext cx="242" cy="24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3" name="椭圆 32"/>
            <p:cNvSpPr/>
            <p:nvPr/>
          </p:nvSpPr>
          <p:spPr>
            <a:xfrm>
              <a:off x="13791" y="3537"/>
              <a:ext cx="2339" cy="23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4" name="TextBox 32"/>
            <p:cNvSpPr txBox="1"/>
            <p:nvPr/>
          </p:nvSpPr>
          <p:spPr>
            <a:xfrm>
              <a:off x="14266" y="4050"/>
              <a:ext cx="1390" cy="1151"/>
            </a:xfrm>
            <a:prstGeom prst="rect">
              <a:avLst/>
            </a:prstGeom>
            <a:noFill/>
            <a:ln w="9525">
              <a:noFill/>
            </a:ln>
          </p:spPr>
          <p:txBody>
            <a:bodyPr lIns="0" tIns="0" rIns="0" bIns="0" anchor="t">
              <a:spAutoFit/>
            </a:bodyPr>
            <a:lstStyle/>
            <a:p>
              <a:pPr lvl="0" indent="0" algn="ctr"/>
              <a:r>
                <a:rPr lang="zh-CN" altLang="en-US" sz="2800" b="1" dirty="0">
                  <a:solidFill>
                    <a:schemeClr val="bg1"/>
                  </a:solidFill>
                  <a:latin typeface="微软雅黑" panose="020B0503020204020204" pitchFamily="34" charset="-122"/>
                  <a:ea typeface="微软雅黑" panose="020B0503020204020204" pitchFamily="34" charset="-122"/>
                </a:rPr>
                <a:t>中国</a:t>
              </a:r>
            </a:p>
            <a:p>
              <a:pPr lvl="0" indent="0" algn="ctr"/>
              <a:r>
                <a:rPr lang="zh-CN" altLang="en-US" sz="2800" b="1" dirty="0">
                  <a:solidFill>
                    <a:schemeClr val="bg1"/>
                  </a:solidFill>
                  <a:latin typeface="微软雅黑" panose="020B0503020204020204" pitchFamily="34" charset="-122"/>
                  <a:ea typeface="微软雅黑" panose="020B0503020204020204" pitchFamily="34" charset="-122"/>
                </a:rPr>
                <a:t>知网</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6700352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0598" y="0"/>
            <a:ext cx="1208012" cy="1041622"/>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63510" y="259201"/>
            <a:ext cx="1302187" cy="523220"/>
          </a:xfrm>
          <a:prstGeom prst="rect">
            <a:avLst/>
          </a:prstGeom>
        </p:spPr>
        <p:txBody>
          <a:bodyPr wrap="square">
            <a:spAutoFit/>
          </a:bodyPr>
          <a:lstStyle/>
          <a:p>
            <a:r>
              <a:rPr kumimoji="1" lang="zh-CN" altLang="en-US" sz="2800" b="1" dirty="0" smtClean="0">
                <a:solidFill>
                  <a:schemeClr val="bg1"/>
                </a:solidFill>
                <a:latin typeface="+mj-ea"/>
                <a:ea typeface="+mj-ea"/>
              </a:rPr>
              <a:t>数据库</a:t>
            </a:r>
            <a:endParaRPr kumimoji="1" lang="zh-CN" altLang="en-US" sz="2800" b="1" dirty="0">
              <a:solidFill>
                <a:schemeClr val="bg1"/>
              </a:solidFill>
              <a:latin typeface="+mj-ea"/>
              <a:ea typeface="+mj-ea"/>
            </a:endParaRPr>
          </a:p>
        </p:txBody>
      </p:sp>
      <p:sp>
        <p:nvSpPr>
          <p:cNvPr id="4" name="文本框 3"/>
          <p:cNvSpPr txBox="1"/>
          <p:nvPr/>
        </p:nvSpPr>
        <p:spPr>
          <a:xfrm>
            <a:off x="1826988" y="266055"/>
            <a:ext cx="2517036"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重识</a:t>
            </a:r>
            <a:r>
              <a:rPr lang="en-US" altLang="zh-CN" sz="4000" dirty="0" smtClean="0">
                <a:solidFill>
                  <a:srgbClr val="269E81"/>
                </a:solidFill>
              </a:rPr>
              <a:t>CNKI</a:t>
            </a:r>
            <a:endParaRPr lang="zh-CN" altLang="en-US" sz="4000" dirty="0">
              <a:solidFill>
                <a:srgbClr val="269E81"/>
              </a:solidFill>
            </a:endParaRPr>
          </a:p>
        </p:txBody>
      </p:sp>
      <p:sp>
        <p:nvSpPr>
          <p:cNvPr id="5" name="矩形 4"/>
          <p:cNvSpPr/>
          <p:nvPr/>
        </p:nvSpPr>
        <p:spPr>
          <a:xfrm>
            <a:off x="4825973" y="3244334"/>
            <a:ext cx="2540054" cy="369332"/>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rPr>
              <a:t>http://www.flickr.com</a:t>
            </a:r>
            <a:endParaRPr lang="zh-CN" altLang="en-US" dirty="0"/>
          </a:p>
        </p:txBody>
      </p:sp>
      <p:pic>
        <p:nvPicPr>
          <p:cNvPr id="9" name="Picture 54" descr="MC900417678[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74759" y="4926256"/>
            <a:ext cx="1517241" cy="1931744"/>
          </a:xfrm>
          <a:prstGeom prst="rect">
            <a:avLst/>
          </a:prstGeom>
          <a:noFill/>
          <a:extLst>
            <a:ext uri="{909E8E84-426E-40DD-AFC4-6F175D3DCCD1}">
              <a14:hiddenFill xmlns:a14="http://schemas.microsoft.com/office/drawing/2010/main">
                <a:solidFill>
                  <a:srgbClr val="FFFFFF"/>
                </a:solidFill>
              </a14:hiddenFill>
            </a:ext>
          </a:extLst>
        </p:spPr>
      </p:pic>
      <p:sp>
        <p:nvSpPr>
          <p:cNvPr id="36" name="MH_SubTitle_1"/>
          <p:cNvSpPr/>
          <p:nvPr>
            <p:custDataLst>
              <p:tags r:id="rId1"/>
            </p:custDataLst>
          </p:nvPr>
        </p:nvSpPr>
        <p:spPr>
          <a:xfrm>
            <a:off x="1376363" y="1655763"/>
            <a:ext cx="2046288" cy="1931988"/>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7AC6A5"/>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500" b="1" i="0" u="none" strike="noStrike" kern="1200" cap="none" spc="0" normalizeH="0" baseline="0" noProof="0" dirty="0">
                <a:ln>
                  <a:noFill/>
                </a:ln>
                <a:solidFill>
                  <a:srgbClr val="FFFFFF"/>
                </a:solidFill>
                <a:effectLst/>
                <a:uLnTx/>
                <a:uFillTx/>
                <a:latin typeface="+mn-lt"/>
                <a:ea typeface="微软雅黑" panose="020B0503020204020204" pitchFamily="34" charset="-122"/>
                <a:cs typeface="+mn-cs"/>
              </a:rPr>
              <a:t>资源</a:t>
            </a:r>
          </a:p>
        </p:txBody>
      </p:sp>
      <p:sp>
        <p:nvSpPr>
          <p:cNvPr id="37" name="MH_Other_1"/>
          <p:cNvSpPr/>
          <p:nvPr>
            <p:custDataLst>
              <p:tags r:id="rId2"/>
            </p:custDataLst>
          </p:nvPr>
        </p:nvSpPr>
        <p:spPr>
          <a:xfrm>
            <a:off x="889000" y="3048000"/>
            <a:ext cx="3021013" cy="506413"/>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7AC6A5"/>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38" name="MH_Text_1"/>
          <p:cNvSpPr/>
          <p:nvPr>
            <p:custDataLst>
              <p:tags r:id="rId3"/>
            </p:custDataLst>
          </p:nvPr>
        </p:nvSpPr>
        <p:spPr>
          <a:xfrm>
            <a:off x="889000" y="3876675"/>
            <a:ext cx="3021013" cy="28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期刊、报纸、博硕、会议、</a:t>
            </a:r>
            <a:endParaRPr kumimoji="0" lang="en-US" altLang="zh-CN"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工具书、图片、年鉴数据、标准、科技成果、专利</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中外文统一集成</a:t>
            </a:r>
          </a:p>
        </p:txBody>
      </p:sp>
      <p:sp>
        <p:nvSpPr>
          <p:cNvPr id="39" name="MH_SubTitle_2"/>
          <p:cNvSpPr/>
          <p:nvPr>
            <p:custDataLst>
              <p:tags r:id="rId4"/>
            </p:custDataLst>
          </p:nvPr>
        </p:nvSpPr>
        <p:spPr>
          <a:xfrm>
            <a:off x="5072063" y="1655763"/>
            <a:ext cx="2047875" cy="1931988"/>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B764D"/>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500" b="1" i="0" u="none" strike="noStrike" kern="1200" cap="none" spc="0" normalizeH="0" baseline="0" noProof="0" dirty="0">
                <a:ln>
                  <a:noFill/>
                </a:ln>
                <a:solidFill>
                  <a:srgbClr val="FFFFFF"/>
                </a:solidFill>
                <a:effectLst/>
                <a:uLnTx/>
                <a:uFillTx/>
                <a:latin typeface="+mn-lt"/>
                <a:ea typeface="微软雅黑" panose="020B0503020204020204" pitchFamily="34" charset="-122"/>
                <a:cs typeface="+mn-cs"/>
              </a:rPr>
              <a:t>功能</a:t>
            </a:r>
          </a:p>
        </p:txBody>
      </p:sp>
      <p:sp>
        <p:nvSpPr>
          <p:cNvPr id="40" name="MH_Other_2"/>
          <p:cNvSpPr/>
          <p:nvPr>
            <p:custDataLst>
              <p:tags r:id="rId5"/>
            </p:custDataLst>
          </p:nvPr>
        </p:nvSpPr>
        <p:spPr>
          <a:xfrm>
            <a:off x="4584700" y="3048000"/>
            <a:ext cx="3022600" cy="506413"/>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FB764D"/>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41" name="MH_Text_2"/>
          <p:cNvSpPr/>
          <p:nvPr>
            <p:custDataLst>
              <p:tags r:id="rId6"/>
            </p:custDataLst>
          </p:nvPr>
        </p:nvSpPr>
        <p:spPr>
          <a:xfrm>
            <a:off x="4584700" y="3876675"/>
            <a:ext cx="3022600" cy="28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检索</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en-US" altLang="zh-CN"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下载</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en-US" altLang="zh-CN"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可视化、文献分析</a:t>
            </a:r>
          </a:p>
        </p:txBody>
      </p:sp>
      <p:sp>
        <p:nvSpPr>
          <p:cNvPr id="42" name="MH_SubTitle_3"/>
          <p:cNvSpPr/>
          <p:nvPr>
            <p:custDataLst>
              <p:tags r:id="rId7"/>
            </p:custDataLst>
          </p:nvPr>
        </p:nvSpPr>
        <p:spPr>
          <a:xfrm>
            <a:off x="8769350" y="1655763"/>
            <a:ext cx="2046288" cy="1931988"/>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65C7EB"/>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500" b="1" i="0" u="none" strike="noStrike" kern="1200" cap="none" spc="0" normalizeH="0" baseline="0" noProof="0" dirty="0">
                <a:ln>
                  <a:noFill/>
                </a:ln>
                <a:solidFill>
                  <a:srgbClr val="FFFFFF"/>
                </a:solidFill>
                <a:effectLst/>
                <a:uLnTx/>
                <a:uFillTx/>
                <a:latin typeface="+mn-lt"/>
                <a:ea typeface="微软雅黑" panose="020B0503020204020204" pitchFamily="34" charset="-122"/>
                <a:cs typeface="+mn-cs"/>
              </a:rPr>
              <a:t>平台</a:t>
            </a:r>
          </a:p>
        </p:txBody>
      </p:sp>
      <p:sp>
        <p:nvSpPr>
          <p:cNvPr id="43" name="MH_Other_3"/>
          <p:cNvSpPr/>
          <p:nvPr>
            <p:custDataLst>
              <p:tags r:id="rId8"/>
            </p:custDataLst>
          </p:nvPr>
        </p:nvSpPr>
        <p:spPr>
          <a:xfrm>
            <a:off x="8281988" y="3048000"/>
            <a:ext cx="3021013" cy="506413"/>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65C7EB"/>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44" name="MH_Text_3"/>
          <p:cNvSpPr/>
          <p:nvPr>
            <p:custDataLst>
              <p:tags r:id="rId9"/>
            </p:custDataLst>
          </p:nvPr>
        </p:nvSpPr>
        <p:spPr>
          <a:xfrm>
            <a:off x="8281988" y="3876675"/>
            <a:ext cx="3021013" cy="28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个性化</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endParaRPr kumimoji="0" lang="en-US" altLang="zh-CN"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数字化学习与研究平台</a:t>
            </a:r>
          </a:p>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协同研学平台</a:t>
            </a:r>
          </a:p>
        </p:txBody>
      </p:sp>
    </p:spTree>
    <p:extLst>
      <p:ext uri="{BB962C8B-B14F-4D97-AF65-F5344CB8AC3E}">
        <p14:creationId xmlns:p14="http://schemas.microsoft.com/office/powerpoint/2010/main" val="4837435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36" grpId="0" animBg="1"/>
      <p:bldP spid="37" grpId="0" animBg="1"/>
      <p:bldP spid="38" grpId="0"/>
      <p:bldP spid="39" grpId="0" animBg="1"/>
      <p:bldP spid="40" grpId="0" animBg="1"/>
      <p:bldP spid="41" grpId="0"/>
      <p:bldP spid="42" grpId="0" animBg="1"/>
      <p:bldP spid="43" grpId="0"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stretch>
            <a:fillRect/>
          </a:stretch>
        </p:blipFill>
        <p:spPr>
          <a:xfrm>
            <a:off x="0" y="0"/>
            <a:ext cx="12213996" cy="6857999"/>
          </a:xfrm>
          <a:prstGeom prst="rect">
            <a:avLst/>
          </a:prstGeom>
        </p:spPr>
      </p:pic>
      <p:sp>
        <p:nvSpPr>
          <p:cNvPr id="77" name="矩形 76"/>
          <p:cNvSpPr/>
          <p:nvPr/>
        </p:nvSpPr>
        <p:spPr>
          <a:xfrm>
            <a:off x="739941" y="1020165"/>
            <a:ext cx="1265321" cy="15046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005262" y="1036455"/>
            <a:ext cx="1706929" cy="1477328"/>
          </a:xfrm>
          <a:prstGeom prst="rect">
            <a:avLst/>
          </a:prstGeom>
          <a:solidFill>
            <a:schemeClr val="bg1"/>
          </a:solidFill>
          <a:ln w="19050">
            <a:solidFill>
              <a:srgbClr val="FF0000"/>
            </a:solidFill>
          </a:ln>
        </p:spPr>
        <p:txBody>
          <a:bodyPr wrap="square">
            <a:spAutoFit/>
          </a:bodyPr>
          <a:lstStyle/>
          <a:p>
            <a:pPr algn="ctr">
              <a:lnSpc>
                <a:spcPct val="150000"/>
              </a:lnSpc>
            </a:pPr>
            <a:r>
              <a:rPr lang="zh-CN" altLang="en-US" sz="2000" dirty="0">
                <a:latin typeface="微软雅黑" panose="020B0503020204020204" pitchFamily="34" charset="-122"/>
                <a:ea typeface="微软雅黑" panose="020B0503020204020204" pitchFamily="34" charset="-122"/>
              </a:rPr>
              <a:t>文献检索</a:t>
            </a:r>
            <a:endParaRPr lang="en-US" altLang="zh-CN" sz="2000" dirty="0">
              <a:latin typeface="微软雅黑" panose="020B0503020204020204" pitchFamily="34" charset="-122"/>
              <a:ea typeface="微软雅黑" panose="020B0503020204020204" pitchFamily="34" charset="-122"/>
            </a:endParaRPr>
          </a:p>
          <a:p>
            <a:pPr algn="ctr">
              <a:lnSpc>
                <a:spcPct val="150000"/>
              </a:lnSpc>
            </a:pPr>
            <a:r>
              <a:rPr lang="zh-CN" altLang="en-US" sz="2000" dirty="0">
                <a:latin typeface="微软雅黑" panose="020B0503020204020204" pitchFamily="34" charset="-122"/>
                <a:ea typeface="微软雅黑" panose="020B0503020204020204" pitchFamily="34" charset="-122"/>
              </a:rPr>
              <a:t>知识元检索</a:t>
            </a:r>
            <a:endParaRPr lang="en-US" altLang="zh-CN" sz="2000" dirty="0">
              <a:latin typeface="微软雅黑" panose="020B0503020204020204" pitchFamily="34" charset="-122"/>
              <a:ea typeface="微软雅黑" panose="020B0503020204020204" pitchFamily="34" charset="-122"/>
            </a:endParaRPr>
          </a:p>
          <a:p>
            <a:pPr algn="ctr">
              <a:lnSpc>
                <a:spcPct val="150000"/>
              </a:lnSpc>
            </a:pPr>
            <a:r>
              <a:rPr lang="zh-CN" altLang="en-US" sz="2000" dirty="0">
                <a:latin typeface="微软雅黑" panose="020B0503020204020204" pitchFamily="34" charset="-122"/>
                <a:ea typeface="微软雅黑" panose="020B0503020204020204" pitchFamily="34" charset="-122"/>
              </a:rPr>
              <a:t>引文检索</a:t>
            </a:r>
            <a:endParaRPr lang="en-US" altLang="zh-CN" sz="2000" dirty="0">
              <a:latin typeface="微软雅黑" panose="020B0503020204020204" pitchFamily="34" charset="-122"/>
              <a:ea typeface="微软雅黑" panose="020B0503020204020204" pitchFamily="34" charset="-122"/>
            </a:endParaRPr>
          </a:p>
        </p:txBody>
      </p:sp>
      <p:sp>
        <p:nvSpPr>
          <p:cNvPr id="19" name="矩形 18"/>
          <p:cNvSpPr/>
          <p:nvPr/>
        </p:nvSpPr>
        <p:spPr>
          <a:xfrm>
            <a:off x="10931856" y="1020165"/>
            <a:ext cx="1024898" cy="6039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9088448" y="848486"/>
            <a:ext cx="1843407" cy="961289"/>
          </a:xfrm>
          <a:prstGeom prst="rect">
            <a:avLst/>
          </a:prstGeom>
          <a:solidFill>
            <a:schemeClr val="bg1"/>
          </a:solidFill>
          <a:ln w="19050">
            <a:solidFill>
              <a:srgbClr val="FF0000"/>
            </a:solidFill>
          </a:ln>
        </p:spPr>
        <p:txBody>
          <a:bodyPr wrap="square">
            <a:spAutoFit/>
          </a:bodyPr>
          <a:lstStyle/>
          <a:p>
            <a:pPr algn="ctr">
              <a:lnSpc>
                <a:spcPct val="150000"/>
              </a:lnSpc>
            </a:pPr>
            <a:r>
              <a:rPr lang="zh-CN" altLang="en-US" sz="2000" dirty="0">
                <a:latin typeface="微软雅黑" panose="020B0503020204020204" pitchFamily="34" charset="-122"/>
                <a:ea typeface="微软雅黑" panose="020B0503020204020204" pitchFamily="34" charset="-122"/>
              </a:rPr>
              <a:t>高级检索</a:t>
            </a:r>
            <a:endParaRPr lang="en-US" altLang="zh-CN" sz="2000" dirty="0">
              <a:latin typeface="微软雅黑" panose="020B0503020204020204" pitchFamily="34" charset="-122"/>
              <a:ea typeface="微软雅黑" panose="020B0503020204020204" pitchFamily="34" charset="-122"/>
            </a:endParaRPr>
          </a:p>
          <a:p>
            <a:pPr algn="ctr">
              <a:lnSpc>
                <a:spcPct val="150000"/>
              </a:lnSpc>
            </a:pPr>
            <a:r>
              <a:rPr lang="zh-CN" altLang="en-US" sz="2000" dirty="0">
                <a:latin typeface="微软雅黑" panose="020B0503020204020204" pitchFamily="34" charset="-122"/>
                <a:ea typeface="微软雅黑" panose="020B0503020204020204" pitchFamily="34" charset="-122"/>
              </a:rPr>
              <a:t>出版物检索</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949929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heel(1)">
                                      <p:cBhvr>
                                        <p:cTn id="7" dur="1000"/>
                                        <p:tgtEl>
                                          <p:spTgt spid="7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1000"/>
                                        <p:tgtEl>
                                          <p:spTgt spid="1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17" grpId="0" bldLvl="0" animBg="1"/>
      <p:bldP spid="19" grpId="0" bldLvl="0" animBg="1"/>
      <p:bldP spid="2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文本框 20"/>
          <p:cNvSpPr txBox="1"/>
          <p:nvPr/>
        </p:nvSpPr>
        <p:spPr>
          <a:xfrm>
            <a:off x="-1" y="257829"/>
            <a:ext cx="12189455" cy="553998"/>
          </a:xfrm>
          <a:prstGeom prst="rect">
            <a:avLst/>
          </a:prstGeom>
          <a:noFill/>
          <a:effectLst/>
        </p:spPr>
        <p:txBody>
          <a:bodyPr wrap="square" rtlCol="0">
            <a:spAutoFit/>
          </a:bodyPr>
          <a:lstStyle/>
          <a:p>
            <a:pPr algn="ctr"/>
            <a:r>
              <a:rPr lang="en-US" altLang="zh-CN"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rPr>
              <a:t>CNKI</a:t>
            </a:r>
            <a:r>
              <a:rPr lang="zh-CN" altLang="en-US"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rPr>
              <a:t>新版界面</a:t>
            </a:r>
            <a:endParaRPr lang="en-US" altLang="zh-CN"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rot="5400000">
            <a:off x="1595457" y="-1081728"/>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3215457" y="363415"/>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a:spLocks noChangeAspect="1"/>
          </p:cNvSpPr>
          <p:nvPr/>
        </p:nvSpPr>
        <p:spPr>
          <a:xfrm>
            <a:off x="3300314" y="448272"/>
            <a:ext cx="180000" cy="180000"/>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rot="16200000" flipH="1">
            <a:off x="10569455" y="-1066843"/>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flipH="1">
            <a:off x="8599740" y="378300"/>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a:spLocks noChangeAspect="1"/>
          </p:cNvSpPr>
          <p:nvPr/>
        </p:nvSpPr>
        <p:spPr>
          <a:xfrm flipH="1">
            <a:off x="8684598" y="463157"/>
            <a:ext cx="180000" cy="180000"/>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a:stretch>
            <a:fillRect/>
          </a:stretch>
        </p:blipFill>
        <p:spPr>
          <a:xfrm>
            <a:off x="0" y="0"/>
            <a:ext cx="12213996" cy="6858000"/>
          </a:xfrm>
          <a:prstGeom prst="rect">
            <a:avLst/>
          </a:prstGeom>
        </p:spPr>
      </p:pic>
      <p:sp>
        <p:nvSpPr>
          <p:cNvPr id="12" name="矩形 11"/>
          <p:cNvSpPr/>
          <p:nvPr/>
        </p:nvSpPr>
        <p:spPr>
          <a:xfrm>
            <a:off x="7070501" y="1853408"/>
            <a:ext cx="425004" cy="2973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070501" y="2197339"/>
            <a:ext cx="4110846" cy="430887"/>
          </a:xfrm>
          <a:prstGeom prst="rect">
            <a:avLst/>
          </a:prstGeom>
          <a:solidFill>
            <a:schemeClr val="bg1"/>
          </a:solidFill>
          <a:ln w="19050">
            <a:solidFill>
              <a:srgbClr val="FF0000"/>
            </a:solidFill>
          </a:ln>
        </p:spPr>
        <p:txBody>
          <a:bodyPr wrap="square">
            <a:spAutoFit/>
          </a:bodyPr>
          <a:lstStyle/>
          <a:p>
            <a:pPr algn="ctr"/>
            <a:r>
              <a:rPr lang="zh-CN" altLang="en-US" sz="2200" dirty="0">
                <a:latin typeface="微软雅黑" panose="020B0503020204020204" pitchFamily="34" charset="-122"/>
                <a:ea typeface="微软雅黑" panose="020B0503020204020204" pitchFamily="34" charset="-122"/>
              </a:rPr>
              <a:t>点击数据库名称进行跨库多选</a:t>
            </a:r>
            <a:endParaRPr lang="en-US" altLang="zh-CN" sz="2200"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3"/>
          <a:stretch>
            <a:fillRect/>
          </a:stretch>
        </p:blipFill>
        <p:spPr>
          <a:xfrm>
            <a:off x="7070501" y="1394807"/>
            <a:ext cx="1157969" cy="367161"/>
          </a:xfrm>
          <a:prstGeom prst="rect">
            <a:avLst/>
          </a:prstGeom>
        </p:spPr>
      </p:pic>
      <p:sp>
        <p:nvSpPr>
          <p:cNvPr id="15" name="矩形 14"/>
          <p:cNvSpPr/>
          <p:nvPr/>
        </p:nvSpPr>
        <p:spPr>
          <a:xfrm>
            <a:off x="3649477" y="1894415"/>
            <a:ext cx="201306" cy="2466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315453" y="2197339"/>
            <a:ext cx="5451391" cy="430887"/>
          </a:xfrm>
          <a:prstGeom prst="rect">
            <a:avLst/>
          </a:prstGeom>
          <a:solidFill>
            <a:schemeClr val="bg1"/>
          </a:solidFill>
          <a:ln w="19050">
            <a:solidFill>
              <a:srgbClr val="FF0000"/>
            </a:solidFill>
          </a:ln>
        </p:spPr>
        <p:txBody>
          <a:bodyPr wrap="square">
            <a:spAutoFit/>
          </a:bodyPr>
          <a:lstStyle/>
          <a:p>
            <a:pPr algn="ctr"/>
            <a:r>
              <a:rPr lang="zh-CN" altLang="en-US" sz="2200" dirty="0">
                <a:latin typeface="微软雅黑" panose="020B0503020204020204" pitchFamily="34" charset="-122"/>
                <a:ea typeface="微软雅黑" panose="020B0503020204020204" pitchFamily="34" charset="-122"/>
              </a:rPr>
              <a:t>点击数据库后方图标，进入单库高级检索</a:t>
            </a:r>
            <a:endParaRPr lang="en-US" altLang="zh-CN" sz="2200" dirty="0">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rotWithShape="1">
          <a:blip r:embed="rId4"/>
          <a:srcRect b="12195"/>
          <a:stretch>
            <a:fillRect/>
          </a:stretch>
        </p:blipFill>
        <p:spPr>
          <a:xfrm>
            <a:off x="0" y="2638996"/>
            <a:ext cx="12213996" cy="4219004"/>
          </a:xfrm>
          <a:prstGeom prst="rect">
            <a:avLst/>
          </a:prstGeom>
        </p:spPr>
      </p:pic>
      <p:pic>
        <p:nvPicPr>
          <p:cNvPr id="18" name="图片 17"/>
          <p:cNvPicPr>
            <a:picLocks noChangeAspect="1"/>
          </p:cNvPicPr>
          <p:nvPr/>
        </p:nvPicPr>
        <p:blipFill>
          <a:blip r:embed="rId5"/>
          <a:stretch>
            <a:fillRect/>
          </a:stretch>
        </p:blipFill>
        <p:spPr>
          <a:xfrm>
            <a:off x="2278380" y="1590675"/>
            <a:ext cx="1287145" cy="3206750"/>
          </a:xfrm>
          <a:prstGeom prst="rect">
            <a:avLst/>
          </a:prstGeom>
        </p:spPr>
      </p:pic>
    </p:spTree>
    <p:extLst>
      <p:ext uri="{BB962C8B-B14F-4D97-AF65-F5344CB8AC3E}">
        <p14:creationId xmlns:p14="http://schemas.microsoft.com/office/powerpoint/2010/main" val="15374147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1000"/>
                                        <p:tgtEl>
                                          <p:spTgt spid="1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par>
                          <p:cTn id="26" fill="hold">
                            <p:stCondLst>
                              <p:cond delay="1500"/>
                            </p:stCondLst>
                            <p:childTnLst>
                              <p:par>
                                <p:cTn id="27" presetID="22" presetClass="entr" presetSubtype="1" fill="hold" nodeType="after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p:tgtEl>
                                          <p:spTgt spid="18"/>
                                        </p:tgtEl>
                                        <p:attrNameLst>
                                          <p:attrName>ppt_y</p:attrName>
                                        </p:attrNameLst>
                                      </p:cBhvr>
                                      <p:tavLst>
                                        <p:tav tm="0">
                                          <p:val>
                                            <p:strVal val="#ppt_y-#ppt_h*1.125000"/>
                                          </p:val>
                                        </p:tav>
                                        <p:tav tm="100000">
                                          <p:val>
                                            <p:strVal val="#ppt_y"/>
                                          </p:val>
                                        </p:tav>
                                      </p:tavLst>
                                    </p:anim>
                                    <p:animEffect transition="in" filter="wipe(down)">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5" grpId="0" bldLvl="0" animBg="1"/>
      <p:bldP spid="1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0598" y="0"/>
            <a:ext cx="1208012" cy="1041622"/>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63510" y="259201"/>
            <a:ext cx="1302187" cy="523220"/>
          </a:xfrm>
          <a:prstGeom prst="rect">
            <a:avLst/>
          </a:prstGeom>
        </p:spPr>
        <p:txBody>
          <a:bodyPr wrap="square">
            <a:spAutoFit/>
          </a:bodyPr>
          <a:lstStyle/>
          <a:p>
            <a:r>
              <a:rPr kumimoji="1" lang="zh-CN" altLang="en-US" sz="2800" b="1" dirty="0" smtClean="0">
                <a:solidFill>
                  <a:schemeClr val="bg1"/>
                </a:solidFill>
                <a:latin typeface="+mj-ea"/>
                <a:ea typeface="+mj-ea"/>
              </a:rPr>
              <a:t>数据库</a:t>
            </a:r>
            <a:endParaRPr kumimoji="1" lang="zh-CN" altLang="en-US" sz="2800" b="1" dirty="0">
              <a:solidFill>
                <a:schemeClr val="bg1"/>
              </a:solidFill>
              <a:latin typeface="+mj-ea"/>
              <a:ea typeface="+mj-ea"/>
            </a:endParaRPr>
          </a:p>
        </p:txBody>
      </p:sp>
      <p:sp>
        <p:nvSpPr>
          <p:cNvPr id="5" name="矩形 4"/>
          <p:cNvSpPr/>
          <p:nvPr/>
        </p:nvSpPr>
        <p:spPr>
          <a:xfrm>
            <a:off x="4825973" y="3244334"/>
            <a:ext cx="2540054" cy="369332"/>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rPr>
              <a:t>http://www.flickr.com</a:t>
            </a:r>
            <a:endParaRPr lang="zh-CN" altLang="en-US" dirty="0"/>
          </a:p>
        </p:txBody>
      </p:sp>
      <p:sp>
        <p:nvSpPr>
          <p:cNvPr id="6" name="文本框 20"/>
          <p:cNvSpPr txBox="1"/>
          <p:nvPr/>
        </p:nvSpPr>
        <p:spPr>
          <a:xfrm>
            <a:off x="-1" y="257829"/>
            <a:ext cx="12189455" cy="553998"/>
          </a:xfrm>
          <a:prstGeom prst="rect">
            <a:avLst/>
          </a:prstGeom>
          <a:noFill/>
          <a:effectLst/>
        </p:spPr>
        <p:txBody>
          <a:bodyPr wrap="square" rtlCol="0">
            <a:spAutoFit/>
          </a:bodyPr>
          <a:lstStyle/>
          <a:p>
            <a:pPr algn="ctr"/>
            <a:r>
              <a:rPr lang="en-US" altLang="zh-CN"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rPr>
              <a:t>CNKI</a:t>
            </a:r>
            <a:r>
              <a:rPr lang="zh-CN" altLang="en-US"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rPr>
              <a:t>新版界面</a:t>
            </a:r>
            <a:endParaRPr lang="en-US" altLang="zh-CN"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rot="5400000">
            <a:off x="1595457" y="-1081728"/>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3215457" y="363415"/>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300314" y="448272"/>
            <a:ext cx="180000" cy="180000"/>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rot="16200000" flipH="1">
            <a:off x="10569455" y="-1066843"/>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flipH="1">
            <a:off x="8599740" y="378300"/>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a:spLocks noChangeAspect="1"/>
          </p:cNvSpPr>
          <p:nvPr/>
        </p:nvSpPr>
        <p:spPr>
          <a:xfrm flipH="1">
            <a:off x="8684598" y="463157"/>
            <a:ext cx="180000" cy="180000"/>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a:stretch>
            <a:fillRect/>
          </a:stretch>
        </p:blipFill>
        <p:spPr>
          <a:xfrm>
            <a:off x="0" y="0"/>
            <a:ext cx="12213996" cy="6858000"/>
          </a:xfrm>
          <a:prstGeom prst="rect">
            <a:avLst/>
          </a:prstGeom>
        </p:spPr>
      </p:pic>
      <p:sp>
        <p:nvSpPr>
          <p:cNvPr id="14" name="矩形 13"/>
          <p:cNvSpPr/>
          <p:nvPr/>
        </p:nvSpPr>
        <p:spPr>
          <a:xfrm>
            <a:off x="7070501" y="1853408"/>
            <a:ext cx="425004" cy="2973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070501" y="2197339"/>
            <a:ext cx="4110846" cy="430887"/>
          </a:xfrm>
          <a:prstGeom prst="rect">
            <a:avLst/>
          </a:prstGeom>
          <a:solidFill>
            <a:schemeClr val="bg1"/>
          </a:solidFill>
          <a:ln w="19050">
            <a:solidFill>
              <a:srgbClr val="FF0000"/>
            </a:solidFill>
          </a:ln>
        </p:spPr>
        <p:txBody>
          <a:bodyPr wrap="square">
            <a:spAutoFit/>
          </a:bodyPr>
          <a:lstStyle/>
          <a:p>
            <a:pPr algn="ctr"/>
            <a:r>
              <a:rPr lang="zh-CN" altLang="en-US" sz="2200" dirty="0">
                <a:latin typeface="微软雅黑" panose="020B0503020204020204" pitchFamily="34" charset="-122"/>
                <a:ea typeface="微软雅黑" panose="020B0503020204020204" pitchFamily="34" charset="-122"/>
              </a:rPr>
              <a:t>点击数据库名称进行跨库多选</a:t>
            </a:r>
            <a:endParaRPr lang="en-US" altLang="zh-CN" sz="2200"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4"/>
          <a:stretch>
            <a:fillRect/>
          </a:stretch>
        </p:blipFill>
        <p:spPr>
          <a:xfrm>
            <a:off x="7070501" y="1394807"/>
            <a:ext cx="1157969" cy="367161"/>
          </a:xfrm>
          <a:prstGeom prst="rect">
            <a:avLst/>
          </a:prstGeom>
        </p:spPr>
      </p:pic>
      <p:sp>
        <p:nvSpPr>
          <p:cNvPr id="17" name="矩形 16"/>
          <p:cNvSpPr/>
          <p:nvPr/>
        </p:nvSpPr>
        <p:spPr>
          <a:xfrm>
            <a:off x="3649477" y="1894415"/>
            <a:ext cx="201306" cy="2466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315453" y="2197339"/>
            <a:ext cx="5451391" cy="430887"/>
          </a:xfrm>
          <a:prstGeom prst="rect">
            <a:avLst/>
          </a:prstGeom>
          <a:solidFill>
            <a:schemeClr val="bg1"/>
          </a:solidFill>
          <a:ln w="19050">
            <a:solidFill>
              <a:srgbClr val="FF0000"/>
            </a:solidFill>
          </a:ln>
        </p:spPr>
        <p:txBody>
          <a:bodyPr wrap="square">
            <a:spAutoFit/>
          </a:bodyPr>
          <a:lstStyle/>
          <a:p>
            <a:pPr algn="ctr"/>
            <a:r>
              <a:rPr lang="zh-CN" altLang="en-US" sz="2200" dirty="0">
                <a:latin typeface="微软雅黑" panose="020B0503020204020204" pitchFamily="34" charset="-122"/>
                <a:ea typeface="微软雅黑" panose="020B0503020204020204" pitchFamily="34" charset="-122"/>
              </a:rPr>
              <a:t>点击数据库后方图标，进入单库高级检索</a:t>
            </a:r>
            <a:endParaRPr lang="en-US" altLang="zh-CN" sz="2200" dirty="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rotWithShape="1">
          <a:blip r:embed="rId5"/>
          <a:srcRect b="12195"/>
          <a:stretch>
            <a:fillRect/>
          </a:stretch>
        </p:blipFill>
        <p:spPr>
          <a:xfrm>
            <a:off x="0" y="2638996"/>
            <a:ext cx="12213996" cy="4219004"/>
          </a:xfrm>
          <a:prstGeom prst="rect">
            <a:avLst/>
          </a:prstGeom>
        </p:spPr>
      </p:pic>
      <p:pic>
        <p:nvPicPr>
          <p:cNvPr id="20" name="图片 19"/>
          <p:cNvPicPr>
            <a:picLocks noChangeAspect="1"/>
          </p:cNvPicPr>
          <p:nvPr/>
        </p:nvPicPr>
        <p:blipFill>
          <a:blip r:embed="rId6"/>
          <a:stretch>
            <a:fillRect/>
          </a:stretch>
        </p:blipFill>
        <p:spPr>
          <a:xfrm>
            <a:off x="2278380" y="1590675"/>
            <a:ext cx="1287145" cy="3206750"/>
          </a:xfrm>
          <a:prstGeom prst="rect">
            <a:avLst/>
          </a:prstGeom>
        </p:spPr>
      </p:pic>
      <p:pic>
        <p:nvPicPr>
          <p:cNvPr id="31" name="图片 30"/>
          <p:cNvPicPr>
            <a:picLocks noChangeAspect="1"/>
          </p:cNvPicPr>
          <p:nvPr/>
        </p:nvPicPr>
        <p:blipFill>
          <a:blip r:embed="rId7"/>
          <a:stretch>
            <a:fillRect/>
          </a:stretch>
        </p:blipFill>
        <p:spPr>
          <a:xfrm>
            <a:off x="-2540" y="0"/>
            <a:ext cx="12150725" cy="6474460"/>
          </a:xfrm>
          <a:prstGeom prst="rect">
            <a:avLst/>
          </a:prstGeom>
        </p:spPr>
      </p:pic>
      <p:grpSp>
        <p:nvGrpSpPr>
          <p:cNvPr id="32" name="Group 11"/>
          <p:cNvGrpSpPr/>
          <p:nvPr/>
        </p:nvGrpSpPr>
        <p:grpSpPr>
          <a:xfrm>
            <a:off x="355600" y="3507423"/>
            <a:ext cx="11791950" cy="1193800"/>
            <a:chOff x="0" y="0"/>
            <a:chExt cx="18569" cy="1880"/>
          </a:xfrm>
        </p:grpSpPr>
        <p:sp>
          <p:nvSpPr>
            <p:cNvPr id="33" name="AutoShape 12"/>
            <p:cNvSpPr/>
            <p:nvPr/>
          </p:nvSpPr>
          <p:spPr>
            <a:xfrm>
              <a:off x="0" y="315"/>
              <a:ext cx="10397" cy="1175"/>
            </a:xfrm>
            <a:prstGeom prst="roundRect">
              <a:avLst>
                <a:gd name="adj" fmla="val 16667"/>
              </a:avLst>
            </a:prstGeom>
            <a:solidFill>
              <a:schemeClr val="bg1"/>
            </a:solidFill>
            <a:ln w="28575" cap="flat" cmpd="sng">
              <a:solidFill>
                <a:srgbClr val="008000"/>
              </a:solidFill>
              <a:prstDash val="solid"/>
              <a:round/>
              <a:headEnd type="none" w="med" len="med"/>
              <a:tailEnd type="none" w="med" len="med"/>
            </a:ln>
          </p:spPr>
          <p:txBody>
            <a:bodyPr wrap="none" anchor="ctr"/>
            <a:lstStyle/>
            <a:p>
              <a:pPr lvl="0" indent="0" algn="ctr"/>
              <a:r>
                <a:rPr lang="zh-CN" altLang="en-US" sz="2400" dirty="0">
                  <a:latin typeface="微软雅黑" panose="020B0503020204020204" pitchFamily="34" charset="-122"/>
                  <a:ea typeface="微软雅黑" panose="020B0503020204020204" pitchFamily="34" charset="-122"/>
                </a:rPr>
                <a:t>年鉴 百科 词典 统计数据 图片</a:t>
              </a:r>
            </a:p>
          </p:txBody>
        </p:sp>
        <p:sp>
          <p:nvSpPr>
            <p:cNvPr id="34" name="AutoShape 13"/>
            <p:cNvSpPr/>
            <p:nvPr/>
          </p:nvSpPr>
          <p:spPr>
            <a:xfrm>
              <a:off x="10421" y="600"/>
              <a:ext cx="1202" cy="600"/>
            </a:xfrm>
            <a:prstGeom prst="rightArrow">
              <a:avLst>
                <a:gd name="adj1" fmla="val 50000"/>
                <a:gd name="adj2" fmla="val 49962"/>
              </a:avLst>
            </a:prstGeom>
            <a:solidFill>
              <a:schemeClr val="bg1"/>
            </a:solidFill>
            <a:ln w="28575" cap="flat" cmpd="sng">
              <a:solidFill>
                <a:srgbClr val="008000"/>
              </a:solidFill>
              <a:prstDash val="solid"/>
              <a:miter/>
              <a:headEnd type="none" w="med" len="med"/>
              <a:tailEnd type="none" w="med" len="med"/>
            </a:ln>
          </p:spPr>
          <p:txBody>
            <a:bodyPr anchor="ctr"/>
            <a:lstStyle/>
            <a:p>
              <a:pPr lvl="0" indent="0"/>
              <a:endParaRPr lang="zh-CN" altLang="en-US" dirty="0">
                <a:latin typeface="微软雅黑" panose="020B0503020204020204" pitchFamily="34" charset="-122"/>
                <a:ea typeface="微软雅黑" panose="020B0503020204020204" pitchFamily="34" charset="-122"/>
              </a:endParaRPr>
            </a:p>
          </p:txBody>
        </p:sp>
        <p:sp>
          <p:nvSpPr>
            <p:cNvPr id="35" name="正圆 1597"/>
            <p:cNvSpPr/>
            <p:nvPr/>
          </p:nvSpPr>
          <p:spPr>
            <a:xfrm>
              <a:off x="11935" y="0"/>
              <a:ext cx="6635" cy="1881"/>
            </a:xfrm>
            <a:prstGeom prst="ellipse">
              <a:avLst/>
            </a:prstGeom>
            <a:solidFill>
              <a:schemeClr val="bg1"/>
            </a:solidFill>
            <a:ln w="28575" cap="flat" cmpd="sng">
              <a:solidFill>
                <a:srgbClr val="008000"/>
              </a:solidFill>
              <a:prstDash val="solid"/>
              <a:round/>
              <a:headEnd type="none" w="med" len="med"/>
              <a:tailEnd type="none" w="med" len="med"/>
            </a:ln>
          </p:spPr>
          <p:txBody>
            <a:bodyPr anchor="ctr"/>
            <a:lstStyle/>
            <a:p>
              <a:pPr lvl="0" indent="0" algn="ctr"/>
              <a:r>
                <a:rPr lang="zh-CN" altLang="en-US" sz="2800" dirty="0">
                  <a:latin typeface="Arial" panose="020B0604020202020204" pitchFamily="34" charset="0"/>
                  <a:ea typeface="微软雅黑" panose="020B0503020204020204" pitchFamily="34" charset="-122"/>
                </a:rPr>
                <a:t>事实性资料基础</a:t>
              </a:r>
            </a:p>
          </p:txBody>
        </p:sp>
      </p:grpSp>
      <p:sp>
        <p:nvSpPr>
          <p:cNvPr id="36" name="圆角矩形 35"/>
          <p:cNvSpPr/>
          <p:nvPr/>
        </p:nvSpPr>
        <p:spPr>
          <a:xfrm>
            <a:off x="3605530" y="2106295"/>
            <a:ext cx="6033770" cy="472440"/>
          </a:xfrm>
          <a:prstGeom prst="round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641099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1000"/>
                                        <p:tgtEl>
                                          <p:spTgt spid="17"/>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par>
                          <p:cTn id="26" fill="hold">
                            <p:stCondLst>
                              <p:cond delay="1500"/>
                            </p:stCondLst>
                            <p:childTnLst>
                              <p:par>
                                <p:cTn id="27" presetID="22" presetClass="entr" presetSubtype="1" fill="hold" nodeType="afterEffect">
                                  <p:stCondLst>
                                    <p:cond delay="50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p:tgtEl>
                                          <p:spTgt spid="20"/>
                                        </p:tgtEl>
                                        <p:attrNameLst>
                                          <p:attrName>ppt_y</p:attrName>
                                        </p:attrNameLst>
                                      </p:cBhvr>
                                      <p:tavLst>
                                        <p:tav tm="0">
                                          <p:val>
                                            <p:strVal val="#ppt_y-#ppt_h*1.125000"/>
                                          </p:val>
                                        </p:tav>
                                        <p:tav tm="100000">
                                          <p:val>
                                            <p:strVal val="#ppt_y"/>
                                          </p:val>
                                        </p:tav>
                                      </p:tavLst>
                                    </p:anim>
                                    <p:animEffect transition="in" filter="wipe(down)">
                                      <p:cBhvr>
                                        <p:cTn id="35" dur="500"/>
                                        <p:tgtEl>
                                          <p:spTgt spid="20"/>
                                        </p:tgtEl>
                                      </p:cBhvr>
                                    </p:animEffect>
                                  </p:childTnLst>
                                </p:cTn>
                              </p:par>
                            </p:childTnLst>
                          </p:cTn>
                        </p:par>
                        <p:par>
                          <p:cTn id="36" fill="hold">
                            <p:stCondLst>
                              <p:cond delay="500"/>
                            </p:stCondLst>
                            <p:childTnLst>
                              <p:par>
                                <p:cTn id="37" presetID="47" presetClass="entr" presetSubtype="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anim calcmode="lin" valueType="num">
                                      <p:cBhvr>
                                        <p:cTn id="40" dur="500" fill="hold"/>
                                        <p:tgtEl>
                                          <p:spTgt spid="32"/>
                                        </p:tgtEl>
                                        <p:attrNameLst>
                                          <p:attrName>ppt_x</p:attrName>
                                        </p:attrNameLst>
                                      </p:cBhvr>
                                      <p:tavLst>
                                        <p:tav tm="0">
                                          <p:val>
                                            <p:strVal val="#ppt_x"/>
                                          </p:val>
                                        </p:tav>
                                        <p:tav tm="100000">
                                          <p:val>
                                            <p:strVal val="#ppt_x"/>
                                          </p:val>
                                        </p:tav>
                                      </p:tavLst>
                                    </p:anim>
                                    <p:anim calcmode="lin" valueType="num">
                                      <p:cBhvr>
                                        <p:cTn id="4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7" grpId="0" bldLvl="0" animBg="1"/>
      <p:bldP spid="1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0598" y="0"/>
            <a:ext cx="1208012" cy="1041622"/>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63510" y="259201"/>
            <a:ext cx="1302187" cy="523220"/>
          </a:xfrm>
          <a:prstGeom prst="rect">
            <a:avLst/>
          </a:prstGeom>
        </p:spPr>
        <p:txBody>
          <a:bodyPr wrap="square">
            <a:spAutoFit/>
          </a:bodyPr>
          <a:lstStyle/>
          <a:p>
            <a:r>
              <a:rPr kumimoji="1" lang="zh-CN" altLang="en-US" sz="2800" b="1" dirty="0" smtClean="0">
                <a:solidFill>
                  <a:schemeClr val="bg1"/>
                </a:solidFill>
                <a:latin typeface="+mj-ea"/>
                <a:ea typeface="+mj-ea"/>
              </a:rPr>
              <a:t>数据库</a:t>
            </a:r>
            <a:endParaRPr kumimoji="1" lang="zh-CN" altLang="en-US" sz="2800" b="1" dirty="0">
              <a:solidFill>
                <a:schemeClr val="bg1"/>
              </a:solidFill>
              <a:latin typeface="+mj-ea"/>
              <a:ea typeface="+mj-ea"/>
            </a:endParaRPr>
          </a:p>
        </p:txBody>
      </p:sp>
      <p:sp>
        <p:nvSpPr>
          <p:cNvPr id="5" name="矩形 4"/>
          <p:cNvSpPr/>
          <p:nvPr/>
        </p:nvSpPr>
        <p:spPr>
          <a:xfrm>
            <a:off x="4825973" y="3244334"/>
            <a:ext cx="2540054" cy="369332"/>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rPr>
              <a:t>http://www.flickr.com</a:t>
            </a:r>
            <a:endParaRPr lang="zh-CN" altLang="en-US" dirty="0"/>
          </a:p>
        </p:txBody>
      </p:sp>
      <p:pic>
        <p:nvPicPr>
          <p:cNvPr id="6" name="图片 5"/>
          <p:cNvPicPr>
            <a:picLocks noChangeAspect="1"/>
          </p:cNvPicPr>
          <p:nvPr/>
        </p:nvPicPr>
        <p:blipFill>
          <a:blip r:embed="rId3"/>
          <a:stretch>
            <a:fillRect/>
          </a:stretch>
        </p:blipFill>
        <p:spPr>
          <a:xfrm>
            <a:off x="-2540" y="0"/>
            <a:ext cx="12150725" cy="6474460"/>
          </a:xfrm>
          <a:prstGeom prst="rect">
            <a:avLst/>
          </a:prstGeom>
        </p:spPr>
      </p:pic>
      <p:grpSp>
        <p:nvGrpSpPr>
          <p:cNvPr id="7" name="Group 11"/>
          <p:cNvGrpSpPr/>
          <p:nvPr/>
        </p:nvGrpSpPr>
        <p:grpSpPr>
          <a:xfrm>
            <a:off x="355600" y="3507423"/>
            <a:ext cx="11791950" cy="1193800"/>
            <a:chOff x="0" y="0"/>
            <a:chExt cx="18569" cy="1880"/>
          </a:xfrm>
        </p:grpSpPr>
        <p:sp>
          <p:nvSpPr>
            <p:cNvPr id="8" name="AutoShape 12"/>
            <p:cNvSpPr/>
            <p:nvPr/>
          </p:nvSpPr>
          <p:spPr>
            <a:xfrm>
              <a:off x="0" y="315"/>
              <a:ext cx="10397" cy="1175"/>
            </a:xfrm>
            <a:prstGeom prst="roundRect">
              <a:avLst>
                <a:gd name="adj" fmla="val 16667"/>
              </a:avLst>
            </a:prstGeom>
            <a:solidFill>
              <a:schemeClr val="bg1"/>
            </a:solidFill>
            <a:ln w="28575" cap="flat" cmpd="sng">
              <a:solidFill>
                <a:srgbClr val="008000"/>
              </a:solidFill>
              <a:prstDash val="solid"/>
              <a:round/>
              <a:headEnd type="none" w="med" len="med"/>
              <a:tailEnd type="none" w="med" len="med"/>
            </a:ln>
          </p:spPr>
          <p:txBody>
            <a:bodyPr wrap="none" anchor="ctr"/>
            <a:lstStyle/>
            <a:p>
              <a:pPr lvl="0" indent="0" algn="ctr"/>
              <a:r>
                <a:rPr lang="zh-CN" altLang="en-US" sz="2400" dirty="0">
                  <a:latin typeface="微软雅黑" panose="020B0503020204020204" pitchFamily="34" charset="-122"/>
                  <a:ea typeface="微软雅黑" panose="020B0503020204020204" pitchFamily="34" charset="-122"/>
                </a:rPr>
                <a:t>年鉴 百科 词典 统计数据 图片</a:t>
              </a:r>
            </a:p>
          </p:txBody>
        </p:sp>
        <p:sp>
          <p:nvSpPr>
            <p:cNvPr id="9" name="AutoShape 13"/>
            <p:cNvSpPr/>
            <p:nvPr/>
          </p:nvSpPr>
          <p:spPr>
            <a:xfrm>
              <a:off x="10421" y="600"/>
              <a:ext cx="1202" cy="600"/>
            </a:xfrm>
            <a:prstGeom prst="rightArrow">
              <a:avLst>
                <a:gd name="adj1" fmla="val 50000"/>
                <a:gd name="adj2" fmla="val 49962"/>
              </a:avLst>
            </a:prstGeom>
            <a:solidFill>
              <a:schemeClr val="bg1"/>
            </a:solidFill>
            <a:ln w="28575" cap="flat" cmpd="sng">
              <a:solidFill>
                <a:srgbClr val="008000"/>
              </a:solidFill>
              <a:prstDash val="solid"/>
              <a:miter/>
              <a:headEnd type="none" w="med" len="med"/>
              <a:tailEnd type="none" w="med" len="med"/>
            </a:ln>
          </p:spPr>
          <p:txBody>
            <a:bodyPr anchor="ctr"/>
            <a:lstStyle/>
            <a:p>
              <a:pPr lvl="0" indent="0"/>
              <a:endParaRPr lang="zh-CN" altLang="en-US" dirty="0">
                <a:latin typeface="微软雅黑" panose="020B0503020204020204" pitchFamily="34" charset="-122"/>
                <a:ea typeface="微软雅黑" panose="020B0503020204020204" pitchFamily="34" charset="-122"/>
              </a:endParaRPr>
            </a:p>
          </p:txBody>
        </p:sp>
        <p:sp>
          <p:nvSpPr>
            <p:cNvPr id="10" name="正圆 1597"/>
            <p:cNvSpPr/>
            <p:nvPr/>
          </p:nvSpPr>
          <p:spPr>
            <a:xfrm>
              <a:off x="11935" y="0"/>
              <a:ext cx="6635" cy="1881"/>
            </a:xfrm>
            <a:prstGeom prst="ellipse">
              <a:avLst/>
            </a:prstGeom>
            <a:solidFill>
              <a:schemeClr val="bg1"/>
            </a:solidFill>
            <a:ln w="28575" cap="flat" cmpd="sng">
              <a:solidFill>
                <a:srgbClr val="008000"/>
              </a:solidFill>
              <a:prstDash val="solid"/>
              <a:round/>
              <a:headEnd type="none" w="med" len="med"/>
              <a:tailEnd type="none" w="med" len="med"/>
            </a:ln>
          </p:spPr>
          <p:txBody>
            <a:bodyPr anchor="ctr"/>
            <a:lstStyle/>
            <a:p>
              <a:pPr lvl="0" indent="0" algn="ctr"/>
              <a:r>
                <a:rPr lang="zh-CN" altLang="en-US" sz="2800" dirty="0">
                  <a:latin typeface="Arial" panose="020B0604020202020204" pitchFamily="34" charset="0"/>
                  <a:ea typeface="微软雅黑" panose="020B0503020204020204" pitchFamily="34" charset="-122"/>
                </a:rPr>
                <a:t>事实性资料基础</a:t>
              </a:r>
            </a:p>
          </p:txBody>
        </p:sp>
      </p:grpSp>
      <p:sp>
        <p:nvSpPr>
          <p:cNvPr id="11" name="圆角矩形 10"/>
          <p:cNvSpPr/>
          <p:nvPr/>
        </p:nvSpPr>
        <p:spPr>
          <a:xfrm>
            <a:off x="3605530" y="2106295"/>
            <a:ext cx="6033770" cy="472440"/>
          </a:xfrm>
          <a:prstGeom prst="round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9350" y="2595563"/>
            <a:ext cx="1485900" cy="290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6"/>
          <p:cNvSpPr txBox="1"/>
          <p:nvPr/>
        </p:nvSpPr>
        <p:spPr>
          <a:xfrm>
            <a:off x="4260850" y="4108450"/>
            <a:ext cx="5581650" cy="1200329"/>
          </a:xfrm>
          <a:prstGeom prst="rect">
            <a:avLst/>
          </a:prstGeom>
          <a:solidFill>
            <a:srgbClr val="DEEBF7"/>
          </a:solidFill>
          <a:ln w="9525">
            <a:noFill/>
          </a:ln>
        </p:spPr>
        <p:txBody>
          <a:bodyPr anchor="t">
            <a:spAutoFit/>
          </a:bodyPr>
          <a:lstStyle/>
          <a:p>
            <a:pPr lvl="0" indent="0">
              <a:lnSpc>
                <a:spcPct val="150000"/>
              </a:lnSpc>
              <a:buSzPct val="70000"/>
              <a:buFont typeface="Wingdings 2" panose="05020102010507070707" pitchFamily="18" charset="2"/>
              <a:buNone/>
            </a:pPr>
            <a:r>
              <a:rPr lang="zh-CN" altLang="en-US" sz="2400" b="1" dirty="0" smtClean="0">
                <a:latin typeface="幼圆" panose="02010509060101010101" charset="-122"/>
                <a:ea typeface="幼圆" panose="02010509060101010101" charset="-122"/>
              </a:rPr>
              <a:t>引文检索</a:t>
            </a:r>
            <a:r>
              <a:rPr lang="zh-CN" altLang="en-US" sz="2400" b="1">
                <a:latin typeface="幼圆" panose="02010509060101010101" charset="-122"/>
                <a:ea typeface="幼圆" panose="02010509060101010101" charset="-122"/>
              </a:rPr>
              <a:t>：</a:t>
            </a:r>
            <a:r>
              <a:rPr lang="zh-CN" altLang="en-US" sz="2400" b="1" smtClean="0">
                <a:latin typeface="幼圆" panose="02010509060101010101" charset="-122"/>
                <a:ea typeface="幼圆" panose="02010509060101010101" charset="-122"/>
              </a:rPr>
              <a:t>查找相关文献题名、作者、单位、出版物等被引用情况</a:t>
            </a:r>
            <a:r>
              <a:rPr lang="zh-CN" altLang="en-US" sz="2400" b="1" dirty="0">
                <a:latin typeface="幼圆" panose="02010509060101010101" charset="-122"/>
                <a:ea typeface="幼圆" panose="02010509060101010101" charset="-122"/>
              </a:rPr>
              <a:t>。</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5697" y="1481138"/>
            <a:ext cx="9934632" cy="468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1099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5" grpId="2" animBg="1"/>
      <p:bldP spid="15" grpId="3" animBg="1"/>
      <p:bldP spid="15"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0598" y="0"/>
            <a:ext cx="1208012" cy="1041622"/>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5" name="矩形 4"/>
          <p:cNvSpPr/>
          <p:nvPr/>
        </p:nvSpPr>
        <p:spPr>
          <a:xfrm>
            <a:off x="4825973" y="3244334"/>
            <a:ext cx="2540054" cy="369332"/>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rPr>
              <a:t>http://www.flickr.com</a:t>
            </a:r>
            <a:endParaRPr lang="zh-CN" altLang="en-US" dirty="0"/>
          </a:p>
        </p:txBody>
      </p:sp>
      <p:pic>
        <p:nvPicPr>
          <p:cNvPr id="6" name="图片 5"/>
          <p:cNvPicPr>
            <a:picLocks noChangeAspect="1"/>
          </p:cNvPicPr>
          <p:nvPr/>
        </p:nvPicPr>
        <p:blipFill>
          <a:blip r:embed="rId3"/>
          <a:stretch>
            <a:fillRect/>
          </a:stretch>
        </p:blipFill>
        <p:spPr>
          <a:xfrm>
            <a:off x="36830" y="767715"/>
            <a:ext cx="12118975" cy="5633720"/>
          </a:xfrm>
          <a:prstGeom prst="rect">
            <a:avLst/>
          </a:prstGeom>
        </p:spPr>
      </p:pic>
      <p:sp>
        <p:nvSpPr>
          <p:cNvPr id="8" name="矩形 7"/>
          <p:cNvSpPr/>
          <p:nvPr/>
        </p:nvSpPr>
        <p:spPr>
          <a:xfrm>
            <a:off x="26670" y="1424305"/>
            <a:ext cx="1119505" cy="5638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9" name="图片 8"/>
          <p:cNvPicPr>
            <a:picLocks noChangeAspect="1"/>
          </p:cNvPicPr>
          <p:nvPr/>
        </p:nvPicPr>
        <p:blipFill>
          <a:blip r:embed="rId4"/>
          <a:stretch>
            <a:fillRect/>
          </a:stretch>
        </p:blipFill>
        <p:spPr>
          <a:xfrm>
            <a:off x="7167245" y="2577465"/>
            <a:ext cx="727075" cy="576580"/>
          </a:xfrm>
          <a:prstGeom prst="rect">
            <a:avLst/>
          </a:prstGeom>
        </p:spPr>
      </p:pic>
      <p:sp>
        <p:nvSpPr>
          <p:cNvPr id="10" name="矩形 9"/>
          <p:cNvSpPr/>
          <p:nvPr/>
        </p:nvSpPr>
        <p:spPr>
          <a:xfrm>
            <a:off x="7002780" y="2348230"/>
            <a:ext cx="891540" cy="2444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60960" y="2011680"/>
            <a:ext cx="2179955" cy="356616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Box 6"/>
          <p:cNvSpPr txBox="1"/>
          <p:nvPr/>
        </p:nvSpPr>
        <p:spPr>
          <a:xfrm>
            <a:off x="1800225" y="4818063"/>
            <a:ext cx="9677400" cy="1188720"/>
          </a:xfrm>
          <a:prstGeom prst="rect">
            <a:avLst/>
          </a:prstGeom>
          <a:solidFill>
            <a:srgbClr val="DEEBF7"/>
          </a:solidFill>
          <a:ln w="9525">
            <a:noFill/>
          </a:ln>
        </p:spPr>
        <p:txBody>
          <a:bodyPr anchor="t">
            <a:spAutoFit/>
          </a:bodyPr>
          <a:lstStyle/>
          <a:p>
            <a:pPr lvl="0" indent="0">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rPr>
              <a:t>高级检索：同时输入多个检索项，可按“并含”、“或含”、“不含”三种关系进行不同的组合,</a:t>
            </a:r>
            <a:r>
              <a:rPr lang="zh-CN" altLang="en-US" sz="2400" b="1" dirty="0">
                <a:latin typeface="幼圆" panose="02010509060101010101" charset="-122"/>
                <a:ea typeface="幼圆" panose="02010509060101010101" charset="-122"/>
                <a:sym typeface="宋体" panose="02010600030101010101" pitchFamily="2" charset="-122"/>
              </a:rPr>
              <a:t>快速准确地查找到目标文献。</a:t>
            </a:r>
          </a:p>
        </p:txBody>
      </p:sp>
      <p:sp>
        <p:nvSpPr>
          <p:cNvPr id="15" name="文本框 3"/>
          <p:cNvSpPr txBox="1"/>
          <p:nvPr/>
        </p:nvSpPr>
        <p:spPr>
          <a:xfrm>
            <a:off x="1826988" y="166868"/>
            <a:ext cx="2236510"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高级检索</a:t>
            </a:r>
            <a:endParaRPr lang="zh-CN" altLang="en-US" sz="4000" dirty="0">
              <a:solidFill>
                <a:srgbClr val="269E81"/>
              </a:solidFill>
            </a:endParaRPr>
          </a:p>
        </p:txBody>
      </p:sp>
    </p:spTree>
    <p:extLst>
      <p:ext uri="{BB962C8B-B14F-4D97-AF65-F5344CB8AC3E}">
        <p14:creationId xmlns:p14="http://schemas.microsoft.com/office/powerpoint/2010/main" val="33641099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6"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down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7"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downLeft)">
                                      <p:cBhvr>
                                        <p:cTn id="16" dur="500"/>
                                        <p:tgtEl>
                                          <p:spTgt spid="1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8" grpId="4" animBg="1"/>
      <p:bldP spid="8" grpId="5" animBg="1"/>
      <p:bldP spid="8" grpId="6" bldLvl="0" animBg="1"/>
      <p:bldP spid="10" grpId="0" animBg="1"/>
      <p:bldP spid="10" grpId="1" animBg="1"/>
      <p:bldP spid="10" grpId="2" animBg="1"/>
      <p:bldP spid="10" grpId="3" animBg="1"/>
      <p:bldP spid="10" grpId="4" animBg="1"/>
      <p:bldP spid="10" grpId="5" animBg="1"/>
      <p:bldP spid="10" grpId="6" animBg="1"/>
      <p:bldP spid="10" grpId="7" bldLvl="0" animBg="1"/>
      <p:bldP spid="11" grpId="0" bldLvl="0" animBg="1"/>
      <p:bldP spid="12" grpId="0" bldLvl="0" animBg="1"/>
      <p:bldP spid="12" grpId="1" animBg="1"/>
      <p:bldP spid="12" grpId="2" animBg="1"/>
      <p:bldP spid="12" grpId="3" animBg="1"/>
      <p:bldP spid="12" grpId="4"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63510" y="259201"/>
            <a:ext cx="1302187" cy="523220"/>
          </a:xfrm>
          <a:prstGeom prst="rect">
            <a:avLst/>
          </a:prstGeom>
        </p:spPr>
        <p:txBody>
          <a:bodyPr wrap="square">
            <a:spAutoFit/>
          </a:bodyPr>
          <a:lstStyle/>
          <a:p>
            <a:r>
              <a:rPr kumimoji="1" lang="zh-CN" altLang="en-US" sz="2800" b="1" dirty="0" smtClean="0">
                <a:solidFill>
                  <a:schemeClr val="bg1"/>
                </a:solidFill>
                <a:latin typeface="+mj-ea"/>
                <a:ea typeface="+mj-ea"/>
              </a:rPr>
              <a:t>数据库</a:t>
            </a:r>
            <a:endParaRPr kumimoji="1" lang="zh-CN" altLang="en-US" sz="2800" b="1" dirty="0">
              <a:solidFill>
                <a:schemeClr val="bg1"/>
              </a:solidFill>
              <a:latin typeface="+mj-ea"/>
              <a:ea typeface="+mj-ea"/>
            </a:endParaRPr>
          </a:p>
        </p:txBody>
      </p:sp>
      <p:sp>
        <p:nvSpPr>
          <p:cNvPr id="5" name="矩形 4"/>
          <p:cNvSpPr/>
          <p:nvPr/>
        </p:nvSpPr>
        <p:spPr>
          <a:xfrm>
            <a:off x="4825973" y="3244334"/>
            <a:ext cx="2540054" cy="369332"/>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rPr>
              <a:t>http://www.flickr.com</a:t>
            </a:r>
            <a:endParaRPr lang="zh-CN" altLang="en-US" dirty="0"/>
          </a:p>
        </p:txBody>
      </p:sp>
      <p:sp>
        <p:nvSpPr>
          <p:cNvPr id="7" name="标题 1"/>
          <p:cNvSpPr/>
          <p:nvPr/>
        </p:nvSpPr>
        <p:spPr>
          <a:xfrm>
            <a:off x="706438" y="177800"/>
            <a:ext cx="3048000"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1.2</a:t>
            </a:r>
            <a:r>
              <a:rPr lang="zh-CN" altLang="en-US" sz="3500" dirty="0">
                <a:solidFill>
                  <a:schemeClr val="bg1"/>
                </a:solidFill>
                <a:latin typeface="微软雅黑" panose="020B0503020204020204" pitchFamily="34" charset="-122"/>
                <a:ea typeface="微软雅黑" panose="020B0503020204020204" pitchFamily="34" charset="-122"/>
              </a:rPr>
              <a:t>专业检索</a:t>
            </a:r>
          </a:p>
        </p:txBody>
      </p:sp>
      <p:sp>
        <p:nvSpPr>
          <p:cNvPr id="8" name="矩形 7"/>
          <p:cNvSpPr/>
          <p:nvPr/>
        </p:nvSpPr>
        <p:spPr>
          <a:xfrm>
            <a:off x="1047750" y="1424305"/>
            <a:ext cx="1119505" cy="5638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0" name="图片 9"/>
          <p:cNvPicPr>
            <a:picLocks noChangeAspect="1"/>
          </p:cNvPicPr>
          <p:nvPr/>
        </p:nvPicPr>
        <p:blipFill>
          <a:blip r:embed="rId3"/>
          <a:stretch>
            <a:fillRect/>
          </a:stretch>
        </p:blipFill>
        <p:spPr>
          <a:xfrm>
            <a:off x="40640" y="716916"/>
            <a:ext cx="12075795" cy="5712914"/>
          </a:xfrm>
          <a:prstGeom prst="rect">
            <a:avLst/>
          </a:prstGeom>
        </p:spPr>
      </p:pic>
      <p:sp>
        <p:nvSpPr>
          <p:cNvPr id="11" name="Text Box 6"/>
          <p:cNvSpPr txBox="1"/>
          <p:nvPr/>
        </p:nvSpPr>
        <p:spPr>
          <a:xfrm>
            <a:off x="1057275" y="4064000"/>
            <a:ext cx="10077450" cy="1188720"/>
          </a:xfrm>
          <a:prstGeom prst="rect">
            <a:avLst/>
          </a:prstGeom>
          <a:solidFill>
            <a:srgbClr val="DEEBF7"/>
          </a:solidFill>
          <a:ln w="9525">
            <a:noFill/>
          </a:ln>
        </p:spPr>
        <p:txBody>
          <a:bodyPr wrap="square" anchor="t">
            <a:spAutoFit/>
          </a:bodyPr>
          <a:lstStyle/>
          <a:p>
            <a:pPr marL="357505" lvl="1" indent="-357505" algn="just" defTabSz="882650" eaLnBrk="0" hangingPunct="0">
              <a:lnSpc>
                <a:spcPct val="150000"/>
              </a:lnSpc>
              <a:buClr>
                <a:srgbClr val="9ADEE5"/>
              </a:buClr>
              <a:buFont typeface="幼圆" panose="02010509060101010101" charset="-122"/>
              <a:buChar char=" "/>
            </a:pPr>
            <a:r>
              <a:rPr lang="zh-CN" altLang="en-US" sz="2400" b="1" dirty="0">
                <a:latin typeface="微软雅黑" panose="020B0503020204020204" pitchFamily="34" charset="-122"/>
                <a:ea typeface="幼圆" panose="02010509060101010101" charset="-122"/>
              </a:rPr>
              <a:t>专业检索：实现多个条件限制的精确查找。在</a:t>
            </a:r>
            <a:r>
              <a:rPr lang="zh-CN" altLang="en-US" sz="2400" b="1" dirty="0">
                <a:latin typeface="微软雅黑" panose="020B0503020204020204" pitchFamily="34" charset="-122"/>
                <a:ea typeface="幼圆" panose="02010509060101010101" charset="-122"/>
                <a:sym typeface="宋体" panose="02010600030101010101" pitchFamily="2" charset="-122"/>
              </a:rPr>
              <a:t>编辑检索表达式过程中，敲击空格键，会自动出现相关提示：该位置应输入何种关键字。</a:t>
            </a:r>
          </a:p>
        </p:txBody>
      </p:sp>
      <p:sp>
        <p:nvSpPr>
          <p:cNvPr id="12" name="矩形 11"/>
          <p:cNvSpPr/>
          <p:nvPr/>
        </p:nvSpPr>
        <p:spPr>
          <a:xfrm>
            <a:off x="1057275" y="1424305"/>
            <a:ext cx="1119505" cy="5638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14" name="文本框 3"/>
          <p:cNvSpPr txBox="1"/>
          <p:nvPr/>
        </p:nvSpPr>
        <p:spPr>
          <a:xfrm>
            <a:off x="1826988" y="266055"/>
            <a:ext cx="2236510"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专业检索</a:t>
            </a:r>
            <a:endParaRPr lang="zh-CN" altLang="en-US" sz="4000" dirty="0">
              <a:solidFill>
                <a:srgbClr val="269E81"/>
              </a:solidFill>
            </a:endParaRPr>
          </a:p>
        </p:txBody>
      </p:sp>
    </p:spTree>
    <p:extLst>
      <p:ext uri="{BB962C8B-B14F-4D97-AF65-F5344CB8AC3E}">
        <p14:creationId xmlns:p14="http://schemas.microsoft.com/office/powerpoint/2010/main" val="16700352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par>
                          <p:cTn id="8" fill="hold">
                            <p:stCondLst>
                              <p:cond delay="500"/>
                            </p:stCondLst>
                            <p:childTnLst>
                              <p:par>
                                <p:cTn id="9" presetID="18" presetClass="entr" presetSubtype="12" fill="hold" grpId="6"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downLeft)">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8" grpId="4" animBg="1"/>
      <p:bldP spid="8" grpId="5" animBg="1"/>
      <p:bldP spid="8" grpId="6" bldLvl="0" animBg="1"/>
      <p:bldP spid="11" grpId="0" bldLvl="0" animBg="1"/>
      <p:bldP spid="11" grpId="1" animBg="1"/>
      <p:bldP spid="11" grpId="2" animBg="1"/>
      <p:bldP spid="11" grpId="3" animBg="1"/>
      <p:bldP spid="11" grpId="4" animBg="1"/>
      <p:bldP spid="12" grpId="0" animBg="1"/>
      <p:bldP spid="12" grpId="1" animBg="1"/>
      <p:bldP spid="12" grpId="2" animBg="1"/>
      <p:bldP spid="12" grpId="3" animBg="1"/>
      <p:bldP spid="12" grpId="4" animBg="1"/>
      <p:bldP spid="12" grpId="5" animBg="1"/>
      <p:bldP spid="12" grpId="6"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作者发文检索"/>
          <p:cNvPicPr>
            <a:picLocks noChangeAspect="1"/>
          </p:cNvPicPr>
          <p:nvPr/>
        </p:nvPicPr>
        <p:blipFill>
          <a:blip r:embed="rId2"/>
          <a:stretch>
            <a:fillRect/>
          </a:stretch>
        </p:blipFill>
        <p:spPr>
          <a:xfrm>
            <a:off x="15240" y="807085"/>
            <a:ext cx="12102465" cy="4802505"/>
          </a:xfrm>
          <a:prstGeom prst="rect">
            <a:avLst/>
          </a:prstGeom>
          <a:noFill/>
          <a:ln w="9525">
            <a:noFill/>
          </a:ln>
        </p:spPr>
      </p:pic>
      <p:sp>
        <p:nvSpPr>
          <p:cNvPr id="3"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1.3</a:t>
            </a:r>
            <a:r>
              <a:rPr lang="zh-CN" altLang="en-US" sz="3500" dirty="0">
                <a:solidFill>
                  <a:schemeClr val="bg1"/>
                </a:solidFill>
                <a:latin typeface="微软雅黑" panose="020B0503020204020204" pitchFamily="34" charset="-122"/>
                <a:ea typeface="微软雅黑" panose="020B0503020204020204" pitchFamily="34" charset="-122"/>
              </a:rPr>
              <a:t>作者发文检索</a:t>
            </a:r>
          </a:p>
        </p:txBody>
      </p:sp>
      <p:sp>
        <p:nvSpPr>
          <p:cNvPr id="4" name="矩形 3"/>
          <p:cNvSpPr/>
          <p:nvPr/>
        </p:nvSpPr>
        <p:spPr>
          <a:xfrm>
            <a:off x="2536825" y="2065338"/>
            <a:ext cx="7251700" cy="120491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Text Box 6"/>
          <p:cNvSpPr txBox="1"/>
          <p:nvPr/>
        </p:nvSpPr>
        <p:spPr>
          <a:xfrm>
            <a:off x="4260850" y="4108450"/>
            <a:ext cx="5581650" cy="641350"/>
          </a:xfrm>
          <a:prstGeom prst="rect">
            <a:avLst/>
          </a:prstGeom>
          <a:solidFill>
            <a:srgbClr val="DEEBF7"/>
          </a:solidFill>
          <a:ln w="9525">
            <a:noFill/>
          </a:ln>
        </p:spPr>
        <p:txBody>
          <a:bodyPr anchor="t">
            <a:spAutoFit/>
          </a:bodyPr>
          <a:lstStyle/>
          <a:p>
            <a:pPr lvl="0" indent="0">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rPr>
              <a:t>作者发文检索：查找该作者的发文情况。</a:t>
            </a:r>
          </a:p>
        </p:txBody>
      </p:sp>
      <p:sp>
        <p:nvSpPr>
          <p:cNvPr id="6" name="矩形 5"/>
          <p:cNvSpPr/>
          <p:nvPr/>
        </p:nvSpPr>
        <p:spPr>
          <a:xfrm>
            <a:off x="2221230" y="1516380"/>
            <a:ext cx="1119505" cy="4108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410598" y="0"/>
            <a:ext cx="1156945" cy="80708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9" name="文本框 3"/>
          <p:cNvSpPr txBox="1"/>
          <p:nvPr/>
        </p:nvSpPr>
        <p:spPr>
          <a:xfrm>
            <a:off x="1826988" y="266055"/>
            <a:ext cx="3262432"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作者发文检索</a:t>
            </a:r>
            <a:endParaRPr lang="zh-CN" altLang="en-US" sz="4000" dirty="0">
              <a:solidFill>
                <a:srgbClr val="269E81"/>
              </a:solidFill>
            </a:endParaRPr>
          </a:p>
        </p:txBody>
      </p:sp>
    </p:spTree>
    <p:extLst>
      <p:ext uri="{BB962C8B-B14F-4D97-AF65-F5344CB8AC3E}">
        <p14:creationId xmlns:p14="http://schemas.microsoft.com/office/powerpoint/2010/main" val="8654363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5" grpId="1" animBg="1"/>
      <p:bldP spid="5" grpId="2" animBg="1"/>
      <p:bldP spid="5" grpId="3" animBg="1"/>
      <p:bldP spid="5" grpId="4" animBg="1"/>
      <p:bldP spid="6" grpId="0" animBg="1"/>
      <p:bldP spid="6" grpId="1" animBg="1"/>
      <p:bldP spid="6" grpId="2" animBg="1"/>
      <p:bldP spid="6" grpId="3" animBg="1"/>
      <p:bldP spid="6" grpId="4" animBg="1"/>
      <p:bldP spid="6" grpId="5" animBg="1"/>
      <p:bldP spid="6" grpId="6"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0" y="4194629"/>
            <a:ext cx="12192000" cy="400110"/>
          </a:xfrm>
          <a:prstGeom prst="rect">
            <a:avLst/>
          </a:prstGeom>
        </p:spPr>
        <p:txBody>
          <a:bodyPr wrap="square">
            <a:spAutoFit/>
          </a:bodyPr>
          <a:lstStyle/>
          <a:p>
            <a:endParaRPr kumimoji="1" lang="zh-CN" altLang="en-US" sz="2000" b="1" dirty="0">
              <a:solidFill>
                <a:srgbClr val="219DC9"/>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1" y="1878348"/>
            <a:ext cx="12306300" cy="2400657"/>
          </a:xfrm>
          <a:prstGeom prst="rect">
            <a:avLst/>
          </a:prstGeom>
          <a:solidFill>
            <a:schemeClr val="accent2">
              <a:lumMod val="20000"/>
              <a:lumOff val="80000"/>
              <a:alpha val="47000"/>
            </a:schemeClr>
          </a:solidFill>
          <a:effectLst/>
        </p:spPr>
        <p:txBody>
          <a:bodyPr wrap="square" rtlCol="0" anchor="ctr" anchorCtr="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ctr"/>
            <a:endParaRPr lang="en-US" altLang="zh-CN" sz="4800" b="1" spc="50" dirty="0" smtClean="0">
              <a:ln w="11430"/>
              <a:solidFill>
                <a:srgbClr val="593207"/>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endParaRPr>
          </a:p>
          <a:p>
            <a:pPr algn="ctr" fontAlgn="ctr"/>
            <a:r>
              <a:rPr lang="zh-CN" altLang="en-US" sz="4800" b="1" spc="50" dirty="0" smtClean="0">
                <a:ln w="11430"/>
                <a:solidFill>
                  <a:srgbClr val="593207"/>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rPr>
              <a:t>   </a:t>
            </a:r>
            <a:r>
              <a:rPr lang="zh-CN" altLang="en-US" sz="4800" b="1" spc="50" dirty="0">
                <a:ln w="11430"/>
                <a:solidFill>
                  <a:srgbClr val="593207"/>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rPr>
              <a:t>完成</a:t>
            </a:r>
            <a:r>
              <a:rPr lang="zh-CN" altLang="en-US" sz="4800" b="1" spc="50" dirty="0" smtClean="0">
                <a:ln w="11430"/>
                <a:solidFill>
                  <a:srgbClr val="593207"/>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rPr>
              <a:t>论文写作的</a:t>
            </a:r>
            <a:r>
              <a:rPr lang="zh-CN" altLang="en-US" sz="4800" b="1" spc="50" dirty="0" smtClean="0">
                <a:ln w="11430"/>
                <a:solidFill>
                  <a:schemeClr val="accent1">
                    <a:lumMod val="75000"/>
                  </a:schemeClr>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rPr>
              <a:t>“动态过程”</a:t>
            </a:r>
            <a:r>
              <a:rPr lang="zh-CN" altLang="en-US" sz="4800" b="1" spc="50" dirty="0">
                <a:ln w="11430"/>
                <a:solidFill>
                  <a:srgbClr val="593207"/>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rPr>
              <a:t>你了解</a:t>
            </a:r>
            <a:r>
              <a:rPr lang="zh-CN" altLang="en-US" sz="4800" b="1" spc="50" dirty="0" smtClean="0">
                <a:ln w="11430"/>
                <a:solidFill>
                  <a:srgbClr val="593207"/>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rPr>
              <a:t>吗</a:t>
            </a:r>
            <a:endParaRPr lang="en-US" altLang="zh-CN" sz="4800" b="1" spc="50" dirty="0" smtClean="0">
              <a:ln w="11430"/>
              <a:solidFill>
                <a:srgbClr val="593207"/>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endParaRPr>
          </a:p>
          <a:p>
            <a:pPr algn="ctr" fontAlgn="ctr"/>
            <a:endParaRPr lang="zh-CN" altLang="en-US" sz="5400" spc="50" dirty="0">
              <a:ln w="11430"/>
              <a:solidFill>
                <a:srgbClr val="593207"/>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endParaRPr>
          </a:p>
        </p:txBody>
      </p:sp>
    </p:spTree>
    <p:extLst>
      <p:ext uri="{BB962C8B-B14F-4D97-AF65-F5344CB8AC3E}">
        <p14:creationId xmlns:p14="http://schemas.microsoft.com/office/powerpoint/2010/main" val="41556404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iterate type="lt">
                                    <p:tmAbs val="50"/>
                                  </p:iterate>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1.4</a:t>
            </a:r>
            <a:r>
              <a:rPr lang="zh-CN" altLang="en-US" sz="3500" dirty="0">
                <a:solidFill>
                  <a:schemeClr val="bg1"/>
                </a:solidFill>
                <a:latin typeface="微软雅黑" panose="020B0503020204020204" pitchFamily="34" charset="-122"/>
                <a:ea typeface="微软雅黑" panose="020B0503020204020204" pitchFamily="34" charset="-122"/>
              </a:rPr>
              <a:t>句子检索</a:t>
            </a:r>
          </a:p>
        </p:txBody>
      </p:sp>
      <p:pic>
        <p:nvPicPr>
          <p:cNvPr id="3" name="图片 1" descr="句子检索"/>
          <p:cNvPicPr>
            <a:picLocks noChangeAspect="1"/>
          </p:cNvPicPr>
          <p:nvPr/>
        </p:nvPicPr>
        <p:blipFill>
          <a:blip r:embed="rId2"/>
          <a:stretch>
            <a:fillRect/>
          </a:stretch>
        </p:blipFill>
        <p:spPr>
          <a:xfrm>
            <a:off x="52705" y="784860"/>
            <a:ext cx="12081510" cy="4989195"/>
          </a:xfrm>
          <a:prstGeom prst="rect">
            <a:avLst/>
          </a:prstGeom>
          <a:noFill/>
          <a:ln w="9525">
            <a:noFill/>
          </a:ln>
        </p:spPr>
      </p:pic>
      <p:sp>
        <p:nvSpPr>
          <p:cNvPr id="4" name="矩形 3"/>
          <p:cNvSpPr/>
          <p:nvPr/>
        </p:nvSpPr>
        <p:spPr>
          <a:xfrm>
            <a:off x="2517775" y="2027555"/>
            <a:ext cx="7094855" cy="8178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Text Box 6"/>
          <p:cNvSpPr txBox="1"/>
          <p:nvPr/>
        </p:nvSpPr>
        <p:spPr>
          <a:xfrm>
            <a:off x="1800225" y="3557588"/>
            <a:ext cx="9123363" cy="1189037"/>
          </a:xfrm>
          <a:prstGeom prst="rect">
            <a:avLst/>
          </a:prstGeom>
          <a:solidFill>
            <a:srgbClr val="DEEBF7"/>
          </a:solidFill>
          <a:ln w="9525">
            <a:noFill/>
          </a:ln>
        </p:spPr>
        <p:txBody>
          <a:bodyPr anchor="t">
            <a:spAutoFit/>
          </a:bodyPr>
          <a:lstStyle/>
          <a:p>
            <a:pPr lvl="0" indent="0">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rPr>
              <a:t>句子检索：针对句子中出现的两个关键词进行查找，</a:t>
            </a:r>
            <a:r>
              <a:rPr lang="zh-CN" altLang="en-US" sz="2400" b="1" dirty="0">
                <a:latin typeface="幼圆" panose="02010509060101010101" charset="-122"/>
                <a:ea typeface="幼圆" panose="02010509060101010101" charset="-122"/>
                <a:sym typeface="宋体" panose="02010600030101010101" pitchFamily="2" charset="-122"/>
              </a:rPr>
              <a:t>检索出现此句的文章，提高检准率。</a:t>
            </a:r>
          </a:p>
        </p:txBody>
      </p:sp>
      <p:sp>
        <p:nvSpPr>
          <p:cNvPr id="6" name="矩形 5"/>
          <p:cNvSpPr/>
          <p:nvPr/>
        </p:nvSpPr>
        <p:spPr>
          <a:xfrm>
            <a:off x="3394710" y="1516380"/>
            <a:ext cx="1119505" cy="4108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9" name="文本框 3"/>
          <p:cNvSpPr txBox="1"/>
          <p:nvPr/>
        </p:nvSpPr>
        <p:spPr>
          <a:xfrm>
            <a:off x="1826988" y="266055"/>
            <a:ext cx="2236510"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a:solidFill>
                  <a:srgbClr val="269E81"/>
                </a:solidFill>
              </a:rPr>
              <a:t>句子</a:t>
            </a:r>
            <a:r>
              <a:rPr lang="zh-CN" altLang="en-US" sz="4000" dirty="0" smtClean="0">
                <a:solidFill>
                  <a:srgbClr val="269E81"/>
                </a:solidFill>
              </a:rPr>
              <a:t>检索</a:t>
            </a:r>
            <a:endParaRPr lang="zh-CN" altLang="en-US" sz="4000" dirty="0">
              <a:solidFill>
                <a:srgbClr val="269E81"/>
              </a:solidFill>
            </a:endParaRPr>
          </a:p>
        </p:txBody>
      </p:sp>
    </p:spTree>
    <p:extLst>
      <p:ext uri="{BB962C8B-B14F-4D97-AF65-F5344CB8AC3E}">
        <p14:creationId xmlns:p14="http://schemas.microsoft.com/office/powerpoint/2010/main" val="2054671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5" grpId="1" animBg="1"/>
      <p:bldP spid="5" grpId="2" animBg="1"/>
      <p:bldP spid="5" grpId="3" animBg="1"/>
      <p:bldP spid="5" grpId="4" animBg="1"/>
      <p:bldP spid="6" grpId="0" animBg="1"/>
      <p:bldP spid="6" grpId="1" animBg="1"/>
      <p:bldP spid="6" grpId="2" animBg="1"/>
      <p:bldP spid="6" grpId="3" animBg="1"/>
      <p:bldP spid="6" grpId="4" animBg="1"/>
      <p:bldP spid="6" grpId="5" animBg="1"/>
      <p:bldP spid="6" grpId="6"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970"/>
            <a:ext cx="12191999" cy="576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p:nvPr/>
        </p:nvSpPr>
        <p:spPr>
          <a:xfrm>
            <a:off x="5781675" y="3311525"/>
            <a:ext cx="3067685" cy="1188720"/>
          </a:xfrm>
          <a:prstGeom prst="rect">
            <a:avLst/>
          </a:prstGeom>
          <a:solidFill>
            <a:srgbClr val="DEEBF7"/>
          </a:solidFill>
          <a:ln w="9525">
            <a:noFill/>
          </a:ln>
        </p:spPr>
        <p:txBody>
          <a:bodyPr wrap="square" anchor="t">
            <a:spAutoFit/>
          </a:bodyPr>
          <a:lstStyle/>
          <a:p>
            <a:pPr lvl="0" indent="0" algn="ctr">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sym typeface="宋体" panose="02010600030101010101" pitchFamily="2" charset="-122"/>
              </a:rPr>
              <a:t>根据输入的检索词</a:t>
            </a:r>
          </a:p>
          <a:p>
            <a:pPr lvl="0" indent="0" algn="ctr">
              <a:lnSpc>
                <a:spcPct val="150000"/>
              </a:lnSpc>
              <a:buSzPct val="70000"/>
              <a:buFont typeface="Wingdings 2" panose="05020102010507070707" pitchFamily="18" charset="2"/>
              <a:buNone/>
            </a:pPr>
            <a:r>
              <a:rPr lang="zh-CN" altLang="en-US" sz="2400" b="1" dirty="0">
                <a:latin typeface="幼圆" panose="02010509060101010101" charset="-122"/>
                <a:ea typeface="幼圆" panose="02010509060101010101" charset="-122"/>
                <a:sym typeface="宋体" panose="02010600030101010101" pitchFamily="2" charset="-122"/>
              </a:rPr>
              <a:t>系统提供相关热词</a:t>
            </a:r>
          </a:p>
        </p:txBody>
      </p:sp>
      <p:sp>
        <p:nvSpPr>
          <p:cNvPr id="5" name="矩形 4"/>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7" name="文本框 3"/>
          <p:cNvSpPr txBox="1"/>
          <p:nvPr/>
        </p:nvSpPr>
        <p:spPr>
          <a:xfrm>
            <a:off x="1826988" y="0"/>
            <a:ext cx="5186035"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智能检索</a:t>
            </a:r>
            <a:r>
              <a:rPr lang="en-US" altLang="zh-CN" sz="4000" dirty="0" smtClean="0">
                <a:solidFill>
                  <a:srgbClr val="269E81"/>
                </a:solidFill>
              </a:rPr>
              <a:t>----</a:t>
            </a:r>
            <a:r>
              <a:rPr lang="zh-CN" altLang="en-US" sz="4000" dirty="0" smtClean="0">
                <a:solidFill>
                  <a:srgbClr val="269E81"/>
                </a:solidFill>
              </a:rPr>
              <a:t>同义扩展</a:t>
            </a:r>
            <a:endParaRPr lang="zh-CN" altLang="en-US" sz="4000" dirty="0">
              <a:solidFill>
                <a:srgbClr val="269E81"/>
              </a:solidFill>
            </a:endParaRPr>
          </a:p>
        </p:txBody>
      </p:sp>
    </p:spTree>
    <p:extLst>
      <p:ext uri="{BB962C8B-B14F-4D97-AF65-F5344CB8AC3E}">
        <p14:creationId xmlns:p14="http://schemas.microsoft.com/office/powerpoint/2010/main" val="2054671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4" grpId="2" animBg="1"/>
      <p:bldP spid="4" grpId="3" animBg="1"/>
      <p:bldP spid="4" grpId="4"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4610" y="715645"/>
            <a:ext cx="11939905" cy="5989955"/>
          </a:xfrm>
          <a:prstGeom prst="rect">
            <a:avLst/>
          </a:prstGeom>
        </p:spPr>
      </p:pic>
      <p:sp>
        <p:nvSpPr>
          <p:cNvPr id="3"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1.6</a:t>
            </a:r>
            <a:r>
              <a:rPr lang="zh-CN" altLang="en-US" sz="3500" dirty="0">
                <a:solidFill>
                  <a:schemeClr val="bg1"/>
                </a:solidFill>
                <a:latin typeface="微软雅黑" panose="020B0503020204020204" pitchFamily="34" charset="-122"/>
                <a:ea typeface="微软雅黑" panose="020B0503020204020204" pitchFamily="34" charset="-122"/>
              </a:rPr>
              <a:t>出版物检索</a:t>
            </a:r>
          </a:p>
        </p:txBody>
      </p:sp>
      <p:sp>
        <p:nvSpPr>
          <p:cNvPr id="4" name="矩形 3"/>
          <p:cNvSpPr/>
          <p:nvPr/>
        </p:nvSpPr>
        <p:spPr>
          <a:xfrm>
            <a:off x="10358120" y="2017395"/>
            <a:ext cx="1119505" cy="32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7" name="文本框 3"/>
          <p:cNvSpPr txBox="1"/>
          <p:nvPr/>
        </p:nvSpPr>
        <p:spPr>
          <a:xfrm>
            <a:off x="2204360" y="69126"/>
            <a:ext cx="2749471"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出版物检索</a:t>
            </a:r>
            <a:endParaRPr lang="zh-CN" altLang="en-US" sz="4000" dirty="0">
              <a:solidFill>
                <a:srgbClr val="269E81"/>
              </a:solidFill>
            </a:endParaRPr>
          </a:p>
        </p:txBody>
      </p:sp>
    </p:spTree>
    <p:extLst>
      <p:ext uri="{BB962C8B-B14F-4D97-AF65-F5344CB8AC3E}">
        <p14:creationId xmlns:p14="http://schemas.microsoft.com/office/powerpoint/2010/main" val="2054671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4" grpId="5" animBg="1"/>
      <p:bldP spid="4" grpId="6"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nvSpPr>
        <p:spPr>
          <a:xfrm>
            <a:off x="706438" y="177800"/>
            <a:ext cx="10771187" cy="490538"/>
          </a:xfrm>
          <a:prstGeom prst="rect">
            <a:avLst/>
          </a:prstGeom>
          <a:noFill/>
          <a:ln w="9525">
            <a:noFill/>
          </a:ln>
        </p:spPr>
        <p:txBody>
          <a:bodyPr anchor="t"/>
          <a:lstStyle/>
          <a:p>
            <a:pPr lvl="0" indent="0" eaLnBrk="0" hangingPunct="0">
              <a:lnSpc>
                <a:spcPct val="90000"/>
              </a:lnSpc>
            </a:pPr>
            <a:r>
              <a:rPr lang="en-US" altLang="zh-CN" sz="3500" dirty="0">
                <a:solidFill>
                  <a:schemeClr val="bg1"/>
                </a:solidFill>
                <a:latin typeface="微软雅黑" panose="020B0503020204020204" pitchFamily="34" charset="-122"/>
                <a:ea typeface="微软雅黑" panose="020B0503020204020204" pitchFamily="34" charset="-122"/>
              </a:rPr>
              <a:t>1.6</a:t>
            </a:r>
            <a:r>
              <a:rPr lang="zh-CN" altLang="en-US" sz="3500" dirty="0">
                <a:solidFill>
                  <a:schemeClr val="bg1"/>
                </a:solidFill>
                <a:latin typeface="微软雅黑" panose="020B0503020204020204" pitchFamily="34" charset="-122"/>
                <a:ea typeface="微软雅黑" panose="020B0503020204020204" pitchFamily="34" charset="-122"/>
              </a:rPr>
              <a:t>出版物检索</a:t>
            </a:r>
          </a:p>
        </p:txBody>
      </p:sp>
      <p:pic>
        <p:nvPicPr>
          <p:cNvPr id="3" name="图片 2"/>
          <p:cNvPicPr>
            <a:picLocks noChangeAspect="1"/>
          </p:cNvPicPr>
          <p:nvPr/>
        </p:nvPicPr>
        <p:blipFill>
          <a:blip r:embed="rId2"/>
          <a:stretch>
            <a:fillRect/>
          </a:stretch>
        </p:blipFill>
        <p:spPr>
          <a:xfrm>
            <a:off x="8890" y="699135"/>
            <a:ext cx="12107545" cy="5525770"/>
          </a:xfrm>
          <a:prstGeom prst="rect">
            <a:avLst/>
          </a:prstGeom>
        </p:spPr>
      </p:pic>
      <p:sp>
        <p:nvSpPr>
          <p:cNvPr id="4" name="矩形 3"/>
          <p:cNvSpPr/>
          <p:nvPr/>
        </p:nvSpPr>
        <p:spPr>
          <a:xfrm>
            <a:off x="2584450" y="812165"/>
            <a:ext cx="1119505" cy="4108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5" name="图片 4"/>
          <p:cNvPicPr>
            <a:picLocks noChangeAspect="1"/>
          </p:cNvPicPr>
          <p:nvPr/>
        </p:nvPicPr>
        <p:blipFill>
          <a:blip r:embed="rId3"/>
          <a:stretch>
            <a:fillRect/>
          </a:stretch>
        </p:blipFill>
        <p:spPr>
          <a:xfrm>
            <a:off x="2569210" y="1259840"/>
            <a:ext cx="1590675" cy="2533650"/>
          </a:xfrm>
          <a:prstGeom prst="rect">
            <a:avLst/>
          </a:prstGeom>
        </p:spPr>
      </p:pic>
      <p:sp>
        <p:nvSpPr>
          <p:cNvPr id="6" name="矩形 5"/>
          <p:cNvSpPr/>
          <p:nvPr/>
        </p:nvSpPr>
        <p:spPr>
          <a:xfrm>
            <a:off x="2584450" y="1687830"/>
            <a:ext cx="753110" cy="2736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9" name="文本框 3"/>
          <p:cNvSpPr txBox="1"/>
          <p:nvPr/>
        </p:nvSpPr>
        <p:spPr>
          <a:xfrm>
            <a:off x="2204360" y="69126"/>
            <a:ext cx="2749471"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出版物检索</a:t>
            </a:r>
            <a:endParaRPr lang="zh-CN" altLang="en-US" sz="4000" dirty="0">
              <a:solidFill>
                <a:srgbClr val="269E81"/>
              </a:solidFill>
            </a:endParaRPr>
          </a:p>
        </p:txBody>
      </p:sp>
    </p:spTree>
    <p:extLst>
      <p:ext uri="{BB962C8B-B14F-4D97-AF65-F5344CB8AC3E}">
        <p14:creationId xmlns:p14="http://schemas.microsoft.com/office/powerpoint/2010/main" val="2054671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6"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4" grpId="5" animBg="1"/>
      <p:bldP spid="4" grpId="6" bldLvl="0" animBg="1"/>
      <p:bldP spid="6" grpId="0" animBg="1"/>
      <p:bldP spid="6" grpId="1" animBg="1"/>
      <p:bldP spid="6" grpId="2" animBg="1"/>
      <p:bldP spid="6" grpId="3" animBg="1"/>
      <p:bldP spid="6" grpId="4" animBg="1"/>
      <p:bldP spid="6" grpId="5" animBg="1"/>
      <p:bldP spid="6" grpId="6"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40309" y="4098925"/>
            <a:ext cx="1577340" cy="2736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46970"/>
            <a:ext cx="12191999" cy="5834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8802429" y="3725815"/>
            <a:ext cx="1076675" cy="26723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8" name="文本框 3"/>
          <p:cNvSpPr txBox="1"/>
          <p:nvPr/>
        </p:nvSpPr>
        <p:spPr>
          <a:xfrm>
            <a:off x="2204360" y="69126"/>
            <a:ext cx="2749471"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出版物检索</a:t>
            </a:r>
            <a:endParaRPr lang="zh-CN" altLang="en-US" sz="4000" dirty="0">
              <a:solidFill>
                <a:srgbClr val="269E81"/>
              </a:solidFill>
            </a:endParaRPr>
          </a:p>
        </p:txBody>
      </p:sp>
    </p:spTree>
    <p:extLst>
      <p:ext uri="{BB962C8B-B14F-4D97-AF65-F5344CB8AC3E}">
        <p14:creationId xmlns:p14="http://schemas.microsoft.com/office/powerpoint/2010/main" val="2054671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6"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4" grpId="5" animBg="1"/>
      <p:bldP spid="4" grpId="6" bldLvl="0" animBg="1"/>
      <p:bldP spid="3" grpId="0" animBg="1"/>
      <p:bldP spid="3" grpId="1" animBg="1"/>
      <p:bldP spid="3" grpId="2" animBg="1"/>
      <p:bldP spid="3" grpId="3" animBg="1"/>
      <p:bldP spid="3" grpId="4" animBg="1"/>
      <p:bldP spid="3" grpId="5" animBg="1"/>
      <p:bldP spid="3" grpId="6"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3888"/>
            <a:ext cx="12192000" cy="595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5" name="文本框 3"/>
          <p:cNvSpPr txBox="1"/>
          <p:nvPr/>
        </p:nvSpPr>
        <p:spPr>
          <a:xfrm>
            <a:off x="2204360" y="69126"/>
            <a:ext cx="2749471"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出版物检索</a:t>
            </a:r>
            <a:endParaRPr lang="zh-CN" altLang="en-US" sz="4000" dirty="0">
              <a:solidFill>
                <a:srgbClr val="269E81"/>
              </a:solidFill>
            </a:endParaRPr>
          </a:p>
        </p:txBody>
      </p:sp>
      <p:sp>
        <p:nvSpPr>
          <p:cNvPr id="6" name="矩形 5"/>
          <p:cNvSpPr/>
          <p:nvPr/>
        </p:nvSpPr>
        <p:spPr>
          <a:xfrm>
            <a:off x="8957041" y="3083858"/>
            <a:ext cx="1459902" cy="14522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val="2054671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7"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P spid="6" grpId="5" animBg="1"/>
      <p:bldP spid="6" grpId="6" animBg="1"/>
      <p:bldP spid="6" grpId="7"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6915"/>
            <a:ext cx="12192000" cy="572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690676" y="4020458"/>
            <a:ext cx="9225553" cy="103967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5457708" y="1088571"/>
            <a:ext cx="4554583" cy="5992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2391002" y="1920907"/>
            <a:ext cx="2726055" cy="7016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
        <p:nvSpPr>
          <p:cNvPr id="8" name="文本框 3"/>
          <p:cNvSpPr txBox="1"/>
          <p:nvPr/>
        </p:nvSpPr>
        <p:spPr>
          <a:xfrm>
            <a:off x="2204360" y="69126"/>
            <a:ext cx="2749471"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出版物检索</a:t>
            </a:r>
            <a:endParaRPr lang="zh-CN" altLang="en-US" sz="4000" dirty="0">
              <a:solidFill>
                <a:srgbClr val="269E81"/>
              </a:solidFill>
            </a:endParaRPr>
          </a:p>
        </p:txBody>
      </p:sp>
    </p:spTree>
    <p:extLst>
      <p:ext uri="{BB962C8B-B14F-4D97-AF65-F5344CB8AC3E}">
        <p14:creationId xmlns:p14="http://schemas.microsoft.com/office/powerpoint/2010/main" val="2054671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6"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6"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6"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animBg="1"/>
      <p:bldP spid="4" grpId="0" animBg="1"/>
      <p:bldP spid="4" grpId="1" animBg="1"/>
      <p:bldP spid="4" grpId="2" animBg="1"/>
      <p:bldP spid="4" grpId="3" animBg="1"/>
      <p:bldP spid="4" grpId="4" animBg="1"/>
      <p:bldP spid="4" grpId="5" animBg="1"/>
      <p:bldP spid="4" grpId="6" bldLvl="0" animBg="1"/>
      <p:bldP spid="5" grpId="0" animBg="1"/>
      <p:bldP spid="5" grpId="1" animBg="1"/>
      <p:bldP spid="5" grpId="2" animBg="1"/>
      <p:bldP spid="5" grpId="3" animBg="1"/>
      <p:bldP spid="5" grpId="4" animBg="1"/>
      <p:bldP spid="5" grpId="5" animBg="1"/>
      <p:bldP spid="5" grpId="6"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896" y="2769773"/>
            <a:ext cx="12192001" cy="3747141"/>
          </a:xfrm>
          <a:prstGeom prst="rect">
            <a:avLst/>
          </a:prstGeom>
          <a:solidFill>
            <a:srgbClr val="269E81">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descr="C:\Documents and Settings\Administrator\桌面\文献传递PPT\照片 0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0928" y="-321438"/>
            <a:ext cx="3091211" cy="30912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5405" y="3381829"/>
            <a:ext cx="5660762" cy="584775"/>
          </a:xfrm>
          <a:prstGeom prst="rect">
            <a:avLst/>
          </a:prstGeom>
          <a:noFill/>
        </p:spPr>
        <p:txBody>
          <a:bodyPr wrap="square" rtlCol="0">
            <a:spAutoFit/>
          </a:bodyPr>
          <a:lstStyle/>
          <a:p>
            <a:r>
              <a:rPr lang="zh-CN" altLang="en-US" sz="3200" b="1" dirty="0" smtClean="0">
                <a:solidFill>
                  <a:schemeClr val="accent3">
                    <a:lumMod val="75000"/>
                  </a:schemeClr>
                </a:solidFill>
              </a:rPr>
              <a:t>以“智能机器人”为例</a:t>
            </a:r>
            <a:endParaRPr lang="zh-CN" altLang="en-US" sz="3200" b="1" dirty="0">
              <a:solidFill>
                <a:schemeClr val="accent3">
                  <a:lumMod val="75000"/>
                </a:schemeClr>
              </a:solidFill>
            </a:endParaRPr>
          </a:p>
        </p:txBody>
      </p:sp>
      <p:sp>
        <p:nvSpPr>
          <p:cNvPr id="6" name="椭圆 5"/>
          <p:cNvSpPr/>
          <p:nvPr/>
        </p:nvSpPr>
        <p:spPr>
          <a:xfrm>
            <a:off x="2358571" y="856343"/>
            <a:ext cx="1698528" cy="1524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smtClean="0"/>
              <a:t>举例</a:t>
            </a:r>
            <a:endParaRPr lang="zh-CN" altLang="en-US" sz="4000" b="1" dirty="0"/>
          </a:p>
        </p:txBody>
      </p:sp>
      <p:sp>
        <p:nvSpPr>
          <p:cNvPr id="7" name="椭圆 6"/>
          <p:cNvSpPr/>
          <p:nvPr/>
        </p:nvSpPr>
        <p:spPr>
          <a:xfrm>
            <a:off x="7692572" y="856343"/>
            <a:ext cx="1698528" cy="1524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smtClean="0"/>
              <a:t>说明</a:t>
            </a:r>
            <a:endParaRPr lang="zh-CN" altLang="en-US" sz="4000" b="1" dirty="0"/>
          </a:p>
        </p:txBody>
      </p:sp>
      <p:sp>
        <p:nvSpPr>
          <p:cNvPr id="8" name="矩形 7"/>
          <p:cNvSpPr/>
          <p:nvPr/>
        </p:nvSpPr>
        <p:spPr>
          <a:xfrm>
            <a:off x="410598" y="0"/>
            <a:ext cx="1208012" cy="1041622"/>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81257" y="273647"/>
            <a:ext cx="1099981" cy="523220"/>
          </a:xfrm>
          <a:prstGeom prst="rect">
            <a:avLst/>
          </a:prstGeom>
        </p:spPr>
        <p:txBody>
          <a:bodyPr wrap="none">
            <a:spAutoFit/>
          </a:bodyPr>
          <a:lstStyle/>
          <a:p>
            <a:r>
              <a:rPr kumimoji="1" lang="en-US" altLang="zh-CN" sz="2800" b="1" dirty="0" smtClean="0">
                <a:solidFill>
                  <a:schemeClr val="bg1"/>
                </a:solidFill>
                <a:latin typeface="+mn-ea"/>
              </a:rPr>
              <a:t>CNKI</a:t>
            </a:r>
            <a:endParaRPr kumimoji="1" lang="zh-CN" altLang="en-US" sz="2800" b="1" dirty="0">
              <a:solidFill>
                <a:schemeClr val="bg1"/>
              </a:solidFill>
              <a:latin typeface="+mn-ea"/>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741" y="4087604"/>
            <a:ext cx="10074310" cy="161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3395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1266"/>
                                        </p:tgtEl>
                                        <p:attrNameLst>
                                          <p:attrName>style.visibility</p:attrName>
                                        </p:attrNameLst>
                                      </p:cBhvr>
                                      <p:to>
                                        <p:strVal val="visible"/>
                                      </p:to>
                                    </p:set>
                                    <p:animEffect transition="in" filter="fade">
                                      <p:cBhvr>
                                        <p:cTn id="4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4127047"/>
            <a:ext cx="1187268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20" y="693732"/>
            <a:ext cx="11872685" cy="313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175250" y="1352550"/>
            <a:ext cx="2416175" cy="413385"/>
          </a:xfrm>
          <a:prstGeom prst="rect">
            <a:avLst/>
          </a:prstGeom>
          <a:solidFill>
            <a:schemeClr val="bg1"/>
          </a:solidFill>
          <a:ln w="25400" cap="flat" cmpd="sng">
            <a:solidFill>
              <a:srgbClr val="FF0000"/>
            </a:solidFill>
            <a:prstDash val="solid"/>
            <a:round/>
            <a:headEnd type="none" w="med" len="med"/>
            <a:tailEnd type="none" w="med" len="med"/>
          </a:ln>
        </p:spPr>
        <p:txBody>
          <a:bodyPr anchor="t"/>
          <a:lstStyle/>
          <a:p>
            <a:pPr lvl="0" indent="0" algn="ctr" eaLnBrk="0" hangingPunct="0"/>
            <a:r>
              <a:rPr lang="zh-CN" altLang="en-US" dirty="0">
                <a:latin typeface="微软雅黑" panose="020B0503020204020204" pitchFamily="34" charset="-122"/>
                <a:ea typeface="微软雅黑" panose="020B0503020204020204" pitchFamily="34" charset="-122"/>
              </a:rPr>
              <a:t>中文文献检索结果</a:t>
            </a:r>
          </a:p>
        </p:txBody>
      </p:sp>
      <p:sp>
        <p:nvSpPr>
          <p:cNvPr id="6" name="矩形 5"/>
          <p:cNvSpPr/>
          <p:nvPr/>
        </p:nvSpPr>
        <p:spPr>
          <a:xfrm>
            <a:off x="5205730" y="4495800"/>
            <a:ext cx="2416175" cy="429895"/>
          </a:xfrm>
          <a:prstGeom prst="rect">
            <a:avLst/>
          </a:prstGeom>
          <a:solidFill>
            <a:schemeClr val="bg1"/>
          </a:solidFill>
          <a:ln w="25400" cap="flat" cmpd="sng">
            <a:solidFill>
              <a:srgbClr val="FF0000"/>
            </a:solidFill>
            <a:prstDash val="solid"/>
            <a:round/>
            <a:headEnd type="none" w="med" len="med"/>
            <a:tailEnd type="none" w="med" len="med"/>
          </a:ln>
        </p:spPr>
        <p:txBody>
          <a:bodyPr anchor="t"/>
          <a:lstStyle/>
          <a:p>
            <a:pPr lvl="0" indent="0" algn="ctr" eaLnBrk="0" hangingPunct="0"/>
            <a:r>
              <a:rPr lang="zh-CN" altLang="en-US" dirty="0">
                <a:latin typeface="微软雅黑" panose="020B0503020204020204" pitchFamily="34" charset="-122"/>
                <a:ea typeface="微软雅黑" panose="020B0503020204020204" pitchFamily="34" charset="-122"/>
              </a:rPr>
              <a:t>外文文献检索结果</a:t>
            </a:r>
          </a:p>
        </p:txBody>
      </p:sp>
      <p:sp>
        <p:nvSpPr>
          <p:cNvPr id="7" name="矩形 6"/>
          <p:cNvSpPr/>
          <p:nvPr/>
        </p:nvSpPr>
        <p:spPr>
          <a:xfrm>
            <a:off x="7900670" y="699135"/>
            <a:ext cx="920750" cy="312945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9971140" y="714375"/>
            <a:ext cx="493395" cy="31142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10743879" y="699135"/>
            <a:ext cx="695084" cy="312945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3"/>
          <p:cNvSpPr txBox="1"/>
          <p:nvPr/>
        </p:nvSpPr>
        <p:spPr>
          <a:xfrm>
            <a:off x="2204360" y="69126"/>
            <a:ext cx="6724918"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检索结果</a:t>
            </a:r>
            <a:r>
              <a:rPr lang="en-US" altLang="zh-CN" sz="4000" dirty="0" smtClean="0">
                <a:solidFill>
                  <a:srgbClr val="269E81"/>
                </a:solidFill>
              </a:rPr>
              <a:t>----</a:t>
            </a:r>
            <a:r>
              <a:rPr lang="zh-CN" altLang="en-US" sz="4000" dirty="0" smtClean="0">
                <a:solidFill>
                  <a:srgbClr val="269E81"/>
                </a:solidFill>
              </a:rPr>
              <a:t>中英文统一检索</a:t>
            </a:r>
            <a:endParaRPr lang="zh-CN" altLang="en-US" sz="4000" dirty="0">
              <a:solidFill>
                <a:srgbClr val="269E81"/>
              </a:solidFill>
            </a:endParaRPr>
          </a:p>
        </p:txBody>
      </p:sp>
      <p:sp>
        <p:nvSpPr>
          <p:cNvPr id="12" name="矩形 11"/>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Tree>
    <p:extLst>
      <p:ext uri="{BB962C8B-B14F-4D97-AF65-F5344CB8AC3E}">
        <p14:creationId xmlns:p14="http://schemas.microsoft.com/office/powerpoint/2010/main" val="2054671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fade">
                                      <p:cBhvr>
                                        <p:cTn id="16" dur="500"/>
                                        <p:tgtEl>
                                          <p:spTgt spid="409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6"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6"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animBg="1"/>
      <p:bldP spid="7" grpId="1" animBg="1"/>
      <p:bldP spid="7" grpId="2" animBg="1"/>
      <p:bldP spid="7" grpId="3" animBg="1"/>
      <p:bldP spid="7" grpId="4" animBg="1"/>
      <p:bldP spid="7" grpId="5" animBg="1"/>
      <p:bldP spid="7" grpId="6" bldLvl="0" animBg="1"/>
      <p:bldP spid="8" grpId="0" animBg="1"/>
      <p:bldP spid="8" grpId="1" animBg="1"/>
      <p:bldP spid="8" grpId="2" animBg="1"/>
      <p:bldP spid="8" grpId="3" animBg="1"/>
      <p:bldP spid="8" grpId="4" animBg="1"/>
      <p:bldP spid="8" grpId="5" animBg="1"/>
      <p:bldP spid="8" grpId="6" bldLvl="0" animBg="1"/>
      <p:bldP spid="9" grpId="0" animBg="1"/>
      <p:bldP spid="9" grpId="1" animBg="1"/>
      <p:bldP spid="9" grpId="2" animBg="1"/>
      <p:bldP spid="9" grpId="3" animBg="1"/>
      <p:bldP spid="9" grpId="4" animBg="1"/>
      <p:bldP spid="9" grpId="5" animBg="1"/>
      <p:bldP spid="9" grpId="6"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706755" y="749300"/>
            <a:ext cx="11047730" cy="5694045"/>
          </a:xfrm>
          <a:prstGeom prst="rect">
            <a:avLst/>
          </a:prstGeom>
        </p:spPr>
      </p:pic>
      <p:pic>
        <p:nvPicPr>
          <p:cNvPr id="4" name="图片 3"/>
          <p:cNvPicPr>
            <a:picLocks noChangeAspect="1"/>
          </p:cNvPicPr>
          <p:nvPr/>
        </p:nvPicPr>
        <p:blipFill>
          <a:blip r:embed="rId3"/>
          <a:stretch>
            <a:fillRect/>
          </a:stretch>
        </p:blipFill>
        <p:spPr>
          <a:xfrm>
            <a:off x="3618230" y="2595880"/>
            <a:ext cx="8135620" cy="3847465"/>
          </a:xfrm>
          <a:prstGeom prst="rect">
            <a:avLst/>
          </a:prstGeom>
          <a:ln>
            <a:noFill/>
          </a:ln>
        </p:spPr>
      </p:pic>
      <p:sp>
        <p:nvSpPr>
          <p:cNvPr id="5" name="TextBox 6"/>
          <p:cNvSpPr txBox="1"/>
          <p:nvPr/>
        </p:nvSpPr>
        <p:spPr>
          <a:xfrm>
            <a:off x="8237855" y="1891348"/>
            <a:ext cx="2892425" cy="922337"/>
          </a:xfrm>
          <a:prstGeom prst="rect">
            <a:avLst/>
          </a:prstGeom>
          <a:solidFill>
            <a:schemeClr val="bg1"/>
          </a:solidFill>
          <a:ln w="25400" cap="flat" cmpd="sng">
            <a:solidFill>
              <a:srgbClr val="FF0000"/>
            </a:solidFill>
            <a:prstDash val="solid"/>
            <a:miter/>
            <a:headEnd type="none" w="med" len="med"/>
            <a:tailEnd type="none" w="med" len="med"/>
          </a:ln>
        </p:spPr>
        <p:txBody>
          <a:bodyPr anchor="t">
            <a:spAutoFit/>
          </a:bodyPr>
          <a:lstStyle/>
          <a:p>
            <a:pPr lvl="0" indent="0" algn="ctr" eaLnBrk="0" hangingPunct="0">
              <a:lnSpc>
                <a:spcPct val="150000"/>
              </a:lnSpc>
            </a:pPr>
            <a:r>
              <a:rPr lang="zh-CN" altLang="en-US" dirty="0">
                <a:latin typeface="微软雅黑" panose="020B0503020204020204" pitchFamily="34" charset="-122"/>
                <a:ea typeface="微软雅黑" panose="020B0503020204020204" pitchFamily="34" charset="-122"/>
              </a:rPr>
              <a:t>一站式获取</a:t>
            </a:r>
            <a:r>
              <a:rPr lang="en-US" altLang="zh-CN" dirty="0">
                <a:latin typeface="微软雅黑" panose="020B0503020204020204" pitchFamily="34" charset="-122"/>
                <a:ea typeface="微软雅黑" panose="020B0503020204020204" pitchFamily="34" charset="-122"/>
              </a:rPr>
              <a:t>1,4000</a:t>
            </a:r>
            <a:r>
              <a:rPr lang="zh-CN" altLang="en-US" dirty="0">
                <a:latin typeface="微软雅黑" panose="020B0503020204020204" pitchFamily="34" charset="-122"/>
                <a:ea typeface="微软雅黑" panose="020B0503020204020204" pitchFamily="34" charset="-122"/>
              </a:rPr>
              <a:t>余家</a:t>
            </a:r>
            <a:endParaRPr lang="en-US" altLang="zh-CN" dirty="0">
              <a:latin typeface="微软雅黑" panose="020B0503020204020204" pitchFamily="34" charset="-122"/>
              <a:ea typeface="微软雅黑" panose="020B0503020204020204" pitchFamily="34" charset="-122"/>
            </a:endParaRPr>
          </a:p>
          <a:p>
            <a:pPr lvl="0" indent="0" algn="ctr" eaLnBrk="0" hangingPunct="0">
              <a:lnSpc>
                <a:spcPct val="150000"/>
              </a:lnSpc>
            </a:pPr>
            <a:r>
              <a:rPr lang="zh-CN" altLang="en-US" dirty="0">
                <a:latin typeface="微软雅黑" panose="020B0503020204020204" pitchFamily="34" charset="-122"/>
                <a:ea typeface="微软雅黑" panose="020B0503020204020204" pitchFamily="34" charset="-122"/>
              </a:rPr>
              <a:t>国际知名出版社科研动态</a:t>
            </a:r>
            <a:endParaRPr lang="en-US" altLang="zh-CN" dirty="0">
              <a:latin typeface="微软雅黑" panose="020B0503020204020204" pitchFamily="34" charset="-122"/>
              <a:ea typeface="微软雅黑" panose="020B0503020204020204" pitchFamily="34" charset="-122"/>
            </a:endParaRPr>
          </a:p>
        </p:txBody>
      </p:sp>
      <p:pic>
        <p:nvPicPr>
          <p:cNvPr id="6" name="Picture 4"/>
          <p:cNvPicPr>
            <a:picLocks noChangeAspect="1"/>
          </p:cNvPicPr>
          <p:nvPr/>
        </p:nvPicPr>
        <p:blipFill>
          <a:blip r:embed="rId4"/>
          <a:srcRect r="24326" b="25236"/>
          <a:stretch>
            <a:fillRect/>
          </a:stretch>
        </p:blipFill>
        <p:spPr>
          <a:xfrm>
            <a:off x="374015" y="2063750"/>
            <a:ext cx="6826885" cy="4379595"/>
          </a:xfrm>
          <a:prstGeom prst="rect">
            <a:avLst/>
          </a:prstGeom>
          <a:noFill/>
          <a:ln w="9525">
            <a:solidFill>
              <a:schemeClr val="tx1"/>
            </a:solidFill>
          </a:ln>
        </p:spPr>
      </p:pic>
      <p:sp>
        <p:nvSpPr>
          <p:cNvPr id="7" name="矩形 6"/>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3"/>
          <p:cNvSpPr txBox="1"/>
          <p:nvPr/>
        </p:nvSpPr>
        <p:spPr>
          <a:xfrm>
            <a:off x="2204360" y="69126"/>
            <a:ext cx="4961615"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检索结果</a:t>
            </a:r>
            <a:r>
              <a:rPr lang="en-US" altLang="zh-CN" sz="4000" dirty="0" smtClean="0">
                <a:solidFill>
                  <a:srgbClr val="269E81"/>
                </a:solidFill>
              </a:rPr>
              <a:t>---</a:t>
            </a:r>
            <a:r>
              <a:rPr lang="zh-CN" altLang="en-US" sz="4000" dirty="0" smtClean="0">
                <a:solidFill>
                  <a:srgbClr val="269E81"/>
                </a:solidFill>
              </a:rPr>
              <a:t>外文检索</a:t>
            </a:r>
            <a:endParaRPr lang="zh-CN" altLang="en-US" sz="4000" dirty="0">
              <a:solidFill>
                <a:srgbClr val="269E81"/>
              </a:solidFill>
            </a:endParaRPr>
          </a:p>
        </p:txBody>
      </p:sp>
      <p:sp>
        <p:nvSpPr>
          <p:cNvPr id="9" name="矩形 8"/>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Tree>
    <p:extLst>
      <p:ext uri="{BB962C8B-B14F-4D97-AF65-F5344CB8AC3E}">
        <p14:creationId xmlns:p14="http://schemas.microsoft.com/office/powerpoint/2010/main" val="2054671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7823200" y="2708275"/>
            <a:ext cx="1741488" cy="1368425"/>
            <a:chOff x="7811526" y="4182183"/>
            <a:chExt cx="1742445" cy="1367161"/>
          </a:xfrm>
        </p:grpSpPr>
        <p:sp>
          <p:nvSpPr>
            <p:cNvPr id="5" name="AutoShape 15"/>
            <p:cNvSpPr>
              <a:spLocks noChangeArrowheads="1"/>
            </p:cNvSpPr>
            <p:nvPr/>
          </p:nvSpPr>
          <p:spPr bwMode="auto">
            <a:xfrm rot="3600000">
              <a:off x="7776876" y="5116114"/>
              <a:ext cx="399680" cy="330381"/>
            </a:xfrm>
            <a:prstGeom prst="upArrow">
              <a:avLst>
                <a:gd name="adj1" fmla="val 52833"/>
                <a:gd name="adj2" fmla="val 45940"/>
              </a:avLst>
            </a:prstGeom>
            <a:gradFill rotWithShape="0">
              <a:gsLst>
                <a:gs pos="0">
                  <a:srgbClr val="E2F3D0"/>
                </a:gs>
                <a:gs pos="33000">
                  <a:srgbClr val="E2F3D0"/>
                </a:gs>
                <a:gs pos="100000">
                  <a:srgbClr val="A8DA73"/>
                </a:gs>
              </a:gsLst>
              <a:lin ang="5400000"/>
            </a:gradFill>
            <a:ln w="3175" algn="ctr">
              <a:solidFill>
                <a:srgbClr val="D7D7D7"/>
              </a:solidFill>
              <a:miter lim="800000"/>
              <a:headEnd/>
              <a:tailEnd/>
            </a:ln>
          </p:spPr>
          <p:txBody>
            <a:bodyPr rot="10800000" vert="eaVert" anchor="ctr"/>
            <a:lstStyle/>
            <a:p>
              <a:pPr algn="ctr">
                <a:lnSpc>
                  <a:spcPct val="120000"/>
                </a:lnSpc>
                <a:defRPr/>
              </a:pPr>
              <a:endParaRPr lang="zh-CN" altLang="en-US" sz="2800" b="1" kern="0">
                <a:solidFill>
                  <a:sysClr val="window" lastClr="FFFFFF"/>
                </a:solidFill>
                <a:latin typeface="微软雅黑" pitchFamily="34" charset="-122"/>
                <a:ea typeface="微软雅黑" pitchFamily="34" charset="-122"/>
                <a:cs typeface="+mn-cs"/>
              </a:endParaRPr>
            </a:p>
          </p:txBody>
        </p:sp>
        <p:sp>
          <p:nvSpPr>
            <p:cNvPr id="6" name="Oval 7"/>
            <p:cNvSpPr>
              <a:spLocks noChangeArrowheads="1"/>
            </p:cNvSpPr>
            <p:nvPr/>
          </p:nvSpPr>
          <p:spPr bwMode="gray">
            <a:xfrm>
              <a:off x="8146673" y="4182183"/>
              <a:ext cx="1407298" cy="1367161"/>
            </a:xfrm>
            <a:prstGeom prst="ellipse">
              <a:avLst/>
            </a:prstGeom>
            <a:gradFill rotWithShape="0">
              <a:gsLst>
                <a:gs pos="0">
                  <a:srgbClr val="A8DA73"/>
                </a:gs>
                <a:gs pos="100000">
                  <a:srgbClr val="6DAA2D"/>
                </a:gs>
              </a:gsLst>
              <a:lin ang="5400000"/>
            </a:gradFill>
            <a:ln w="9525" cap="rnd">
              <a:solidFill>
                <a:srgbClr val="C5E6A2"/>
              </a:solidFill>
              <a:round/>
              <a:headEnd/>
              <a:tailEnd/>
            </a:ln>
          </p:spPr>
          <p:txBody>
            <a:bodyPr wrap="none" anchor="ctr"/>
            <a:lstStyle/>
            <a:p>
              <a:pPr algn="ctr"/>
              <a:endParaRPr lang="zh-CN" altLang="en-US" sz="1800" b="1">
                <a:solidFill>
                  <a:srgbClr val="000000"/>
                </a:solidFill>
                <a:latin typeface="微软雅黑" pitchFamily="34" charset="-122"/>
                <a:ea typeface="微软雅黑" pitchFamily="34" charset="-122"/>
              </a:endParaRPr>
            </a:p>
          </p:txBody>
        </p:sp>
        <p:sp>
          <p:nvSpPr>
            <p:cNvPr id="7" name="TextBox 19"/>
            <p:cNvSpPr txBox="1">
              <a:spLocks noChangeArrowheads="1"/>
            </p:cNvSpPr>
            <p:nvPr/>
          </p:nvSpPr>
          <p:spPr bwMode="auto">
            <a:xfrm>
              <a:off x="8295596" y="4687591"/>
              <a:ext cx="1127965" cy="35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wrap="none" anchor="ctr"/>
            <a:lstStyle>
              <a:lvl1pPr eaLnBrk="0" hangingPunct="0">
                <a:defRPr sz="5000">
                  <a:solidFill>
                    <a:schemeClr val="bg1"/>
                  </a:solidFill>
                  <a:latin typeface="Times New Roman" pitchFamily="18" charset="0"/>
                  <a:ea typeface="DFPYeaSong-B5"/>
                  <a:cs typeface="DFPYeaSong-B5"/>
                </a:defRPr>
              </a:lvl1pPr>
              <a:lvl2pPr marL="742950" indent="-285750" eaLnBrk="0" hangingPunct="0">
                <a:defRPr sz="5000">
                  <a:solidFill>
                    <a:schemeClr val="bg1"/>
                  </a:solidFill>
                  <a:latin typeface="Times New Roman" pitchFamily="18" charset="0"/>
                  <a:ea typeface="DFPYeaSong-B5"/>
                  <a:cs typeface="DFPYeaSong-B5"/>
                </a:defRPr>
              </a:lvl2pPr>
              <a:lvl3pPr marL="1143000" indent="-228600" eaLnBrk="0" hangingPunct="0">
                <a:defRPr sz="5000">
                  <a:solidFill>
                    <a:schemeClr val="bg1"/>
                  </a:solidFill>
                  <a:latin typeface="Times New Roman" pitchFamily="18" charset="0"/>
                  <a:ea typeface="DFPYeaSong-B5"/>
                  <a:cs typeface="DFPYeaSong-B5"/>
                </a:defRPr>
              </a:lvl3pPr>
              <a:lvl4pPr marL="1600200" indent="-228600" eaLnBrk="0" hangingPunct="0">
                <a:defRPr sz="5000">
                  <a:solidFill>
                    <a:schemeClr val="bg1"/>
                  </a:solidFill>
                  <a:latin typeface="Times New Roman" pitchFamily="18" charset="0"/>
                  <a:ea typeface="DFPYeaSong-B5"/>
                  <a:cs typeface="DFPYeaSong-B5"/>
                </a:defRPr>
              </a:lvl4pPr>
              <a:lvl5pPr marL="2057400" indent="-228600" eaLnBrk="0" hangingPunct="0">
                <a:defRPr sz="5000">
                  <a:solidFill>
                    <a:schemeClr val="bg1"/>
                  </a:solidFill>
                  <a:latin typeface="Times New Roman" pitchFamily="18" charset="0"/>
                  <a:ea typeface="DFPYeaSong-B5"/>
                  <a:cs typeface="DFPYeaSong-B5"/>
                </a:defRPr>
              </a:lvl5pPr>
              <a:lvl6pPr marL="25146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6pPr>
              <a:lvl7pPr marL="29718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7pPr>
              <a:lvl8pPr marL="34290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8pPr>
              <a:lvl9pPr marL="38862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9pPr>
            </a:lstStyle>
            <a:p>
              <a:pPr algn="ctr" eaLnBrk="1" hangingPunct="1">
                <a:lnSpc>
                  <a:spcPct val="120000"/>
                </a:lnSpc>
              </a:pPr>
              <a:endParaRPr lang="zh-CN" altLang="en-US" sz="1800" b="1">
                <a:solidFill>
                  <a:srgbClr val="FFFFFF"/>
                </a:solidFill>
                <a:latin typeface="微软雅黑" pitchFamily="34" charset="-122"/>
                <a:ea typeface="微软雅黑" pitchFamily="34" charset="-122"/>
              </a:endParaRPr>
            </a:p>
            <a:p>
              <a:pPr algn="ctr" eaLnBrk="1" hangingPunct="1">
                <a:lnSpc>
                  <a:spcPct val="120000"/>
                </a:lnSpc>
              </a:pPr>
              <a:r>
                <a:rPr lang="zh-CN" altLang="en-US" sz="1800" b="1">
                  <a:solidFill>
                    <a:srgbClr val="FFFFFF"/>
                  </a:solidFill>
                  <a:latin typeface="微软雅黑" pitchFamily="34" charset="-122"/>
                  <a:ea typeface="微软雅黑" pitchFamily="34" charset="-122"/>
                </a:rPr>
                <a:t>管理文献</a:t>
              </a:r>
            </a:p>
            <a:p>
              <a:pPr algn="ctr" eaLnBrk="1" hangingPunct="1">
                <a:lnSpc>
                  <a:spcPct val="120000"/>
                </a:lnSpc>
              </a:pPr>
              <a:r>
                <a:rPr lang="zh-CN" altLang="en-US" sz="1800" b="1">
                  <a:solidFill>
                    <a:srgbClr val="FFFFFF"/>
                  </a:solidFill>
                  <a:latin typeface="微软雅黑" pitchFamily="34" charset="-122"/>
                  <a:ea typeface="微软雅黑" pitchFamily="34" charset="-122"/>
                </a:rPr>
                <a:t>应用写作</a:t>
              </a:r>
            </a:p>
            <a:p>
              <a:pPr algn="ctr" eaLnBrk="1" hangingPunct="1">
                <a:lnSpc>
                  <a:spcPct val="120000"/>
                </a:lnSpc>
              </a:pPr>
              <a:endParaRPr lang="zh-CN" altLang="en-US" sz="1800" b="1">
                <a:solidFill>
                  <a:srgbClr val="FFFFFF"/>
                </a:solidFill>
                <a:latin typeface="微软雅黑" pitchFamily="34" charset="-122"/>
                <a:ea typeface="微软雅黑" pitchFamily="34" charset="-122"/>
              </a:endParaRPr>
            </a:p>
          </p:txBody>
        </p:sp>
      </p:grpSp>
      <p:grpSp>
        <p:nvGrpSpPr>
          <p:cNvPr id="8" name="组合 7"/>
          <p:cNvGrpSpPr>
            <a:grpSpLocks/>
          </p:cNvGrpSpPr>
          <p:nvPr/>
        </p:nvGrpSpPr>
        <p:grpSpPr bwMode="auto">
          <a:xfrm>
            <a:off x="7104063" y="1628775"/>
            <a:ext cx="1466850" cy="1743075"/>
            <a:chOff x="7120950" y="3023731"/>
            <a:chExt cx="1467112" cy="1743074"/>
          </a:xfrm>
        </p:grpSpPr>
        <p:sp>
          <p:nvSpPr>
            <p:cNvPr id="9" name="AutoShape 15"/>
            <p:cNvSpPr>
              <a:spLocks noChangeArrowheads="1"/>
            </p:cNvSpPr>
            <p:nvPr/>
          </p:nvSpPr>
          <p:spPr bwMode="auto">
            <a:xfrm rot="1800000">
              <a:off x="7120950" y="4436605"/>
              <a:ext cx="400121" cy="330200"/>
            </a:xfrm>
            <a:prstGeom prst="upArrow">
              <a:avLst>
                <a:gd name="adj1" fmla="val 52833"/>
                <a:gd name="adj2" fmla="val 45940"/>
              </a:avLst>
            </a:prstGeom>
            <a:gradFill>
              <a:gsLst>
                <a:gs pos="33000">
                  <a:srgbClr val="6DAA2D">
                    <a:lumMod val="20000"/>
                    <a:lumOff val="80000"/>
                  </a:srgbClr>
                </a:gs>
                <a:gs pos="100000">
                  <a:srgbClr val="6DAA2D">
                    <a:lumMod val="60000"/>
                    <a:lumOff val="40000"/>
                  </a:srgbClr>
                </a:gs>
              </a:gsLst>
              <a:lin ang="5400000" scaled="0"/>
            </a:gradFill>
            <a:ln w="3175" cap="flat" cmpd="sng" algn="ctr">
              <a:solidFill>
                <a:srgbClr val="D7D7D7"/>
              </a:solidFill>
              <a:prstDash val="solid"/>
            </a:ln>
            <a:effectLst/>
            <a:extLst/>
          </p:spPr>
          <p:txBody>
            <a:bodyPr anchor="ctr"/>
            <a:lstStyle/>
            <a:p>
              <a:pPr algn="ctr">
                <a:lnSpc>
                  <a:spcPct val="120000"/>
                </a:lnSpc>
                <a:defRPr/>
              </a:pPr>
              <a:endParaRPr lang="zh-CN" altLang="en-US" sz="2800" b="1" kern="0">
                <a:solidFill>
                  <a:sysClr val="window" lastClr="FFFFFF"/>
                </a:solidFill>
                <a:latin typeface="微软雅黑" pitchFamily="34" charset="-122"/>
                <a:ea typeface="微软雅黑" pitchFamily="34" charset="-122"/>
                <a:cs typeface="+mn-cs"/>
              </a:endParaRPr>
            </a:p>
          </p:txBody>
        </p:sp>
        <p:sp>
          <p:nvSpPr>
            <p:cNvPr id="10" name="Oval 7"/>
            <p:cNvSpPr>
              <a:spLocks noChangeArrowheads="1"/>
            </p:cNvSpPr>
            <p:nvPr/>
          </p:nvSpPr>
          <p:spPr bwMode="gray">
            <a:xfrm>
              <a:off x="7181286" y="3023731"/>
              <a:ext cx="1406776" cy="1366837"/>
            </a:xfrm>
            <a:prstGeom prst="ellipse">
              <a:avLst/>
            </a:prstGeom>
            <a:gradFill rotWithShape="0">
              <a:gsLst>
                <a:gs pos="0">
                  <a:srgbClr val="A8DA73"/>
                </a:gs>
                <a:gs pos="100000">
                  <a:srgbClr val="6DAA2D"/>
                </a:gs>
              </a:gsLst>
              <a:lin ang="5400000"/>
            </a:gradFill>
            <a:ln w="9525" cap="rnd">
              <a:solidFill>
                <a:srgbClr val="C5E6A2"/>
              </a:solidFill>
              <a:round/>
              <a:headEnd/>
              <a:tailEnd/>
            </a:ln>
          </p:spPr>
          <p:txBody>
            <a:bodyPr wrap="none" anchor="ctr"/>
            <a:lstStyle/>
            <a:p>
              <a:pPr algn="ctr"/>
              <a:endParaRPr lang="zh-CN" altLang="en-US" sz="1800" b="1">
                <a:solidFill>
                  <a:srgbClr val="000000"/>
                </a:solidFill>
                <a:latin typeface="微软雅黑" pitchFamily="34" charset="-122"/>
                <a:ea typeface="微软雅黑" pitchFamily="34" charset="-122"/>
              </a:endParaRPr>
            </a:p>
          </p:txBody>
        </p:sp>
        <p:sp>
          <p:nvSpPr>
            <p:cNvPr id="11" name="TextBox 22"/>
            <p:cNvSpPr txBox="1">
              <a:spLocks noChangeArrowheads="1"/>
            </p:cNvSpPr>
            <p:nvPr/>
          </p:nvSpPr>
          <p:spPr bwMode="auto">
            <a:xfrm>
              <a:off x="7329687" y="3529139"/>
              <a:ext cx="1127965" cy="35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wrap="none" anchor="ctr"/>
            <a:lstStyle>
              <a:lvl1pPr eaLnBrk="0" hangingPunct="0">
                <a:defRPr sz="5000">
                  <a:solidFill>
                    <a:schemeClr val="bg1"/>
                  </a:solidFill>
                  <a:latin typeface="Times New Roman" pitchFamily="18" charset="0"/>
                  <a:ea typeface="DFPYeaSong-B5"/>
                  <a:cs typeface="DFPYeaSong-B5"/>
                </a:defRPr>
              </a:lvl1pPr>
              <a:lvl2pPr marL="742950" indent="-285750" eaLnBrk="0" hangingPunct="0">
                <a:defRPr sz="5000">
                  <a:solidFill>
                    <a:schemeClr val="bg1"/>
                  </a:solidFill>
                  <a:latin typeface="Times New Roman" pitchFamily="18" charset="0"/>
                  <a:ea typeface="DFPYeaSong-B5"/>
                  <a:cs typeface="DFPYeaSong-B5"/>
                </a:defRPr>
              </a:lvl2pPr>
              <a:lvl3pPr marL="1143000" indent="-228600" eaLnBrk="0" hangingPunct="0">
                <a:defRPr sz="5000">
                  <a:solidFill>
                    <a:schemeClr val="bg1"/>
                  </a:solidFill>
                  <a:latin typeface="Times New Roman" pitchFamily="18" charset="0"/>
                  <a:ea typeface="DFPYeaSong-B5"/>
                  <a:cs typeface="DFPYeaSong-B5"/>
                </a:defRPr>
              </a:lvl3pPr>
              <a:lvl4pPr marL="1600200" indent="-228600" eaLnBrk="0" hangingPunct="0">
                <a:defRPr sz="5000">
                  <a:solidFill>
                    <a:schemeClr val="bg1"/>
                  </a:solidFill>
                  <a:latin typeface="Times New Roman" pitchFamily="18" charset="0"/>
                  <a:ea typeface="DFPYeaSong-B5"/>
                  <a:cs typeface="DFPYeaSong-B5"/>
                </a:defRPr>
              </a:lvl4pPr>
              <a:lvl5pPr marL="2057400" indent="-228600" eaLnBrk="0" hangingPunct="0">
                <a:defRPr sz="5000">
                  <a:solidFill>
                    <a:schemeClr val="bg1"/>
                  </a:solidFill>
                  <a:latin typeface="Times New Roman" pitchFamily="18" charset="0"/>
                  <a:ea typeface="DFPYeaSong-B5"/>
                  <a:cs typeface="DFPYeaSong-B5"/>
                </a:defRPr>
              </a:lvl5pPr>
              <a:lvl6pPr marL="25146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6pPr>
              <a:lvl7pPr marL="29718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7pPr>
              <a:lvl8pPr marL="34290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8pPr>
              <a:lvl9pPr marL="38862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9pPr>
            </a:lstStyle>
            <a:p>
              <a:pPr algn="ctr" eaLnBrk="1" hangingPunct="1">
                <a:lnSpc>
                  <a:spcPct val="120000"/>
                </a:lnSpc>
              </a:pPr>
              <a:r>
                <a:rPr lang="zh-CN" altLang="en-US" sz="1800" b="1">
                  <a:solidFill>
                    <a:srgbClr val="FFFFFF"/>
                  </a:solidFill>
                  <a:latin typeface="微软雅黑" pitchFamily="34" charset="-122"/>
                  <a:ea typeface="微软雅黑" pitchFamily="34" charset="-122"/>
                </a:rPr>
                <a:t>检索筛选有</a:t>
              </a:r>
            </a:p>
            <a:p>
              <a:pPr algn="ctr" eaLnBrk="1" hangingPunct="1">
                <a:lnSpc>
                  <a:spcPct val="120000"/>
                </a:lnSpc>
              </a:pPr>
              <a:r>
                <a:rPr lang="zh-CN" altLang="en-US" sz="1800" b="1">
                  <a:solidFill>
                    <a:srgbClr val="FFFFFF"/>
                  </a:solidFill>
                  <a:latin typeface="微软雅黑" pitchFamily="34" charset="-122"/>
                  <a:ea typeface="微软雅黑" pitchFamily="34" charset="-122"/>
                </a:rPr>
                <a:t>价值的文献</a:t>
              </a:r>
            </a:p>
          </p:txBody>
        </p:sp>
      </p:grpSp>
      <p:grpSp>
        <p:nvGrpSpPr>
          <p:cNvPr id="12" name="组合 11"/>
          <p:cNvGrpSpPr>
            <a:grpSpLocks/>
          </p:cNvGrpSpPr>
          <p:nvPr/>
        </p:nvGrpSpPr>
        <p:grpSpPr bwMode="auto">
          <a:xfrm>
            <a:off x="4298950" y="1628775"/>
            <a:ext cx="1466850" cy="1743075"/>
            <a:chOff x="4297836" y="3023731"/>
            <a:chExt cx="1467112" cy="1743074"/>
          </a:xfrm>
        </p:grpSpPr>
        <p:sp>
          <p:nvSpPr>
            <p:cNvPr id="13" name="AutoShape 15"/>
            <p:cNvSpPr>
              <a:spLocks noChangeArrowheads="1"/>
            </p:cNvSpPr>
            <p:nvPr/>
          </p:nvSpPr>
          <p:spPr bwMode="auto">
            <a:xfrm rot="19800000">
              <a:off x="5364827" y="4436605"/>
              <a:ext cx="400121" cy="330200"/>
            </a:xfrm>
            <a:prstGeom prst="upArrow">
              <a:avLst>
                <a:gd name="adj1" fmla="val 52833"/>
                <a:gd name="adj2" fmla="val 45940"/>
              </a:avLst>
            </a:prstGeom>
            <a:gradFill>
              <a:gsLst>
                <a:gs pos="33000">
                  <a:srgbClr val="6DAA2D">
                    <a:lumMod val="20000"/>
                    <a:lumOff val="80000"/>
                  </a:srgbClr>
                </a:gs>
                <a:gs pos="100000">
                  <a:srgbClr val="6DAA2D">
                    <a:lumMod val="60000"/>
                    <a:lumOff val="40000"/>
                  </a:srgbClr>
                </a:gs>
              </a:gsLst>
              <a:lin ang="5400000" scaled="0"/>
            </a:gradFill>
            <a:ln w="3175" cap="flat" cmpd="sng" algn="ctr">
              <a:solidFill>
                <a:srgbClr val="D7D7D7"/>
              </a:solidFill>
              <a:prstDash val="solid"/>
            </a:ln>
            <a:effectLst/>
            <a:extLst/>
          </p:spPr>
          <p:txBody>
            <a:bodyPr anchor="ctr"/>
            <a:lstStyle/>
            <a:p>
              <a:pPr algn="ctr">
                <a:lnSpc>
                  <a:spcPct val="120000"/>
                </a:lnSpc>
                <a:defRPr/>
              </a:pPr>
              <a:endParaRPr lang="zh-CN" altLang="en-US" sz="2800" b="1" kern="0">
                <a:solidFill>
                  <a:sysClr val="window" lastClr="FFFFFF"/>
                </a:solidFill>
                <a:latin typeface="微软雅黑" pitchFamily="34" charset="-122"/>
                <a:ea typeface="微软雅黑" pitchFamily="34" charset="-122"/>
                <a:cs typeface="+mn-cs"/>
              </a:endParaRPr>
            </a:p>
          </p:txBody>
        </p:sp>
        <p:grpSp>
          <p:nvGrpSpPr>
            <p:cNvPr id="14" name="组合 33"/>
            <p:cNvGrpSpPr>
              <a:grpSpLocks/>
            </p:cNvGrpSpPr>
            <p:nvPr/>
          </p:nvGrpSpPr>
          <p:grpSpPr bwMode="auto">
            <a:xfrm>
              <a:off x="4297836" y="3023731"/>
              <a:ext cx="1407165" cy="1367161"/>
              <a:chOff x="4297836" y="3023731"/>
              <a:chExt cx="1407165" cy="1367161"/>
            </a:xfrm>
          </p:grpSpPr>
          <p:sp>
            <p:nvSpPr>
              <p:cNvPr id="15" name="Oval 7"/>
              <p:cNvSpPr>
                <a:spLocks noChangeArrowheads="1"/>
              </p:cNvSpPr>
              <p:nvPr/>
            </p:nvSpPr>
            <p:spPr bwMode="gray">
              <a:xfrm>
                <a:off x="4297836" y="3023731"/>
                <a:ext cx="1406776" cy="1366837"/>
              </a:xfrm>
              <a:prstGeom prst="ellipse">
                <a:avLst/>
              </a:prstGeom>
              <a:gradFill rotWithShape="0">
                <a:gsLst>
                  <a:gs pos="0">
                    <a:srgbClr val="A8DA73"/>
                  </a:gs>
                  <a:gs pos="100000">
                    <a:srgbClr val="6DAA2D"/>
                  </a:gs>
                </a:gsLst>
                <a:lin ang="5400000"/>
              </a:gradFill>
              <a:ln w="9525" cap="rnd">
                <a:solidFill>
                  <a:srgbClr val="C5E6A2"/>
                </a:solidFill>
                <a:round/>
                <a:headEnd/>
                <a:tailEnd/>
              </a:ln>
            </p:spPr>
            <p:txBody>
              <a:bodyPr wrap="none" anchor="ctr"/>
              <a:lstStyle/>
              <a:p>
                <a:pPr algn="ctr"/>
                <a:endParaRPr lang="zh-CN" altLang="en-US" sz="1800" b="1">
                  <a:solidFill>
                    <a:srgbClr val="000000"/>
                  </a:solidFill>
                  <a:latin typeface="微软雅黑" pitchFamily="34" charset="-122"/>
                  <a:ea typeface="微软雅黑" pitchFamily="34" charset="-122"/>
                </a:endParaRPr>
              </a:p>
            </p:txBody>
          </p:sp>
          <p:sp>
            <p:nvSpPr>
              <p:cNvPr id="16" name="TextBox 28"/>
              <p:cNvSpPr txBox="1">
                <a:spLocks noChangeArrowheads="1"/>
              </p:cNvSpPr>
              <p:nvPr/>
            </p:nvSpPr>
            <p:spPr bwMode="auto">
              <a:xfrm>
                <a:off x="4446626" y="3478536"/>
                <a:ext cx="1127965" cy="45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wrap="none" anchor="ctr"/>
              <a:lstStyle>
                <a:lvl1pPr eaLnBrk="0" hangingPunct="0">
                  <a:defRPr sz="5000">
                    <a:solidFill>
                      <a:schemeClr val="bg1"/>
                    </a:solidFill>
                    <a:latin typeface="Times New Roman" pitchFamily="18" charset="0"/>
                    <a:ea typeface="DFPYeaSong-B5"/>
                    <a:cs typeface="DFPYeaSong-B5"/>
                  </a:defRPr>
                </a:lvl1pPr>
                <a:lvl2pPr marL="742950" indent="-285750" eaLnBrk="0" hangingPunct="0">
                  <a:defRPr sz="5000">
                    <a:solidFill>
                      <a:schemeClr val="bg1"/>
                    </a:solidFill>
                    <a:latin typeface="Times New Roman" pitchFamily="18" charset="0"/>
                    <a:ea typeface="DFPYeaSong-B5"/>
                    <a:cs typeface="DFPYeaSong-B5"/>
                  </a:defRPr>
                </a:lvl2pPr>
                <a:lvl3pPr marL="1143000" indent="-228600" eaLnBrk="0" hangingPunct="0">
                  <a:defRPr sz="5000">
                    <a:solidFill>
                      <a:schemeClr val="bg1"/>
                    </a:solidFill>
                    <a:latin typeface="Times New Roman" pitchFamily="18" charset="0"/>
                    <a:ea typeface="DFPYeaSong-B5"/>
                    <a:cs typeface="DFPYeaSong-B5"/>
                  </a:defRPr>
                </a:lvl3pPr>
                <a:lvl4pPr marL="1600200" indent="-228600" eaLnBrk="0" hangingPunct="0">
                  <a:defRPr sz="5000">
                    <a:solidFill>
                      <a:schemeClr val="bg1"/>
                    </a:solidFill>
                    <a:latin typeface="Times New Roman" pitchFamily="18" charset="0"/>
                    <a:ea typeface="DFPYeaSong-B5"/>
                    <a:cs typeface="DFPYeaSong-B5"/>
                  </a:defRPr>
                </a:lvl4pPr>
                <a:lvl5pPr marL="2057400" indent="-228600" eaLnBrk="0" hangingPunct="0">
                  <a:defRPr sz="5000">
                    <a:solidFill>
                      <a:schemeClr val="bg1"/>
                    </a:solidFill>
                    <a:latin typeface="Times New Roman" pitchFamily="18" charset="0"/>
                    <a:ea typeface="DFPYeaSong-B5"/>
                    <a:cs typeface="DFPYeaSong-B5"/>
                  </a:defRPr>
                </a:lvl5pPr>
                <a:lvl6pPr marL="25146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6pPr>
                <a:lvl7pPr marL="29718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7pPr>
                <a:lvl8pPr marL="34290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8pPr>
                <a:lvl9pPr marL="38862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9pPr>
              </a:lstStyle>
              <a:p>
                <a:pPr algn="ctr" eaLnBrk="1" hangingPunct="1">
                  <a:lnSpc>
                    <a:spcPct val="120000"/>
                  </a:lnSpc>
                </a:pPr>
                <a:r>
                  <a:rPr lang="zh-CN" altLang="en-US" sz="1800" b="1">
                    <a:solidFill>
                      <a:srgbClr val="FFFFFF"/>
                    </a:solidFill>
                    <a:latin typeface="微软雅黑" pitchFamily="34" charset="-122"/>
                    <a:ea typeface="微软雅黑" pitchFamily="34" charset="-122"/>
                    <a:cs typeface="Times New Roman" pitchFamily="18" charset="0"/>
                  </a:rPr>
                  <a:t>如何选题</a:t>
                </a:r>
              </a:p>
            </p:txBody>
          </p:sp>
        </p:grpSp>
      </p:grpSp>
      <p:grpSp>
        <p:nvGrpSpPr>
          <p:cNvPr id="17" name="组合 16"/>
          <p:cNvGrpSpPr>
            <a:grpSpLocks/>
          </p:cNvGrpSpPr>
          <p:nvPr/>
        </p:nvGrpSpPr>
        <p:grpSpPr bwMode="auto">
          <a:xfrm>
            <a:off x="3330575" y="2786063"/>
            <a:ext cx="1743075" cy="1368425"/>
            <a:chOff x="3332423" y="4182183"/>
            <a:chExt cx="1741948" cy="1367161"/>
          </a:xfrm>
        </p:grpSpPr>
        <p:sp>
          <p:nvSpPr>
            <p:cNvPr id="18" name="AutoShape 15"/>
            <p:cNvSpPr>
              <a:spLocks noChangeArrowheads="1"/>
            </p:cNvSpPr>
            <p:nvPr/>
          </p:nvSpPr>
          <p:spPr bwMode="auto">
            <a:xfrm rot="-3600000">
              <a:off x="4709538" y="5116311"/>
              <a:ext cx="399680" cy="329987"/>
            </a:xfrm>
            <a:prstGeom prst="upArrow">
              <a:avLst>
                <a:gd name="adj1" fmla="val 52833"/>
                <a:gd name="adj2" fmla="val 45940"/>
              </a:avLst>
            </a:prstGeom>
            <a:gradFill rotWithShape="0">
              <a:gsLst>
                <a:gs pos="0">
                  <a:srgbClr val="E2F3D0"/>
                </a:gs>
                <a:gs pos="33000">
                  <a:srgbClr val="E2F3D0"/>
                </a:gs>
                <a:gs pos="100000">
                  <a:srgbClr val="A8DA73"/>
                </a:gs>
              </a:gsLst>
              <a:lin ang="5400000"/>
            </a:gradFill>
            <a:ln w="3175" algn="ctr">
              <a:solidFill>
                <a:srgbClr val="D7D7D7"/>
              </a:solidFill>
              <a:miter lim="800000"/>
              <a:headEnd/>
              <a:tailEnd/>
            </a:ln>
          </p:spPr>
          <p:txBody>
            <a:bodyPr vert="eaVert" anchor="ctr"/>
            <a:lstStyle/>
            <a:p>
              <a:pPr algn="ctr">
                <a:lnSpc>
                  <a:spcPct val="120000"/>
                </a:lnSpc>
                <a:defRPr/>
              </a:pPr>
              <a:endParaRPr lang="zh-CN" altLang="en-US" sz="2800" b="1" kern="0">
                <a:solidFill>
                  <a:sysClr val="window" lastClr="FFFFFF"/>
                </a:solidFill>
                <a:latin typeface="微软雅黑" pitchFamily="34" charset="-122"/>
                <a:ea typeface="微软雅黑" pitchFamily="34" charset="-122"/>
                <a:cs typeface="+mn-cs"/>
              </a:endParaRPr>
            </a:p>
          </p:txBody>
        </p:sp>
        <p:grpSp>
          <p:nvGrpSpPr>
            <p:cNvPr id="19" name="组合 32"/>
            <p:cNvGrpSpPr>
              <a:grpSpLocks/>
            </p:cNvGrpSpPr>
            <p:nvPr/>
          </p:nvGrpSpPr>
          <p:grpSpPr bwMode="auto">
            <a:xfrm>
              <a:off x="3332423" y="4182183"/>
              <a:ext cx="1407165" cy="1367161"/>
              <a:chOff x="3332423" y="4182183"/>
              <a:chExt cx="1407165" cy="1367161"/>
            </a:xfrm>
          </p:grpSpPr>
          <p:sp>
            <p:nvSpPr>
              <p:cNvPr id="20" name="Oval 7"/>
              <p:cNvSpPr>
                <a:spLocks noChangeArrowheads="1"/>
              </p:cNvSpPr>
              <p:nvPr/>
            </p:nvSpPr>
            <p:spPr bwMode="gray">
              <a:xfrm>
                <a:off x="3332423" y="4182183"/>
                <a:ext cx="1407203" cy="1367161"/>
              </a:xfrm>
              <a:prstGeom prst="ellipse">
                <a:avLst/>
              </a:prstGeom>
              <a:gradFill rotWithShape="0">
                <a:gsLst>
                  <a:gs pos="0">
                    <a:srgbClr val="A8DA73"/>
                  </a:gs>
                  <a:gs pos="100000">
                    <a:srgbClr val="6DAA2D"/>
                  </a:gs>
                </a:gsLst>
                <a:lin ang="5400000"/>
              </a:gradFill>
              <a:ln w="9525" cap="rnd">
                <a:solidFill>
                  <a:srgbClr val="C5E6A2"/>
                </a:solidFill>
                <a:round/>
                <a:headEnd/>
                <a:tailEnd/>
              </a:ln>
            </p:spPr>
            <p:txBody>
              <a:bodyPr wrap="none" anchor="ctr"/>
              <a:lstStyle/>
              <a:p>
                <a:pPr algn="ctr"/>
                <a:endParaRPr lang="zh-CN" altLang="en-US" sz="1800" b="1">
                  <a:solidFill>
                    <a:srgbClr val="000000"/>
                  </a:solidFill>
                  <a:latin typeface="微软雅黑" pitchFamily="34" charset="-122"/>
                  <a:ea typeface="微软雅黑" pitchFamily="34" charset="-122"/>
                </a:endParaRPr>
              </a:p>
            </p:txBody>
          </p:sp>
          <p:sp>
            <p:nvSpPr>
              <p:cNvPr id="21" name="TextBox 31"/>
              <p:cNvSpPr txBox="1">
                <a:spLocks noChangeArrowheads="1"/>
              </p:cNvSpPr>
              <p:nvPr/>
            </p:nvSpPr>
            <p:spPr bwMode="auto">
              <a:xfrm>
                <a:off x="3481213" y="4704275"/>
                <a:ext cx="1127965" cy="32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wrap="none" anchor="ctr"/>
              <a:lstStyle>
                <a:lvl1pPr eaLnBrk="0" hangingPunct="0">
                  <a:defRPr sz="5000">
                    <a:solidFill>
                      <a:schemeClr val="bg1"/>
                    </a:solidFill>
                    <a:latin typeface="Times New Roman" pitchFamily="18" charset="0"/>
                    <a:ea typeface="DFPYeaSong-B5"/>
                    <a:cs typeface="DFPYeaSong-B5"/>
                  </a:defRPr>
                </a:lvl1pPr>
                <a:lvl2pPr marL="742950" indent="-285750" eaLnBrk="0" hangingPunct="0">
                  <a:defRPr sz="5000">
                    <a:solidFill>
                      <a:schemeClr val="bg1"/>
                    </a:solidFill>
                    <a:latin typeface="Times New Roman" pitchFamily="18" charset="0"/>
                    <a:ea typeface="DFPYeaSong-B5"/>
                    <a:cs typeface="DFPYeaSong-B5"/>
                  </a:defRPr>
                </a:lvl2pPr>
                <a:lvl3pPr marL="1143000" indent="-228600" eaLnBrk="0" hangingPunct="0">
                  <a:defRPr sz="5000">
                    <a:solidFill>
                      <a:schemeClr val="bg1"/>
                    </a:solidFill>
                    <a:latin typeface="Times New Roman" pitchFamily="18" charset="0"/>
                    <a:ea typeface="DFPYeaSong-B5"/>
                    <a:cs typeface="DFPYeaSong-B5"/>
                  </a:defRPr>
                </a:lvl3pPr>
                <a:lvl4pPr marL="1600200" indent="-228600" eaLnBrk="0" hangingPunct="0">
                  <a:defRPr sz="5000">
                    <a:solidFill>
                      <a:schemeClr val="bg1"/>
                    </a:solidFill>
                    <a:latin typeface="Times New Roman" pitchFamily="18" charset="0"/>
                    <a:ea typeface="DFPYeaSong-B5"/>
                    <a:cs typeface="DFPYeaSong-B5"/>
                  </a:defRPr>
                </a:lvl4pPr>
                <a:lvl5pPr marL="2057400" indent="-228600" eaLnBrk="0" hangingPunct="0">
                  <a:defRPr sz="5000">
                    <a:solidFill>
                      <a:schemeClr val="bg1"/>
                    </a:solidFill>
                    <a:latin typeface="Times New Roman" pitchFamily="18" charset="0"/>
                    <a:ea typeface="DFPYeaSong-B5"/>
                    <a:cs typeface="DFPYeaSong-B5"/>
                  </a:defRPr>
                </a:lvl5pPr>
                <a:lvl6pPr marL="25146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6pPr>
                <a:lvl7pPr marL="29718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7pPr>
                <a:lvl8pPr marL="34290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8pPr>
                <a:lvl9pPr marL="38862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9pPr>
              </a:lstStyle>
              <a:p>
                <a:pPr algn="ctr" eaLnBrk="1" hangingPunct="1">
                  <a:lnSpc>
                    <a:spcPct val="120000"/>
                  </a:lnSpc>
                </a:pPr>
                <a:endParaRPr lang="zh-CN" altLang="en-US" sz="1800" b="1">
                  <a:solidFill>
                    <a:srgbClr val="FFFFFF"/>
                  </a:solidFill>
                  <a:latin typeface="微软雅黑" pitchFamily="34" charset="-122"/>
                  <a:ea typeface="微软雅黑" pitchFamily="34" charset="-122"/>
                </a:endParaRPr>
              </a:p>
            </p:txBody>
          </p:sp>
        </p:grpSp>
      </p:grpSp>
      <p:grpSp>
        <p:nvGrpSpPr>
          <p:cNvPr id="22" name="组合 21"/>
          <p:cNvGrpSpPr>
            <a:grpSpLocks/>
          </p:cNvGrpSpPr>
          <p:nvPr/>
        </p:nvGrpSpPr>
        <p:grpSpPr bwMode="auto">
          <a:xfrm>
            <a:off x="4508500" y="4076700"/>
            <a:ext cx="3894138" cy="2144713"/>
            <a:chOff x="4508285" y="4675778"/>
            <a:chExt cx="3892731" cy="2144590"/>
          </a:xfrm>
        </p:grpSpPr>
        <p:sp>
          <p:nvSpPr>
            <p:cNvPr id="23" name="Oval 5"/>
            <p:cNvSpPr>
              <a:spLocks noChangeArrowheads="1"/>
            </p:cNvSpPr>
            <p:nvPr/>
          </p:nvSpPr>
          <p:spPr bwMode="auto">
            <a:xfrm>
              <a:off x="4508285" y="5539328"/>
              <a:ext cx="3892731" cy="1281040"/>
            </a:xfrm>
            <a:prstGeom prst="ellipse">
              <a:avLst/>
            </a:prstGeom>
            <a:gradFill rotWithShape="1">
              <a:gsLst>
                <a:gs pos="0">
                  <a:sysClr val="windowText" lastClr="000000"/>
                </a:gs>
                <a:gs pos="100000">
                  <a:sysClr val="window" lastClr="FFFFFF">
                    <a:alpha val="0"/>
                  </a:sysClr>
                </a:gs>
              </a:gsLst>
              <a:path path="shape">
                <a:fillToRect l="50000" t="50000" r="50000" b="50000"/>
              </a:path>
            </a:gradFill>
            <a:ln>
              <a:noFill/>
            </a:ln>
            <a:extLst/>
          </p:spPr>
          <p:txBody>
            <a:bodyPr wrap="none" anchor="ctr"/>
            <a:lstStyle/>
            <a:p>
              <a:pPr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cs typeface="+mn-cs"/>
              </a:endParaRPr>
            </a:p>
          </p:txBody>
        </p:sp>
        <p:grpSp>
          <p:nvGrpSpPr>
            <p:cNvPr id="24" name="组合 20"/>
            <p:cNvGrpSpPr>
              <a:grpSpLocks/>
            </p:cNvGrpSpPr>
            <p:nvPr/>
          </p:nvGrpSpPr>
          <p:grpSpPr bwMode="auto">
            <a:xfrm>
              <a:off x="5099024" y="4675778"/>
              <a:ext cx="2725134" cy="1714653"/>
              <a:chOff x="2823691" y="2992831"/>
              <a:chExt cx="3116263" cy="1960752"/>
            </a:xfrm>
          </p:grpSpPr>
          <p:grpSp>
            <p:nvGrpSpPr>
              <p:cNvPr id="25" name="Group 10"/>
              <p:cNvGrpSpPr>
                <a:grpSpLocks/>
              </p:cNvGrpSpPr>
              <p:nvPr/>
            </p:nvGrpSpPr>
            <p:grpSpPr bwMode="auto">
              <a:xfrm>
                <a:off x="2823691" y="3005532"/>
                <a:ext cx="3116263" cy="1948051"/>
                <a:chOff x="1610" y="2838"/>
                <a:chExt cx="1089" cy="681"/>
              </a:xfrm>
            </p:grpSpPr>
            <p:sp>
              <p:nvSpPr>
                <p:cNvPr id="28" name="Freeform 11"/>
                <p:cNvSpPr>
                  <a:spLocks/>
                </p:cNvSpPr>
                <p:nvPr/>
              </p:nvSpPr>
              <p:spPr bwMode="auto">
                <a:xfrm>
                  <a:off x="1610" y="2838"/>
                  <a:ext cx="1089" cy="681"/>
                </a:xfrm>
                <a:custGeom>
                  <a:avLst/>
                  <a:gdLst>
                    <a:gd name="T0" fmla="*/ 637 w 1862"/>
                    <a:gd name="T1" fmla="*/ 318 h 1164"/>
                    <a:gd name="T2" fmla="*/ 635 w 1862"/>
                    <a:gd name="T3" fmla="*/ 326 h 1164"/>
                    <a:gd name="T4" fmla="*/ 630 w 1862"/>
                    <a:gd name="T5" fmla="*/ 335 h 1164"/>
                    <a:gd name="T6" fmla="*/ 622 w 1862"/>
                    <a:gd name="T7" fmla="*/ 342 h 1164"/>
                    <a:gd name="T8" fmla="*/ 612 w 1862"/>
                    <a:gd name="T9" fmla="*/ 349 h 1164"/>
                    <a:gd name="T10" fmla="*/ 582 w 1862"/>
                    <a:gd name="T11" fmla="*/ 363 h 1164"/>
                    <a:gd name="T12" fmla="*/ 543 w 1862"/>
                    <a:gd name="T13" fmla="*/ 374 h 1164"/>
                    <a:gd name="T14" fmla="*/ 497 w 1862"/>
                    <a:gd name="T15" fmla="*/ 385 h 1164"/>
                    <a:gd name="T16" fmla="*/ 443 w 1862"/>
                    <a:gd name="T17" fmla="*/ 391 h 1164"/>
                    <a:gd name="T18" fmla="*/ 382 w 1862"/>
                    <a:gd name="T19" fmla="*/ 396 h 1164"/>
                    <a:gd name="T20" fmla="*/ 318 w 1862"/>
                    <a:gd name="T21" fmla="*/ 398 h 1164"/>
                    <a:gd name="T22" fmla="*/ 286 w 1862"/>
                    <a:gd name="T23" fmla="*/ 398 h 1164"/>
                    <a:gd name="T24" fmla="*/ 223 w 1862"/>
                    <a:gd name="T25" fmla="*/ 394 h 1164"/>
                    <a:gd name="T26" fmla="*/ 167 w 1862"/>
                    <a:gd name="T27" fmla="*/ 388 h 1164"/>
                    <a:gd name="T28" fmla="*/ 116 w 1862"/>
                    <a:gd name="T29" fmla="*/ 380 h 1164"/>
                    <a:gd name="T30" fmla="*/ 73 w 1862"/>
                    <a:gd name="T31" fmla="*/ 369 h 1164"/>
                    <a:gd name="T32" fmla="*/ 39 w 1862"/>
                    <a:gd name="T33" fmla="*/ 357 h 1164"/>
                    <a:gd name="T34" fmla="*/ 19 w 1862"/>
                    <a:gd name="T35" fmla="*/ 346 h 1164"/>
                    <a:gd name="T36" fmla="*/ 11 w 1862"/>
                    <a:gd name="T37" fmla="*/ 338 h 1164"/>
                    <a:gd name="T38" fmla="*/ 4 w 1862"/>
                    <a:gd name="T39" fmla="*/ 331 h 1164"/>
                    <a:gd name="T40" fmla="*/ 1 w 1862"/>
                    <a:gd name="T41" fmla="*/ 322 h 1164"/>
                    <a:gd name="T42" fmla="*/ 0 w 1862"/>
                    <a:gd name="T43" fmla="*/ 318 h 1164"/>
                    <a:gd name="T44" fmla="*/ 1 w 1862"/>
                    <a:gd name="T45" fmla="*/ 286 h 1164"/>
                    <a:gd name="T46" fmla="*/ 6 w 1862"/>
                    <a:gd name="T47" fmla="*/ 254 h 1164"/>
                    <a:gd name="T48" fmla="*/ 15 w 1862"/>
                    <a:gd name="T49" fmla="*/ 224 h 1164"/>
                    <a:gd name="T50" fmla="*/ 25 w 1862"/>
                    <a:gd name="T51" fmla="*/ 194 h 1164"/>
                    <a:gd name="T52" fmla="*/ 39 w 1862"/>
                    <a:gd name="T53" fmla="*/ 166 h 1164"/>
                    <a:gd name="T54" fmla="*/ 54 w 1862"/>
                    <a:gd name="T55" fmla="*/ 140 h 1164"/>
                    <a:gd name="T56" fmla="*/ 73 w 1862"/>
                    <a:gd name="T57" fmla="*/ 116 h 1164"/>
                    <a:gd name="T58" fmla="*/ 93 w 1862"/>
                    <a:gd name="T59" fmla="*/ 93 h 1164"/>
                    <a:gd name="T60" fmla="*/ 116 w 1862"/>
                    <a:gd name="T61" fmla="*/ 73 h 1164"/>
                    <a:gd name="T62" fmla="*/ 140 w 1862"/>
                    <a:gd name="T63" fmla="*/ 54 h 1164"/>
                    <a:gd name="T64" fmla="*/ 167 w 1862"/>
                    <a:gd name="T65" fmla="*/ 39 h 1164"/>
                    <a:gd name="T66" fmla="*/ 194 w 1862"/>
                    <a:gd name="T67" fmla="*/ 25 h 1164"/>
                    <a:gd name="T68" fmla="*/ 223 w 1862"/>
                    <a:gd name="T69" fmla="*/ 15 h 1164"/>
                    <a:gd name="T70" fmla="*/ 254 w 1862"/>
                    <a:gd name="T71" fmla="*/ 6 h 1164"/>
                    <a:gd name="T72" fmla="*/ 286 w 1862"/>
                    <a:gd name="T73" fmla="*/ 1 h 1164"/>
                    <a:gd name="T74" fmla="*/ 318 w 1862"/>
                    <a:gd name="T75" fmla="*/ 0 h 1164"/>
                    <a:gd name="T76" fmla="*/ 335 w 1862"/>
                    <a:gd name="T77" fmla="*/ 0 h 1164"/>
                    <a:gd name="T78" fmla="*/ 367 w 1862"/>
                    <a:gd name="T79" fmla="*/ 4 h 1164"/>
                    <a:gd name="T80" fmla="*/ 398 w 1862"/>
                    <a:gd name="T81" fmla="*/ 9 h 1164"/>
                    <a:gd name="T82" fmla="*/ 428 w 1862"/>
                    <a:gd name="T83" fmla="*/ 19 h 1164"/>
                    <a:gd name="T84" fmla="*/ 456 w 1862"/>
                    <a:gd name="T85" fmla="*/ 32 h 1164"/>
                    <a:gd name="T86" fmla="*/ 484 w 1862"/>
                    <a:gd name="T87" fmla="*/ 46 h 1164"/>
                    <a:gd name="T88" fmla="*/ 509 w 1862"/>
                    <a:gd name="T89" fmla="*/ 63 h 1164"/>
                    <a:gd name="T90" fmla="*/ 532 w 1862"/>
                    <a:gd name="T91" fmla="*/ 83 h 1164"/>
                    <a:gd name="T92" fmla="*/ 554 w 1862"/>
                    <a:gd name="T93" fmla="*/ 104 h 1164"/>
                    <a:gd name="T94" fmla="*/ 573 w 1862"/>
                    <a:gd name="T95" fmla="*/ 128 h 1164"/>
                    <a:gd name="T96" fmla="*/ 590 w 1862"/>
                    <a:gd name="T97" fmla="*/ 153 h 1164"/>
                    <a:gd name="T98" fmla="*/ 605 w 1862"/>
                    <a:gd name="T99" fmla="*/ 180 h 1164"/>
                    <a:gd name="T100" fmla="*/ 618 w 1862"/>
                    <a:gd name="T101" fmla="*/ 209 h 1164"/>
                    <a:gd name="T102" fmla="*/ 626 w 1862"/>
                    <a:gd name="T103" fmla="*/ 239 h 1164"/>
                    <a:gd name="T104" fmla="*/ 633 w 1862"/>
                    <a:gd name="T105" fmla="*/ 270 h 1164"/>
                    <a:gd name="T106" fmla="*/ 636 w 1862"/>
                    <a:gd name="T107" fmla="*/ 302 h 1164"/>
                    <a:gd name="T108" fmla="*/ 637 w 1862"/>
                    <a:gd name="T109" fmla="*/ 318 h 1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2"/>
                    <a:gd name="T166" fmla="*/ 0 h 1164"/>
                    <a:gd name="T167" fmla="*/ 1862 w 1862"/>
                    <a:gd name="T168" fmla="*/ 1164 h 1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2" h="1164">
                      <a:moveTo>
                        <a:pt x="1862" y="930"/>
                      </a:moveTo>
                      <a:lnTo>
                        <a:pt x="1862" y="930"/>
                      </a:lnTo>
                      <a:lnTo>
                        <a:pt x="1860" y="942"/>
                      </a:lnTo>
                      <a:lnTo>
                        <a:pt x="1856" y="954"/>
                      </a:lnTo>
                      <a:lnTo>
                        <a:pt x="1850" y="966"/>
                      </a:lnTo>
                      <a:lnTo>
                        <a:pt x="1842" y="978"/>
                      </a:lnTo>
                      <a:lnTo>
                        <a:pt x="1832" y="988"/>
                      </a:lnTo>
                      <a:lnTo>
                        <a:pt x="1820" y="1000"/>
                      </a:lnTo>
                      <a:lnTo>
                        <a:pt x="1806" y="1010"/>
                      </a:lnTo>
                      <a:lnTo>
                        <a:pt x="1788" y="1020"/>
                      </a:lnTo>
                      <a:lnTo>
                        <a:pt x="1750" y="1042"/>
                      </a:lnTo>
                      <a:lnTo>
                        <a:pt x="1702" y="1060"/>
                      </a:lnTo>
                      <a:lnTo>
                        <a:pt x="1650" y="1078"/>
                      </a:lnTo>
                      <a:lnTo>
                        <a:pt x="1588" y="1094"/>
                      </a:lnTo>
                      <a:lnTo>
                        <a:pt x="1522" y="1110"/>
                      </a:lnTo>
                      <a:lnTo>
                        <a:pt x="1452" y="1124"/>
                      </a:lnTo>
                      <a:lnTo>
                        <a:pt x="1374" y="1134"/>
                      </a:lnTo>
                      <a:lnTo>
                        <a:pt x="1294" y="1144"/>
                      </a:lnTo>
                      <a:lnTo>
                        <a:pt x="1208" y="1152"/>
                      </a:lnTo>
                      <a:lnTo>
                        <a:pt x="1118" y="1158"/>
                      </a:lnTo>
                      <a:lnTo>
                        <a:pt x="1026" y="1162"/>
                      </a:lnTo>
                      <a:lnTo>
                        <a:pt x="930" y="1164"/>
                      </a:lnTo>
                      <a:lnTo>
                        <a:pt x="836" y="1162"/>
                      </a:lnTo>
                      <a:lnTo>
                        <a:pt x="744" y="1158"/>
                      </a:lnTo>
                      <a:lnTo>
                        <a:pt x="654" y="1152"/>
                      </a:lnTo>
                      <a:lnTo>
                        <a:pt x="568" y="1144"/>
                      </a:lnTo>
                      <a:lnTo>
                        <a:pt x="488" y="1134"/>
                      </a:lnTo>
                      <a:lnTo>
                        <a:pt x="410" y="1124"/>
                      </a:lnTo>
                      <a:lnTo>
                        <a:pt x="338" y="1110"/>
                      </a:lnTo>
                      <a:lnTo>
                        <a:pt x="272" y="1094"/>
                      </a:lnTo>
                      <a:lnTo>
                        <a:pt x="212" y="1078"/>
                      </a:lnTo>
                      <a:lnTo>
                        <a:pt x="158" y="1060"/>
                      </a:lnTo>
                      <a:lnTo>
                        <a:pt x="112" y="1042"/>
                      </a:lnTo>
                      <a:lnTo>
                        <a:pt x="74" y="1020"/>
                      </a:lnTo>
                      <a:lnTo>
                        <a:pt x="56" y="1010"/>
                      </a:lnTo>
                      <a:lnTo>
                        <a:pt x="42" y="1000"/>
                      </a:lnTo>
                      <a:lnTo>
                        <a:pt x="30" y="988"/>
                      </a:lnTo>
                      <a:lnTo>
                        <a:pt x="18" y="978"/>
                      </a:lnTo>
                      <a:lnTo>
                        <a:pt x="10" y="966"/>
                      </a:lnTo>
                      <a:lnTo>
                        <a:pt x="4" y="954"/>
                      </a:lnTo>
                      <a:lnTo>
                        <a:pt x="2" y="942"/>
                      </a:lnTo>
                      <a:lnTo>
                        <a:pt x="0" y="930"/>
                      </a:lnTo>
                      <a:lnTo>
                        <a:pt x="2" y="882"/>
                      </a:lnTo>
                      <a:lnTo>
                        <a:pt x="4" y="836"/>
                      </a:lnTo>
                      <a:lnTo>
                        <a:pt x="10" y="788"/>
                      </a:lnTo>
                      <a:lnTo>
                        <a:pt x="18" y="742"/>
                      </a:lnTo>
                      <a:lnTo>
                        <a:pt x="30" y="698"/>
                      </a:lnTo>
                      <a:lnTo>
                        <a:pt x="42" y="654"/>
                      </a:lnTo>
                      <a:lnTo>
                        <a:pt x="56" y="610"/>
                      </a:lnTo>
                      <a:lnTo>
                        <a:pt x="74" y="568"/>
                      </a:lnTo>
                      <a:lnTo>
                        <a:pt x="92" y="526"/>
                      </a:lnTo>
                      <a:lnTo>
                        <a:pt x="112" y="486"/>
                      </a:lnTo>
                      <a:lnTo>
                        <a:pt x="134" y="448"/>
                      </a:lnTo>
                      <a:lnTo>
                        <a:pt x="158" y="410"/>
                      </a:lnTo>
                      <a:lnTo>
                        <a:pt x="184" y="374"/>
                      </a:lnTo>
                      <a:lnTo>
                        <a:pt x="212" y="338"/>
                      </a:lnTo>
                      <a:lnTo>
                        <a:pt x="242" y="304"/>
                      </a:lnTo>
                      <a:lnTo>
                        <a:pt x="272" y="272"/>
                      </a:lnTo>
                      <a:lnTo>
                        <a:pt x="304" y="242"/>
                      </a:lnTo>
                      <a:lnTo>
                        <a:pt x="338" y="212"/>
                      </a:lnTo>
                      <a:lnTo>
                        <a:pt x="374" y="184"/>
                      </a:lnTo>
                      <a:lnTo>
                        <a:pt x="410" y="158"/>
                      </a:lnTo>
                      <a:lnTo>
                        <a:pt x="448" y="134"/>
                      </a:lnTo>
                      <a:lnTo>
                        <a:pt x="488" y="112"/>
                      </a:lnTo>
                      <a:lnTo>
                        <a:pt x="528" y="92"/>
                      </a:lnTo>
                      <a:lnTo>
                        <a:pt x="568" y="72"/>
                      </a:lnTo>
                      <a:lnTo>
                        <a:pt x="610" y="56"/>
                      </a:lnTo>
                      <a:lnTo>
                        <a:pt x="654" y="42"/>
                      </a:lnTo>
                      <a:lnTo>
                        <a:pt x="698" y="28"/>
                      </a:lnTo>
                      <a:lnTo>
                        <a:pt x="744" y="18"/>
                      </a:lnTo>
                      <a:lnTo>
                        <a:pt x="790" y="10"/>
                      </a:lnTo>
                      <a:lnTo>
                        <a:pt x="836" y="4"/>
                      </a:lnTo>
                      <a:lnTo>
                        <a:pt x="882" y="0"/>
                      </a:lnTo>
                      <a:lnTo>
                        <a:pt x="930" y="0"/>
                      </a:lnTo>
                      <a:lnTo>
                        <a:pt x="978" y="0"/>
                      </a:lnTo>
                      <a:lnTo>
                        <a:pt x="1026" y="4"/>
                      </a:lnTo>
                      <a:lnTo>
                        <a:pt x="1072" y="10"/>
                      </a:lnTo>
                      <a:lnTo>
                        <a:pt x="1118" y="18"/>
                      </a:lnTo>
                      <a:lnTo>
                        <a:pt x="1164" y="28"/>
                      </a:lnTo>
                      <a:lnTo>
                        <a:pt x="1208" y="42"/>
                      </a:lnTo>
                      <a:lnTo>
                        <a:pt x="1250" y="56"/>
                      </a:lnTo>
                      <a:lnTo>
                        <a:pt x="1294" y="72"/>
                      </a:lnTo>
                      <a:lnTo>
                        <a:pt x="1334" y="92"/>
                      </a:lnTo>
                      <a:lnTo>
                        <a:pt x="1374" y="112"/>
                      </a:lnTo>
                      <a:lnTo>
                        <a:pt x="1414" y="134"/>
                      </a:lnTo>
                      <a:lnTo>
                        <a:pt x="1452" y="158"/>
                      </a:lnTo>
                      <a:lnTo>
                        <a:pt x="1488" y="184"/>
                      </a:lnTo>
                      <a:lnTo>
                        <a:pt x="1522" y="212"/>
                      </a:lnTo>
                      <a:lnTo>
                        <a:pt x="1556" y="242"/>
                      </a:lnTo>
                      <a:lnTo>
                        <a:pt x="1588" y="272"/>
                      </a:lnTo>
                      <a:lnTo>
                        <a:pt x="1620" y="304"/>
                      </a:lnTo>
                      <a:lnTo>
                        <a:pt x="1650" y="338"/>
                      </a:lnTo>
                      <a:lnTo>
                        <a:pt x="1676" y="374"/>
                      </a:lnTo>
                      <a:lnTo>
                        <a:pt x="1702" y="410"/>
                      </a:lnTo>
                      <a:lnTo>
                        <a:pt x="1726" y="448"/>
                      </a:lnTo>
                      <a:lnTo>
                        <a:pt x="1750" y="486"/>
                      </a:lnTo>
                      <a:lnTo>
                        <a:pt x="1770" y="526"/>
                      </a:lnTo>
                      <a:lnTo>
                        <a:pt x="1788" y="568"/>
                      </a:lnTo>
                      <a:lnTo>
                        <a:pt x="1806" y="610"/>
                      </a:lnTo>
                      <a:lnTo>
                        <a:pt x="1820" y="654"/>
                      </a:lnTo>
                      <a:lnTo>
                        <a:pt x="1832" y="698"/>
                      </a:lnTo>
                      <a:lnTo>
                        <a:pt x="1842" y="742"/>
                      </a:lnTo>
                      <a:lnTo>
                        <a:pt x="1850" y="788"/>
                      </a:lnTo>
                      <a:lnTo>
                        <a:pt x="1856" y="836"/>
                      </a:lnTo>
                      <a:lnTo>
                        <a:pt x="1860" y="882"/>
                      </a:lnTo>
                      <a:lnTo>
                        <a:pt x="1862" y="930"/>
                      </a:lnTo>
                      <a:close/>
                    </a:path>
                  </a:pathLst>
                </a:custGeom>
                <a:gradFill rotWithShape="1">
                  <a:gsLst>
                    <a:gs pos="0">
                      <a:srgbClr val="EAEAEA"/>
                    </a:gs>
                    <a:gs pos="100000">
                      <a:srgbClr val="B2B2B2"/>
                    </a:gs>
                  </a:gsLst>
                  <a:lin ang="5400000" scaled="1"/>
                </a:gradFill>
                <a:ln>
                  <a:noFill/>
                </a:ln>
                <a:extLst/>
              </p:spPr>
              <p:txBody>
                <a:bodyPr wrap="none" anchor="ctr"/>
                <a:lstStyle/>
                <a:p>
                  <a:pPr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cs typeface="+mn-cs"/>
                  </a:endParaRPr>
                </a:p>
              </p:txBody>
            </p:sp>
            <p:sp>
              <p:nvSpPr>
                <p:cNvPr id="29" name="Oval 12"/>
                <p:cNvSpPr>
                  <a:spLocks noChangeArrowheads="1"/>
                </p:cNvSpPr>
                <p:nvPr/>
              </p:nvSpPr>
              <p:spPr bwMode="auto">
                <a:xfrm>
                  <a:off x="1835" y="2976"/>
                  <a:ext cx="183" cy="182"/>
                </a:xfrm>
                <a:prstGeom prst="ellipse">
                  <a:avLst/>
                </a:prstGeom>
                <a:gradFill rotWithShape="1">
                  <a:gsLst>
                    <a:gs pos="0">
                      <a:sysClr val="window" lastClr="FFFFFF">
                        <a:alpha val="50000"/>
                      </a:sysClr>
                    </a:gs>
                    <a:gs pos="100000">
                      <a:srgbClr val="67ABF5">
                        <a:alpha val="0"/>
                      </a:srgbClr>
                    </a:gs>
                  </a:gsLst>
                  <a:path path="shape">
                    <a:fillToRect l="50000" t="50000" r="50000" b="50000"/>
                  </a:path>
                </a:gradFill>
                <a:ln>
                  <a:noFill/>
                </a:ln>
                <a:extLst/>
              </p:spPr>
              <p:txBody>
                <a:bodyPr wrap="none" anchor="ctr"/>
                <a:lstStyle/>
                <a:p>
                  <a:pPr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cs typeface="+mn-cs"/>
                  </a:endParaRPr>
                </a:p>
              </p:txBody>
            </p:sp>
          </p:grpSp>
          <p:sp>
            <p:nvSpPr>
              <p:cNvPr id="26" name="Text Box 13"/>
              <p:cNvSpPr txBox="1">
                <a:spLocks noChangeArrowheads="1"/>
              </p:cNvSpPr>
              <p:nvPr/>
            </p:nvSpPr>
            <p:spPr bwMode="auto">
              <a:xfrm>
                <a:off x="3142616" y="3873226"/>
                <a:ext cx="2551458" cy="4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a:solidFill>
                      <a:schemeClr val="bg1"/>
                    </a:solidFill>
                    <a:latin typeface="Times New Roman" pitchFamily="18" charset="0"/>
                    <a:ea typeface="DFPYeaSong-B5"/>
                    <a:cs typeface="DFPYeaSong-B5"/>
                  </a:defRPr>
                </a:lvl1pPr>
                <a:lvl2pPr marL="742950" indent="-285750" eaLnBrk="0" hangingPunct="0">
                  <a:defRPr sz="5000">
                    <a:solidFill>
                      <a:schemeClr val="bg1"/>
                    </a:solidFill>
                    <a:latin typeface="Times New Roman" pitchFamily="18" charset="0"/>
                    <a:ea typeface="DFPYeaSong-B5"/>
                    <a:cs typeface="DFPYeaSong-B5"/>
                  </a:defRPr>
                </a:lvl2pPr>
                <a:lvl3pPr marL="1143000" indent="-228600" eaLnBrk="0" hangingPunct="0">
                  <a:defRPr sz="5000">
                    <a:solidFill>
                      <a:schemeClr val="bg1"/>
                    </a:solidFill>
                    <a:latin typeface="Times New Roman" pitchFamily="18" charset="0"/>
                    <a:ea typeface="DFPYeaSong-B5"/>
                    <a:cs typeface="DFPYeaSong-B5"/>
                  </a:defRPr>
                </a:lvl3pPr>
                <a:lvl4pPr marL="1600200" indent="-228600" eaLnBrk="0" hangingPunct="0">
                  <a:defRPr sz="5000">
                    <a:solidFill>
                      <a:schemeClr val="bg1"/>
                    </a:solidFill>
                    <a:latin typeface="Times New Roman" pitchFamily="18" charset="0"/>
                    <a:ea typeface="DFPYeaSong-B5"/>
                    <a:cs typeface="DFPYeaSong-B5"/>
                  </a:defRPr>
                </a:lvl4pPr>
                <a:lvl5pPr marL="2057400" indent="-228600" eaLnBrk="0" hangingPunct="0">
                  <a:defRPr sz="5000">
                    <a:solidFill>
                      <a:schemeClr val="bg1"/>
                    </a:solidFill>
                    <a:latin typeface="Times New Roman" pitchFamily="18" charset="0"/>
                    <a:ea typeface="DFPYeaSong-B5"/>
                    <a:cs typeface="DFPYeaSong-B5"/>
                  </a:defRPr>
                </a:lvl5pPr>
                <a:lvl6pPr marL="25146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6pPr>
                <a:lvl7pPr marL="29718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7pPr>
                <a:lvl8pPr marL="34290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8pPr>
                <a:lvl9pPr marL="38862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9pPr>
              </a:lstStyle>
              <a:p>
                <a:pPr algn="ctr" eaLnBrk="1" latinLnBrk="1" hangingPunct="1">
                  <a:lnSpc>
                    <a:spcPct val="120000"/>
                  </a:lnSpc>
                </a:pPr>
                <a:endParaRPr kumimoji="1" lang="zh-CN" altLang="en-US" sz="1800" b="1">
                  <a:solidFill>
                    <a:srgbClr val="5F5F5F"/>
                  </a:solidFill>
                  <a:latin typeface="微软雅黑" pitchFamily="34" charset="-122"/>
                  <a:ea typeface="微软雅黑" pitchFamily="34" charset="-122"/>
                </a:endParaRPr>
              </a:p>
            </p:txBody>
          </p:sp>
          <p:sp>
            <p:nvSpPr>
              <p:cNvPr id="27" name="Freeform 33"/>
              <p:cNvSpPr>
                <a:spLocks/>
              </p:cNvSpPr>
              <p:nvPr/>
            </p:nvSpPr>
            <p:spPr bwMode="auto">
              <a:xfrm>
                <a:off x="2928482" y="2992831"/>
                <a:ext cx="2916211" cy="1054658"/>
              </a:xfrm>
              <a:custGeom>
                <a:avLst/>
                <a:gdLst>
                  <a:gd name="T0" fmla="*/ 0 w 4756"/>
                  <a:gd name="T1" fmla="*/ 705029702 h 1576"/>
                  <a:gd name="T2" fmla="*/ 18819235 w 4756"/>
                  <a:gd name="T3" fmla="*/ 654031595 h 1576"/>
                  <a:gd name="T4" fmla="*/ 40649548 w 4756"/>
                  <a:gd name="T5" fmla="*/ 603927734 h 1576"/>
                  <a:gd name="T6" fmla="*/ 63986013 w 4756"/>
                  <a:gd name="T7" fmla="*/ 555613702 h 1576"/>
                  <a:gd name="T8" fmla="*/ 89580172 w 4756"/>
                  <a:gd name="T9" fmla="*/ 509088832 h 1576"/>
                  <a:gd name="T10" fmla="*/ 116679871 w 4756"/>
                  <a:gd name="T11" fmla="*/ 463458876 h 1576"/>
                  <a:gd name="T12" fmla="*/ 145285722 w 4756"/>
                  <a:gd name="T13" fmla="*/ 420512327 h 1576"/>
                  <a:gd name="T14" fmla="*/ 176149267 w 4756"/>
                  <a:gd name="T15" fmla="*/ 378461362 h 1576"/>
                  <a:gd name="T16" fmla="*/ 207765582 w 4756"/>
                  <a:gd name="T17" fmla="*/ 338199558 h 1576"/>
                  <a:gd name="T18" fmla="*/ 224326509 w 4756"/>
                  <a:gd name="T19" fmla="*/ 318516113 h 1576"/>
                  <a:gd name="T20" fmla="*/ 258954515 w 4756"/>
                  <a:gd name="T21" fmla="*/ 281832630 h 1576"/>
                  <a:gd name="T22" fmla="*/ 295087446 w 4756"/>
                  <a:gd name="T23" fmla="*/ 246044731 h 1576"/>
                  <a:gd name="T24" fmla="*/ 332726530 w 4756"/>
                  <a:gd name="T25" fmla="*/ 212940239 h 1576"/>
                  <a:gd name="T26" fmla="*/ 371117769 w 4756"/>
                  <a:gd name="T27" fmla="*/ 181625577 h 1576"/>
                  <a:gd name="T28" fmla="*/ 411014547 w 4756"/>
                  <a:gd name="T29" fmla="*/ 152994990 h 1576"/>
                  <a:gd name="T30" fmla="*/ 452417478 w 4756"/>
                  <a:gd name="T31" fmla="*/ 126153564 h 1576"/>
                  <a:gd name="T32" fmla="*/ 495325334 w 4756"/>
                  <a:gd name="T33" fmla="*/ 101996883 h 1576"/>
                  <a:gd name="T34" fmla="*/ 517155647 w 4756"/>
                  <a:gd name="T35" fmla="*/ 90365665 h 1576"/>
                  <a:gd name="T36" fmla="*/ 560816885 w 4756"/>
                  <a:gd name="T37" fmla="*/ 69787306 h 1576"/>
                  <a:gd name="T38" fmla="*/ 605983049 w 4756"/>
                  <a:gd name="T39" fmla="*/ 51893022 h 1576"/>
                  <a:gd name="T40" fmla="*/ 651902596 w 4756"/>
                  <a:gd name="T41" fmla="*/ 35788568 h 1576"/>
                  <a:gd name="T42" fmla="*/ 699327069 w 4756"/>
                  <a:gd name="T43" fmla="*/ 23262435 h 1576"/>
                  <a:gd name="T44" fmla="*/ 746752155 w 4756"/>
                  <a:gd name="T45" fmla="*/ 13420378 h 1576"/>
                  <a:gd name="T46" fmla="*/ 795682166 w 4756"/>
                  <a:gd name="T47" fmla="*/ 5368151 h 1576"/>
                  <a:gd name="T48" fmla="*/ 845365560 w 4756"/>
                  <a:gd name="T49" fmla="*/ 894915 h 1576"/>
                  <a:gd name="T50" fmla="*/ 895048954 w 4756"/>
                  <a:gd name="T51" fmla="*/ 0 h 1576"/>
                  <a:gd name="T52" fmla="*/ 919890344 w 4756"/>
                  <a:gd name="T53" fmla="*/ 0 h 1576"/>
                  <a:gd name="T54" fmla="*/ 969573125 w 4756"/>
                  <a:gd name="T55" fmla="*/ 3578991 h 1576"/>
                  <a:gd name="T56" fmla="*/ 1018503749 w 4756"/>
                  <a:gd name="T57" fmla="*/ 8947142 h 1576"/>
                  <a:gd name="T58" fmla="*/ 1066680991 w 4756"/>
                  <a:gd name="T59" fmla="*/ 17894284 h 1576"/>
                  <a:gd name="T60" fmla="*/ 1114858846 w 4756"/>
                  <a:gd name="T61" fmla="*/ 29525502 h 1576"/>
                  <a:gd name="T62" fmla="*/ 1160777780 w 4756"/>
                  <a:gd name="T63" fmla="*/ 43840795 h 1576"/>
                  <a:gd name="T64" fmla="*/ 1206697327 w 4756"/>
                  <a:gd name="T65" fmla="*/ 60840164 h 1576"/>
                  <a:gd name="T66" fmla="*/ 1251110721 w 4756"/>
                  <a:gd name="T67" fmla="*/ 79628694 h 1576"/>
                  <a:gd name="T68" fmla="*/ 1272941648 w 4756"/>
                  <a:gd name="T69" fmla="*/ 90365665 h 1576"/>
                  <a:gd name="T70" fmla="*/ 1316602273 w 4756"/>
                  <a:gd name="T71" fmla="*/ 113628101 h 1576"/>
                  <a:gd name="T72" fmla="*/ 1358004590 w 4756"/>
                  <a:gd name="T73" fmla="*/ 139574612 h 1576"/>
                  <a:gd name="T74" fmla="*/ 1398654751 w 4756"/>
                  <a:gd name="T75" fmla="*/ 167310284 h 1576"/>
                  <a:gd name="T76" fmla="*/ 1438551529 w 4756"/>
                  <a:gd name="T77" fmla="*/ 196835785 h 1576"/>
                  <a:gd name="T78" fmla="*/ 1476190613 w 4756"/>
                  <a:gd name="T79" fmla="*/ 229045362 h 1576"/>
                  <a:gd name="T80" fmla="*/ 1513076314 w 4756"/>
                  <a:gd name="T81" fmla="*/ 263939015 h 1576"/>
                  <a:gd name="T82" fmla="*/ 1548456476 w 4756"/>
                  <a:gd name="T83" fmla="*/ 299726914 h 1576"/>
                  <a:gd name="T84" fmla="*/ 1582331712 w 4756"/>
                  <a:gd name="T85" fmla="*/ 338199558 h 1576"/>
                  <a:gd name="T86" fmla="*/ 1598139870 w 4756"/>
                  <a:gd name="T87" fmla="*/ 357883002 h 1576"/>
                  <a:gd name="T88" fmla="*/ 1629756184 w 4756"/>
                  <a:gd name="T89" fmla="*/ 399039721 h 1576"/>
                  <a:gd name="T90" fmla="*/ 1659867574 w 4756"/>
                  <a:gd name="T91" fmla="*/ 441985601 h 1576"/>
                  <a:gd name="T92" fmla="*/ 1687720042 w 4756"/>
                  <a:gd name="T93" fmla="*/ 485826396 h 1576"/>
                  <a:gd name="T94" fmla="*/ 1713314202 w 4756"/>
                  <a:gd name="T95" fmla="*/ 532351267 h 1576"/>
                  <a:gd name="T96" fmla="*/ 1738155592 w 4756"/>
                  <a:gd name="T97" fmla="*/ 579770383 h 1576"/>
                  <a:gd name="T98" fmla="*/ 1760739287 w 4756"/>
                  <a:gd name="T99" fmla="*/ 628979330 h 1576"/>
                  <a:gd name="T100" fmla="*/ 1781064061 w 4756"/>
                  <a:gd name="T101" fmla="*/ 679083191 h 1576"/>
                  <a:gd name="T102" fmla="*/ 0 w 4756"/>
                  <a:gd name="T103" fmla="*/ 705029702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a:noFill/>
              </a:ln>
              <a:extLst/>
            </p:spPr>
            <p:txBody>
              <a:bodyPr/>
              <a:lstStyle/>
              <a:p>
                <a:pPr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cs typeface="+mn-cs"/>
                </a:endParaRPr>
              </a:p>
            </p:txBody>
          </p:sp>
        </p:grpSp>
      </p:grpSp>
      <p:sp>
        <p:nvSpPr>
          <p:cNvPr id="30" name="Text Box 83"/>
          <p:cNvSpPr txBox="1">
            <a:spLocks noChangeArrowheads="1"/>
          </p:cNvSpPr>
          <p:nvPr/>
        </p:nvSpPr>
        <p:spPr bwMode="auto">
          <a:xfrm>
            <a:off x="5446713" y="4652963"/>
            <a:ext cx="2303462" cy="77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5000">
                <a:solidFill>
                  <a:schemeClr val="bg1"/>
                </a:solidFill>
                <a:latin typeface="Times New Roman" pitchFamily="18" charset="0"/>
                <a:ea typeface="DFPYeaSong-B5"/>
                <a:cs typeface="DFPYeaSong-B5"/>
              </a:defRPr>
            </a:lvl1pPr>
            <a:lvl2pPr marL="742950" indent="-285750" eaLnBrk="0" hangingPunct="0">
              <a:defRPr sz="5000">
                <a:solidFill>
                  <a:schemeClr val="bg1"/>
                </a:solidFill>
                <a:latin typeface="Times New Roman" pitchFamily="18" charset="0"/>
                <a:ea typeface="DFPYeaSong-B5"/>
                <a:cs typeface="DFPYeaSong-B5"/>
              </a:defRPr>
            </a:lvl2pPr>
            <a:lvl3pPr marL="1143000" indent="-228600" eaLnBrk="0" hangingPunct="0">
              <a:defRPr sz="5000">
                <a:solidFill>
                  <a:schemeClr val="bg1"/>
                </a:solidFill>
                <a:latin typeface="Times New Roman" pitchFamily="18" charset="0"/>
                <a:ea typeface="DFPYeaSong-B5"/>
                <a:cs typeface="DFPYeaSong-B5"/>
              </a:defRPr>
            </a:lvl3pPr>
            <a:lvl4pPr marL="1600200" indent="-228600" eaLnBrk="0" hangingPunct="0">
              <a:defRPr sz="5000">
                <a:solidFill>
                  <a:schemeClr val="bg1"/>
                </a:solidFill>
                <a:latin typeface="Times New Roman" pitchFamily="18" charset="0"/>
                <a:ea typeface="DFPYeaSong-B5"/>
                <a:cs typeface="DFPYeaSong-B5"/>
              </a:defRPr>
            </a:lvl4pPr>
            <a:lvl5pPr marL="2057400" indent="-228600" eaLnBrk="0" hangingPunct="0">
              <a:defRPr sz="5000">
                <a:solidFill>
                  <a:schemeClr val="bg1"/>
                </a:solidFill>
                <a:latin typeface="Times New Roman" pitchFamily="18" charset="0"/>
                <a:ea typeface="DFPYeaSong-B5"/>
                <a:cs typeface="DFPYeaSong-B5"/>
              </a:defRPr>
            </a:lvl5pPr>
            <a:lvl6pPr marL="25146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6pPr>
            <a:lvl7pPr marL="29718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7pPr>
            <a:lvl8pPr marL="34290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8pPr>
            <a:lvl9pPr marL="38862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9pPr>
          </a:lstStyle>
          <a:p>
            <a:pPr algn="ctr" eaLnBrk="1" hangingPunct="1">
              <a:spcBef>
                <a:spcPct val="50000"/>
              </a:spcBef>
            </a:pPr>
            <a:r>
              <a:rPr lang="zh-CN" altLang="en-US" sz="1800" b="1" dirty="0">
                <a:solidFill>
                  <a:srgbClr val="282828"/>
                </a:solidFill>
                <a:latin typeface="微软雅黑" pitchFamily="34" charset="-122"/>
                <a:ea typeface="微软雅黑" pitchFamily="34" charset="-122"/>
              </a:rPr>
              <a:t>完成论文</a:t>
            </a:r>
          </a:p>
          <a:p>
            <a:pPr algn="ctr" eaLnBrk="1" hangingPunct="1">
              <a:spcBef>
                <a:spcPct val="50000"/>
              </a:spcBef>
            </a:pPr>
            <a:r>
              <a:rPr lang="zh-CN" altLang="en-US" sz="1800" b="1" dirty="0" smtClean="0">
                <a:solidFill>
                  <a:srgbClr val="282828"/>
                </a:solidFill>
                <a:latin typeface="微软雅黑" pitchFamily="34" charset="-122"/>
                <a:ea typeface="微软雅黑" pitchFamily="34" charset="-122"/>
              </a:rPr>
              <a:t>的动态过程</a:t>
            </a:r>
            <a:endParaRPr lang="zh-CN" altLang="en-US" sz="1800" b="1" dirty="0">
              <a:solidFill>
                <a:srgbClr val="282828"/>
              </a:solidFill>
              <a:latin typeface="微软雅黑" pitchFamily="34" charset="-122"/>
              <a:ea typeface="微软雅黑" pitchFamily="34" charset="-122"/>
            </a:endParaRPr>
          </a:p>
        </p:txBody>
      </p:sp>
      <p:pic>
        <p:nvPicPr>
          <p:cNvPr id="31" name="Picture 2" descr="D:\Teliss_Tong\Copy\定期备份\工作备份\！个人PPT作品@teliss\管理学习图\少女.png"/>
          <p:cNvPicPr>
            <a:picLocks noChangeAspect="1" noChangeArrowheads="1"/>
          </p:cNvPicPr>
          <p:nvPr/>
        </p:nvPicPr>
        <p:blipFill>
          <a:blip r:embed="rId2">
            <a:extLst>
              <a:ext uri="{28A0092B-C50C-407E-A947-70E740481C1C}">
                <a14:useLocalDpi xmlns:a14="http://schemas.microsoft.com/office/drawing/2010/main" val="0"/>
              </a:ext>
            </a:extLst>
          </a:blip>
          <a:srcRect l="14458" t="5533" r="17148"/>
          <a:stretch>
            <a:fillRect/>
          </a:stretch>
        </p:blipFill>
        <p:spPr bwMode="auto">
          <a:xfrm>
            <a:off x="2998788" y="908050"/>
            <a:ext cx="9779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D:\Teliss_Tong\Copy\定期备份\工作备份\！PPT图片及版面资源\06-PPT精选插图\03-人物\美女查资料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5363" y="1268413"/>
            <a:ext cx="201453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descr="D:\Teliss_Tong\Doing\new\3320946_232958825618_2.jpg"/>
          <p:cNvPicPr>
            <a:picLocks noChangeAspect="1" noChangeArrowheads="1"/>
          </p:cNvPicPr>
          <p:nvPr/>
        </p:nvPicPr>
        <p:blipFill rotWithShape="1">
          <a:blip r:embed="rId4"/>
          <a:srcRect/>
          <a:stretch/>
        </p:blipFill>
        <p:spPr bwMode="auto">
          <a:xfrm>
            <a:off x="9694863" y="3933825"/>
            <a:ext cx="1943100" cy="1285875"/>
          </a:xfrm>
          <a:prstGeom prst="rect">
            <a:avLst/>
          </a:prstGeom>
          <a:ln w="28575">
            <a:solidFill>
              <a:srgbClr val="00B0F0"/>
            </a:solidFill>
          </a:ln>
          <a:effectLst>
            <a:outerShdw blurRad="63500" sx="102000" sy="102000" algn="ctr" rotWithShape="0">
              <a:prstClr val="black">
                <a:alpha val="40000"/>
              </a:prstClr>
            </a:outerShdw>
          </a:effectLst>
          <a:extLst/>
        </p:spPr>
      </p:pic>
      <p:sp>
        <p:nvSpPr>
          <p:cNvPr id="34" name="Rectangle 88"/>
          <p:cNvSpPr>
            <a:spLocks noChangeArrowheads="1"/>
          </p:cNvSpPr>
          <p:nvPr/>
        </p:nvSpPr>
        <p:spPr bwMode="auto">
          <a:xfrm>
            <a:off x="3214688" y="3141663"/>
            <a:ext cx="15113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1800" b="1">
                <a:solidFill>
                  <a:srgbClr val="FFFFFF"/>
                </a:solidFill>
                <a:latin typeface="微软雅黑" pitchFamily="34" charset="-122"/>
                <a:ea typeface="微软雅黑" pitchFamily="34" charset="-122"/>
                <a:cs typeface="Times New Roman" pitchFamily="18" charset="0"/>
              </a:rPr>
              <a:t>去哪查专业   文献资料</a:t>
            </a:r>
          </a:p>
        </p:txBody>
      </p:sp>
      <p:pic>
        <p:nvPicPr>
          <p:cNvPr id="35"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3" y="3644900"/>
            <a:ext cx="2808287"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9977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7657"/>
            <a:ext cx="11988800" cy="584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695511" y="1798417"/>
            <a:ext cx="3720465" cy="2736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8376123" y="2438404"/>
            <a:ext cx="400685" cy="4121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9586069" y="2545638"/>
            <a:ext cx="400685" cy="4121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9599131" y="3785164"/>
            <a:ext cx="400685" cy="4121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Text Box 6"/>
          <p:cNvSpPr txBox="1"/>
          <p:nvPr/>
        </p:nvSpPr>
        <p:spPr>
          <a:xfrm>
            <a:off x="706755" y="4591685"/>
            <a:ext cx="7122160" cy="1188720"/>
          </a:xfrm>
          <a:prstGeom prst="rect">
            <a:avLst/>
          </a:prstGeom>
          <a:solidFill>
            <a:srgbClr val="DEEBF7"/>
          </a:solidFill>
          <a:ln w="9525">
            <a:solidFill>
              <a:schemeClr val="tx1"/>
            </a:solidFill>
          </a:ln>
        </p:spPr>
        <p:txBody>
          <a:bodyPr wrap="square" anchor="t">
            <a:spAutoFit/>
          </a:bodyPr>
          <a:lstStyle/>
          <a:p>
            <a:pPr lvl="0" indent="0" algn="ctr">
              <a:lnSpc>
                <a:spcPct val="150000"/>
              </a:lnSpc>
              <a:buSzPct val="70000"/>
              <a:buFont typeface="Wingdings 2" panose="05020102010507070707" pitchFamily="18" charset="2"/>
              <a:buNone/>
            </a:pPr>
            <a:r>
              <a:rPr lang="en-US" altLang="zh-CN" sz="2400" b="1" dirty="0">
                <a:latin typeface="幼圆" panose="02010509060101010101" charset="-122"/>
                <a:ea typeface="幼圆" panose="02010509060101010101" charset="-122"/>
                <a:sym typeface="宋体" panose="02010600030101010101" pitchFamily="2" charset="-122"/>
              </a:rPr>
              <a:t> </a:t>
            </a:r>
            <a:r>
              <a:rPr lang="zh-CN" altLang="en-US" sz="2400" b="1" dirty="0">
                <a:latin typeface="幼圆" panose="02010509060101010101" charset="-122"/>
                <a:ea typeface="幼圆" panose="02010509060101010101" charset="-122"/>
                <a:sym typeface="宋体" panose="02010600030101010101" pitchFamily="2" charset="-122"/>
              </a:rPr>
              <a:t>可针对学科、发表年度、研究层次、作者、机构、基金对结果分组浏览，实现细化检索结果的目的</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728" y="1412307"/>
            <a:ext cx="76200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828347" y="196725"/>
            <a:ext cx="7449475" cy="707886"/>
          </a:xfrm>
          <a:prstGeom prst="rect">
            <a:avLst/>
          </a:prstGeom>
        </p:spPr>
        <p:txBody>
          <a:bodyPr wrap="none">
            <a:spAutoFit/>
          </a:bodyPr>
          <a:lstStyle/>
          <a:p>
            <a:r>
              <a:rPr lang="zh-CN" altLang="en-US" sz="4000" b="1" dirty="0">
                <a:solidFill>
                  <a:srgbClr val="2AB090"/>
                </a:solidFill>
                <a:latin typeface="微软雅黑" panose="020B0503020204020204" pitchFamily="34" charset="-122"/>
                <a:ea typeface="微软雅黑" panose="020B0503020204020204" pitchFamily="34" charset="-122"/>
              </a:rPr>
              <a:t>文献分析</a:t>
            </a:r>
            <a:r>
              <a:rPr lang="en-US" altLang="zh-CN" sz="4000" b="1" dirty="0">
                <a:solidFill>
                  <a:srgbClr val="2AB090"/>
                </a:solidFill>
                <a:latin typeface="微软雅黑" panose="020B0503020204020204" pitchFamily="34" charset="-122"/>
                <a:ea typeface="微软雅黑" panose="020B0503020204020204" pitchFamily="34" charset="-122"/>
              </a:rPr>
              <a:t>——</a:t>
            </a:r>
            <a:r>
              <a:rPr lang="zh-CN" altLang="en-US" sz="4000" b="1" dirty="0">
                <a:solidFill>
                  <a:srgbClr val="2AB090"/>
                </a:solidFill>
                <a:latin typeface="微软雅黑" panose="020B0503020204020204" pitchFamily="34" charset="-122"/>
                <a:ea typeface="微软雅黑" panose="020B0503020204020204" pitchFamily="34" charset="-122"/>
              </a:rPr>
              <a:t>文献分组、可视化</a:t>
            </a:r>
            <a:endParaRPr lang="zh-CN" altLang="en-US" sz="4000" b="1" dirty="0">
              <a:solidFill>
                <a:srgbClr val="2AB090"/>
              </a:solidFill>
            </a:endParaRPr>
          </a:p>
        </p:txBody>
      </p:sp>
      <p:sp>
        <p:nvSpPr>
          <p:cNvPr id="13" name="矩形 12"/>
          <p:cNvSpPr/>
          <p:nvPr/>
        </p:nvSpPr>
        <p:spPr>
          <a:xfrm>
            <a:off x="410598" y="0"/>
            <a:ext cx="1196904" cy="71691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10598" y="123750"/>
            <a:ext cx="1302187" cy="523220"/>
          </a:xfrm>
          <a:prstGeom prst="rect">
            <a:avLst/>
          </a:prstGeom>
        </p:spPr>
        <p:txBody>
          <a:bodyPr wrap="square">
            <a:spAutoFit/>
          </a:bodyPr>
          <a:lstStyle/>
          <a:p>
            <a:r>
              <a:rPr kumimoji="1" lang="en-US" altLang="zh-CN" sz="2800" b="1" dirty="0" smtClean="0">
                <a:solidFill>
                  <a:schemeClr val="bg1"/>
                </a:solidFill>
                <a:latin typeface="+mj-ea"/>
                <a:ea typeface="+mj-ea"/>
              </a:rPr>
              <a:t>CNKI</a:t>
            </a:r>
            <a:endParaRPr kumimoji="1" lang="zh-CN" altLang="en-US" sz="2800" b="1" dirty="0">
              <a:solidFill>
                <a:schemeClr val="bg1"/>
              </a:solidFill>
              <a:latin typeface="+mj-ea"/>
              <a:ea typeface="+mj-ea"/>
            </a:endParaRPr>
          </a:p>
        </p:txBody>
      </p:sp>
    </p:spTree>
    <p:extLst>
      <p:ext uri="{BB962C8B-B14F-4D97-AF65-F5344CB8AC3E}">
        <p14:creationId xmlns:p14="http://schemas.microsoft.com/office/powerpoint/2010/main" val="31083046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6"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6"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par>
                                <p:cTn id="17" presetID="18" presetClass="entr" presetSubtype="12" fill="hold" grpId="6"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par>
                                <p:cTn id="20" presetID="18" presetClass="entr" presetSubtype="12" fill="hold" grpId="6"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123"/>
                                        </p:tgtEl>
                                        <p:attrNameLst>
                                          <p:attrName>style.visibility</p:attrName>
                                        </p:attrNameLst>
                                      </p:cBhvr>
                                      <p:to>
                                        <p:strVal val="visible"/>
                                      </p:to>
                                    </p:set>
                                    <p:anim calcmode="lin" valueType="num">
                                      <p:cBhvr additive="base">
                                        <p:cTn id="27" dur="500" fill="hold"/>
                                        <p:tgtEl>
                                          <p:spTgt spid="5123"/>
                                        </p:tgtEl>
                                        <p:attrNameLst>
                                          <p:attrName>ppt_x</p:attrName>
                                        </p:attrNameLst>
                                      </p:cBhvr>
                                      <p:tavLst>
                                        <p:tav tm="0">
                                          <p:val>
                                            <p:strVal val="#ppt_x"/>
                                          </p:val>
                                        </p:tav>
                                        <p:tav tm="100000">
                                          <p:val>
                                            <p:strVal val="#ppt_x"/>
                                          </p:val>
                                        </p:tav>
                                      </p:tavLst>
                                    </p:anim>
                                    <p:anim calcmode="lin" valueType="num">
                                      <p:cBhvr additive="base">
                                        <p:cTn id="2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bldLvl="0" animBg="1"/>
      <p:bldP spid="4" grpId="0" animBg="1"/>
      <p:bldP spid="4" grpId="1" animBg="1"/>
      <p:bldP spid="4" grpId="2" animBg="1"/>
      <p:bldP spid="4" grpId="3" animBg="1"/>
      <p:bldP spid="4" grpId="4" animBg="1"/>
      <p:bldP spid="4" grpId="5" animBg="1"/>
      <p:bldP spid="4" grpId="6" bldLvl="0" animBg="1"/>
      <p:bldP spid="5" grpId="0" animBg="1"/>
      <p:bldP spid="5" grpId="1" animBg="1"/>
      <p:bldP spid="5" grpId="2" animBg="1"/>
      <p:bldP spid="5" grpId="3" animBg="1"/>
      <p:bldP spid="5" grpId="4" animBg="1"/>
      <p:bldP spid="5" grpId="5" animBg="1"/>
      <p:bldP spid="5" grpId="6" bldLvl="0" animBg="1"/>
      <p:bldP spid="6" grpId="0" animBg="1"/>
      <p:bldP spid="6" grpId="1" animBg="1"/>
      <p:bldP spid="6" grpId="2" animBg="1"/>
      <p:bldP spid="6" grpId="3" animBg="1"/>
      <p:bldP spid="6" grpId="4" animBg="1"/>
      <p:bldP spid="6" grpId="5" animBg="1"/>
      <p:bldP spid="6" grpId="6" bldLvl="0" animBg="1"/>
      <p:bldP spid="10" grpId="0" bldLvl="0" animBg="1"/>
      <p:bldP spid="10" grpId="1" animBg="1"/>
      <p:bldP spid="10" grpId="2" animBg="1"/>
      <p:bldP spid="10" grpId="3" animBg="1"/>
      <p:bldP spid="10" grpId="4"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3888"/>
            <a:ext cx="12192000" cy="58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137277" y="1402258"/>
            <a:ext cx="1743075" cy="44018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圆角矩形标注 12"/>
          <p:cNvSpPr/>
          <p:nvPr/>
        </p:nvSpPr>
        <p:spPr>
          <a:xfrm>
            <a:off x="6097038" y="2640330"/>
            <a:ext cx="4433887" cy="989013"/>
          </a:xfrm>
          <a:prstGeom prst="wedgeRoundRectCallout">
            <a:avLst>
              <a:gd name="adj1" fmla="val -39681"/>
              <a:gd name="adj2" fmla="val -82773"/>
              <a:gd name="adj3" fmla="val 16667"/>
            </a:avLst>
          </a:prstGeom>
          <a:solidFill>
            <a:schemeClr val="bg1"/>
          </a:solidFill>
          <a:ln w="12700" cap="flat" cmpd="sng">
            <a:solidFill>
              <a:srgbClr val="FF0000"/>
            </a:solidFill>
            <a:prstDash val="solid"/>
            <a:miter/>
            <a:headEnd type="none" w="med" len="med"/>
            <a:tailEnd type="none" w="med" len="med"/>
          </a:ln>
        </p:spPr>
        <p:txBody>
          <a:bodyPr anchor="t"/>
          <a:lstStyle/>
          <a:p>
            <a:pPr lvl="0" indent="0"/>
            <a:r>
              <a:rPr lang="zh-CN" altLang="en-US" sz="2400" b="1" dirty="0">
                <a:solidFill>
                  <a:srgbClr val="FFC000"/>
                </a:solidFill>
                <a:latin typeface="微软雅黑" panose="020B0503020204020204" pitchFamily="34" charset="-122"/>
                <a:ea typeface="微软雅黑" panose="020B0503020204020204" pitchFamily="34" charset="-122"/>
              </a:rPr>
              <a:t>蓝色字体为超链接，可以点击直接进入相应的检索页面</a:t>
            </a:r>
            <a:r>
              <a:rPr lang="zh-CN" altLang="en-US" sz="2400" b="1" dirty="0">
                <a:latin typeface="微软雅黑" panose="020B0503020204020204" pitchFamily="34" charset="-122"/>
                <a:ea typeface="微软雅黑" panose="020B0503020204020204" pitchFamily="34" charset="-122"/>
              </a:rPr>
              <a:t>。</a:t>
            </a:r>
          </a:p>
        </p:txBody>
      </p:sp>
      <p:sp>
        <p:nvSpPr>
          <p:cNvPr id="6" name="矩形 5"/>
          <p:cNvSpPr/>
          <p:nvPr/>
        </p:nvSpPr>
        <p:spPr>
          <a:xfrm>
            <a:off x="5380355" y="3804285"/>
            <a:ext cx="6702425" cy="1981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C000"/>
                </a:solidFill>
              </a:rPr>
              <a:t>HTML</a:t>
            </a:r>
            <a:r>
              <a:rPr lang="zh-CN" altLang="en-US" sz="2000" b="1" dirty="0">
                <a:solidFill>
                  <a:srgbClr val="FFC000"/>
                </a:solidFill>
              </a:rPr>
              <a:t>阅读，以</a:t>
            </a:r>
            <a:r>
              <a:rPr lang="en-US" altLang="zh-CN" sz="2000" b="1" dirty="0">
                <a:solidFill>
                  <a:srgbClr val="FFC000"/>
                </a:solidFill>
              </a:rPr>
              <a:t>HTML</a:t>
            </a:r>
            <a:r>
              <a:rPr lang="zh-CN" altLang="en-US" sz="2000" b="1" dirty="0">
                <a:solidFill>
                  <a:srgbClr val="FFC000"/>
                </a:solidFill>
              </a:rPr>
              <a:t>标准，通过网页形式来呈现文章内容，并在文章原文（与印刷版内容一致的电子版本）基础上，进行内容分析、知识标引，以达到富媒体出版的目的。在读者阅读时，为读者提供各种便利和各种附加信息。</a:t>
            </a:r>
          </a:p>
        </p:txBody>
      </p:sp>
      <p:sp>
        <p:nvSpPr>
          <p:cNvPr id="7" name="矩形 6"/>
          <p:cNvSpPr/>
          <p:nvPr/>
        </p:nvSpPr>
        <p:spPr>
          <a:xfrm flipV="1">
            <a:off x="4189862" y="4830744"/>
            <a:ext cx="1656168" cy="518706"/>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10598" y="0"/>
            <a:ext cx="1208012" cy="796867"/>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30147" y="136823"/>
            <a:ext cx="1099981" cy="523220"/>
          </a:xfrm>
          <a:prstGeom prst="rect">
            <a:avLst/>
          </a:prstGeom>
        </p:spPr>
        <p:txBody>
          <a:bodyPr wrap="none">
            <a:spAutoFit/>
          </a:bodyPr>
          <a:lstStyle/>
          <a:p>
            <a:r>
              <a:rPr kumimoji="1" lang="en-US" altLang="zh-CN" sz="2800" b="1" dirty="0" smtClean="0">
                <a:solidFill>
                  <a:schemeClr val="bg1"/>
                </a:solidFill>
                <a:latin typeface="+mn-ea"/>
              </a:rPr>
              <a:t>CNKI</a:t>
            </a:r>
            <a:endParaRPr kumimoji="1" lang="zh-CN" altLang="en-US" sz="2800" b="1" dirty="0">
              <a:solidFill>
                <a:schemeClr val="bg1"/>
              </a:solidFill>
              <a:latin typeface="+mn-ea"/>
            </a:endParaRPr>
          </a:p>
        </p:txBody>
      </p:sp>
      <p:sp>
        <p:nvSpPr>
          <p:cNvPr id="11" name="文本框 3"/>
          <p:cNvSpPr txBox="1"/>
          <p:nvPr/>
        </p:nvSpPr>
        <p:spPr>
          <a:xfrm>
            <a:off x="2204360" y="69126"/>
            <a:ext cx="2236510"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阅读文献</a:t>
            </a:r>
            <a:endParaRPr lang="zh-CN" altLang="en-US" sz="4000" dirty="0">
              <a:solidFill>
                <a:srgbClr val="269E81"/>
              </a:solidFill>
            </a:endParaRPr>
          </a:p>
        </p:txBody>
      </p:sp>
    </p:spTree>
    <p:extLst>
      <p:ext uri="{BB962C8B-B14F-4D97-AF65-F5344CB8AC3E}">
        <p14:creationId xmlns:p14="http://schemas.microsoft.com/office/powerpoint/2010/main" val="40367426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animBg="1"/>
      <p:bldP spid="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928914"/>
            <a:ext cx="12061371"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863771" y="1202236"/>
            <a:ext cx="3472543" cy="61595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160793" y="4361934"/>
            <a:ext cx="5692140" cy="460375"/>
          </a:xfrm>
          <a:prstGeom prst="rect">
            <a:avLst/>
          </a:prstGeom>
          <a:ln w="25400">
            <a:solidFill>
              <a:srgbClr val="FF0000"/>
            </a:solidFill>
          </a:ln>
        </p:spPr>
        <p:style>
          <a:lnRef idx="2">
            <a:schemeClr val="accent5"/>
          </a:lnRef>
          <a:fillRef idx="1">
            <a:schemeClr val="lt1"/>
          </a:fillRef>
          <a:effectRef idx="0">
            <a:schemeClr val="accent5"/>
          </a:effectRef>
          <a:fontRef idx="minor">
            <a:schemeClr val="dk1"/>
          </a:fontRef>
        </p:style>
        <p:txBody>
          <a:bodyPr wrap="none">
            <a:spAutoFit/>
          </a:bodyPr>
          <a:lstStyle/>
          <a:p>
            <a:r>
              <a:rPr lang="zh-CN" altLang="en-US" sz="2400" b="1" dirty="0">
                <a:solidFill>
                  <a:srgbClr val="FFC000"/>
                </a:solidFill>
              </a:rPr>
              <a:t>全文可直接摘录、右键复制，使用很方便</a:t>
            </a:r>
          </a:p>
        </p:txBody>
      </p:sp>
      <p:sp>
        <p:nvSpPr>
          <p:cNvPr id="7" name="矩形 6"/>
          <p:cNvSpPr/>
          <p:nvPr/>
        </p:nvSpPr>
        <p:spPr>
          <a:xfrm>
            <a:off x="6581775" y="5421630"/>
            <a:ext cx="4271010" cy="460375"/>
          </a:xfrm>
          <a:prstGeom prst="rect">
            <a:avLst/>
          </a:prstGeom>
          <a:ln w="25400">
            <a:solidFill>
              <a:srgbClr val="FF0000"/>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zh-CN" altLang="en-US" sz="2400" b="1" dirty="0">
                <a:solidFill>
                  <a:srgbClr val="FFC000"/>
                </a:solidFill>
              </a:rPr>
              <a:t>选词查找工具书，解析很权威</a:t>
            </a:r>
          </a:p>
        </p:txBody>
      </p:sp>
      <p:sp>
        <p:nvSpPr>
          <p:cNvPr id="8" name="矩形 7"/>
          <p:cNvSpPr/>
          <p:nvPr/>
        </p:nvSpPr>
        <p:spPr>
          <a:xfrm>
            <a:off x="410598" y="0"/>
            <a:ext cx="1208012" cy="796867"/>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30147" y="136823"/>
            <a:ext cx="1099981" cy="523220"/>
          </a:xfrm>
          <a:prstGeom prst="rect">
            <a:avLst/>
          </a:prstGeom>
        </p:spPr>
        <p:txBody>
          <a:bodyPr wrap="none">
            <a:spAutoFit/>
          </a:bodyPr>
          <a:lstStyle/>
          <a:p>
            <a:r>
              <a:rPr kumimoji="1" lang="en-US" altLang="zh-CN" sz="2800" b="1" dirty="0" smtClean="0">
                <a:solidFill>
                  <a:schemeClr val="bg1"/>
                </a:solidFill>
                <a:latin typeface="+mn-ea"/>
              </a:rPr>
              <a:t>CNKI</a:t>
            </a:r>
            <a:endParaRPr kumimoji="1" lang="zh-CN" altLang="en-US" sz="2800" b="1" dirty="0">
              <a:solidFill>
                <a:schemeClr val="bg1"/>
              </a:solidFill>
              <a:latin typeface="+mn-ea"/>
            </a:endParaRPr>
          </a:p>
        </p:txBody>
      </p:sp>
      <p:sp>
        <p:nvSpPr>
          <p:cNvPr id="10" name="文本框 3"/>
          <p:cNvSpPr txBox="1"/>
          <p:nvPr/>
        </p:nvSpPr>
        <p:spPr>
          <a:xfrm>
            <a:off x="2204360" y="69126"/>
            <a:ext cx="2236510"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阅读文献</a:t>
            </a:r>
            <a:endParaRPr lang="zh-CN" altLang="en-US" sz="4000" dirty="0">
              <a:solidFill>
                <a:srgbClr val="269E81"/>
              </a:solidFill>
            </a:endParaRPr>
          </a:p>
        </p:txBody>
      </p:sp>
    </p:spTree>
    <p:extLst>
      <p:ext uri="{BB962C8B-B14F-4D97-AF65-F5344CB8AC3E}">
        <p14:creationId xmlns:p14="http://schemas.microsoft.com/office/powerpoint/2010/main" val="41325803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14" y="623888"/>
            <a:ext cx="11814629" cy="5834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347595" y="1356360"/>
            <a:ext cx="3566160" cy="45720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821555" y="2541905"/>
            <a:ext cx="2270760" cy="45720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346190" y="3342005"/>
            <a:ext cx="3882390" cy="829945"/>
          </a:xfrm>
          <a:prstGeom prst="rect">
            <a:avLst/>
          </a:prstGeom>
          <a:ln w="25400">
            <a:solidFill>
              <a:srgbClr val="FF0000"/>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zh-CN" altLang="en-US" sz="2400" b="1" dirty="0">
                <a:solidFill>
                  <a:srgbClr val="FFC000"/>
                </a:solidFill>
              </a:rPr>
              <a:t>作者，机构，期刊，关键词随意点</a:t>
            </a:r>
          </a:p>
        </p:txBody>
      </p:sp>
      <p:sp>
        <p:nvSpPr>
          <p:cNvPr id="9" name="矩形 8"/>
          <p:cNvSpPr/>
          <p:nvPr/>
        </p:nvSpPr>
        <p:spPr>
          <a:xfrm>
            <a:off x="410598" y="0"/>
            <a:ext cx="1208012" cy="796867"/>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30147" y="136823"/>
            <a:ext cx="1099981" cy="523220"/>
          </a:xfrm>
          <a:prstGeom prst="rect">
            <a:avLst/>
          </a:prstGeom>
        </p:spPr>
        <p:txBody>
          <a:bodyPr wrap="none">
            <a:spAutoFit/>
          </a:bodyPr>
          <a:lstStyle/>
          <a:p>
            <a:r>
              <a:rPr kumimoji="1" lang="en-US" altLang="zh-CN" sz="2800" b="1" dirty="0" smtClean="0">
                <a:solidFill>
                  <a:schemeClr val="bg1"/>
                </a:solidFill>
                <a:latin typeface="+mn-ea"/>
              </a:rPr>
              <a:t>CNKI</a:t>
            </a:r>
            <a:endParaRPr kumimoji="1" lang="zh-CN" altLang="en-US" sz="2800" b="1" dirty="0">
              <a:solidFill>
                <a:schemeClr val="bg1"/>
              </a:solidFill>
              <a:latin typeface="+mn-ea"/>
            </a:endParaRPr>
          </a:p>
        </p:txBody>
      </p:sp>
      <p:sp>
        <p:nvSpPr>
          <p:cNvPr id="11" name="文本框 3"/>
          <p:cNvSpPr txBox="1"/>
          <p:nvPr/>
        </p:nvSpPr>
        <p:spPr>
          <a:xfrm>
            <a:off x="2204360" y="69126"/>
            <a:ext cx="2236510"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阅读文献</a:t>
            </a:r>
            <a:endParaRPr lang="zh-CN" altLang="en-US" sz="4000" dirty="0">
              <a:solidFill>
                <a:srgbClr val="269E81"/>
              </a:solidFill>
            </a:endParaRPr>
          </a:p>
        </p:txBody>
      </p:sp>
    </p:spTree>
    <p:extLst>
      <p:ext uri="{BB962C8B-B14F-4D97-AF65-F5344CB8AC3E}">
        <p14:creationId xmlns:p14="http://schemas.microsoft.com/office/powerpoint/2010/main" val="41325803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867"/>
            <a:ext cx="12192000" cy="564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9077885" y="4702175"/>
            <a:ext cx="2240280" cy="1630045"/>
          </a:xfrm>
          <a:prstGeom prst="rect">
            <a:avLst/>
          </a:prstGeom>
          <a:ln w="25400">
            <a:solidFill>
              <a:srgbClr val="FF0000"/>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zh-CN" altLang="en-US" sz="2000" b="1" dirty="0">
                <a:solidFill>
                  <a:srgbClr val="FFC000"/>
                </a:solidFill>
              </a:rPr>
              <a:t>图表都可以在线下载，增强出版文献还可以下载文献相关的使用过程、图片、音频。 </a:t>
            </a:r>
          </a:p>
        </p:txBody>
      </p:sp>
      <p:sp>
        <p:nvSpPr>
          <p:cNvPr id="5" name="矩形 4"/>
          <p:cNvSpPr/>
          <p:nvPr/>
        </p:nvSpPr>
        <p:spPr>
          <a:xfrm>
            <a:off x="5482590" y="4789941"/>
            <a:ext cx="889181" cy="4932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410598" y="0"/>
            <a:ext cx="1208012" cy="796867"/>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30147" y="136823"/>
            <a:ext cx="1099981" cy="523220"/>
          </a:xfrm>
          <a:prstGeom prst="rect">
            <a:avLst/>
          </a:prstGeom>
        </p:spPr>
        <p:txBody>
          <a:bodyPr wrap="none">
            <a:spAutoFit/>
          </a:bodyPr>
          <a:lstStyle/>
          <a:p>
            <a:r>
              <a:rPr kumimoji="1" lang="en-US" altLang="zh-CN" sz="2800" b="1" dirty="0" smtClean="0">
                <a:solidFill>
                  <a:schemeClr val="bg1"/>
                </a:solidFill>
                <a:latin typeface="+mn-ea"/>
              </a:rPr>
              <a:t>CNKI</a:t>
            </a:r>
            <a:endParaRPr kumimoji="1" lang="zh-CN" altLang="en-US" sz="2800" b="1" dirty="0">
              <a:solidFill>
                <a:schemeClr val="bg1"/>
              </a:solidFill>
              <a:latin typeface="+mn-ea"/>
            </a:endParaRPr>
          </a:p>
        </p:txBody>
      </p:sp>
      <p:sp>
        <p:nvSpPr>
          <p:cNvPr id="8" name="文本框 3"/>
          <p:cNvSpPr txBox="1"/>
          <p:nvPr/>
        </p:nvSpPr>
        <p:spPr>
          <a:xfrm>
            <a:off x="2204360" y="69126"/>
            <a:ext cx="2236510"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阅读文献</a:t>
            </a:r>
            <a:endParaRPr lang="zh-CN" altLang="en-US" sz="4000" dirty="0">
              <a:solidFill>
                <a:srgbClr val="269E81"/>
              </a:solidFill>
            </a:endParaRPr>
          </a:p>
        </p:txBody>
      </p:sp>
    </p:spTree>
    <p:extLst>
      <p:ext uri="{BB962C8B-B14F-4D97-AF65-F5344CB8AC3E}">
        <p14:creationId xmlns:p14="http://schemas.microsoft.com/office/powerpoint/2010/main" val="41325803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6"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5" grpId="3" animBg="1"/>
      <p:bldP spid="5" grpId="4" animBg="1"/>
      <p:bldP spid="5" grpId="5" animBg="1"/>
      <p:bldP spid="5" grpId="6"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8950"/>
          </a:xfrm>
          <a:prstGeom prst="rect">
            <a:avLst/>
          </a:prstGeom>
          <a:solidFill>
            <a:srgbClr val="2AB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1CDA8"/>
              </a:solidFill>
            </a:endParaRPr>
          </a:p>
        </p:txBody>
      </p:sp>
      <p:pic>
        <p:nvPicPr>
          <p:cNvPr id="4098" name="Picture 2" descr="C:\Documents and Settings\Administrator\桌面\文献传递PPT\照片 0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2343" y="7620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椭圆形标注 4"/>
          <p:cNvSpPr/>
          <p:nvPr/>
        </p:nvSpPr>
        <p:spPr>
          <a:xfrm rot="16200000">
            <a:off x="2547256" y="348343"/>
            <a:ext cx="3991429" cy="48187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2365829" y="1480457"/>
            <a:ext cx="4586514" cy="2400657"/>
          </a:xfrm>
          <a:prstGeom prst="rect">
            <a:avLst/>
          </a:prstGeom>
          <a:noFill/>
        </p:spPr>
        <p:txBody>
          <a:bodyPr wrap="square" rtlCol="0">
            <a:spAutoFit/>
          </a:bodyPr>
          <a:lstStyle/>
          <a:p>
            <a:endParaRPr lang="en-US" altLang="zh-CN" dirty="0" smtClean="0"/>
          </a:p>
          <a:p>
            <a:r>
              <a:rPr lang="zh-CN" altLang="en-US" sz="4400" b="1" dirty="0">
                <a:solidFill>
                  <a:srgbClr val="A764B4"/>
                </a:solidFill>
              </a:rPr>
              <a:t>强大的研学</a:t>
            </a:r>
            <a:r>
              <a:rPr lang="zh-CN" altLang="en-US" sz="4400" b="1" dirty="0" smtClean="0">
                <a:solidFill>
                  <a:srgbClr val="A764B4"/>
                </a:solidFill>
              </a:rPr>
              <a:t>平台</a:t>
            </a:r>
            <a:r>
              <a:rPr lang="en-US" altLang="zh-CN" sz="4400" b="1" dirty="0" smtClean="0">
                <a:solidFill>
                  <a:srgbClr val="A764B4"/>
                </a:solidFill>
              </a:rPr>
              <a:t>     </a:t>
            </a:r>
            <a:endParaRPr lang="en-US" altLang="zh-CN" sz="4400" b="1" dirty="0">
              <a:solidFill>
                <a:srgbClr val="A764B4"/>
              </a:solidFill>
            </a:endParaRPr>
          </a:p>
          <a:p>
            <a:endParaRPr lang="en-US" altLang="zh-CN" sz="4400" b="1" dirty="0" smtClean="0">
              <a:solidFill>
                <a:srgbClr val="A764B4"/>
              </a:solidFill>
            </a:endParaRPr>
          </a:p>
          <a:p>
            <a:r>
              <a:rPr lang="zh-CN" altLang="en-US" sz="4400" b="1" dirty="0" smtClean="0">
                <a:solidFill>
                  <a:srgbClr val="A764B4"/>
                </a:solidFill>
              </a:rPr>
              <a:t>今天你用了吗</a:t>
            </a:r>
            <a:endParaRPr lang="zh-CN" altLang="en-US" sz="4400" b="1" dirty="0">
              <a:solidFill>
                <a:srgbClr val="A764B4"/>
              </a:solidFill>
            </a:endParaRPr>
          </a:p>
        </p:txBody>
      </p:sp>
      <p:sp>
        <p:nvSpPr>
          <p:cNvPr id="7" name="矩形 6"/>
          <p:cNvSpPr/>
          <p:nvPr/>
        </p:nvSpPr>
        <p:spPr>
          <a:xfrm>
            <a:off x="3149601" y="1255485"/>
            <a:ext cx="1393369" cy="4499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试用库</a:t>
            </a:r>
            <a:endParaRPr lang="zh-CN" altLang="en-US" sz="2400" b="1" dirty="0"/>
          </a:p>
        </p:txBody>
      </p:sp>
    </p:spTree>
    <p:extLst>
      <p:ext uri="{BB962C8B-B14F-4D97-AF65-F5344CB8AC3E}">
        <p14:creationId xmlns:p14="http://schemas.microsoft.com/office/powerpoint/2010/main" val="6268360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path" presetSubtype="0" accel="50000" decel="50000" fill="hold" nodeType="afterEffect">
                                  <p:stCondLst>
                                    <p:cond delay="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6" dur="2000" fill="hold"/>
                                        <p:tgtEl>
                                          <p:spTgt spid="409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25000"/>
                    </a14:imgEffect>
                  </a14:imgLayer>
                </a14:imgProps>
              </a:ext>
              <a:ext uri="{28A0092B-C50C-407E-A947-70E740481C1C}">
                <a14:useLocalDpi xmlns:a14="http://schemas.microsoft.com/office/drawing/2010/main" val="0"/>
              </a:ext>
            </a:extLst>
          </a:blip>
          <a:stretch>
            <a:fillRect/>
          </a:stretch>
        </p:blipFill>
        <p:spPr>
          <a:xfrm>
            <a:off x="0" y="3629"/>
            <a:ext cx="12191999" cy="6854371"/>
          </a:xfrm>
          <a:prstGeom prst="rect">
            <a:avLst/>
          </a:prstGeom>
        </p:spPr>
      </p:pic>
      <p:sp>
        <p:nvSpPr>
          <p:cNvPr id="4" name="椭圆形标注 3"/>
          <p:cNvSpPr/>
          <p:nvPr/>
        </p:nvSpPr>
        <p:spPr>
          <a:xfrm>
            <a:off x="3389205" y="1400681"/>
            <a:ext cx="3338285" cy="2394857"/>
          </a:xfrm>
          <a:prstGeom prst="wedgeEllipseCallout">
            <a:avLst/>
          </a:prstGeom>
          <a:solidFill>
            <a:srgbClr val="2AB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3781089" y="1861154"/>
            <a:ext cx="2946401" cy="1569660"/>
          </a:xfrm>
          <a:prstGeom prst="rect">
            <a:avLst/>
          </a:prstGeom>
          <a:noFill/>
        </p:spPr>
        <p:txBody>
          <a:bodyPr wrap="square" rtlCol="0">
            <a:spAutoFit/>
          </a:bodyPr>
          <a:lstStyle/>
          <a:p>
            <a:r>
              <a:rPr lang="zh-CN" altLang="en-US" sz="3200" b="1" dirty="0" smtClean="0">
                <a:solidFill>
                  <a:schemeClr val="bg1"/>
                </a:solidFill>
                <a:latin typeface="微软雅黑" pitchFamily="34" charset="-122"/>
                <a:ea typeface="微软雅黑" pitchFamily="34" charset="-122"/>
              </a:rPr>
              <a:t>强大的协同研学平台，今天你用了吗</a:t>
            </a:r>
            <a:endParaRPr lang="zh-CN" altLang="en-US" sz="3200" b="1" dirty="0">
              <a:solidFill>
                <a:schemeClr val="bg1"/>
              </a:solidFill>
              <a:latin typeface="微软雅黑" pitchFamily="34" charset="-122"/>
              <a:ea typeface="微软雅黑" pitchFamily="34" charset="-122"/>
            </a:endParaRPr>
          </a:p>
        </p:txBody>
      </p:sp>
      <p:pic>
        <p:nvPicPr>
          <p:cNvPr id="7" name="Picture 2" descr="C:\Documents and Settings\Administrator\桌面\文献传递PPT\照片 0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490" y="1257378"/>
            <a:ext cx="6096000" cy="5600622"/>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17"/>
          <p:cNvSpPr txBox="1"/>
          <p:nvPr/>
        </p:nvSpPr>
        <p:spPr>
          <a:xfrm>
            <a:off x="-1" y="257829"/>
            <a:ext cx="12189455" cy="553998"/>
          </a:xfrm>
          <a:prstGeom prst="rect">
            <a:avLst/>
          </a:prstGeom>
          <a:noFill/>
          <a:effectLst/>
        </p:spPr>
        <p:txBody>
          <a:bodyPr wrap="square" rtlCol="0">
            <a:spAutoFit/>
          </a:bodyPr>
          <a:lstStyle/>
          <a:p>
            <a:pPr algn="ctr"/>
            <a:r>
              <a:rPr lang="en-US" altLang="zh-CN"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rPr>
              <a:t>CNKI</a:t>
            </a:r>
            <a:r>
              <a:rPr lang="zh-CN" altLang="en-US"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rPr>
              <a:t>新版界面</a:t>
            </a:r>
            <a:endParaRPr lang="en-US" altLang="zh-CN" sz="3000" spc="600" dirty="0">
              <a:gradFill>
                <a:gsLst>
                  <a:gs pos="0">
                    <a:srgbClr val="FDFA75"/>
                  </a:gs>
                  <a:gs pos="100000">
                    <a:srgbClr val="D79E11"/>
                  </a:gs>
                </a:gsLst>
                <a:lin ang="2700000" scaled="1"/>
              </a:gradFill>
              <a:latin typeface="微软雅黑" panose="020B0503020204020204" pitchFamily="34" charset="-122"/>
              <a:ea typeface="微软雅黑" panose="020B0503020204020204" pitchFamily="34" charset="-122"/>
            </a:endParaRPr>
          </a:p>
        </p:txBody>
      </p:sp>
      <p:sp>
        <p:nvSpPr>
          <p:cNvPr id="9" name="椭圆 8"/>
          <p:cNvSpPr/>
          <p:nvPr/>
        </p:nvSpPr>
        <p:spPr>
          <a:xfrm>
            <a:off x="3215457" y="363415"/>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a:spLocks noChangeAspect="1"/>
          </p:cNvSpPr>
          <p:nvPr/>
        </p:nvSpPr>
        <p:spPr>
          <a:xfrm>
            <a:off x="3300314" y="448272"/>
            <a:ext cx="180000" cy="180000"/>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rot="16200000" flipH="1">
            <a:off x="10569455" y="-1066843"/>
            <a:ext cx="0" cy="3240000"/>
          </a:xfrm>
          <a:prstGeom prst="line">
            <a:avLst/>
          </a:prstGeom>
          <a:ln w="12700">
            <a:gradFill>
              <a:gsLst>
                <a:gs pos="0">
                  <a:srgbClr val="FBF670"/>
                </a:gs>
                <a:gs pos="100000">
                  <a:srgbClr val="DEAE22"/>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flipH="1">
            <a:off x="8599740" y="378300"/>
            <a:ext cx="349715" cy="349715"/>
          </a:xfrm>
          <a:prstGeom prst="ellipse">
            <a:avLst/>
          </a:prstGeom>
          <a:noFill/>
          <a:ln w="19050">
            <a:gradFill>
              <a:gsLst>
                <a:gs pos="0">
                  <a:srgbClr val="FBF670"/>
                </a:gs>
                <a:gs pos="100000">
                  <a:srgbClr val="DEAE22"/>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a:spLocks noChangeAspect="1"/>
          </p:cNvSpPr>
          <p:nvPr/>
        </p:nvSpPr>
        <p:spPr>
          <a:xfrm flipH="1">
            <a:off x="8684598" y="463157"/>
            <a:ext cx="180000" cy="180000"/>
          </a:xfrm>
          <a:prstGeom prst="ellipse">
            <a:avLst/>
          </a:prstGeom>
          <a:gradFill>
            <a:gsLst>
              <a:gs pos="0">
                <a:srgbClr val="FBF670"/>
              </a:gs>
              <a:gs pos="100000">
                <a:srgbClr val="DEAE22"/>
              </a:gs>
            </a:gsLst>
            <a:lin ang="720000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5"/>
          <a:stretch>
            <a:fillRect/>
          </a:stretch>
        </p:blipFill>
        <p:spPr>
          <a:xfrm>
            <a:off x="0" y="0"/>
            <a:ext cx="12189454" cy="6858000"/>
          </a:xfrm>
          <a:prstGeom prst="rect">
            <a:avLst/>
          </a:prstGeom>
        </p:spPr>
      </p:pic>
      <p:sp>
        <p:nvSpPr>
          <p:cNvPr id="15" name="矩形 14"/>
          <p:cNvSpPr/>
          <p:nvPr/>
        </p:nvSpPr>
        <p:spPr>
          <a:xfrm>
            <a:off x="3778122" y="146312"/>
            <a:ext cx="1489914" cy="6039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042737" y="146312"/>
            <a:ext cx="2735383" cy="3616375"/>
          </a:xfrm>
          <a:prstGeom prst="rect">
            <a:avLst/>
          </a:prstGeom>
          <a:solidFill>
            <a:schemeClr val="bg1"/>
          </a:solidFill>
          <a:ln w="19050">
            <a:solidFill>
              <a:srgbClr val="FF0000"/>
            </a:solidFill>
          </a:ln>
        </p:spPr>
        <p:txBody>
          <a:bodyPr wrap="square">
            <a:spAutoFit/>
          </a:bodyPr>
          <a:lstStyle/>
          <a:p>
            <a:r>
              <a:rPr lang="zh-CN" altLang="en-US" sz="2000" i="1" dirty="0">
                <a:latin typeface="微软雅黑" panose="020B0503020204020204" pitchFamily="34" charset="-122"/>
                <a:ea typeface="微软雅黑" panose="020B0503020204020204" pitchFamily="34" charset="-122"/>
              </a:rPr>
              <a:t>研究学习平台</a:t>
            </a:r>
            <a:endParaRPr lang="en-US" altLang="zh-CN" sz="2000" i="1" dirty="0">
              <a:latin typeface="微软雅黑" panose="020B0503020204020204" pitchFamily="34" charset="-122"/>
              <a:ea typeface="微软雅黑" panose="020B0503020204020204" pitchFamily="34" charset="-122"/>
            </a:endParaRPr>
          </a:p>
          <a:p>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①个人研学</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a:solidFill>
                  <a:srgbClr val="C00000"/>
                </a:solidFill>
                <a:latin typeface="微软雅黑" panose="020B0503020204020204" pitchFamily="34" charset="-122"/>
                <a:ea typeface="微软雅黑" panose="020B0503020204020204" pitchFamily="34" charset="-122"/>
              </a:rPr>
              <a:t>研究型学习平台</a:t>
            </a:r>
            <a:endParaRPr lang="en-US" altLang="zh-CN"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②团队协同</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a:solidFill>
                  <a:srgbClr val="C00000"/>
                </a:solidFill>
                <a:latin typeface="微软雅黑" panose="020B0503020204020204" pitchFamily="34" charset="-122"/>
                <a:ea typeface="微软雅黑" panose="020B0503020204020204" pitchFamily="34" charset="-122"/>
              </a:rPr>
              <a:t>协同研究平台</a:t>
            </a:r>
            <a:endParaRPr lang="en-US" altLang="zh-CN"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③数据</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分析平台</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a:solidFill>
                  <a:srgbClr val="C00000"/>
                </a:solidFill>
                <a:latin typeface="微软雅黑" panose="020B0503020204020204" pitchFamily="34" charset="-122"/>
                <a:ea typeface="微软雅黑" panose="020B0503020204020204" pitchFamily="34" charset="-122"/>
              </a:rPr>
              <a:t>大数据研究平台</a:t>
            </a:r>
            <a:endParaRPr lang="en-US" altLang="zh-CN" dirty="0">
              <a:solidFill>
                <a:srgbClr val="C00000"/>
              </a:solidFill>
              <a:latin typeface="微软雅黑" panose="020B0503020204020204" pitchFamily="34" charset="-122"/>
              <a:ea typeface="微软雅黑" panose="020B0503020204020204" pitchFamily="34" charset="-122"/>
            </a:endParaRPr>
          </a:p>
          <a:p>
            <a:pPr>
              <a:lnSpc>
                <a:spcPct val="150000"/>
              </a:lnSpc>
            </a:pPr>
            <a:r>
              <a:rPr lang="en-US" altLang="zh-CN" dirty="0">
                <a:solidFill>
                  <a:srgbClr val="C00000"/>
                </a:solidFill>
                <a:latin typeface="微软雅黑" panose="020B0503020204020204" pitchFamily="34" charset="-122"/>
                <a:ea typeface="微软雅黑" panose="020B0503020204020204" pitchFamily="34" charset="-122"/>
              </a:rPr>
              <a:t>    </a:t>
            </a:r>
            <a:r>
              <a:rPr lang="zh-CN" altLang="en-US" dirty="0">
                <a:solidFill>
                  <a:srgbClr val="C00000"/>
                </a:solidFill>
                <a:latin typeface="微软雅黑" panose="020B0503020204020204" pitchFamily="34" charset="-122"/>
                <a:ea typeface="微软雅黑" panose="020B0503020204020204" pitchFamily="34" charset="-122"/>
              </a:rPr>
              <a:t>科研项目申报信息库</a:t>
            </a:r>
            <a:endParaRPr lang="en-US" altLang="zh-CN" dirty="0">
              <a:solidFill>
                <a:srgbClr val="C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3778120" y="994707"/>
            <a:ext cx="5086477" cy="152390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883328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4" presetClass="path" presetSubtype="0" accel="50000" decel="50000" fill="hold" nodeType="afterEffect">
                                  <p:stCondLst>
                                    <p:cond delay="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17" dur="2000" fill="hold"/>
                                        <p:tgtEl>
                                          <p:spTgt spid="7"/>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1000"/>
                                        <p:tgtEl>
                                          <p:spTgt spid="1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5" grpId="0" bldLvl="0" animBg="1"/>
      <p:bldP spid="1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a:xfrm>
            <a:off x="168838" y="127109"/>
            <a:ext cx="1008246" cy="1008246"/>
          </a:xfrm>
          <a:prstGeom prst="ellipse">
            <a:avLst/>
          </a:prstGeom>
          <a:noFill/>
          <a:ln>
            <a:solidFill>
              <a:srgbClr val="31C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solidFill>
                  <a:srgbClr val="31CDA8"/>
                </a:solidFill>
                <a:latin typeface="微软雅黑" panose="020B0503020204020204" pitchFamily="34" charset="-122"/>
                <a:ea typeface="微软雅黑" panose="020B0503020204020204" pitchFamily="34" charset="-122"/>
              </a:rPr>
              <a:t>CNKI</a:t>
            </a:r>
            <a:endParaRPr lang="zh-CN" altLang="en-US" sz="1600" b="1" dirty="0">
              <a:solidFill>
                <a:srgbClr val="31CDA8"/>
              </a:solidFill>
              <a:latin typeface="微软雅黑" panose="020B0503020204020204" pitchFamily="34" charset="-122"/>
              <a:ea typeface="微软雅黑" panose="020B0503020204020204" pitchFamily="34" charset="-122"/>
            </a:endParaRPr>
          </a:p>
        </p:txBody>
      </p:sp>
      <p:sp>
        <p:nvSpPr>
          <p:cNvPr id="20" name="文本框 3"/>
          <p:cNvSpPr txBox="1"/>
          <p:nvPr/>
        </p:nvSpPr>
        <p:spPr>
          <a:xfrm>
            <a:off x="1624204" y="127109"/>
            <a:ext cx="3262432" cy="707886"/>
          </a:xfrm>
          <a:prstGeom prst="rect">
            <a:avLst/>
          </a:prstGeom>
          <a:noFill/>
        </p:spPr>
        <p:txBody>
          <a:bodyPr wrap="none" rtlCol="0">
            <a:spAutoFit/>
          </a:bodyPr>
          <a:lstStyle/>
          <a:p>
            <a:r>
              <a:rPr lang="zh-CN" altLang="en-US" sz="4000" b="1" dirty="0" smtClean="0">
                <a:solidFill>
                  <a:srgbClr val="269E81"/>
                </a:solidFill>
                <a:latin typeface="微软雅黑" panose="020B0503020204020204" pitchFamily="34" charset="-122"/>
                <a:ea typeface="微软雅黑" panose="020B0503020204020204" pitchFamily="34" charset="-122"/>
              </a:rPr>
              <a:t>协同研学平台</a:t>
            </a:r>
            <a:endParaRPr lang="zh-CN" altLang="en-US" sz="4000" b="1" dirty="0">
              <a:solidFill>
                <a:srgbClr val="269E81"/>
              </a:solidFill>
              <a:latin typeface="微软雅黑" panose="020B0503020204020204" pitchFamily="34" charset="-122"/>
              <a:ea typeface="微软雅黑" panose="020B0503020204020204" pitchFamily="34" charset="-122"/>
            </a:endParaRPr>
          </a:p>
        </p:txBody>
      </p:sp>
      <p:sp>
        <p:nvSpPr>
          <p:cNvPr id="21" name="矩形 20"/>
          <p:cNvSpPr/>
          <p:nvPr/>
        </p:nvSpPr>
        <p:spPr>
          <a:xfrm flipH="1">
            <a:off x="1364106" y="-95251"/>
            <a:ext cx="88652" cy="130492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1"/>
          <p:cNvSpPr txBox="1"/>
          <p:nvPr/>
        </p:nvSpPr>
        <p:spPr>
          <a:xfrm>
            <a:off x="4885891" y="312056"/>
            <a:ext cx="1656223" cy="461665"/>
          </a:xfrm>
          <a:prstGeom prst="rect">
            <a:avLst/>
          </a:prstGeom>
          <a:noFill/>
        </p:spPr>
        <p:txBody>
          <a:bodyPr wrap="none" rtlCol="0">
            <a:spAutoFit/>
          </a:bodyPr>
          <a:lstStyle/>
          <a:p>
            <a:r>
              <a:rPr lang="zh-CN" altLang="en-US" sz="2400" dirty="0" smtClean="0">
                <a:solidFill>
                  <a:srgbClr val="31CDA8"/>
                </a:solidFill>
                <a:latin typeface="Nexa Bold" panose="02000000000000000000" pitchFamily="50" charset="0"/>
              </a:rPr>
              <a:t>（</a:t>
            </a:r>
            <a:r>
              <a:rPr lang="en-US" altLang="zh-CN" sz="2400" dirty="0" smtClean="0">
                <a:solidFill>
                  <a:srgbClr val="31CDA8"/>
                </a:solidFill>
                <a:latin typeface="Nexa Bold" panose="02000000000000000000" pitchFamily="50" charset="0"/>
              </a:rPr>
              <a:t>CRSP</a:t>
            </a:r>
            <a:r>
              <a:rPr lang="zh-CN" altLang="en-US" sz="2400" dirty="0" smtClean="0">
                <a:solidFill>
                  <a:srgbClr val="31CDA8"/>
                </a:solidFill>
                <a:latin typeface="Nexa Bold" panose="02000000000000000000" pitchFamily="50" charset="0"/>
              </a:rPr>
              <a:t>）</a:t>
            </a:r>
            <a:endParaRPr lang="zh-CN" altLang="en-US" sz="2400" dirty="0">
              <a:solidFill>
                <a:srgbClr val="31CDA8"/>
              </a:solidFill>
              <a:latin typeface="Nexa Bold" panose="02000000000000000000" pitchFamily="50" charset="0"/>
            </a:endParaRPr>
          </a:p>
        </p:txBody>
      </p:sp>
      <p:sp>
        <p:nvSpPr>
          <p:cNvPr id="15" name="等腰三角形 14"/>
          <p:cNvSpPr/>
          <p:nvPr/>
        </p:nvSpPr>
        <p:spPr>
          <a:xfrm flipV="1">
            <a:off x="0" y="0"/>
            <a:ext cx="624113" cy="537029"/>
          </a:xfrm>
          <a:prstGeom prst="triangle">
            <a:avLst>
              <a:gd name="adj" fmla="val 0"/>
            </a:avLst>
          </a:prstGeom>
          <a:solidFill>
            <a:srgbClr val="2AB09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flipV="1">
            <a:off x="11611429" y="43542"/>
            <a:ext cx="624113" cy="537029"/>
          </a:xfrm>
          <a:prstGeom prst="triangle">
            <a:avLst>
              <a:gd name="adj" fmla="val 0"/>
            </a:avLst>
          </a:prstGeom>
          <a:solidFill>
            <a:srgbClr val="2AB09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
          <p:cNvSpPr txBox="1"/>
          <p:nvPr/>
        </p:nvSpPr>
        <p:spPr>
          <a:xfrm>
            <a:off x="1567815" y="729615"/>
            <a:ext cx="10655481" cy="523220"/>
          </a:xfrm>
          <a:prstGeom prst="rect">
            <a:avLst/>
          </a:prstGeom>
          <a:noFill/>
        </p:spPr>
        <p:txBody>
          <a:bodyPr wrap="none" rtlCol="0" anchor="t">
            <a:spAutoFit/>
          </a:bodyPr>
          <a:lstStyle/>
          <a:p>
            <a:r>
              <a:rPr lang="en-US" altLang="zh-CN" sz="2800" i="1" dirty="0" smtClean="0">
                <a:solidFill>
                  <a:srgbClr val="FFC000"/>
                </a:solidFill>
                <a:sym typeface="+mn-ea"/>
              </a:rPr>
              <a:t>——</a:t>
            </a:r>
            <a:r>
              <a:rPr lang="zh-CN" altLang="en-US" sz="2800" i="1" dirty="0" smtClean="0">
                <a:solidFill>
                  <a:srgbClr val="FFC000"/>
                </a:solidFill>
                <a:sym typeface="+mn-ea"/>
              </a:rPr>
              <a:t>面向个人和自组织群体知识</a:t>
            </a:r>
            <a:r>
              <a:rPr lang="zh-CN" altLang="en-US" sz="2800" i="1" dirty="0">
                <a:solidFill>
                  <a:srgbClr val="FFC000"/>
                </a:solidFill>
                <a:sym typeface="+mn-ea"/>
              </a:rPr>
              <a:t>创新</a:t>
            </a:r>
            <a:r>
              <a:rPr lang="zh-CN" altLang="en-US" sz="2800" i="1" dirty="0" smtClean="0">
                <a:solidFill>
                  <a:srgbClr val="FFC000"/>
                </a:solidFill>
                <a:sym typeface="+mn-ea"/>
              </a:rPr>
              <a:t>和</a:t>
            </a:r>
            <a:r>
              <a:rPr lang="zh-CN" altLang="en-US" sz="2800" i="1" dirty="0">
                <a:solidFill>
                  <a:srgbClr val="FFC000"/>
                </a:solidFill>
                <a:sym typeface="+mn-ea"/>
              </a:rPr>
              <a:t>探究式</a:t>
            </a:r>
            <a:r>
              <a:rPr lang="zh-CN" altLang="en-US" sz="2800" i="1" dirty="0" smtClean="0">
                <a:solidFill>
                  <a:srgbClr val="FFC000"/>
                </a:solidFill>
                <a:sym typeface="+mn-ea"/>
              </a:rPr>
              <a:t>学习</a:t>
            </a:r>
            <a:r>
              <a:rPr lang="zh-CN" altLang="en-US" sz="2800" i="1" dirty="0">
                <a:solidFill>
                  <a:srgbClr val="FFC000"/>
                </a:solidFill>
                <a:sym typeface="+mn-ea"/>
              </a:rPr>
              <a:t>的核心服务平台</a:t>
            </a:r>
            <a:endParaRPr lang="en-US" altLang="zh-CN" sz="2800" dirty="0" smtClean="0">
              <a:solidFill>
                <a:srgbClr val="FFC000"/>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754741" y="5357550"/>
            <a:ext cx="655090" cy="925118"/>
            <a:chOff x="733187" y="1831290"/>
            <a:chExt cx="655090" cy="925118"/>
          </a:xfrm>
        </p:grpSpPr>
        <p:sp>
          <p:nvSpPr>
            <p:cNvPr id="12" name="Freeform 7"/>
            <p:cNvSpPr>
              <a:spLocks noEditPoints="1"/>
            </p:cNvSpPr>
            <p:nvPr/>
          </p:nvSpPr>
          <p:spPr bwMode="auto">
            <a:xfrm>
              <a:off x="733187" y="1831290"/>
              <a:ext cx="655090" cy="925118"/>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TextBox 12"/>
            <p:cNvSpPr txBox="1"/>
            <p:nvPr/>
          </p:nvSpPr>
          <p:spPr>
            <a:xfrm>
              <a:off x="855159" y="1863921"/>
              <a:ext cx="364203" cy="523220"/>
            </a:xfrm>
            <a:prstGeom prst="rect">
              <a:avLst/>
            </a:prstGeom>
            <a:noFill/>
          </p:spPr>
          <p:txBody>
            <a:bodyPr wrap="none" rtlCol="0">
              <a:spAutoFit/>
            </a:bodyPr>
            <a:lstStyle/>
            <a:p>
              <a:pPr algn="ctr"/>
              <a:r>
                <a:rPr lang="en-US" sz="2800" b="1" dirty="0" smtClean="0">
                  <a:solidFill>
                    <a:srgbClr val="6F3293"/>
                  </a:solidFill>
                  <a:latin typeface="CAJ FNT03" panose="02000000000000000000" pitchFamily="2" charset="0"/>
                </a:rPr>
                <a:t>5</a:t>
              </a:r>
              <a:endParaRPr lang="vi-VN" sz="2800" b="1" dirty="0">
                <a:solidFill>
                  <a:srgbClr val="6F3293"/>
                </a:solidFill>
              </a:endParaRPr>
            </a:p>
          </p:txBody>
        </p:sp>
      </p:grpSp>
      <p:grpSp>
        <p:nvGrpSpPr>
          <p:cNvPr id="14" name="Group 5"/>
          <p:cNvGrpSpPr/>
          <p:nvPr/>
        </p:nvGrpSpPr>
        <p:grpSpPr>
          <a:xfrm>
            <a:off x="754741" y="2258246"/>
            <a:ext cx="655090" cy="925117"/>
            <a:chOff x="3811105" y="1855811"/>
            <a:chExt cx="655090" cy="925117"/>
          </a:xfrm>
        </p:grpSpPr>
        <p:sp>
          <p:nvSpPr>
            <p:cNvPr id="17" name="Freeform 7"/>
            <p:cNvSpPr>
              <a:spLocks noEditPoints="1"/>
            </p:cNvSpPr>
            <p:nvPr/>
          </p:nvSpPr>
          <p:spPr bwMode="auto">
            <a:xfrm>
              <a:off x="3811105"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2" name="TextBox 7"/>
            <p:cNvSpPr txBox="1"/>
            <p:nvPr/>
          </p:nvSpPr>
          <p:spPr>
            <a:xfrm>
              <a:off x="3963312" y="1900486"/>
              <a:ext cx="364202" cy="523220"/>
            </a:xfrm>
            <a:prstGeom prst="rect">
              <a:avLst/>
            </a:prstGeom>
            <a:noFill/>
          </p:spPr>
          <p:txBody>
            <a:bodyPr wrap="none" rtlCol="0">
              <a:spAutoFit/>
            </a:bodyPr>
            <a:lstStyle/>
            <a:p>
              <a:pPr lvl="0" algn="ctr"/>
              <a:r>
                <a:rPr lang="en-US" altLang="zh-CN" sz="2800" b="1" dirty="0" smtClean="0">
                  <a:solidFill>
                    <a:srgbClr val="6F3293"/>
                  </a:solidFill>
                  <a:latin typeface="CAJ FNT03" panose="02000000000000000000" pitchFamily="2" charset="0"/>
                </a:rPr>
                <a:t>2</a:t>
              </a:r>
              <a:endParaRPr lang="vi-VN" altLang="zh-CN" sz="2800" b="1" dirty="0">
                <a:solidFill>
                  <a:srgbClr val="6F3293"/>
                </a:solidFill>
              </a:endParaRPr>
            </a:p>
          </p:txBody>
        </p:sp>
      </p:grpSp>
      <p:grpSp>
        <p:nvGrpSpPr>
          <p:cNvPr id="23" name="组合 22"/>
          <p:cNvGrpSpPr/>
          <p:nvPr/>
        </p:nvGrpSpPr>
        <p:grpSpPr>
          <a:xfrm>
            <a:off x="754741" y="3254761"/>
            <a:ext cx="655090" cy="925117"/>
            <a:chOff x="5744337" y="1404207"/>
            <a:chExt cx="655090" cy="925117"/>
          </a:xfrm>
        </p:grpSpPr>
        <p:grpSp>
          <p:nvGrpSpPr>
            <p:cNvPr id="24" name="Group 8"/>
            <p:cNvGrpSpPr/>
            <p:nvPr/>
          </p:nvGrpSpPr>
          <p:grpSpPr>
            <a:xfrm>
              <a:off x="5744337" y="1404207"/>
              <a:ext cx="655090" cy="925117"/>
              <a:chOff x="5728942" y="1855811"/>
              <a:chExt cx="655090" cy="925117"/>
            </a:xfrm>
          </p:grpSpPr>
          <p:sp>
            <p:nvSpPr>
              <p:cNvPr id="26" name="Freeform 7"/>
              <p:cNvSpPr>
                <a:spLocks noEditPoints="1"/>
              </p:cNvSpPr>
              <p:nvPr/>
            </p:nvSpPr>
            <p:spPr bwMode="auto">
              <a:xfrm>
                <a:off x="5728942"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7" name="TextBox 10"/>
              <p:cNvSpPr txBox="1"/>
              <p:nvPr/>
            </p:nvSpPr>
            <p:spPr>
              <a:xfrm>
                <a:off x="5974760" y="1987570"/>
                <a:ext cx="184730" cy="369332"/>
              </a:xfrm>
              <a:prstGeom prst="rect">
                <a:avLst/>
              </a:prstGeom>
              <a:noFill/>
            </p:spPr>
            <p:txBody>
              <a:bodyPr wrap="none" rtlCol="0">
                <a:spAutoFit/>
              </a:bodyPr>
              <a:lstStyle/>
              <a:p>
                <a:pPr algn="ctr"/>
                <a:endParaRPr lang="vi-VN" dirty="0">
                  <a:solidFill>
                    <a:srgbClr val="FA1230"/>
                  </a:solidFill>
                </a:endParaRPr>
              </a:p>
            </p:txBody>
          </p:sp>
        </p:grpSp>
        <p:sp>
          <p:nvSpPr>
            <p:cNvPr id="25" name="矩形 24"/>
            <p:cNvSpPr/>
            <p:nvPr/>
          </p:nvSpPr>
          <p:spPr>
            <a:xfrm>
              <a:off x="5889781" y="1457903"/>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3</a:t>
              </a:r>
              <a:endParaRPr lang="vi-VN" altLang="zh-CN" sz="2800" b="1" dirty="0">
                <a:solidFill>
                  <a:srgbClr val="6F3293"/>
                </a:solidFill>
              </a:endParaRPr>
            </a:p>
          </p:txBody>
        </p:sp>
      </p:grpSp>
      <p:grpSp>
        <p:nvGrpSpPr>
          <p:cNvPr id="28" name="组合 27"/>
          <p:cNvGrpSpPr/>
          <p:nvPr/>
        </p:nvGrpSpPr>
        <p:grpSpPr>
          <a:xfrm>
            <a:off x="754741" y="4279594"/>
            <a:ext cx="655090" cy="925117"/>
            <a:chOff x="7749336" y="1425272"/>
            <a:chExt cx="655090" cy="925117"/>
          </a:xfrm>
        </p:grpSpPr>
        <p:sp>
          <p:nvSpPr>
            <p:cNvPr id="29" name="Freeform 7"/>
            <p:cNvSpPr>
              <a:spLocks noEditPoints="1"/>
            </p:cNvSpPr>
            <p:nvPr/>
          </p:nvSpPr>
          <p:spPr bwMode="auto">
            <a:xfrm>
              <a:off x="7749336"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0" name="矩形 29"/>
            <p:cNvSpPr/>
            <p:nvPr/>
          </p:nvSpPr>
          <p:spPr>
            <a:xfrm>
              <a:off x="7891930" y="1469947"/>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4</a:t>
              </a:r>
              <a:endParaRPr lang="vi-VN" altLang="zh-CN" sz="2800" b="1" dirty="0">
                <a:solidFill>
                  <a:srgbClr val="6F3293"/>
                </a:solidFill>
              </a:endParaRPr>
            </a:p>
          </p:txBody>
        </p:sp>
      </p:grpSp>
      <p:grpSp>
        <p:nvGrpSpPr>
          <p:cNvPr id="31" name="组合 30"/>
          <p:cNvGrpSpPr/>
          <p:nvPr/>
        </p:nvGrpSpPr>
        <p:grpSpPr>
          <a:xfrm>
            <a:off x="754741" y="1283271"/>
            <a:ext cx="655090" cy="925117"/>
            <a:chOff x="9754371" y="1425272"/>
            <a:chExt cx="655090" cy="925117"/>
          </a:xfrm>
        </p:grpSpPr>
        <p:sp>
          <p:nvSpPr>
            <p:cNvPr id="32" name="Freeform 7"/>
            <p:cNvSpPr>
              <a:spLocks noEditPoints="1"/>
            </p:cNvSpPr>
            <p:nvPr/>
          </p:nvSpPr>
          <p:spPr bwMode="auto">
            <a:xfrm>
              <a:off x="9754371"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3" name="矩形 32"/>
            <p:cNvSpPr/>
            <p:nvPr/>
          </p:nvSpPr>
          <p:spPr>
            <a:xfrm>
              <a:off x="9895473" y="1469947"/>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1</a:t>
              </a:r>
              <a:endParaRPr lang="vi-VN" altLang="zh-CN" sz="2800" b="1" dirty="0">
                <a:solidFill>
                  <a:srgbClr val="6F3293"/>
                </a:solidFill>
              </a:endParaRPr>
            </a:p>
          </p:txBody>
        </p:sp>
      </p:grpSp>
      <p:grpSp>
        <p:nvGrpSpPr>
          <p:cNvPr id="34" name="组合 33"/>
          <p:cNvGrpSpPr/>
          <p:nvPr/>
        </p:nvGrpSpPr>
        <p:grpSpPr>
          <a:xfrm>
            <a:off x="1761636" y="1409927"/>
            <a:ext cx="2340000" cy="607751"/>
            <a:chOff x="1531993" y="1839835"/>
            <a:chExt cx="2340000" cy="607751"/>
          </a:xfrm>
          <a:solidFill>
            <a:srgbClr val="0070C0"/>
          </a:solidFill>
        </p:grpSpPr>
        <p:sp>
          <p:nvSpPr>
            <p:cNvPr id="35" name="Chevron 44"/>
            <p:cNvSpPr/>
            <p:nvPr/>
          </p:nvSpPr>
          <p:spPr>
            <a:xfrm>
              <a:off x="1531993" y="1839835"/>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36" name="文本框 82"/>
            <p:cNvSpPr txBox="1"/>
            <p:nvPr/>
          </p:nvSpPr>
          <p:spPr>
            <a:xfrm>
              <a:off x="1997318" y="1912878"/>
              <a:ext cx="1469809"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增强出版</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1761636" y="2416929"/>
            <a:ext cx="2340000" cy="607751"/>
            <a:chOff x="1538572" y="3000977"/>
            <a:chExt cx="2340000" cy="607751"/>
          </a:xfrm>
          <a:solidFill>
            <a:srgbClr val="ED7D31"/>
          </a:solidFill>
        </p:grpSpPr>
        <p:sp>
          <p:nvSpPr>
            <p:cNvPr id="38" name="Chevron 60"/>
            <p:cNvSpPr/>
            <p:nvPr/>
          </p:nvSpPr>
          <p:spPr>
            <a:xfrm>
              <a:off x="1538572" y="300097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39" name="文本框 85"/>
            <p:cNvSpPr txBox="1"/>
            <p:nvPr/>
          </p:nvSpPr>
          <p:spPr>
            <a:xfrm>
              <a:off x="1869386" y="3074020"/>
              <a:ext cx="1770904" cy="461665"/>
            </a:xfrm>
            <a:prstGeom prst="rect">
              <a:avLst/>
            </a:prstGeom>
            <a:grp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研究型学习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1761636" y="3413444"/>
            <a:ext cx="2340000" cy="607751"/>
            <a:chOff x="1538572" y="4207897"/>
            <a:chExt cx="2340000" cy="607751"/>
          </a:xfrm>
          <a:solidFill>
            <a:schemeClr val="bg1">
              <a:lumMod val="50000"/>
            </a:schemeClr>
          </a:solidFill>
        </p:grpSpPr>
        <p:sp>
          <p:nvSpPr>
            <p:cNvPr id="41" name="Chevron 51"/>
            <p:cNvSpPr/>
            <p:nvPr/>
          </p:nvSpPr>
          <p:spPr>
            <a:xfrm>
              <a:off x="1538572" y="420789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42" name="文本框 86"/>
            <p:cNvSpPr txBox="1"/>
            <p:nvPr/>
          </p:nvSpPr>
          <p:spPr>
            <a:xfrm>
              <a:off x="1869386" y="4280940"/>
              <a:ext cx="1770904" cy="461665"/>
            </a:xfrm>
            <a:prstGeom prst="rect">
              <a:avLst/>
            </a:prstGeom>
            <a:grpFill/>
          </p:spPr>
          <p:txBody>
            <a:bodyPr wrap="squar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创作投稿</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1761636" y="4438277"/>
            <a:ext cx="2340000" cy="607751"/>
            <a:chOff x="1571756" y="5204646"/>
            <a:chExt cx="2340000" cy="607751"/>
          </a:xfrm>
          <a:solidFill>
            <a:srgbClr val="FFC000"/>
          </a:solidFill>
        </p:grpSpPr>
        <p:sp>
          <p:nvSpPr>
            <p:cNvPr id="44" name="Chevron 39"/>
            <p:cNvSpPr/>
            <p:nvPr/>
          </p:nvSpPr>
          <p:spPr>
            <a:xfrm>
              <a:off x="1571756" y="5204646"/>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45" name="文本框 87"/>
            <p:cNvSpPr txBox="1"/>
            <p:nvPr/>
          </p:nvSpPr>
          <p:spPr>
            <a:xfrm>
              <a:off x="1972136" y="5277689"/>
              <a:ext cx="1534754" cy="461665"/>
            </a:xfrm>
            <a:prstGeom prst="rect">
              <a:avLst/>
            </a:prstGeom>
            <a:grp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学术社交</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1761636" y="5513072"/>
            <a:ext cx="2340000" cy="614075"/>
            <a:chOff x="1604402" y="5812397"/>
            <a:chExt cx="2340000" cy="614075"/>
          </a:xfrm>
          <a:solidFill>
            <a:srgbClr val="00B0F0"/>
          </a:solidFill>
        </p:grpSpPr>
        <p:sp>
          <p:nvSpPr>
            <p:cNvPr id="47" name="Chevron 23"/>
            <p:cNvSpPr/>
            <p:nvPr/>
          </p:nvSpPr>
          <p:spPr>
            <a:xfrm>
              <a:off x="1604402" y="5812397"/>
              <a:ext cx="2340000" cy="614075"/>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48" name="文本框 88"/>
            <p:cNvSpPr txBox="1"/>
            <p:nvPr/>
          </p:nvSpPr>
          <p:spPr>
            <a:xfrm>
              <a:off x="2063430" y="5888602"/>
              <a:ext cx="1642690" cy="461665"/>
            </a:xfrm>
            <a:prstGeom prst="rect">
              <a:avLst/>
            </a:prstGeom>
            <a:grpFill/>
            <a:ln>
              <a:solidFill>
                <a:srgbClr val="00B0F0"/>
              </a:solidFill>
            </a:ln>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知识管理</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49" name="矩形 48"/>
          <p:cNvSpPr/>
          <p:nvPr/>
        </p:nvSpPr>
        <p:spPr>
          <a:xfrm>
            <a:off x="4479367" y="1327946"/>
            <a:ext cx="6772401" cy="769441"/>
          </a:xfrm>
          <a:prstGeom prst="rect">
            <a:avLst/>
          </a:prstGeom>
        </p:spPr>
        <p:txBody>
          <a:bodyPr wrap="square">
            <a:spAutoFit/>
          </a:bodyPr>
          <a:lstStyle/>
          <a:p>
            <a:pPr lvl="0">
              <a:lnSpc>
                <a:spcPct val="110000"/>
              </a:lnSpc>
              <a:defRPr/>
            </a:pPr>
            <a:r>
              <a:rPr lang="zh-CN" altLang="en-US" sz="2000" dirty="0">
                <a:solidFill>
                  <a:srgbClr val="00B050"/>
                </a:solidFill>
                <a:latin typeface="微软雅黑" panose="020B0503020204020204" pitchFamily="34" charset="-122"/>
                <a:ea typeface="微软雅黑" panose="020B0503020204020204" pitchFamily="34" charset="-122"/>
              </a:rPr>
              <a:t>文献内容全部</a:t>
            </a:r>
            <a:r>
              <a:rPr lang="en-US" altLang="zh-CN" sz="2000" dirty="0">
                <a:solidFill>
                  <a:srgbClr val="00B050"/>
                </a:solidFill>
                <a:latin typeface="微软雅黑" panose="020B0503020204020204" pitchFamily="34" charset="-122"/>
                <a:ea typeface="微软雅黑" panose="020B0503020204020204" pitchFamily="34" charset="-122"/>
              </a:rPr>
              <a:t>XML</a:t>
            </a:r>
            <a:r>
              <a:rPr lang="zh-CN" altLang="en-US" sz="2000" dirty="0">
                <a:solidFill>
                  <a:srgbClr val="00B050"/>
                </a:solidFill>
                <a:latin typeface="微软雅黑" panose="020B0503020204020204" pitchFamily="34" charset="-122"/>
                <a:ea typeface="微软雅黑" panose="020B0503020204020204" pitchFamily="34" charset="-122"/>
              </a:rPr>
              <a:t>碎片化，支持富媒体和交互的增强出版，全新的碎片化阅读</a:t>
            </a:r>
            <a:r>
              <a:rPr lang="zh-CN" altLang="en-US" sz="2000" dirty="0" smtClean="0">
                <a:solidFill>
                  <a:srgbClr val="00B050"/>
                </a:solidFill>
                <a:latin typeface="微软雅黑" panose="020B0503020204020204" pitchFamily="34" charset="-122"/>
                <a:ea typeface="微软雅黑" panose="020B0503020204020204" pitchFamily="34" charset="-122"/>
              </a:rPr>
              <a:t>体验。</a:t>
            </a:r>
            <a:endParaRPr lang="zh-CN" altLang="en-US" sz="2000" dirty="0">
              <a:solidFill>
                <a:srgbClr val="00B050"/>
              </a:solidFill>
              <a:latin typeface="微软雅黑" panose="020B0503020204020204" pitchFamily="34" charset="-122"/>
              <a:ea typeface="微软雅黑" panose="020B0503020204020204" pitchFamily="34" charset="-122"/>
            </a:endParaRPr>
          </a:p>
        </p:txBody>
      </p:sp>
      <p:sp>
        <p:nvSpPr>
          <p:cNvPr id="50" name="矩形 49"/>
          <p:cNvSpPr/>
          <p:nvPr/>
        </p:nvSpPr>
        <p:spPr>
          <a:xfrm>
            <a:off x="4479368" y="2400749"/>
            <a:ext cx="6772400" cy="769441"/>
          </a:xfrm>
          <a:prstGeom prst="rect">
            <a:avLst/>
          </a:prstGeom>
        </p:spPr>
        <p:txBody>
          <a:bodyPr wrap="square">
            <a:spAutoFit/>
          </a:bodyPr>
          <a:lstStyle/>
          <a:p>
            <a:pPr>
              <a:lnSpc>
                <a:spcPct val="110000"/>
              </a:lnSpc>
              <a:defRPr/>
            </a:pPr>
            <a:r>
              <a:rPr lang="zh-CN" altLang="en-US" sz="2000" dirty="0">
                <a:solidFill>
                  <a:srgbClr val="00B050"/>
                </a:solidFill>
                <a:latin typeface="微软雅黑" panose="020B0503020204020204" pitchFamily="34" charset="-122"/>
                <a:ea typeface="微软雅黑" panose="020B0503020204020204" pitchFamily="34" charset="-122"/>
              </a:rPr>
              <a:t>探究式深度学习、摘录、笔记汇编、知识网络构建、内容动态重组</a:t>
            </a:r>
          </a:p>
        </p:txBody>
      </p:sp>
      <p:sp>
        <p:nvSpPr>
          <p:cNvPr id="51" name="矩形 50"/>
          <p:cNvSpPr/>
          <p:nvPr/>
        </p:nvSpPr>
        <p:spPr>
          <a:xfrm>
            <a:off x="4479367" y="3427058"/>
            <a:ext cx="6648415" cy="769441"/>
          </a:xfrm>
          <a:prstGeom prst="rect">
            <a:avLst/>
          </a:prstGeom>
        </p:spPr>
        <p:txBody>
          <a:bodyPr wrap="square">
            <a:spAutoFit/>
          </a:bodyPr>
          <a:lstStyle/>
          <a:p>
            <a:pPr lvl="0">
              <a:lnSpc>
                <a:spcPct val="110000"/>
              </a:lnSpc>
              <a:defRPr/>
            </a:pPr>
            <a:r>
              <a:rPr lang="zh-CN" altLang="en-US" sz="2000" dirty="0">
                <a:solidFill>
                  <a:srgbClr val="00B050"/>
                </a:solidFill>
                <a:latin typeface="微软雅黑" panose="020B0503020204020204" pitchFamily="34" charset="-122"/>
                <a:ea typeface="微软雅黑" panose="020B0503020204020204" pitchFamily="34" charset="-122"/>
              </a:rPr>
              <a:t>在线创作、素材及笔记引用，引文自动管理，实现一站式投稿及自动排版</a:t>
            </a:r>
          </a:p>
        </p:txBody>
      </p:sp>
      <p:sp>
        <p:nvSpPr>
          <p:cNvPr id="52" name="矩形 51"/>
          <p:cNvSpPr/>
          <p:nvPr/>
        </p:nvSpPr>
        <p:spPr>
          <a:xfrm>
            <a:off x="4479368" y="4561853"/>
            <a:ext cx="5827236" cy="407291"/>
          </a:xfrm>
          <a:prstGeom prst="rect">
            <a:avLst/>
          </a:prstGeom>
        </p:spPr>
        <p:txBody>
          <a:bodyPr wrap="none">
            <a:spAutoFit/>
          </a:bodyPr>
          <a:lstStyle/>
          <a:p>
            <a:pPr lvl="0">
              <a:lnSpc>
                <a:spcPct val="110000"/>
              </a:lnSpc>
              <a:defRPr/>
            </a:pPr>
            <a:r>
              <a:rPr lang="zh-CN" altLang="en-US" sz="2000" dirty="0">
                <a:solidFill>
                  <a:srgbClr val="00B050"/>
                </a:solidFill>
                <a:latin typeface="微软雅黑" panose="020B0503020204020204" pitchFamily="34" charset="-122"/>
                <a:ea typeface="微软雅黑" panose="020B0503020204020204" pitchFamily="34" charset="-122"/>
              </a:rPr>
              <a:t>与其他读者和研究人员进行研讨、交流及科研合作</a:t>
            </a:r>
          </a:p>
        </p:txBody>
      </p:sp>
      <p:sp>
        <p:nvSpPr>
          <p:cNvPr id="53" name="矩形 52"/>
          <p:cNvSpPr/>
          <p:nvPr/>
        </p:nvSpPr>
        <p:spPr>
          <a:xfrm>
            <a:off x="4453441" y="5466578"/>
            <a:ext cx="6648414" cy="769441"/>
          </a:xfrm>
          <a:prstGeom prst="rect">
            <a:avLst/>
          </a:prstGeom>
        </p:spPr>
        <p:txBody>
          <a:bodyPr wrap="square">
            <a:spAutoFit/>
          </a:bodyPr>
          <a:lstStyle/>
          <a:p>
            <a:pPr lvl="0">
              <a:lnSpc>
                <a:spcPct val="110000"/>
              </a:lnSpc>
              <a:defRPr/>
            </a:pPr>
            <a:r>
              <a:rPr lang="zh-CN" altLang="en-US" sz="2000" dirty="0" smtClean="0">
                <a:solidFill>
                  <a:srgbClr val="00B050"/>
                </a:solidFill>
                <a:latin typeface="微软雅黑" panose="020B0503020204020204" pitchFamily="34" charset="-122"/>
                <a:ea typeface="微软雅黑" panose="020B0503020204020204" pitchFamily="34" charset="-122"/>
              </a:rPr>
              <a:t>管理</a:t>
            </a:r>
            <a:r>
              <a:rPr lang="zh-CN" altLang="en-US" sz="2000" dirty="0">
                <a:solidFill>
                  <a:srgbClr val="00B050"/>
                </a:solidFill>
                <a:latin typeface="微软雅黑" panose="020B0503020204020204" pitchFamily="34" charset="-122"/>
                <a:ea typeface="微软雅黑" panose="020B0503020204020204" pitchFamily="34" charset="-122"/>
              </a:rPr>
              <a:t>学习资料、研究成果，随时随地获取和利用，构建和管理个人知识结构</a:t>
            </a:r>
          </a:p>
        </p:txBody>
      </p:sp>
    </p:spTree>
    <p:extLst>
      <p:ext uri="{BB962C8B-B14F-4D97-AF65-F5344CB8AC3E}">
        <p14:creationId xmlns:p14="http://schemas.microsoft.com/office/powerpoint/2010/main" val="971565628"/>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a:xfrm>
            <a:off x="168838" y="127109"/>
            <a:ext cx="1008246" cy="1008246"/>
          </a:xfrm>
          <a:prstGeom prst="ellipse">
            <a:avLst/>
          </a:prstGeom>
          <a:noFill/>
          <a:ln>
            <a:solidFill>
              <a:srgbClr val="31C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solidFill>
                  <a:srgbClr val="31CDA8"/>
                </a:solidFill>
                <a:latin typeface="微软雅黑" panose="020B0503020204020204" pitchFamily="34" charset="-122"/>
                <a:ea typeface="微软雅黑" panose="020B0503020204020204" pitchFamily="34" charset="-122"/>
              </a:rPr>
              <a:t>CNKI</a:t>
            </a:r>
            <a:endParaRPr lang="zh-CN" altLang="en-US" sz="1600" b="1" dirty="0">
              <a:solidFill>
                <a:srgbClr val="31CDA8"/>
              </a:solidFill>
              <a:latin typeface="微软雅黑" panose="020B0503020204020204" pitchFamily="34" charset="-122"/>
              <a:ea typeface="微软雅黑" panose="020B0503020204020204" pitchFamily="34" charset="-122"/>
            </a:endParaRPr>
          </a:p>
        </p:txBody>
      </p:sp>
      <p:sp>
        <p:nvSpPr>
          <p:cNvPr id="20" name="文本框 3"/>
          <p:cNvSpPr txBox="1"/>
          <p:nvPr/>
        </p:nvSpPr>
        <p:spPr>
          <a:xfrm>
            <a:off x="1624204" y="127109"/>
            <a:ext cx="3262432" cy="707886"/>
          </a:xfrm>
          <a:prstGeom prst="rect">
            <a:avLst/>
          </a:prstGeom>
          <a:noFill/>
        </p:spPr>
        <p:txBody>
          <a:bodyPr wrap="none" rtlCol="0">
            <a:spAutoFit/>
          </a:bodyPr>
          <a:lstStyle/>
          <a:p>
            <a:r>
              <a:rPr lang="zh-CN" altLang="en-US" sz="4000" b="1" dirty="0" smtClean="0">
                <a:solidFill>
                  <a:srgbClr val="269E81"/>
                </a:solidFill>
                <a:latin typeface="微软雅黑" panose="020B0503020204020204" pitchFamily="34" charset="-122"/>
                <a:ea typeface="微软雅黑" panose="020B0503020204020204" pitchFamily="34" charset="-122"/>
              </a:rPr>
              <a:t>协同研学平台</a:t>
            </a:r>
            <a:endParaRPr lang="zh-CN" altLang="en-US" sz="4000" b="1" dirty="0">
              <a:solidFill>
                <a:srgbClr val="269E81"/>
              </a:solidFill>
              <a:latin typeface="微软雅黑" panose="020B0503020204020204" pitchFamily="34" charset="-122"/>
              <a:ea typeface="微软雅黑" panose="020B0503020204020204" pitchFamily="34" charset="-122"/>
            </a:endParaRPr>
          </a:p>
        </p:txBody>
      </p:sp>
      <p:sp>
        <p:nvSpPr>
          <p:cNvPr id="21" name="矩形 20"/>
          <p:cNvSpPr/>
          <p:nvPr/>
        </p:nvSpPr>
        <p:spPr>
          <a:xfrm flipH="1">
            <a:off x="1364106" y="-95251"/>
            <a:ext cx="88652" cy="130492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1"/>
          <p:cNvSpPr txBox="1"/>
          <p:nvPr/>
        </p:nvSpPr>
        <p:spPr>
          <a:xfrm>
            <a:off x="4885891" y="312056"/>
            <a:ext cx="1656223" cy="461665"/>
          </a:xfrm>
          <a:prstGeom prst="rect">
            <a:avLst/>
          </a:prstGeom>
          <a:noFill/>
        </p:spPr>
        <p:txBody>
          <a:bodyPr wrap="none" rtlCol="0">
            <a:spAutoFit/>
          </a:bodyPr>
          <a:lstStyle/>
          <a:p>
            <a:r>
              <a:rPr lang="zh-CN" altLang="en-US" sz="2400" dirty="0" smtClean="0">
                <a:solidFill>
                  <a:srgbClr val="31CDA8"/>
                </a:solidFill>
                <a:latin typeface="Nexa Bold" panose="02000000000000000000" pitchFamily="50" charset="0"/>
              </a:rPr>
              <a:t>（</a:t>
            </a:r>
            <a:r>
              <a:rPr lang="en-US" altLang="zh-CN" sz="2400" dirty="0" smtClean="0">
                <a:solidFill>
                  <a:srgbClr val="31CDA8"/>
                </a:solidFill>
                <a:latin typeface="Nexa Bold" panose="02000000000000000000" pitchFamily="50" charset="0"/>
              </a:rPr>
              <a:t>CRSP</a:t>
            </a:r>
            <a:r>
              <a:rPr lang="zh-CN" altLang="en-US" sz="2400" dirty="0" smtClean="0">
                <a:solidFill>
                  <a:srgbClr val="31CDA8"/>
                </a:solidFill>
                <a:latin typeface="Nexa Bold" panose="02000000000000000000" pitchFamily="50" charset="0"/>
              </a:rPr>
              <a:t>）</a:t>
            </a:r>
            <a:endParaRPr lang="zh-CN" altLang="en-US" sz="2400" dirty="0">
              <a:solidFill>
                <a:srgbClr val="31CDA8"/>
              </a:solidFill>
              <a:latin typeface="Nexa Bold" panose="02000000000000000000" pitchFamily="50" charset="0"/>
            </a:endParaRPr>
          </a:p>
        </p:txBody>
      </p:sp>
      <p:sp>
        <p:nvSpPr>
          <p:cNvPr id="15" name="等腰三角形 14"/>
          <p:cNvSpPr/>
          <p:nvPr/>
        </p:nvSpPr>
        <p:spPr>
          <a:xfrm flipV="1">
            <a:off x="0" y="0"/>
            <a:ext cx="624113" cy="537029"/>
          </a:xfrm>
          <a:prstGeom prst="triangle">
            <a:avLst>
              <a:gd name="adj" fmla="val 0"/>
            </a:avLst>
          </a:prstGeom>
          <a:solidFill>
            <a:srgbClr val="2AB09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flipV="1">
            <a:off x="11611429" y="43542"/>
            <a:ext cx="624113" cy="537029"/>
          </a:xfrm>
          <a:prstGeom prst="triangle">
            <a:avLst>
              <a:gd name="adj" fmla="val 0"/>
            </a:avLst>
          </a:prstGeom>
          <a:solidFill>
            <a:srgbClr val="2AB09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
          <p:cNvSpPr txBox="1"/>
          <p:nvPr/>
        </p:nvSpPr>
        <p:spPr>
          <a:xfrm>
            <a:off x="1567815" y="729615"/>
            <a:ext cx="10655481" cy="523220"/>
          </a:xfrm>
          <a:prstGeom prst="rect">
            <a:avLst/>
          </a:prstGeom>
          <a:noFill/>
        </p:spPr>
        <p:txBody>
          <a:bodyPr wrap="none" rtlCol="0" anchor="t">
            <a:spAutoFit/>
          </a:bodyPr>
          <a:lstStyle/>
          <a:p>
            <a:r>
              <a:rPr lang="en-US" altLang="zh-CN" sz="2800" i="1" dirty="0" smtClean="0">
                <a:solidFill>
                  <a:srgbClr val="FFC000"/>
                </a:solidFill>
                <a:sym typeface="+mn-ea"/>
              </a:rPr>
              <a:t>——</a:t>
            </a:r>
            <a:r>
              <a:rPr lang="zh-CN" altLang="en-US" sz="2800" i="1" dirty="0" smtClean="0">
                <a:solidFill>
                  <a:srgbClr val="FFC000"/>
                </a:solidFill>
                <a:sym typeface="+mn-ea"/>
              </a:rPr>
              <a:t>面向个人和自组织群体知识</a:t>
            </a:r>
            <a:r>
              <a:rPr lang="zh-CN" altLang="en-US" sz="2800" i="1" dirty="0">
                <a:solidFill>
                  <a:srgbClr val="FFC000"/>
                </a:solidFill>
                <a:sym typeface="+mn-ea"/>
              </a:rPr>
              <a:t>创新</a:t>
            </a:r>
            <a:r>
              <a:rPr lang="zh-CN" altLang="en-US" sz="2800" i="1" dirty="0" smtClean="0">
                <a:solidFill>
                  <a:srgbClr val="FFC000"/>
                </a:solidFill>
                <a:sym typeface="+mn-ea"/>
              </a:rPr>
              <a:t>和</a:t>
            </a:r>
            <a:r>
              <a:rPr lang="zh-CN" altLang="en-US" sz="2800" i="1" dirty="0">
                <a:solidFill>
                  <a:srgbClr val="FFC000"/>
                </a:solidFill>
                <a:sym typeface="+mn-ea"/>
              </a:rPr>
              <a:t>探究式</a:t>
            </a:r>
            <a:r>
              <a:rPr lang="zh-CN" altLang="en-US" sz="2800" i="1" dirty="0" smtClean="0">
                <a:solidFill>
                  <a:srgbClr val="FFC000"/>
                </a:solidFill>
                <a:sym typeface="+mn-ea"/>
              </a:rPr>
              <a:t>学习</a:t>
            </a:r>
            <a:r>
              <a:rPr lang="zh-CN" altLang="en-US" sz="2800" i="1" dirty="0">
                <a:solidFill>
                  <a:srgbClr val="FFC000"/>
                </a:solidFill>
                <a:sym typeface="+mn-ea"/>
              </a:rPr>
              <a:t>的核心服务平台</a:t>
            </a:r>
            <a:endParaRPr lang="en-US" altLang="zh-CN" sz="2800" dirty="0" smtClean="0">
              <a:solidFill>
                <a:srgbClr val="FFC000"/>
              </a:solidFill>
              <a:latin typeface="微软雅黑" panose="020B0503020204020204" pitchFamily="34" charset="-122"/>
              <a:ea typeface="微软雅黑" panose="020B0503020204020204" pitchFamily="34" charset="-122"/>
            </a:endParaRPr>
          </a:p>
        </p:txBody>
      </p:sp>
      <p:graphicFrame>
        <p:nvGraphicFramePr>
          <p:cNvPr id="31" name="表格 30"/>
          <p:cNvGraphicFramePr>
            <a:graphicFrameLocks noGrp="1"/>
          </p:cNvGraphicFramePr>
          <p:nvPr>
            <p:extLst>
              <p:ext uri="{D42A27DB-BD31-4B8C-83A1-F6EECF244321}">
                <p14:modId xmlns:p14="http://schemas.microsoft.com/office/powerpoint/2010/main" val="1851299352"/>
              </p:ext>
            </p:extLst>
          </p:nvPr>
        </p:nvGraphicFramePr>
        <p:xfrm>
          <a:off x="410029" y="1530781"/>
          <a:ext cx="11553370" cy="4401458"/>
        </p:xfrm>
        <a:graphic>
          <a:graphicData uri="http://schemas.openxmlformats.org/drawingml/2006/table">
            <a:tbl>
              <a:tblPr firstRow="1" bandRow="1">
                <a:tableStyleId>{2D5ABB26-0587-4C30-8999-92F81FD0307C}</a:tableStyleId>
              </a:tblPr>
              <a:tblGrid>
                <a:gridCol w="2427178"/>
                <a:gridCol w="3319322"/>
                <a:gridCol w="1311071"/>
                <a:gridCol w="4495799"/>
              </a:tblGrid>
              <a:tr h="761017">
                <a:tc>
                  <a:txBody>
                    <a:bodyPr/>
                    <a:lstStyle/>
                    <a:p>
                      <a:endParaRPr lang="zh-CN"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400" b="1" kern="1200" dirty="0" smtClean="0">
                          <a:solidFill>
                            <a:srgbClr val="269E81"/>
                          </a:solidFill>
                          <a:latin typeface="微软雅黑" panose="020B0503020204020204" pitchFamily="34" charset="-122"/>
                          <a:ea typeface="微软雅黑" panose="020B0503020204020204" pitchFamily="34" charset="-122"/>
                          <a:cs typeface="+mn-cs"/>
                        </a:rPr>
                        <a:t>传统文献阅读</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2600" b="1"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600" b="1" kern="1200" noProof="0" dirty="0" smtClean="0">
                          <a:solidFill>
                            <a:srgbClr val="2AB090"/>
                          </a:solidFill>
                          <a:latin typeface="微软雅黑" panose="020B0503020204020204" pitchFamily="34" charset="-122"/>
                          <a:ea typeface="微软雅黑" panose="020B0503020204020204" pitchFamily="34" charset="-122"/>
                          <a:cs typeface="+mn-cs"/>
                        </a:rPr>
                        <a:t>协同研学平台</a:t>
                      </a:r>
                    </a:p>
                  </a:txBody>
                  <a:tcPr anchor="ctr"/>
                </a:tc>
              </a:tr>
              <a:tr h="1214041">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400" b="1" kern="1200" dirty="0" smtClean="0">
                          <a:solidFill>
                            <a:srgbClr val="269E81"/>
                          </a:solidFill>
                          <a:latin typeface="微软雅黑" panose="020B0503020204020204" pitchFamily="34" charset="-122"/>
                          <a:ea typeface="微软雅黑" panose="020B0503020204020204" pitchFamily="34" charset="-122"/>
                          <a:cs typeface="+mn-cs"/>
                        </a:rPr>
                        <a:t>文献使用流程</a:t>
                      </a:r>
                      <a:endParaRPr kumimoji="1" lang="zh-CN" altLang="en-US" sz="2400" b="1" kern="1200" dirty="0">
                        <a:solidFill>
                          <a:srgbClr val="269E8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1" lang="zh-CN" altLang="en-US" sz="2400" b="0" kern="1200" dirty="0" smtClean="0">
                          <a:solidFill>
                            <a:srgbClr val="269E81"/>
                          </a:solidFill>
                          <a:latin typeface="微软雅黑" panose="020B0503020204020204" pitchFamily="34" charset="-122"/>
                          <a:ea typeface="微软雅黑" panose="020B0503020204020204" pitchFamily="34" charset="-122"/>
                          <a:cs typeface="+mn-cs"/>
                        </a:rPr>
                        <a:t>检索、下载、阅读</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2400" dirty="0" smtClean="0">
                        <a:latin typeface="微软雅黑" panose="020B0503020204020204" pitchFamily="34" charset="-122"/>
                        <a:ea typeface="微软雅黑" panose="020B0503020204020204" pitchFamily="34" charset="-122"/>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1" lang="zh-CN" altLang="en-US" sz="2400" b="0" kern="1200" dirty="0" smtClean="0">
                          <a:solidFill>
                            <a:srgbClr val="269E81"/>
                          </a:solidFill>
                          <a:latin typeface="微软雅黑" panose="020B0503020204020204" pitchFamily="34" charset="-122"/>
                          <a:ea typeface="微软雅黑" panose="020B0503020204020204" pitchFamily="34" charset="-122"/>
                          <a:cs typeface="+mn-cs"/>
                        </a:rPr>
                        <a:t>在线阅读</a:t>
                      </a:r>
                    </a:p>
                  </a:txBody>
                  <a:tcPr anchor="ctr"/>
                </a:tc>
              </a:tr>
              <a:tr h="1213200">
                <a:tc>
                  <a:txBody>
                    <a:bodyPr/>
                    <a:lstStyle/>
                    <a:p>
                      <a:r>
                        <a:rPr lang="zh-CN" altLang="en-US" sz="2600" b="1" kern="1200" dirty="0" smtClean="0">
                          <a:solidFill>
                            <a:srgbClr val="2AB090"/>
                          </a:solidFill>
                          <a:latin typeface="微软雅黑" panose="020B0503020204020204" pitchFamily="34" charset="-122"/>
                          <a:ea typeface="微软雅黑" panose="020B0503020204020204" pitchFamily="34" charset="-122"/>
                          <a:cs typeface="+mn-cs"/>
                        </a:rPr>
                        <a:t>阅读方式</a:t>
                      </a:r>
                      <a:endParaRPr lang="zh-CN" altLang="en-US" sz="2600" b="1" kern="1200" dirty="0">
                        <a:solidFill>
                          <a:srgbClr val="2AB090"/>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1" lang="zh-CN" altLang="en-US" sz="2400" b="0" kern="1200" dirty="0" smtClean="0">
                          <a:solidFill>
                            <a:srgbClr val="269E81"/>
                          </a:solidFill>
                          <a:latin typeface="微软雅黑" panose="020B0503020204020204" pitchFamily="34" charset="-122"/>
                          <a:ea typeface="微软雅黑" panose="020B0503020204020204" pitchFamily="34" charset="-122"/>
                          <a:cs typeface="+mn-cs"/>
                        </a:rPr>
                        <a:t>静态的版式化阅读</a:t>
                      </a:r>
                      <a:endParaRPr kumimoji="1" lang="zh-CN" altLang="en-US" sz="2400" b="0" kern="1200" dirty="0">
                        <a:solidFill>
                          <a:srgbClr val="269E8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2400"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1" lang="zh-CN" altLang="en-US" sz="2400" b="0" kern="1200" dirty="0" smtClean="0">
                          <a:solidFill>
                            <a:srgbClr val="269E81"/>
                          </a:solidFill>
                          <a:latin typeface="微软雅黑" panose="020B0503020204020204" pitchFamily="34" charset="-122"/>
                          <a:ea typeface="微软雅黑" panose="020B0503020204020204" pitchFamily="34" charset="-122"/>
                          <a:cs typeface="+mn-cs"/>
                        </a:rPr>
                        <a:t>动态、交互、图谱化的增强阅读</a:t>
                      </a:r>
                      <a:endParaRPr kumimoji="1" lang="zh-CN" altLang="en-US" sz="2400" b="0" kern="1200" dirty="0">
                        <a:solidFill>
                          <a:srgbClr val="269E81"/>
                        </a:solidFill>
                        <a:latin typeface="微软雅黑" panose="020B0503020204020204" pitchFamily="34" charset="-122"/>
                        <a:ea typeface="微软雅黑" panose="020B0503020204020204" pitchFamily="34" charset="-122"/>
                        <a:cs typeface="+mn-cs"/>
                      </a:endParaRPr>
                    </a:p>
                  </a:txBody>
                  <a:tcPr anchor="ctr"/>
                </a:tc>
              </a:tr>
              <a:tr h="1213200">
                <a:tc>
                  <a:txBody>
                    <a:bodyPr/>
                    <a:lstStyle/>
                    <a:p>
                      <a:r>
                        <a:rPr lang="zh-CN" altLang="en-US" sz="2600" b="1" kern="1200" dirty="0" smtClean="0">
                          <a:solidFill>
                            <a:srgbClr val="2AB090"/>
                          </a:solidFill>
                          <a:latin typeface="微软雅黑" panose="020B0503020204020204" pitchFamily="34" charset="-122"/>
                          <a:ea typeface="微软雅黑" panose="020B0503020204020204" pitchFamily="34" charset="-122"/>
                          <a:cs typeface="+mn-cs"/>
                        </a:rPr>
                        <a:t>核心功能</a:t>
                      </a:r>
                      <a:endParaRPr lang="zh-CN" altLang="en-US" sz="2600" b="1" kern="1200" dirty="0">
                        <a:solidFill>
                          <a:srgbClr val="2AB090"/>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1" lang="zh-CN" altLang="en-US" sz="2400" b="0" kern="1200" dirty="0" smtClean="0">
                          <a:solidFill>
                            <a:srgbClr val="269E81"/>
                          </a:solidFill>
                          <a:latin typeface="微软雅黑" panose="020B0503020204020204" pitchFamily="34" charset="-122"/>
                          <a:ea typeface="微软雅黑" panose="020B0503020204020204" pitchFamily="34" charset="-122"/>
                          <a:cs typeface="+mn-cs"/>
                        </a:rPr>
                        <a:t>阅读</a:t>
                      </a:r>
                      <a:r>
                        <a:rPr kumimoji="1" lang="en-US" altLang="zh-CN" sz="2400" b="0" kern="1200" dirty="0" smtClean="0">
                          <a:solidFill>
                            <a:srgbClr val="269E81"/>
                          </a:solidFill>
                          <a:latin typeface="微软雅黑" panose="020B0503020204020204" pitchFamily="34" charset="-122"/>
                          <a:ea typeface="微软雅黑" panose="020B0503020204020204" pitchFamily="34" charset="-122"/>
                          <a:cs typeface="+mn-cs"/>
                        </a:rPr>
                        <a:t>+</a:t>
                      </a:r>
                      <a:r>
                        <a:rPr kumimoji="1" lang="zh-CN" altLang="en-US" sz="2400" b="0" kern="1200" dirty="0" smtClean="0">
                          <a:solidFill>
                            <a:srgbClr val="269E81"/>
                          </a:solidFill>
                          <a:latin typeface="微软雅黑" panose="020B0503020204020204" pitchFamily="34" charset="-122"/>
                          <a:ea typeface="微软雅黑" panose="020B0503020204020204" pitchFamily="34" charset="-122"/>
                          <a:cs typeface="+mn-cs"/>
                        </a:rPr>
                        <a:t>有限的编辑</a:t>
                      </a:r>
                      <a:endParaRPr kumimoji="1" lang="zh-CN" altLang="en-US" sz="2400" b="0" kern="1200" dirty="0">
                        <a:solidFill>
                          <a:srgbClr val="269E8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2400"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1" lang="en-US" altLang="zh-CN" sz="2400" b="0" kern="1200" dirty="0" smtClean="0">
                          <a:solidFill>
                            <a:srgbClr val="269E81"/>
                          </a:solidFill>
                          <a:latin typeface="微软雅黑" panose="020B0503020204020204" pitchFamily="34" charset="-122"/>
                          <a:ea typeface="微软雅黑" panose="020B0503020204020204" pitchFamily="34" charset="-122"/>
                          <a:cs typeface="+mn-cs"/>
                        </a:rPr>
                        <a:t>XML</a:t>
                      </a:r>
                      <a:r>
                        <a:rPr kumimoji="1" lang="zh-CN" altLang="en-US" sz="2400" b="0" kern="1200" dirty="0" smtClean="0">
                          <a:solidFill>
                            <a:srgbClr val="269E81"/>
                          </a:solidFill>
                          <a:latin typeface="微软雅黑" panose="020B0503020204020204" pitchFamily="34" charset="-122"/>
                          <a:ea typeface="微软雅黑" panose="020B0503020204020204" pitchFamily="34" charset="-122"/>
                          <a:cs typeface="+mn-cs"/>
                        </a:rPr>
                        <a:t>碎片化、笔记、知识网络、</a:t>
                      </a:r>
                      <a:endParaRPr kumimoji="1" lang="en-US" altLang="zh-CN" sz="2400" b="0" kern="1200" dirty="0" smtClean="0">
                        <a:solidFill>
                          <a:srgbClr val="269E81"/>
                        </a:solidFill>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kumimoji="1" lang="zh-CN" altLang="en-US" sz="2400" b="0" kern="1200" dirty="0" smtClean="0">
                          <a:solidFill>
                            <a:srgbClr val="269E81"/>
                          </a:solidFill>
                          <a:latin typeface="微软雅黑" panose="020B0503020204020204" pitchFamily="34" charset="-122"/>
                          <a:ea typeface="微软雅黑" panose="020B0503020204020204" pitchFamily="34" charset="-122"/>
                          <a:cs typeface="+mn-cs"/>
                        </a:rPr>
                        <a:t>内容重组、创作、交流协作等</a:t>
                      </a:r>
                      <a:endParaRPr kumimoji="1" lang="zh-CN" altLang="en-US" sz="2400" b="0" kern="1200" dirty="0">
                        <a:solidFill>
                          <a:srgbClr val="269E81"/>
                        </a:solidFill>
                        <a:latin typeface="微软雅黑" panose="020B0503020204020204" pitchFamily="34" charset="-122"/>
                        <a:ea typeface="微软雅黑" panose="020B0503020204020204" pitchFamily="34" charset="-122"/>
                        <a:cs typeface="+mn-cs"/>
                      </a:endParaRPr>
                    </a:p>
                  </a:txBody>
                  <a:tcPr anchor="ctr"/>
                </a:tc>
              </a:tr>
            </a:tbl>
          </a:graphicData>
        </a:graphic>
      </p:graphicFrame>
      <p:sp>
        <p:nvSpPr>
          <p:cNvPr id="32" name="文本框 42"/>
          <p:cNvSpPr txBox="1"/>
          <p:nvPr/>
        </p:nvSpPr>
        <p:spPr>
          <a:xfrm>
            <a:off x="5398537" y="1615437"/>
            <a:ext cx="1981978" cy="923330"/>
          </a:xfrm>
          <a:prstGeom prst="rect">
            <a:avLst/>
          </a:prstGeom>
          <a:noFill/>
        </p:spPr>
        <p:txBody>
          <a:bodyPr wrap="square" rtlCol="0">
            <a:spAutoFit/>
          </a:bodyPr>
          <a:lstStyle/>
          <a:p>
            <a:pPr algn="ctr"/>
            <a:r>
              <a:rPr lang="en-US" altLang="zh-CN" sz="5400" b="1" dirty="0" smtClean="0">
                <a:ln w="38100">
                  <a:solidFill>
                    <a:schemeClr val="accent2"/>
                  </a:solidFill>
                  <a:prstDash val="solid"/>
                </a:ln>
                <a:blipFill>
                  <a:blip r:embed="rId2"/>
                  <a:stretch>
                    <a:fillRect/>
                  </a:stretch>
                </a:blip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VS</a:t>
            </a:r>
            <a:endParaRPr lang="zh-CN" altLang="en-US" sz="5400" b="1" dirty="0">
              <a:ln w="38100">
                <a:solidFill>
                  <a:schemeClr val="accent2"/>
                </a:solidFill>
                <a:prstDash val="solid"/>
              </a:ln>
              <a:blipFill>
                <a:blip r:embed="rId2"/>
                <a:stretch>
                  <a:fillRect/>
                </a:stretch>
              </a:blip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008972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a:xfrm>
            <a:off x="168838" y="127109"/>
            <a:ext cx="1008246" cy="1008246"/>
          </a:xfrm>
          <a:prstGeom prst="ellipse">
            <a:avLst/>
          </a:prstGeom>
          <a:noFill/>
          <a:ln>
            <a:solidFill>
              <a:srgbClr val="31C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solidFill>
                  <a:srgbClr val="31CDA8"/>
                </a:solidFill>
                <a:latin typeface="微软雅黑" panose="020B0503020204020204" pitchFamily="34" charset="-122"/>
                <a:ea typeface="微软雅黑" panose="020B0503020204020204" pitchFamily="34" charset="-122"/>
              </a:rPr>
              <a:t>CNKI</a:t>
            </a:r>
            <a:endParaRPr lang="zh-CN" altLang="en-US" sz="1600" b="1" dirty="0">
              <a:solidFill>
                <a:srgbClr val="31CDA8"/>
              </a:solidFill>
              <a:latin typeface="微软雅黑" panose="020B0503020204020204" pitchFamily="34" charset="-122"/>
              <a:ea typeface="微软雅黑" panose="020B0503020204020204" pitchFamily="34" charset="-122"/>
            </a:endParaRPr>
          </a:p>
        </p:txBody>
      </p:sp>
      <p:sp>
        <p:nvSpPr>
          <p:cNvPr id="20" name="文本框 3"/>
          <p:cNvSpPr txBox="1"/>
          <p:nvPr/>
        </p:nvSpPr>
        <p:spPr>
          <a:xfrm>
            <a:off x="1624204" y="127109"/>
            <a:ext cx="3262432" cy="707886"/>
          </a:xfrm>
          <a:prstGeom prst="rect">
            <a:avLst/>
          </a:prstGeom>
          <a:noFill/>
        </p:spPr>
        <p:txBody>
          <a:bodyPr wrap="none" rtlCol="0">
            <a:spAutoFit/>
          </a:bodyPr>
          <a:lstStyle/>
          <a:p>
            <a:r>
              <a:rPr lang="zh-CN" altLang="en-US" sz="4000" b="1" dirty="0" smtClean="0">
                <a:solidFill>
                  <a:srgbClr val="269E81"/>
                </a:solidFill>
                <a:latin typeface="微软雅黑" panose="020B0503020204020204" pitchFamily="34" charset="-122"/>
                <a:ea typeface="微软雅黑" panose="020B0503020204020204" pitchFamily="34" charset="-122"/>
              </a:rPr>
              <a:t>协同研学平台</a:t>
            </a:r>
            <a:endParaRPr lang="zh-CN" altLang="en-US" sz="4000" b="1" dirty="0">
              <a:solidFill>
                <a:srgbClr val="269E81"/>
              </a:solidFill>
              <a:latin typeface="微软雅黑" panose="020B0503020204020204" pitchFamily="34" charset="-122"/>
              <a:ea typeface="微软雅黑" panose="020B0503020204020204" pitchFamily="34" charset="-122"/>
            </a:endParaRPr>
          </a:p>
        </p:txBody>
      </p:sp>
      <p:sp>
        <p:nvSpPr>
          <p:cNvPr id="21" name="矩形 20"/>
          <p:cNvSpPr/>
          <p:nvPr/>
        </p:nvSpPr>
        <p:spPr>
          <a:xfrm flipH="1">
            <a:off x="1364106" y="-95251"/>
            <a:ext cx="88652" cy="130492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1"/>
          <p:cNvSpPr txBox="1"/>
          <p:nvPr/>
        </p:nvSpPr>
        <p:spPr>
          <a:xfrm>
            <a:off x="4885891" y="312056"/>
            <a:ext cx="1656223" cy="461665"/>
          </a:xfrm>
          <a:prstGeom prst="rect">
            <a:avLst/>
          </a:prstGeom>
          <a:noFill/>
        </p:spPr>
        <p:txBody>
          <a:bodyPr wrap="none" rtlCol="0">
            <a:spAutoFit/>
          </a:bodyPr>
          <a:lstStyle/>
          <a:p>
            <a:r>
              <a:rPr lang="zh-CN" altLang="en-US" sz="2400" dirty="0" smtClean="0">
                <a:solidFill>
                  <a:srgbClr val="31CDA8"/>
                </a:solidFill>
                <a:latin typeface="Nexa Bold" panose="02000000000000000000" pitchFamily="50" charset="0"/>
              </a:rPr>
              <a:t>（</a:t>
            </a:r>
            <a:r>
              <a:rPr lang="en-US" altLang="zh-CN" sz="2400" dirty="0" smtClean="0">
                <a:solidFill>
                  <a:srgbClr val="31CDA8"/>
                </a:solidFill>
                <a:latin typeface="Nexa Bold" panose="02000000000000000000" pitchFamily="50" charset="0"/>
              </a:rPr>
              <a:t>CRSP</a:t>
            </a:r>
            <a:r>
              <a:rPr lang="zh-CN" altLang="en-US" sz="2400" dirty="0" smtClean="0">
                <a:solidFill>
                  <a:srgbClr val="31CDA8"/>
                </a:solidFill>
                <a:latin typeface="Nexa Bold" panose="02000000000000000000" pitchFamily="50" charset="0"/>
              </a:rPr>
              <a:t>）</a:t>
            </a:r>
            <a:endParaRPr lang="zh-CN" altLang="en-US" sz="2400" dirty="0">
              <a:solidFill>
                <a:srgbClr val="31CDA8"/>
              </a:solidFill>
              <a:latin typeface="Nexa Bold" panose="02000000000000000000" pitchFamily="50" charset="0"/>
            </a:endParaRPr>
          </a:p>
        </p:txBody>
      </p:sp>
      <p:sp>
        <p:nvSpPr>
          <p:cNvPr id="15" name="等腰三角形 14"/>
          <p:cNvSpPr/>
          <p:nvPr/>
        </p:nvSpPr>
        <p:spPr>
          <a:xfrm flipV="1">
            <a:off x="0" y="0"/>
            <a:ext cx="624113" cy="537029"/>
          </a:xfrm>
          <a:prstGeom prst="triangle">
            <a:avLst>
              <a:gd name="adj" fmla="val 0"/>
            </a:avLst>
          </a:prstGeom>
          <a:solidFill>
            <a:srgbClr val="2AB09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flipV="1">
            <a:off x="11611429" y="43542"/>
            <a:ext cx="624113" cy="537029"/>
          </a:xfrm>
          <a:prstGeom prst="triangle">
            <a:avLst>
              <a:gd name="adj" fmla="val 0"/>
            </a:avLst>
          </a:prstGeom>
          <a:solidFill>
            <a:srgbClr val="2AB09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
          <p:cNvSpPr txBox="1"/>
          <p:nvPr/>
        </p:nvSpPr>
        <p:spPr>
          <a:xfrm>
            <a:off x="1567815" y="729615"/>
            <a:ext cx="10655481" cy="523220"/>
          </a:xfrm>
          <a:prstGeom prst="rect">
            <a:avLst/>
          </a:prstGeom>
          <a:noFill/>
        </p:spPr>
        <p:txBody>
          <a:bodyPr wrap="none" rtlCol="0" anchor="t">
            <a:spAutoFit/>
          </a:bodyPr>
          <a:lstStyle/>
          <a:p>
            <a:r>
              <a:rPr lang="en-US" altLang="zh-CN" sz="2800" i="1" dirty="0" smtClean="0">
                <a:solidFill>
                  <a:srgbClr val="FFC000"/>
                </a:solidFill>
                <a:sym typeface="+mn-ea"/>
              </a:rPr>
              <a:t>——</a:t>
            </a:r>
            <a:r>
              <a:rPr lang="zh-CN" altLang="en-US" sz="2800" i="1" dirty="0" smtClean="0">
                <a:solidFill>
                  <a:srgbClr val="FFC000"/>
                </a:solidFill>
                <a:sym typeface="+mn-ea"/>
              </a:rPr>
              <a:t>面向个人和自组织群体知识</a:t>
            </a:r>
            <a:r>
              <a:rPr lang="zh-CN" altLang="en-US" sz="2800" i="1" dirty="0">
                <a:solidFill>
                  <a:srgbClr val="FFC000"/>
                </a:solidFill>
                <a:sym typeface="+mn-ea"/>
              </a:rPr>
              <a:t>创新</a:t>
            </a:r>
            <a:r>
              <a:rPr lang="zh-CN" altLang="en-US" sz="2800" i="1" dirty="0" smtClean="0">
                <a:solidFill>
                  <a:srgbClr val="FFC000"/>
                </a:solidFill>
                <a:sym typeface="+mn-ea"/>
              </a:rPr>
              <a:t>和</a:t>
            </a:r>
            <a:r>
              <a:rPr lang="zh-CN" altLang="en-US" sz="2800" i="1" dirty="0">
                <a:solidFill>
                  <a:srgbClr val="FFC000"/>
                </a:solidFill>
                <a:sym typeface="+mn-ea"/>
              </a:rPr>
              <a:t>探究式</a:t>
            </a:r>
            <a:r>
              <a:rPr lang="zh-CN" altLang="en-US" sz="2800" i="1" dirty="0" smtClean="0">
                <a:solidFill>
                  <a:srgbClr val="FFC000"/>
                </a:solidFill>
                <a:sym typeface="+mn-ea"/>
              </a:rPr>
              <a:t>学习</a:t>
            </a:r>
            <a:r>
              <a:rPr lang="zh-CN" altLang="en-US" sz="2800" i="1" dirty="0">
                <a:solidFill>
                  <a:srgbClr val="FFC000"/>
                </a:solidFill>
                <a:sym typeface="+mn-ea"/>
              </a:rPr>
              <a:t>的核心服务平台</a:t>
            </a:r>
            <a:endParaRPr lang="en-US" altLang="zh-CN" sz="2800" dirty="0" smtClean="0">
              <a:solidFill>
                <a:srgbClr val="FFC000"/>
              </a:solidFill>
              <a:latin typeface="微软雅黑" panose="020B0503020204020204" pitchFamily="34" charset="-122"/>
              <a:ea typeface="微软雅黑" panose="020B0503020204020204" pitchFamily="34" charset="-122"/>
            </a:endParaRPr>
          </a:p>
        </p:txBody>
      </p:sp>
      <p:sp>
        <p:nvSpPr>
          <p:cNvPr id="11" name="矩形 10"/>
          <p:cNvSpPr/>
          <p:nvPr/>
        </p:nvSpPr>
        <p:spPr>
          <a:xfrm>
            <a:off x="1137920" y="1160120"/>
            <a:ext cx="9684385" cy="1383665"/>
          </a:xfrm>
          <a:prstGeom prst="rect">
            <a:avLst/>
          </a:prstGeom>
        </p:spPr>
        <p:txBody>
          <a:bodyPr wrap="square">
            <a:spAutoFit/>
          </a:bodyPr>
          <a:lstStyle/>
          <a:p>
            <a:pPr>
              <a:lnSpc>
                <a:spcPct val="150000"/>
              </a:lnSpc>
            </a:pPr>
            <a:r>
              <a:rPr lang="zh-CN" altLang="en-US" sz="2800" dirty="0" smtClean="0">
                <a:solidFill>
                  <a:schemeClr val="tx2"/>
                </a:solidFill>
                <a:latin typeface="Calibri" panose="020F0502020204030204" pitchFamily="34" charset="0"/>
                <a:ea typeface="微软雅黑" panose="020B0503020204020204" pitchFamily="34" charset="-122"/>
              </a:rPr>
              <a:t>        在</a:t>
            </a:r>
            <a:r>
              <a:rPr lang="en-US" altLang="zh-CN" sz="2800" dirty="0" smtClean="0">
                <a:solidFill>
                  <a:schemeClr val="tx2"/>
                </a:solidFill>
                <a:latin typeface="Calibri" panose="020F0502020204030204" pitchFamily="34" charset="0"/>
                <a:ea typeface="微软雅黑" panose="020B0503020204020204" pitchFamily="34" charset="-122"/>
              </a:rPr>
              <a:t>XML</a:t>
            </a:r>
            <a:r>
              <a:rPr lang="zh-CN" altLang="en-US" sz="2800" dirty="0" smtClean="0">
                <a:solidFill>
                  <a:schemeClr val="tx2"/>
                </a:solidFill>
                <a:latin typeface="Calibri" panose="020F0502020204030204" pitchFamily="34" charset="0"/>
                <a:ea typeface="微软雅黑" panose="020B0503020204020204" pitchFamily="34" charset="-122"/>
              </a:rPr>
              <a:t>碎片化阅读页面上实现读者学习和记笔记的全过程，</a:t>
            </a:r>
            <a:r>
              <a:rPr lang="zh-CN" altLang="en-US" sz="2800" dirty="0">
                <a:solidFill>
                  <a:schemeClr val="tx2"/>
                </a:solidFill>
                <a:latin typeface="Calibri" panose="020F0502020204030204" pitchFamily="34" charset="0"/>
                <a:ea typeface="微软雅黑" panose="020B0503020204020204" pitchFamily="34" charset="-122"/>
              </a:rPr>
              <a:t>在原文的基础</a:t>
            </a:r>
            <a:r>
              <a:rPr lang="zh-CN" altLang="en-US" sz="2800" dirty="0" smtClean="0">
                <a:solidFill>
                  <a:schemeClr val="tx2"/>
                </a:solidFill>
                <a:latin typeface="Calibri" panose="020F0502020204030204" pitchFamily="34" charset="0"/>
                <a:ea typeface="微软雅黑" panose="020B0503020204020204" pitchFamily="34" charset="-122"/>
              </a:rPr>
              <a:t>上支持大纲目录和内容的编改重组。</a:t>
            </a:r>
          </a:p>
        </p:txBody>
      </p:sp>
      <p:sp>
        <p:nvSpPr>
          <p:cNvPr id="12" name="MH_SubTitle_1"/>
          <p:cNvSpPr/>
          <p:nvPr>
            <p:custDataLst>
              <p:tags r:id="rId1"/>
            </p:custDataLst>
          </p:nvPr>
        </p:nvSpPr>
        <p:spPr>
          <a:xfrm>
            <a:off x="2103170" y="2590428"/>
            <a:ext cx="3600026" cy="1080008"/>
          </a:xfrm>
          <a:prstGeom prst="rect">
            <a:avLst/>
          </a:prstGeom>
          <a:solidFill>
            <a:srgbClr val="B27AD8"/>
          </a:solidFill>
        </p:spPr>
        <p:txBody>
          <a:bodyPr rot="0" spcFirstLastPara="0" vertOverflow="overflow" horzOverflow="overflow" vert="horz" wrap="square" lIns="36000" tIns="45720" rIns="36000" bIns="45720" numCol="1" spcCol="0" rtlCol="0" fromWordArt="0" anchor="ctr" anchorCtr="0" forceAA="0" compatLnSpc="1">
            <a:normAutofit/>
          </a:bodyPr>
          <a:lstStyle/>
          <a:p>
            <a:pPr algn="ctr">
              <a:lnSpc>
                <a:spcPct val="110000"/>
              </a:lnSpc>
            </a:pPr>
            <a:r>
              <a:rPr lang="zh-CN" altLang="en-US" sz="2000" dirty="0" smtClean="0">
                <a:solidFill>
                  <a:srgbClr val="FFFFFF"/>
                </a:solidFill>
                <a:latin typeface="微软雅黑" panose="020B0503020204020204" pitchFamily="34" charset="-122"/>
                <a:ea typeface="微软雅黑" panose="020B0503020204020204" pitchFamily="34" charset="-122"/>
              </a:rPr>
              <a:t>原文  </a:t>
            </a:r>
            <a:r>
              <a:rPr lang="en-US" altLang="zh-CN" sz="2000" dirty="0" smtClean="0">
                <a:solidFill>
                  <a:srgbClr val="FFFFFF"/>
                </a:solidFill>
                <a:latin typeface="微软雅黑" panose="020B0503020204020204" pitchFamily="34" charset="-122"/>
                <a:ea typeface="微软雅黑" panose="020B0503020204020204" pitchFamily="34" charset="-122"/>
              </a:rPr>
              <a:t>+ </a:t>
            </a:r>
            <a:r>
              <a:rPr lang="zh-CN" altLang="en-US" sz="2000" dirty="0" smtClean="0">
                <a:solidFill>
                  <a:srgbClr val="FFFFFF"/>
                </a:solidFill>
                <a:latin typeface="微软雅黑" panose="020B0503020204020204" pitchFamily="34" charset="-122"/>
                <a:ea typeface="微软雅黑" panose="020B0503020204020204" pitchFamily="34" charset="-122"/>
              </a:rPr>
              <a:t>笔记</a:t>
            </a:r>
            <a:r>
              <a:rPr lang="en-US" altLang="zh-CN" sz="2000" dirty="0" smtClean="0">
                <a:solidFill>
                  <a:srgbClr val="FFFFFF"/>
                </a:solidFill>
                <a:latin typeface="微软雅黑" panose="020B0503020204020204" pitchFamily="34" charset="-122"/>
                <a:ea typeface="微软雅黑" panose="020B0503020204020204" pitchFamily="34" charset="-122"/>
              </a:rPr>
              <a:t>(</a:t>
            </a:r>
            <a:r>
              <a:rPr lang="zh-CN" altLang="en-US" sz="2000" dirty="0" smtClean="0">
                <a:solidFill>
                  <a:srgbClr val="FFFFFF"/>
                </a:solidFill>
                <a:latin typeface="微软雅黑" panose="020B0503020204020204" pitchFamily="34" charset="-122"/>
                <a:ea typeface="微软雅黑" panose="020B0503020204020204" pitchFamily="34" charset="-122"/>
              </a:rPr>
              <a:t>多种形式的笔记</a:t>
            </a:r>
            <a:r>
              <a:rPr lang="en-US" altLang="zh-CN" sz="2000" dirty="0" smtClean="0">
                <a:solidFill>
                  <a:srgbClr val="FFFFFF"/>
                </a:solidFill>
                <a:latin typeface="微软雅黑" panose="020B0503020204020204" pitchFamily="34" charset="-122"/>
                <a:ea typeface="微软雅黑" panose="020B0503020204020204" pitchFamily="34" charset="-122"/>
              </a:rPr>
              <a:t>)</a:t>
            </a:r>
          </a:p>
        </p:txBody>
      </p:sp>
      <p:sp>
        <p:nvSpPr>
          <p:cNvPr id="13" name="MH_SubTitle_1"/>
          <p:cNvSpPr/>
          <p:nvPr>
            <p:custDataLst>
              <p:tags r:id="rId2"/>
            </p:custDataLst>
          </p:nvPr>
        </p:nvSpPr>
        <p:spPr>
          <a:xfrm>
            <a:off x="6303906" y="2590428"/>
            <a:ext cx="3600026" cy="1080008"/>
          </a:xfrm>
          <a:prstGeom prst="rect">
            <a:avLst/>
          </a:prstGeom>
          <a:solidFill>
            <a:srgbClr val="00B0F0"/>
          </a:solidFill>
        </p:spPr>
        <p:txBody>
          <a:bodyPr rot="0" spcFirstLastPara="0" vertOverflow="overflow" horzOverflow="overflow" vert="horz" wrap="square" lIns="36000" tIns="45720" rIns="36000" bIns="45720" numCol="1" spcCol="0" rtlCol="0" fromWordArt="0" anchor="ctr" anchorCtr="0" forceAA="0" compatLnSpc="1">
            <a:normAutofit/>
          </a:bodyPr>
          <a:lstStyle/>
          <a:p>
            <a:pPr algn="ctr">
              <a:lnSpc>
                <a:spcPct val="110000"/>
              </a:lnSpc>
            </a:pPr>
            <a:r>
              <a:rPr lang="zh-CN" altLang="en-US" sz="2000" dirty="0" smtClean="0">
                <a:solidFill>
                  <a:srgbClr val="FFFFFF"/>
                </a:solidFill>
                <a:latin typeface="微软雅黑" panose="020B0503020204020204" pitchFamily="34" charset="-122"/>
                <a:ea typeface="微软雅黑" panose="020B0503020204020204" pitchFamily="34" charset="-122"/>
              </a:rPr>
              <a:t>原文 </a:t>
            </a:r>
            <a:r>
              <a:rPr lang="en-US" altLang="zh-CN" sz="2000" dirty="0" smtClean="0">
                <a:solidFill>
                  <a:srgbClr val="FFFFFF"/>
                </a:solidFill>
                <a:latin typeface="微软雅黑" panose="020B0503020204020204" pitchFamily="34" charset="-122"/>
                <a:ea typeface="微软雅黑" panose="020B0503020204020204" pitchFamily="34" charset="-122"/>
              </a:rPr>
              <a:t>+ </a:t>
            </a:r>
            <a:r>
              <a:rPr lang="zh-CN" altLang="en-US" sz="2000" dirty="0" smtClean="0">
                <a:solidFill>
                  <a:srgbClr val="FFFFFF"/>
                </a:solidFill>
                <a:latin typeface="微软雅黑" panose="020B0503020204020204" pitchFamily="34" charset="-122"/>
                <a:ea typeface="微软雅黑" panose="020B0503020204020204" pitchFamily="34" charset="-122"/>
              </a:rPr>
              <a:t>内容重组</a:t>
            </a:r>
            <a:r>
              <a:rPr lang="en-US" altLang="zh-CN" sz="2000" dirty="0" smtClean="0">
                <a:solidFill>
                  <a:srgbClr val="FFFFFF"/>
                </a:solidFill>
                <a:latin typeface="微软雅黑" panose="020B0503020204020204" pitchFamily="34" charset="-122"/>
                <a:ea typeface="微软雅黑" panose="020B0503020204020204" pitchFamily="34" charset="-122"/>
              </a:rPr>
              <a:t>(</a:t>
            </a:r>
            <a:r>
              <a:rPr lang="zh-CN" altLang="en-US" sz="2000" dirty="0" smtClean="0">
                <a:solidFill>
                  <a:srgbClr val="FFFFFF"/>
                </a:solidFill>
                <a:latin typeface="微软雅黑" panose="020B0503020204020204" pitchFamily="34" charset="-122"/>
                <a:ea typeface="微软雅黑" panose="020B0503020204020204" pitchFamily="34" charset="-122"/>
              </a:rPr>
              <a:t>编改内容</a:t>
            </a:r>
            <a:r>
              <a:rPr lang="en-US" altLang="zh-CN" sz="2000" dirty="0" smtClean="0">
                <a:solidFill>
                  <a:srgbClr val="FFFFFF"/>
                </a:solidFill>
                <a:latin typeface="微软雅黑" panose="020B0503020204020204" pitchFamily="34" charset="-122"/>
                <a:ea typeface="微软雅黑" panose="020B0503020204020204" pitchFamily="34" charset="-122"/>
              </a:rPr>
              <a:t>)</a:t>
            </a:r>
          </a:p>
        </p:txBody>
      </p:sp>
      <p:sp>
        <p:nvSpPr>
          <p:cNvPr id="14" name="MH_SubTitle_1"/>
          <p:cNvSpPr/>
          <p:nvPr>
            <p:custDataLst>
              <p:tags r:id="rId3"/>
            </p:custDataLst>
          </p:nvPr>
        </p:nvSpPr>
        <p:spPr>
          <a:xfrm>
            <a:off x="2103171" y="3870320"/>
            <a:ext cx="3600026" cy="1080008"/>
          </a:xfrm>
          <a:prstGeom prst="rect">
            <a:avLst/>
          </a:prstGeom>
          <a:solidFill>
            <a:srgbClr val="F47F36"/>
          </a:solidFill>
        </p:spPr>
        <p:txBody>
          <a:bodyPr rot="0" spcFirstLastPara="0" vertOverflow="overflow" horzOverflow="overflow" vert="horz" wrap="square" lIns="108000" tIns="45720" rIns="108000" bIns="45720" numCol="1" spcCol="0" rtlCol="0" fromWordArt="0" anchor="ctr" anchorCtr="0" forceAA="0" compatLnSpc="1">
            <a:normAutofit/>
          </a:bodyPr>
          <a:lstStyle/>
          <a:p>
            <a:pPr algn="ctr">
              <a:lnSpc>
                <a:spcPct val="110000"/>
              </a:lnSpc>
            </a:pPr>
            <a:r>
              <a:rPr lang="zh-CN" altLang="en-US" sz="2000" dirty="0" smtClean="0">
                <a:solidFill>
                  <a:srgbClr val="FFFFFF"/>
                </a:solidFill>
                <a:latin typeface="微软雅黑" panose="020B0503020204020204" pitchFamily="34" charset="-122"/>
                <a:ea typeface="微软雅黑" panose="020B0503020204020204" pitchFamily="34" charset="-122"/>
              </a:rPr>
              <a:t>参考文献和引证文献笔记</a:t>
            </a:r>
          </a:p>
        </p:txBody>
      </p:sp>
      <p:sp>
        <p:nvSpPr>
          <p:cNvPr id="17" name="MH_SubTitle_1"/>
          <p:cNvSpPr/>
          <p:nvPr>
            <p:custDataLst>
              <p:tags r:id="rId4"/>
            </p:custDataLst>
          </p:nvPr>
        </p:nvSpPr>
        <p:spPr>
          <a:xfrm>
            <a:off x="6303906" y="3870614"/>
            <a:ext cx="3600026" cy="1080008"/>
          </a:xfrm>
          <a:prstGeom prst="rect">
            <a:avLst/>
          </a:prstGeom>
          <a:solidFill>
            <a:schemeClr val="accent6"/>
          </a:solidFill>
        </p:spPr>
        <p:txBody>
          <a:bodyPr rot="0" spcFirstLastPara="0" vertOverflow="overflow" horzOverflow="overflow" vert="horz" wrap="square" lIns="108000" tIns="45720" rIns="108000" bIns="45720" numCol="1" spcCol="0" rtlCol="0" fromWordArt="0" anchor="ctr" anchorCtr="0" forceAA="0" compatLnSpc="1">
            <a:normAutofit/>
          </a:bodyPr>
          <a:lstStyle/>
          <a:p>
            <a:pPr algn="ctr">
              <a:lnSpc>
                <a:spcPct val="110000"/>
              </a:lnSpc>
            </a:pPr>
            <a:r>
              <a:rPr lang="zh-CN" altLang="en-US" sz="2000" dirty="0" smtClean="0">
                <a:solidFill>
                  <a:srgbClr val="FFFFFF"/>
                </a:solidFill>
                <a:latin typeface="微软雅黑" panose="020B0503020204020204" pitchFamily="34" charset="-122"/>
                <a:ea typeface="微软雅黑" panose="020B0503020204020204" pitchFamily="34" charset="-122"/>
              </a:rPr>
              <a:t>笔记汇编（编辑、汇编、重组）</a:t>
            </a:r>
          </a:p>
        </p:txBody>
      </p:sp>
      <p:sp>
        <p:nvSpPr>
          <p:cNvPr id="22" name="右箭头 21"/>
          <p:cNvSpPr/>
          <p:nvPr/>
        </p:nvSpPr>
        <p:spPr>
          <a:xfrm>
            <a:off x="1922780" y="5335270"/>
            <a:ext cx="9055735" cy="864235"/>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800" b="1" dirty="0" smtClean="0"/>
              <a:t>整个学习过程是：将文献读厚  </a:t>
            </a:r>
            <a:r>
              <a:rPr lang="en-US" altLang="zh-CN" sz="2800" b="1" dirty="0" smtClean="0">
                <a:sym typeface="Wingdings" panose="05000000000000000000" pitchFamily="2" charset="2"/>
              </a:rPr>
              <a:t>  </a:t>
            </a:r>
            <a:r>
              <a:rPr lang="zh-CN" altLang="en-US" sz="2800" b="1" dirty="0" smtClean="0">
                <a:sym typeface="Wingdings" panose="05000000000000000000" pitchFamily="2" charset="2"/>
              </a:rPr>
              <a:t>再将文献读薄</a:t>
            </a:r>
          </a:p>
        </p:txBody>
      </p:sp>
    </p:spTree>
    <p:extLst>
      <p:ext uri="{BB962C8B-B14F-4D97-AF65-F5344CB8AC3E}">
        <p14:creationId xmlns:p14="http://schemas.microsoft.com/office/powerpoint/2010/main" val="971565628"/>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077170"/>
            <a:ext cx="12336411" cy="3845904"/>
          </a:xfrm>
          <a:prstGeom prst="rect">
            <a:avLst/>
          </a:prstGeom>
          <a:solidFill>
            <a:srgbClr val="219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931966" y="4087727"/>
            <a:ext cx="6781659" cy="923330"/>
          </a:xfrm>
          <a:prstGeom prst="rect">
            <a:avLst/>
          </a:prstGeom>
          <a:noFill/>
        </p:spPr>
        <p:txBody>
          <a:bodyPr wrap="square" rtlCol="0">
            <a:spAutoFit/>
          </a:bodyPr>
          <a:lstStyle/>
          <a:p>
            <a:r>
              <a:rPr lang="zh-CN" altLang="en-US" sz="4800" b="1" dirty="0" smtClean="0">
                <a:solidFill>
                  <a:schemeClr val="bg1"/>
                </a:solidFill>
                <a:latin typeface="微软雅黑" pitchFamily="34" charset="-122"/>
                <a:ea typeface="微软雅黑" pitchFamily="34" charset="-122"/>
              </a:rPr>
              <a:t>专业学术文献</a:t>
            </a:r>
            <a:r>
              <a:rPr lang="zh-CN" altLang="en-US" sz="5400" b="1" dirty="0">
                <a:solidFill>
                  <a:srgbClr val="F1A069"/>
                </a:solidFill>
                <a:latin typeface="微软雅黑" pitchFamily="34" charset="-122"/>
                <a:ea typeface="微软雅黑" pitchFamily="34" charset="-122"/>
              </a:rPr>
              <a:t>查找</a:t>
            </a:r>
            <a:r>
              <a:rPr lang="zh-CN" altLang="en-US" sz="5400" b="1" dirty="0" smtClean="0">
                <a:solidFill>
                  <a:srgbClr val="F1A069"/>
                </a:solidFill>
                <a:latin typeface="微软雅黑" pitchFamily="34" charset="-122"/>
                <a:ea typeface="微软雅黑" pitchFamily="34" charset="-122"/>
              </a:rPr>
              <a:t>途径</a:t>
            </a:r>
            <a:endParaRPr lang="zh-CN" altLang="en-US" sz="4800" b="1" dirty="0">
              <a:solidFill>
                <a:schemeClr val="bg1"/>
              </a:solidFill>
              <a:latin typeface="微软雅黑" pitchFamily="34" charset="-122"/>
              <a:ea typeface="微软雅黑" pitchFamily="34" charset="-122"/>
            </a:endParaRPr>
          </a:p>
        </p:txBody>
      </p:sp>
      <p:sp>
        <p:nvSpPr>
          <p:cNvPr id="4" name="矩形 3"/>
          <p:cNvSpPr/>
          <p:nvPr/>
        </p:nvSpPr>
        <p:spPr>
          <a:xfrm>
            <a:off x="2823745" y="3977892"/>
            <a:ext cx="6889880" cy="1143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2" descr="C:\Documents and Settings\Administrator\桌面\文献传递PPT\照片 0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769" y="-547773"/>
            <a:ext cx="3624943" cy="362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0989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dissolv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6120"/>
            <a:ext cx="12192000" cy="6148070"/>
          </a:xfrm>
          <a:prstGeom prst="rect">
            <a:avLst/>
          </a:prstGeom>
        </p:spPr>
      </p:pic>
      <p:sp>
        <p:nvSpPr>
          <p:cNvPr id="20" name="矩形 19"/>
          <p:cNvSpPr/>
          <p:nvPr/>
        </p:nvSpPr>
        <p:spPr>
          <a:xfrm>
            <a:off x="473710" y="128905"/>
            <a:ext cx="7200900" cy="414020"/>
          </a:xfrm>
          <a:prstGeom prst="rect">
            <a:avLst/>
          </a:prstGeom>
        </p:spPr>
        <p:txBody>
          <a:bodyPr wrap="square">
            <a:spAutoFit/>
          </a:bodyPr>
          <a:lstStyle/>
          <a:p>
            <a:pPr lvl="0"/>
            <a:r>
              <a:rPr lang="zh-CN" altLang="en-US" sz="2100" b="1" dirty="0" smtClean="0">
                <a:solidFill>
                  <a:srgbClr val="AB1B44"/>
                </a:solidFill>
                <a:ea typeface="微软雅黑" panose="020B0503020204020204" pitchFamily="34" charset="-122"/>
              </a:rPr>
              <a:t>学习笔记：</a:t>
            </a:r>
            <a:r>
              <a:rPr lang="zh-CN" altLang="en-US" sz="2100" b="1" dirty="0" smtClean="0">
                <a:solidFill>
                  <a:srgbClr val="FFC000"/>
                </a:solidFill>
                <a:ea typeface="微软雅黑" panose="020B0503020204020204" pitchFamily="34" charset="-122"/>
              </a:rPr>
              <a:t>直接在原文上添加各种学习笔记</a:t>
            </a:r>
            <a:endParaRPr lang="zh-CN" altLang="en-US" sz="2100" b="1" dirty="0" smtClean="0">
              <a:solidFill>
                <a:srgbClr val="FFC000"/>
              </a:solidFill>
              <a:ea typeface="微软雅黑" panose="020B0503020204020204" pitchFamily="34" charset="-122"/>
              <a:sym typeface="宋体" panose="02010600030101010101" pitchFamily="2" charset="-122"/>
            </a:endParaRPr>
          </a:p>
        </p:txBody>
      </p:sp>
      <p:sp>
        <p:nvSpPr>
          <p:cNvPr id="21" name="矩形 20"/>
          <p:cNvSpPr/>
          <p:nvPr/>
        </p:nvSpPr>
        <p:spPr>
          <a:xfrm>
            <a:off x="798830" y="3950335"/>
            <a:ext cx="9878060" cy="2269490"/>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Autofit/>
          </a:bodyPr>
          <a:lstStyle/>
          <a:p>
            <a:pPr marL="285750" indent="-28575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支持笔记、标注、划线、摘录等多种</a:t>
            </a:r>
            <a:r>
              <a:rPr lang="zh-CN" altLang="en-US" sz="2400" b="1" dirty="0" smtClean="0">
                <a:solidFill>
                  <a:srgbClr val="FFFFFF"/>
                </a:solidFill>
                <a:latin typeface="黑体" panose="02010609060101010101" pitchFamily="49" charset="-122"/>
                <a:ea typeface="黑体" panose="02010609060101010101" pitchFamily="49" charset="-122"/>
              </a:rPr>
              <a:t>学习方式</a:t>
            </a:r>
          </a:p>
          <a:p>
            <a:pPr marL="285750" indent="-285750">
              <a:lnSpc>
                <a:spcPct val="150000"/>
              </a:lnSpc>
              <a:buClr>
                <a:srgbClr val="0070C0"/>
              </a:buClr>
              <a:buFont typeface="Wingdings" panose="05000000000000000000" pitchFamily="2" charset="2"/>
              <a:buChar char="l"/>
            </a:pPr>
            <a:r>
              <a:rPr lang="zh-CN" altLang="en-US" sz="2400" b="1" dirty="0" smtClean="0">
                <a:solidFill>
                  <a:srgbClr val="FFFFFF"/>
                </a:solidFill>
                <a:latin typeface="黑体" panose="02010609060101010101" pitchFamily="49" charset="-122"/>
                <a:ea typeface="黑体" panose="02010609060101010101" pitchFamily="49" charset="-122"/>
              </a:rPr>
              <a:t>支持</a:t>
            </a:r>
            <a:r>
              <a:rPr lang="zh-CN" altLang="en-US" sz="2400" b="1" dirty="0">
                <a:solidFill>
                  <a:srgbClr val="FFFFFF"/>
                </a:solidFill>
                <a:latin typeface="黑体" panose="02010609060101010101" pitchFamily="49" charset="-122"/>
                <a:ea typeface="黑体" panose="02010609060101010101" pitchFamily="49" charset="-122"/>
              </a:rPr>
              <a:t>文字、图片、视频、语音等形式的</a:t>
            </a:r>
            <a:r>
              <a:rPr lang="zh-CN" altLang="en-US" sz="2400" b="1" dirty="0" smtClean="0">
                <a:solidFill>
                  <a:srgbClr val="FFFFFF"/>
                </a:solidFill>
                <a:latin typeface="黑体" panose="02010609060101010101" pitchFamily="49" charset="-122"/>
                <a:ea typeface="黑体" panose="02010609060101010101" pitchFamily="49" charset="-122"/>
              </a:rPr>
              <a:t>笔记</a:t>
            </a:r>
          </a:p>
          <a:p>
            <a:pPr marL="285750" indent="-285750">
              <a:lnSpc>
                <a:spcPct val="150000"/>
              </a:lnSpc>
              <a:buClr>
                <a:srgbClr val="0070C0"/>
              </a:buClr>
              <a:buFont typeface="Wingdings" panose="05000000000000000000" pitchFamily="2" charset="2"/>
              <a:buChar char="l"/>
            </a:pPr>
            <a:r>
              <a:rPr lang="zh-CN" altLang="en-US" sz="2400" b="1" dirty="0" smtClean="0">
                <a:solidFill>
                  <a:srgbClr val="FFFFFF"/>
                </a:solidFill>
                <a:latin typeface="黑体" panose="02010609060101010101" pitchFamily="49" charset="-122"/>
                <a:ea typeface="黑体" panose="02010609060101010101" pitchFamily="49" charset="-122"/>
              </a:rPr>
              <a:t>支持</a:t>
            </a:r>
            <a:r>
              <a:rPr lang="zh-CN" altLang="en-US" sz="2400" b="1" dirty="0">
                <a:solidFill>
                  <a:srgbClr val="FFFFFF"/>
                </a:solidFill>
                <a:latin typeface="黑体" panose="02010609060101010101" pitchFamily="49" charset="-122"/>
                <a:ea typeface="黑体" panose="02010609060101010101" pitchFamily="49" charset="-122"/>
              </a:rPr>
              <a:t>多维度知识</a:t>
            </a:r>
            <a:r>
              <a:rPr lang="zh-CN" altLang="en-US" sz="2400" b="1" dirty="0" smtClean="0">
                <a:solidFill>
                  <a:srgbClr val="FFFFFF"/>
                </a:solidFill>
                <a:latin typeface="黑体" panose="02010609060101010101" pitchFamily="49" charset="-122"/>
                <a:ea typeface="黑体" panose="02010609060101010101" pitchFamily="49" charset="-122"/>
              </a:rPr>
              <a:t>标签</a:t>
            </a:r>
          </a:p>
          <a:p>
            <a:pPr marL="285750" indent="-285750">
              <a:lnSpc>
                <a:spcPct val="150000"/>
              </a:lnSpc>
              <a:buClr>
                <a:srgbClr val="0070C0"/>
              </a:buClr>
              <a:buFont typeface="Wingdings" panose="05000000000000000000" pitchFamily="2" charset="2"/>
              <a:buChar char="l"/>
            </a:pPr>
            <a:r>
              <a:rPr lang="zh-CN" altLang="en-US" sz="2400" b="1" dirty="0" smtClean="0">
                <a:solidFill>
                  <a:srgbClr val="FFFFFF"/>
                </a:solidFill>
                <a:latin typeface="黑体" panose="02010609060101010101" pitchFamily="49" charset="-122"/>
                <a:ea typeface="黑体" panose="02010609060101010101" pitchFamily="49" charset="-122"/>
              </a:rPr>
              <a:t>支持</a:t>
            </a:r>
            <a:r>
              <a:rPr lang="zh-CN" altLang="en-US" sz="2400" b="1" dirty="0">
                <a:solidFill>
                  <a:srgbClr val="FFFFFF"/>
                </a:solidFill>
                <a:latin typeface="黑体" panose="02010609060101010101" pitchFamily="49" charset="-122"/>
                <a:ea typeface="黑体" panose="02010609060101010101" pitchFamily="49" charset="-122"/>
              </a:rPr>
              <a:t>图片上涂鸦式的笔记</a:t>
            </a:r>
          </a:p>
        </p:txBody>
      </p:sp>
      <p:sp>
        <p:nvSpPr>
          <p:cNvPr id="22" name="矩形 21"/>
          <p:cNvSpPr/>
          <p:nvPr/>
        </p:nvSpPr>
        <p:spPr>
          <a:xfrm>
            <a:off x="2960370" y="2654300"/>
            <a:ext cx="5436870" cy="453390"/>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685" dirty="0" smtClean="0">
              <a:ln>
                <a:solidFill>
                  <a:schemeClr val="tx1"/>
                </a:solidFill>
                <a:prstDash val="solid"/>
              </a:ln>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325803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67870" cy="6844665"/>
          </a:xfrm>
          <a:prstGeom prst="rect">
            <a:avLst/>
          </a:prstGeom>
        </p:spPr>
      </p:pic>
      <p:sp>
        <p:nvSpPr>
          <p:cNvPr id="3" name="矩形 2"/>
          <p:cNvSpPr/>
          <p:nvPr/>
        </p:nvSpPr>
        <p:spPr>
          <a:xfrm>
            <a:off x="3098800" y="4053840"/>
            <a:ext cx="5189220" cy="2368550"/>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685" dirty="0" smtClean="0">
              <a:ln>
                <a:solidFill>
                  <a:schemeClr val="tx1"/>
                </a:solidFill>
                <a:prstDash val="solid"/>
              </a:ln>
              <a:solidFill>
                <a:schemeClr val="tx1"/>
              </a:solidFill>
              <a:latin typeface="微软雅黑" panose="020B0503020204020204" pitchFamily="34" charset="-122"/>
              <a:ea typeface="微软雅黑" panose="020B0503020204020204" pitchFamily="34" charset="-122"/>
            </a:endParaRPr>
          </a:p>
        </p:txBody>
      </p:sp>
      <p:sp>
        <p:nvSpPr>
          <p:cNvPr id="4" name="矩形标注 3"/>
          <p:cNvSpPr/>
          <p:nvPr/>
        </p:nvSpPr>
        <p:spPr>
          <a:xfrm>
            <a:off x="5267325" y="2762250"/>
            <a:ext cx="2576195" cy="904875"/>
          </a:xfrm>
          <a:prstGeom prst="wedgeRectCallout">
            <a:avLst>
              <a:gd name="adj1" fmla="val -21332"/>
              <a:gd name="adj2" fmla="val 80240"/>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dirty="0" smtClean="0">
                <a:solidFill>
                  <a:srgbClr val="FF0000"/>
                </a:solidFill>
                <a:ea typeface="微软雅黑" panose="020B0503020204020204" pitchFamily="34" charset="-122"/>
              </a:rPr>
              <a:t>笔记内容直接在原文中显示，方便阅读</a:t>
            </a:r>
          </a:p>
        </p:txBody>
      </p:sp>
      <p:sp>
        <p:nvSpPr>
          <p:cNvPr id="5" name="矩形 4"/>
          <p:cNvSpPr/>
          <p:nvPr/>
        </p:nvSpPr>
        <p:spPr>
          <a:xfrm>
            <a:off x="224790" y="1061720"/>
            <a:ext cx="805815" cy="421640"/>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685" dirty="0" smtClean="0">
              <a:ln>
                <a:solidFill>
                  <a:schemeClr val="tx1"/>
                </a:solidFill>
                <a:prstDash val="solid"/>
              </a:ln>
              <a:solidFill>
                <a:schemeClr val="tx1"/>
              </a:solidFill>
              <a:latin typeface="微软雅黑" panose="020B0503020204020204" pitchFamily="34" charset="-122"/>
              <a:ea typeface="微软雅黑" panose="020B0503020204020204" pitchFamily="34" charset="-122"/>
            </a:endParaRPr>
          </a:p>
        </p:txBody>
      </p:sp>
      <p:sp>
        <p:nvSpPr>
          <p:cNvPr id="6" name="矩形标注 5"/>
          <p:cNvSpPr/>
          <p:nvPr/>
        </p:nvSpPr>
        <p:spPr>
          <a:xfrm>
            <a:off x="1329055" y="1129030"/>
            <a:ext cx="2548890" cy="595630"/>
          </a:xfrm>
          <a:prstGeom prst="wedgeRectCallout">
            <a:avLst>
              <a:gd name="adj1" fmla="val -57896"/>
              <a:gd name="adj2" fmla="val -28079"/>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400" dirty="0" smtClean="0">
                <a:solidFill>
                  <a:srgbClr val="FF0000"/>
                </a:solidFill>
                <a:ea typeface="微软雅黑" panose="020B0503020204020204" pitchFamily="34" charset="-122"/>
              </a:rPr>
              <a:t>笔记标签在目录中展示</a:t>
            </a:r>
            <a:endParaRPr lang="zh-CN" altLang="en-US" sz="1400" dirty="0">
              <a:solidFill>
                <a:srgbClr val="FF0000"/>
              </a:solidFill>
              <a:ea typeface="微软雅黑" panose="020B0503020204020204" pitchFamily="34" charset="-122"/>
            </a:endParaRPr>
          </a:p>
        </p:txBody>
      </p:sp>
      <p:sp>
        <p:nvSpPr>
          <p:cNvPr id="7" name="矩形 6"/>
          <p:cNvSpPr/>
          <p:nvPr/>
        </p:nvSpPr>
        <p:spPr>
          <a:xfrm>
            <a:off x="731520" y="2295525"/>
            <a:ext cx="9923145" cy="2075180"/>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rmAutofit/>
          </a:bodyPr>
          <a:lstStyle/>
          <a:p>
            <a:pPr algn="ctr">
              <a:lnSpc>
                <a:spcPct val="150000"/>
              </a:lnSpc>
              <a:buClr>
                <a:srgbClr val="0070C0"/>
              </a:buClr>
            </a:pPr>
            <a:r>
              <a:rPr lang="zh-CN" altLang="en-US" sz="2400" b="1" dirty="0" smtClean="0">
                <a:solidFill>
                  <a:schemeClr val="bg1"/>
                </a:solidFill>
                <a:latin typeface="微软雅黑" panose="020B0503020204020204" pitchFamily="34" charset="-122"/>
                <a:ea typeface="微软雅黑" panose="020B0503020204020204" pitchFamily="34" charset="-122"/>
              </a:rPr>
              <a:t>知网型笔记模拟了用户真实的学习过程，并发挥增强出版的优势将笔记作为增强的内容单元嵌入原文和内容大纲中，支持导航、定位和链接</a:t>
            </a:r>
          </a:p>
        </p:txBody>
      </p:sp>
    </p:spTree>
    <p:extLst>
      <p:ext uri="{BB962C8B-B14F-4D97-AF65-F5344CB8AC3E}">
        <p14:creationId xmlns:p14="http://schemas.microsoft.com/office/powerpoint/2010/main" val="19344542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770"/>
            <a:ext cx="12192000" cy="6061075"/>
          </a:xfrm>
          <a:prstGeom prst="rect">
            <a:avLst/>
          </a:prstGeom>
        </p:spPr>
      </p:pic>
      <p:sp>
        <p:nvSpPr>
          <p:cNvPr id="3" name="矩形 2"/>
          <p:cNvSpPr/>
          <p:nvPr/>
        </p:nvSpPr>
        <p:spPr>
          <a:xfrm>
            <a:off x="2826385" y="4227830"/>
            <a:ext cx="5067300" cy="139001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685" dirty="0" smtClean="0">
              <a:ln>
                <a:solidFill>
                  <a:schemeClr val="tx1"/>
                </a:solidFill>
                <a:prstDash val="solid"/>
              </a:ln>
              <a:solidFill>
                <a:schemeClr val="tx1"/>
              </a:solidFill>
              <a:latin typeface="微软雅黑" panose="020B0503020204020204" pitchFamily="34" charset="-122"/>
              <a:ea typeface="微软雅黑" panose="020B0503020204020204" pitchFamily="34" charset="-122"/>
            </a:endParaRPr>
          </a:p>
        </p:txBody>
      </p:sp>
      <p:sp>
        <p:nvSpPr>
          <p:cNvPr id="4" name="矩形标注 3"/>
          <p:cNvSpPr/>
          <p:nvPr/>
        </p:nvSpPr>
        <p:spPr>
          <a:xfrm>
            <a:off x="3273425" y="2898775"/>
            <a:ext cx="2760980" cy="1060450"/>
          </a:xfrm>
          <a:prstGeom prst="wedgeRectCallout">
            <a:avLst>
              <a:gd name="adj1" fmla="val -21332"/>
              <a:gd name="adj2" fmla="val 69969"/>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smtClean="0">
                <a:solidFill>
                  <a:srgbClr val="FF0000"/>
                </a:solidFill>
                <a:ea typeface="微软雅黑" panose="020B0503020204020204" pitchFamily="34" charset="-122"/>
              </a:rPr>
              <a:t>鼠标选中内容添加到自己的文摘框中，在总结和创作时直接使用</a:t>
            </a:r>
          </a:p>
        </p:txBody>
      </p:sp>
      <p:sp>
        <p:nvSpPr>
          <p:cNvPr id="5" name="矩形 4"/>
          <p:cNvSpPr/>
          <p:nvPr/>
        </p:nvSpPr>
        <p:spPr>
          <a:xfrm>
            <a:off x="8744857" y="1016907"/>
            <a:ext cx="3006090" cy="1106170"/>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685" dirty="0" smtClean="0">
              <a:ln>
                <a:solidFill>
                  <a:schemeClr val="tx1"/>
                </a:solidFill>
                <a:prstDash val="solid"/>
              </a:ln>
              <a:solidFill>
                <a:schemeClr val="tx1"/>
              </a:solidFill>
              <a:latin typeface="微软雅黑" panose="020B0503020204020204" pitchFamily="34" charset="-122"/>
              <a:ea typeface="微软雅黑" panose="020B0503020204020204" pitchFamily="34" charset="-122"/>
            </a:endParaRPr>
          </a:p>
        </p:txBody>
      </p:sp>
      <p:sp>
        <p:nvSpPr>
          <p:cNvPr id="6" name="右箭头 5"/>
          <p:cNvSpPr/>
          <p:nvPr/>
        </p:nvSpPr>
        <p:spPr>
          <a:xfrm rot="18110430">
            <a:off x="6092825" y="2591435"/>
            <a:ext cx="1191260" cy="248285"/>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7" name="矩形 6"/>
          <p:cNvSpPr/>
          <p:nvPr/>
        </p:nvSpPr>
        <p:spPr>
          <a:xfrm>
            <a:off x="568960" y="106680"/>
            <a:ext cx="11329035" cy="414020"/>
          </a:xfrm>
          <a:prstGeom prst="rect">
            <a:avLst/>
          </a:prstGeom>
        </p:spPr>
        <p:txBody>
          <a:bodyPr wrap="square">
            <a:spAutoFit/>
          </a:bodyPr>
          <a:lstStyle/>
          <a:p>
            <a:pPr lvl="0"/>
            <a:r>
              <a:rPr lang="zh-CN" altLang="en-US" sz="2100" b="1" dirty="0" smtClean="0">
                <a:solidFill>
                  <a:srgbClr val="AB1B44"/>
                </a:solidFill>
                <a:ea typeface="微软雅黑" panose="020B0503020204020204" pitchFamily="34" charset="-122"/>
              </a:rPr>
              <a:t>内容摘录：</a:t>
            </a:r>
            <a:r>
              <a:rPr lang="zh-CN" altLang="en-US" sz="2100" b="1" dirty="0" smtClean="0">
                <a:solidFill>
                  <a:srgbClr val="FFC000"/>
                </a:solidFill>
                <a:ea typeface="微软雅黑" panose="020B0503020204020204" pitchFamily="34" charset="-122"/>
              </a:rPr>
              <a:t>学习过程中随时摘录重要的碎片化内容单元（包括段落、句子、图片等）</a:t>
            </a:r>
            <a:endParaRPr lang="zh-CN" altLang="en-US" sz="2100" b="1" dirty="0" smtClean="0">
              <a:solidFill>
                <a:srgbClr val="FFC000"/>
              </a:solidFill>
              <a:ea typeface="微软雅黑" panose="020B0503020204020204" pitchFamily="34" charset="-122"/>
              <a:sym typeface="宋体" panose="02010600030101010101" pitchFamily="2" charset="-122"/>
            </a:endParaRPr>
          </a:p>
        </p:txBody>
      </p:sp>
      <p:sp>
        <p:nvSpPr>
          <p:cNvPr id="8" name="矩形 7"/>
          <p:cNvSpPr/>
          <p:nvPr/>
        </p:nvSpPr>
        <p:spPr>
          <a:xfrm>
            <a:off x="354330" y="2772410"/>
            <a:ext cx="10516235" cy="2149475"/>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rmAutofit/>
          </a:bodyPr>
          <a:lstStyle/>
          <a:p>
            <a:pPr algn="ctr">
              <a:lnSpc>
                <a:spcPct val="150000"/>
              </a:lnSpc>
              <a:buClr>
                <a:srgbClr val="0070C0"/>
              </a:buClr>
            </a:pPr>
            <a:r>
              <a:rPr lang="zh-CN" altLang="en-US" sz="2800" b="1" dirty="0" smtClean="0">
                <a:solidFill>
                  <a:srgbClr val="FFFFFF"/>
                </a:solidFill>
                <a:latin typeface="微软雅黑" panose="020B0503020204020204" pitchFamily="34" charset="-122"/>
                <a:ea typeface="微软雅黑" panose="020B0503020204020204" pitchFamily="34" charset="-122"/>
              </a:rPr>
              <a:t>为读者提供了</a:t>
            </a:r>
            <a:r>
              <a:rPr lang="zh-CN" altLang="en-US" sz="2800" b="1" dirty="0">
                <a:solidFill>
                  <a:srgbClr val="FFFFFF"/>
                </a:solidFill>
                <a:latin typeface="微软雅黑" panose="020B0503020204020204" pitchFamily="34" charset="-122"/>
                <a:ea typeface="微软雅黑" panose="020B0503020204020204" pitchFamily="34" charset="-122"/>
              </a:rPr>
              <a:t>“购物车式”的内容摘录</a:t>
            </a:r>
            <a:r>
              <a:rPr lang="zh-CN" altLang="en-US" sz="2800" b="1" dirty="0" smtClean="0">
                <a:solidFill>
                  <a:srgbClr val="FFFFFF"/>
                </a:solidFill>
                <a:latin typeface="微软雅黑" panose="020B0503020204020204" pitchFamily="34" charset="-122"/>
                <a:ea typeface="微软雅黑" panose="020B0503020204020204" pitchFamily="34" charset="-122"/>
              </a:rPr>
              <a:t>功能，解决传统学习过程中频繁的“复制”、“粘贴”操作，方便管理和引用</a:t>
            </a:r>
          </a:p>
        </p:txBody>
      </p:sp>
    </p:spTree>
    <p:extLst>
      <p:ext uri="{BB962C8B-B14F-4D97-AF65-F5344CB8AC3E}">
        <p14:creationId xmlns:p14="http://schemas.microsoft.com/office/powerpoint/2010/main" val="19344542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anim calcmode="lin" valueType="num">
                                      <p:cBhvr>
                                        <p:cTn id="17" dur="750" fill="hold"/>
                                        <p:tgtEl>
                                          <p:spTgt spid="6"/>
                                        </p:tgtEl>
                                        <p:attrNameLst>
                                          <p:attrName>ppt_x</p:attrName>
                                        </p:attrNameLst>
                                      </p:cBhvr>
                                      <p:tavLst>
                                        <p:tav tm="0">
                                          <p:val>
                                            <p:strVal val="#ppt_x"/>
                                          </p:val>
                                        </p:tav>
                                        <p:tav tm="100000">
                                          <p:val>
                                            <p:strVal val="#ppt_x"/>
                                          </p:val>
                                        </p:tav>
                                      </p:tavLst>
                                    </p:anim>
                                    <p:anim calcmode="lin" valueType="num">
                                      <p:cBhvr>
                                        <p:cTn id="18" dur="75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anim calcmode="lin" valueType="num">
                                      <p:cBhvr>
                                        <p:cTn id="22" dur="750" fill="hold"/>
                                        <p:tgtEl>
                                          <p:spTgt spid="5"/>
                                        </p:tgtEl>
                                        <p:attrNameLst>
                                          <p:attrName>ppt_x</p:attrName>
                                        </p:attrNameLst>
                                      </p:cBhvr>
                                      <p:tavLst>
                                        <p:tav tm="0">
                                          <p:val>
                                            <p:strVal val="#ppt_x"/>
                                          </p:val>
                                        </p:tav>
                                        <p:tav tm="100000">
                                          <p:val>
                                            <p:strVal val="#ppt_x"/>
                                          </p:val>
                                        </p:tav>
                                      </p:tavLst>
                                    </p:anim>
                                    <p:anim calcmode="lin" valueType="num">
                                      <p:cBhvr>
                                        <p:cTn id="23"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8"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p:cNvSpPr/>
          <p:nvPr/>
        </p:nvSpPr>
        <p:spPr>
          <a:xfrm>
            <a:off x="143339" y="159292"/>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rgbClr val="FFFFFF"/>
                </a:solidFill>
              </a:rPr>
              <a:t> </a:t>
            </a:r>
            <a:endParaRPr lang="zh-CN" altLang="en-US" sz="2400" dirty="0">
              <a:solidFill>
                <a:srgbClr val="FFFFFF"/>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57" y="851227"/>
            <a:ext cx="10684284" cy="6006977"/>
          </a:xfrm>
          <a:prstGeom prst="rect">
            <a:avLst/>
          </a:prstGeom>
        </p:spPr>
      </p:pic>
      <p:sp>
        <p:nvSpPr>
          <p:cNvPr id="4" name="矩形 3"/>
          <p:cNvSpPr/>
          <p:nvPr/>
        </p:nvSpPr>
        <p:spPr>
          <a:xfrm>
            <a:off x="815413" y="159292"/>
            <a:ext cx="9072880" cy="953135"/>
          </a:xfrm>
          <a:prstGeom prst="rect">
            <a:avLst/>
          </a:prstGeom>
        </p:spPr>
        <p:txBody>
          <a:bodyPr wrap="none">
            <a:spAutoFit/>
          </a:bodyPr>
          <a:lstStyle/>
          <a:p>
            <a:pPr lvl="0"/>
            <a:r>
              <a:rPr lang="zh-CN" altLang="en-US" sz="2800" b="1" dirty="0" smtClean="0">
                <a:solidFill>
                  <a:srgbClr val="AB1B44"/>
                </a:solidFill>
                <a:ea typeface="微软雅黑" panose="020B0503020204020204" pitchFamily="34" charset="-122"/>
              </a:rPr>
              <a:t>内容编改重组：</a:t>
            </a:r>
            <a:r>
              <a:rPr lang="zh-CN" altLang="en-US" sz="2800" b="1" dirty="0" smtClean="0">
                <a:solidFill>
                  <a:schemeClr val="tx2"/>
                </a:solidFill>
                <a:ea typeface="微软雅黑" panose="020B0503020204020204" pitchFamily="34" charset="-122"/>
              </a:rPr>
              <a:t>在当前文献内容的基础上修改大纲和内容</a:t>
            </a:r>
            <a:endParaRPr lang="en-US" altLang="zh-CN" sz="2800" b="1" dirty="0" smtClean="0">
              <a:solidFill>
                <a:schemeClr val="tx2"/>
              </a:solidFill>
              <a:ea typeface="微软雅黑" panose="020B0503020204020204" pitchFamily="34" charset="-122"/>
            </a:endParaRPr>
          </a:p>
          <a:p>
            <a:pPr lvl="0"/>
            <a:r>
              <a:rPr lang="en-US" altLang="zh-CN" sz="2800" b="1" dirty="0">
                <a:solidFill>
                  <a:schemeClr val="tx2"/>
                </a:solidFill>
                <a:ea typeface="微软雅黑" panose="020B0503020204020204" pitchFamily="34" charset="-122"/>
                <a:sym typeface="宋体" panose="02010600030101010101" pitchFamily="2" charset="-122"/>
              </a:rPr>
              <a:t> </a:t>
            </a:r>
            <a:r>
              <a:rPr lang="en-US" altLang="zh-CN" sz="2800" b="1" dirty="0" smtClean="0">
                <a:solidFill>
                  <a:schemeClr val="tx2"/>
                </a:solidFill>
                <a:ea typeface="微软雅黑" panose="020B0503020204020204" pitchFamily="34" charset="-122"/>
                <a:sym typeface="宋体" panose="02010600030101010101" pitchFamily="2" charset="-122"/>
              </a:rPr>
              <a:t>                              </a:t>
            </a:r>
            <a:r>
              <a:rPr lang="zh-CN" altLang="en-US" sz="2800" b="1" dirty="0" smtClean="0">
                <a:solidFill>
                  <a:schemeClr val="tx2"/>
                </a:solidFill>
                <a:ea typeface="微软雅黑" panose="020B0503020204020204" pitchFamily="34" charset="-122"/>
                <a:sym typeface="宋体" panose="02010600030101010101" pitchFamily="2" charset="-122"/>
              </a:rPr>
              <a:t>实现碎片的内容重组，边学习边重组</a:t>
            </a:r>
            <a:endParaRPr lang="zh-CN" altLang="en-US" sz="2800" b="1" dirty="0">
              <a:solidFill>
                <a:schemeClr val="tx2"/>
              </a:solidFill>
              <a:ea typeface="微软雅黑" panose="020B0503020204020204" pitchFamily="34" charset="-122"/>
              <a:sym typeface="宋体" panose="02010600030101010101" pitchFamily="2" charset="-122"/>
            </a:endParaRPr>
          </a:p>
        </p:txBody>
      </p:sp>
      <p:sp>
        <p:nvSpPr>
          <p:cNvPr id="5" name="矩形 4"/>
          <p:cNvSpPr/>
          <p:nvPr/>
        </p:nvSpPr>
        <p:spPr>
          <a:xfrm>
            <a:off x="455687" y="2065416"/>
            <a:ext cx="1703876" cy="126757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smtClean="0">
              <a:ln>
                <a:solidFill>
                  <a:schemeClr val="tx1"/>
                </a:solidFill>
                <a:prstDash val="solid"/>
              </a:ln>
              <a:solidFill>
                <a:schemeClr val="tx1"/>
              </a:solidFill>
              <a:latin typeface="微软雅黑" panose="020B0503020204020204" pitchFamily="34" charset="-122"/>
              <a:ea typeface="微软雅黑" panose="020B0503020204020204" pitchFamily="34" charset="-122"/>
            </a:endParaRPr>
          </a:p>
        </p:txBody>
      </p:sp>
      <p:sp>
        <p:nvSpPr>
          <p:cNvPr id="6" name="矩形标注 5"/>
          <p:cNvSpPr/>
          <p:nvPr/>
        </p:nvSpPr>
        <p:spPr>
          <a:xfrm>
            <a:off x="2433355" y="2307161"/>
            <a:ext cx="2894559" cy="1025828"/>
          </a:xfrm>
          <a:prstGeom prst="wedgeRectCallout">
            <a:avLst>
              <a:gd name="adj1" fmla="val -59410"/>
              <a:gd name="adj2" fmla="val -2907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smtClean="0">
                <a:solidFill>
                  <a:srgbClr val="FF0000"/>
                </a:solidFill>
                <a:ea typeface="微软雅黑" panose="020B0503020204020204" pitchFamily="34" charset="-122"/>
              </a:rPr>
              <a:t>支持对大纲目录进行编改，可添加同级和子级目录</a:t>
            </a:r>
            <a:endParaRPr lang="zh-CN" altLang="en-US" sz="1865" dirty="0">
              <a:solidFill>
                <a:srgbClr val="FF0000"/>
              </a:solidFill>
              <a:ea typeface="微软雅黑" panose="020B0503020204020204" pitchFamily="34" charset="-122"/>
            </a:endParaRPr>
          </a:p>
        </p:txBody>
      </p:sp>
      <p:sp>
        <p:nvSpPr>
          <p:cNvPr id="7" name="矩形 6"/>
          <p:cNvSpPr/>
          <p:nvPr/>
        </p:nvSpPr>
        <p:spPr>
          <a:xfrm>
            <a:off x="2584452" y="1440847"/>
            <a:ext cx="1296181" cy="624569"/>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smtClean="0">
              <a:ln>
                <a:solidFill>
                  <a:schemeClr val="tx1"/>
                </a:solidFill>
                <a:prstDash val="solid"/>
              </a:ln>
              <a:solidFill>
                <a:schemeClr val="tx1"/>
              </a:solidFill>
              <a:latin typeface="微软雅黑" panose="020B0503020204020204" pitchFamily="34" charset="-122"/>
              <a:ea typeface="微软雅黑" panose="020B0503020204020204" pitchFamily="34" charset="-122"/>
            </a:endParaRPr>
          </a:p>
        </p:txBody>
      </p:sp>
      <p:sp>
        <p:nvSpPr>
          <p:cNvPr id="8" name="右箭头 7"/>
          <p:cNvSpPr/>
          <p:nvPr/>
        </p:nvSpPr>
        <p:spPr>
          <a:xfrm rot="19527347">
            <a:off x="2165137" y="1645780"/>
            <a:ext cx="384043" cy="243819"/>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400"/>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8"/>
            <a:ext cx="12192000" cy="6854653"/>
          </a:xfrm>
          <a:prstGeom prst="rect">
            <a:avLst/>
          </a:prstGeom>
        </p:spPr>
      </p:pic>
      <p:sp>
        <p:nvSpPr>
          <p:cNvPr id="10" name="矩形 9"/>
          <p:cNvSpPr/>
          <p:nvPr/>
        </p:nvSpPr>
        <p:spPr>
          <a:xfrm>
            <a:off x="8577876" y="3811624"/>
            <a:ext cx="1454563" cy="1249557"/>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smtClean="0">
              <a:ln>
                <a:solidFill>
                  <a:schemeClr val="tx1"/>
                </a:solidFill>
                <a:prstDash val="solid"/>
              </a:ln>
              <a:solidFill>
                <a:schemeClr val="tx1"/>
              </a:solidFill>
              <a:latin typeface="微软雅黑" panose="020B0503020204020204" pitchFamily="34" charset="-122"/>
              <a:ea typeface="微软雅黑" panose="020B0503020204020204" pitchFamily="34" charset="-122"/>
            </a:endParaRPr>
          </a:p>
        </p:txBody>
      </p:sp>
      <p:sp>
        <p:nvSpPr>
          <p:cNvPr id="11" name="矩形标注 10"/>
          <p:cNvSpPr/>
          <p:nvPr/>
        </p:nvSpPr>
        <p:spPr>
          <a:xfrm>
            <a:off x="10237213" y="4000760"/>
            <a:ext cx="1748656" cy="1056117"/>
          </a:xfrm>
          <a:prstGeom prst="wedgeRectCallout">
            <a:avLst>
              <a:gd name="adj1" fmla="val -60982"/>
              <a:gd name="adj2" fmla="val -18355"/>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smtClean="0">
                <a:solidFill>
                  <a:srgbClr val="FF0000"/>
                </a:solidFill>
                <a:ea typeface="微软雅黑" panose="020B0503020204020204" pitchFamily="34" charset="-122"/>
              </a:rPr>
              <a:t>可在段前段后插入其他文献的内容单元</a:t>
            </a:r>
            <a:endParaRPr lang="zh-CN" altLang="en-US" sz="1865" dirty="0">
              <a:solidFill>
                <a:srgbClr val="FF0000"/>
              </a:solidFill>
              <a:ea typeface="微软雅黑" panose="020B0503020204020204" pitchFamily="34" charset="-122"/>
            </a:endParaRPr>
          </a:p>
        </p:txBody>
      </p:sp>
      <p:pic>
        <p:nvPicPr>
          <p:cNvPr id="12" name="图片 11"/>
          <p:cNvPicPr>
            <a:picLocks noChangeAspect="1"/>
          </p:cNvPicPr>
          <p:nvPr/>
        </p:nvPicPr>
        <p:blipFill>
          <a:blip r:embed="rId4"/>
          <a:stretch>
            <a:fillRect/>
          </a:stretch>
        </p:blipFill>
        <p:spPr>
          <a:xfrm>
            <a:off x="1073503" y="1632475"/>
            <a:ext cx="7401987" cy="4444479"/>
          </a:xfrm>
          <a:prstGeom prst="rect">
            <a:avLst/>
          </a:prstGeom>
          <a:ln w="12700">
            <a:solidFill>
              <a:schemeClr val="tx1">
                <a:lumMod val="75000"/>
                <a:lumOff val="25000"/>
              </a:schemeClr>
            </a:solidFill>
          </a:ln>
        </p:spPr>
      </p:pic>
      <p:sp>
        <p:nvSpPr>
          <p:cNvPr id="13" name="矩形标注 12"/>
          <p:cNvSpPr/>
          <p:nvPr/>
        </p:nvSpPr>
        <p:spPr>
          <a:xfrm>
            <a:off x="5769399" y="1218263"/>
            <a:ext cx="2951091" cy="754071"/>
          </a:xfrm>
          <a:prstGeom prst="wedgeRectCallout">
            <a:avLst>
              <a:gd name="adj1" fmla="val -22801"/>
              <a:gd name="adj2" fmla="val 68226"/>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smtClean="0">
                <a:solidFill>
                  <a:srgbClr val="FF0000"/>
                </a:solidFill>
                <a:ea typeface="微软雅黑" panose="020B0503020204020204" pitchFamily="34" charset="-122"/>
              </a:rPr>
              <a:t>选择文摘、笔记、其他文献段落或者自由输入内容</a:t>
            </a:r>
            <a:endParaRPr lang="zh-CN" altLang="en-US" sz="1865" dirty="0">
              <a:solidFill>
                <a:srgbClr val="FF0000"/>
              </a:solidFill>
              <a:ea typeface="微软雅黑" panose="020B0503020204020204" pitchFamily="34" charset="-122"/>
            </a:endParaRP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48"/>
            <a:ext cx="12192000" cy="6854653"/>
          </a:xfrm>
          <a:prstGeom prst="rect">
            <a:avLst/>
          </a:prstGeom>
        </p:spPr>
      </p:pic>
      <p:sp>
        <p:nvSpPr>
          <p:cNvPr id="15" name="矩形 14"/>
          <p:cNvSpPr/>
          <p:nvPr/>
        </p:nvSpPr>
        <p:spPr>
          <a:xfrm>
            <a:off x="2735029" y="1440845"/>
            <a:ext cx="5740460" cy="42924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直接连接符 6"/>
          <p:cNvSpPr>
            <a:spLocks noChangeShapeType="1"/>
          </p:cNvSpPr>
          <p:nvPr/>
        </p:nvSpPr>
        <p:spPr bwMode="auto">
          <a:xfrm flipH="1">
            <a:off x="8265228" y="2948223"/>
            <a:ext cx="828076" cy="0"/>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p>
        </p:txBody>
      </p:sp>
      <p:sp>
        <p:nvSpPr>
          <p:cNvPr id="17" name="矩形 15"/>
          <p:cNvSpPr>
            <a:spLocks noChangeArrowheads="1"/>
          </p:cNvSpPr>
          <p:nvPr/>
        </p:nvSpPr>
        <p:spPr bwMode="auto">
          <a:xfrm>
            <a:off x="9006331" y="2692405"/>
            <a:ext cx="2846312" cy="665903"/>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865" dirty="0" smtClean="0"/>
              <a:t>刚才重组的内容单元，用不同的颜色加以区分</a:t>
            </a:r>
            <a:endParaRPr lang="zh-CN" altLang="en-US" sz="1865" dirty="0"/>
          </a:p>
        </p:txBody>
      </p:sp>
      <p:sp>
        <p:nvSpPr>
          <p:cNvPr id="18" name="矩形 17"/>
          <p:cNvSpPr/>
          <p:nvPr/>
        </p:nvSpPr>
        <p:spPr>
          <a:xfrm>
            <a:off x="1307624" y="2924143"/>
            <a:ext cx="9793088"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smtClean="0">
                <a:solidFill>
                  <a:srgbClr val="FFFFFF"/>
                </a:solidFill>
                <a:latin typeface="微软雅黑" panose="020B0503020204020204" pitchFamily="34" charset="-122"/>
                <a:ea typeface="微软雅黑" panose="020B0503020204020204" pitchFamily="34" charset="-122"/>
              </a:rPr>
              <a:t>内容编改重组功能边学习边汇编，完成了知识框架的梳理和内容汇编，直接形成个人学习成果文档</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325803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fltVal val="0"/>
                                          </p:val>
                                        </p:tav>
                                        <p:tav tm="100000">
                                          <p:val>
                                            <p:strVal val="#ppt_w"/>
                                          </p:val>
                                        </p:tav>
                                      </p:tavLst>
                                    </p:anim>
                                    <p:anim calcmode="lin" valueType="num">
                                      <p:cBhvr>
                                        <p:cTn id="30" dur="750" fill="hold"/>
                                        <p:tgtEl>
                                          <p:spTgt spid="9"/>
                                        </p:tgtEl>
                                        <p:attrNameLst>
                                          <p:attrName>ppt_h</p:attrName>
                                        </p:attrNameLst>
                                      </p:cBhvr>
                                      <p:tavLst>
                                        <p:tav tm="0">
                                          <p:val>
                                            <p:fltVal val="0"/>
                                          </p:val>
                                        </p:tav>
                                        <p:tav tm="100000">
                                          <p:val>
                                            <p:strVal val="#ppt_h"/>
                                          </p:val>
                                        </p:tav>
                                      </p:tavLst>
                                    </p:anim>
                                    <p:animEffect transition="in" filter="fade">
                                      <p:cBhvr>
                                        <p:cTn id="31" dur="750"/>
                                        <p:tgtEl>
                                          <p:spTgt spid="9"/>
                                        </p:tgtEl>
                                      </p:cBhvr>
                                    </p:animEffect>
                                  </p:childTnLst>
                                </p:cTn>
                              </p:par>
                            </p:childTnLst>
                          </p:cTn>
                        </p:par>
                        <p:par>
                          <p:cTn id="32" fill="hold">
                            <p:stCondLst>
                              <p:cond delay="750"/>
                            </p:stCondLst>
                            <p:childTnLst>
                              <p:par>
                                <p:cTn id="33" presetID="2" presetClass="entr" presetSubtype="4"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ppt_w/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childTnLst>
                                </p:cTn>
                              </p:par>
                              <p:par>
                                <p:cTn id="50" presetID="53"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strVal val="#ppt_w+.3"/>
                                          </p:val>
                                        </p:tav>
                                        <p:tav tm="100000">
                                          <p:val>
                                            <p:strVal val="#ppt_w"/>
                                          </p:val>
                                        </p:tav>
                                      </p:tavLst>
                                    </p:anim>
                                    <p:anim calcmode="lin" valueType="num">
                                      <p:cBhvr>
                                        <p:cTn id="60" dur="1000" fill="hold"/>
                                        <p:tgtEl>
                                          <p:spTgt spid="14"/>
                                        </p:tgtEl>
                                        <p:attrNameLst>
                                          <p:attrName>ppt_h</p:attrName>
                                        </p:attrNameLst>
                                      </p:cBhvr>
                                      <p:tavLst>
                                        <p:tav tm="0">
                                          <p:val>
                                            <p:strVal val="#ppt_h"/>
                                          </p:val>
                                        </p:tav>
                                        <p:tav tm="100000">
                                          <p:val>
                                            <p:strVal val="#ppt_h"/>
                                          </p:val>
                                        </p:tav>
                                      </p:tavLst>
                                    </p:anim>
                                    <p:animEffect transition="in" filter="fade">
                                      <p:cBhvr>
                                        <p:cTn id="61" dur="1000"/>
                                        <p:tgtEl>
                                          <p:spTgt spid="14"/>
                                        </p:tgtEl>
                                      </p:cBhvr>
                                    </p:animEffect>
                                  </p:childTnLst>
                                </p:cTn>
                              </p:par>
                            </p:childTnLst>
                          </p:cTn>
                        </p:par>
                        <p:par>
                          <p:cTn id="62" fill="hold">
                            <p:stCondLst>
                              <p:cond delay="1000"/>
                            </p:stCondLst>
                            <p:childTnLst>
                              <p:par>
                                <p:cTn id="63" presetID="17" presetClass="entr" presetSubtype="1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par>
                                <p:cTn id="67" presetID="17" presetClass="entr" presetSubtype="1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strVal val="#ppt_h"/>
                                          </p:val>
                                        </p:tav>
                                        <p:tav tm="100000">
                                          <p:val>
                                            <p:strVal val="#ppt_h"/>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fltVal val="0"/>
                                          </p:val>
                                        </p:tav>
                                        <p:tav tm="100000">
                                          <p:val>
                                            <p:strVal val="#ppt_w"/>
                                          </p:val>
                                        </p:tav>
                                      </p:tavLst>
                                    </p:anim>
                                    <p:anim calcmode="lin" valueType="num">
                                      <p:cBhvr>
                                        <p:cTn id="80"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10" grpId="0" bldLvl="0" animBg="1"/>
      <p:bldP spid="11" grpId="0" bldLvl="0" animBg="1"/>
      <p:bldP spid="13" grpId="0" bldLvl="0" animBg="1"/>
      <p:bldP spid="15" grpId="0" bldLvl="0" animBg="1"/>
      <p:bldP spid="16" grpId="0" bldLvl="0" animBg="1"/>
      <p:bldP spid="17" grpId="0" bldLvl="0" animBg="1"/>
      <p:bldP spid="18"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a:xfrm>
            <a:off x="168838" y="127109"/>
            <a:ext cx="1008246" cy="1008246"/>
          </a:xfrm>
          <a:prstGeom prst="ellipse">
            <a:avLst/>
          </a:prstGeom>
          <a:noFill/>
          <a:ln>
            <a:solidFill>
              <a:srgbClr val="31C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solidFill>
                  <a:srgbClr val="31CDA8"/>
                </a:solidFill>
                <a:latin typeface="微软雅黑" panose="020B0503020204020204" pitchFamily="34" charset="-122"/>
                <a:ea typeface="微软雅黑" panose="020B0503020204020204" pitchFamily="34" charset="-122"/>
              </a:rPr>
              <a:t>CNKI</a:t>
            </a:r>
            <a:endParaRPr lang="zh-CN" altLang="en-US" sz="1600" b="1" dirty="0">
              <a:solidFill>
                <a:srgbClr val="31CDA8"/>
              </a:solidFill>
              <a:latin typeface="微软雅黑" panose="020B0503020204020204" pitchFamily="34" charset="-122"/>
              <a:ea typeface="微软雅黑" panose="020B0503020204020204" pitchFamily="34" charset="-122"/>
            </a:endParaRPr>
          </a:p>
        </p:txBody>
      </p:sp>
      <p:sp>
        <p:nvSpPr>
          <p:cNvPr id="20" name="文本框 3"/>
          <p:cNvSpPr txBox="1"/>
          <p:nvPr/>
        </p:nvSpPr>
        <p:spPr>
          <a:xfrm>
            <a:off x="1624204" y="127109"/>
            <a:ext cx="3262432" cy="707886"/>
          </a:xfrm>
          <a:prstGeom prst="rect">
            <a:avLst/>
          </a:prstGeom>
          <a:noFill/>
        </p:spPr>
        <p:txBody>
          <a:bodyPr wrap="none" rtlCol="0">
            <a:spAutoFit/>
          </a:bodyPr>
          <a:lstStyle/>
          <a:p>
            <a:r>
              <a:rPr lang="zh-CN" altLang="en-US" sz="4000" b="1" dirty="0" smtClean="0">
                <a:solidFill>
                  <a:srgbClr val="269E81"/>
                </a:solidFill>
                <a:latin typeface="微软雅黑" panose="020B0503020204020204" pitchFamily="34" charset="-122"/>
                <a:ea typeface="微软雅黑" panose="020B0503020204020204" pitchFamily="34" charset="-122"/>
              </a:rPr>
              <a:t>协同研学平台</a:t>
            </a:r>
            <a:endParaRPr lang="zh-CN" altLang="en-US" sz="4000" b="1" dirty="0">
              <a:solidFill>
                <a:srgbClr val="269E81"/>
              </a:solidFill>
              <a:latin typeface="微软雅黑" panose="020B0503020204020204" pitchFamily="34" charset="-122"/>
              <a:ea typeface="微软雅黑" panose="020B0503020204020204" pitchFamily="34" charset="-122"/>
            </a:endParaRPr>
          </a:p>
        </p:txBody>
      </p:sp>
      <p:sp>
        <p:nvSpPr>
          <p:cNvPr id="21" name="矩形 20"/>
          <p:cNvSpPr/>
          <p:nvPr/>
        </p:nvSpPr>
        <p:spPr>
          <a:xfrm flipH="1">
            <a:off x="1364106" y="-95251"/>
            <a:ext cx="88652" cy="1304925"/>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1"/>
          <p:cNvSpPr txBox="1"/>
          <p:nvPr/>
        </p:nvSpPr>
        <p:spPr>
          <a:xfrm>
            <a:off x="4885891" y="312056"/>
            <a:ext cx="1656223" cy="461665"/>
          </a:xfrm>
          <a:prstGeom prst="rect">
            <a:avLst/>
          </a:prstGeom>
          <a:noFill/>
        </p:spPr>
        <p:txBody>
          <a:bodyPr wrap="none" rtlCol="0">
            <a:spAutoFit/>
          </a:bodyPr>
          <a:lstStyle/>
          <a:p>
            <a:r>
              <a:rPr lang="zh-CN" altLang="en-US" sz="2400" dirty="0" smtClean="0">
                <a:solidFill>
                  <a:srgbClr val="31CDA8"/>
                </a:solidFill>
                <a:latin typeface="Nexa Bold" panose="02000000000000000000" pitchFamily="50" charset="0"/>
              </a:rPr>
              <a:t>（</a:t>
            </a:r>
            <a:r>
              <a:rPr lang="en-US" altLang="zh-CN" sz="2400" dirty="0" smtClean="0">
                <a:solidFill>
                  <a:srgbClr val="31CDA8"/>
                </a:solidFill>
                <a:latin typeface="Nexa Bold" panose="02000000000000000000" pitchFamily="50" charset="0"/>
              </a:rPr>
              <a:t>CRSP</a:t>
            </a:r>
            <a:r>
              <a:rPr lang="zh-CN" altLang="en-US" sz="2400" dirty="0" smtClean="0">
                <a:solidFill>
                  <a:srgbClr val="31CDA8"/>
                </a:solidFill>
                <a:latin typeface="Nexa Bold" panose="02000000000000000000" pitchFamily="50" charset="0"/>
              </a:rPr>
              <a:t>）</a:t>
            </a:r>
            <a:endParaRPr lang="zh-CN" altLang="en-US" sz="2400" dirty="0">
              <a:solidFill>
                <a:srgbClr val="31CDA8"/>
              </a:solidFill>
              <a:latin typeface="Nexa Bold" panose="02000000000000000000" pitchFamily="50" charset="0"/>
            </a:endParaRPr>
          </a:p>
        </p:txBody>
      </p:sp>
      <p:sp>
        <p:nvSpPr>
          <p:cNvPr id="15" name="等腰三角形 14"/>
          <p:cNvSpPr/>
          <p:nvPr/>
        </p:nvSpPr>
        <p:spPr>
          <a:xfrm flipV="1">
            <a:off x="0" y="0"/>
            <a:ext cx="624113" cy="537029"/>
          </a:xfrm>
          <a:prstGeom prst="triangle">
            <a:avLst>
              <a:gd name="adj" fmla="val 0"/>
            </a:avLst>
          </a:prstGeom>
          <a:solidFill>
            <a:srgbClr val="2AB09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flipV="1">
            <a:off x="11611429" y="43542"/>
            <a:ext cx="624113" cy="537029"/>
          </a:xfrm>
          <a:prstGeom prst="triangle">
            <a:avLst>
              <a:gd name="adj" fmla="val 0"/>
            </a:avLst>
          </a:prstGeom>
          <a:solidFill>
            <a:srgbClr val="2AB09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
          <p:cNvSpPr txBox="1"/>
          <p:nvPr/>
        </p:nvSpPr>
        <p:spPr>
          <a:xfrm>
            <a:off x="1567815" y="729615"/>
            <a:ext cx="10655481" cy="523220"/>
          </a:xfrm>
          <a:prstGeom prst="rect">
            <a:avLst/>
          </a:prstGeom>
          <a:noFill/>
        </p:spPr>
        <p:txBody>
          <a:bodyPr wrap="none" rtlCol="0" anchor="t">
            <a:spAutoFit/>
          </a:bodyPr>
          <a:lstStyle/>
          <a:p>
            <a:r>
              <a:rPr lang="en-US" altLang="zh-CN" sz="2800" i="1" dirty="0" smtClean="0">
                <a:solidFill>
                  <a:srgbClr val="FFC000"/>
                </a:solidFill>
                <a:sym typeface="+mn-ea"/>
              </a:rPr>
              <a:t>——</a:t>
            </a:r>
            <a:r>
              <a:rPr lang="zh-CN" altLang="en-US" sz="2800" i="1" dirty="0" smtClean="0">
                <a:solidFill>
                  <a:srgbClr val="FFC000"/>
                </a:solidFill>
                <a:sym typeface="+mn-ea"/>
              </a:rPr>
              <a:t>面向个人和自组织群体知识</a:t>
            </a:r>
            <a:r>
              <a:rPr lang="zh-CN" altLang="en-US" sz="2800" i="1" dirty="0">
                <a:solidFill>
                  <a:srgbClr val="FFC000"/>
                </a:solidFill>
                <a:sym typeface="+mn-ea"/>
              </a:rPr>
              <a:t>创新</a:t>
            </a:r>
            <a:r>
              <a:rPr lang="zh-CN" altLang="en-US" sz="2800" i="1" dirty="0" smtClean="0">
                <a:solidFill>
                  <a:srgbClr val="FFC000"/>
                </a:solidFill>
                <a:sym typeface="+mn-ea"/>
              </a:rPr>
              <a:t>和</a:t>
            </a:r>
            <a:r>
              <a:rPr lang="zh-CN" altLang="en-US" sz="2800" i="1" dirty="0">
                <a:solidFill>
                  <a:srgbClr val="FFC000"/>
                </a:solidFill>
                <a:sym typeface="+mn-ea"/>
              </a:rPr>
              <a:t>探究式</a:t>
            </a:r>
            <a:r>
              <a:rPr lang="zh-CN" altLang="en-US" sz="2800" i="1" dirty="0" smtClean="0">
                <a:solidFill>
                  <a:srgbClr val="FFC000"/>
                </a:solidFill>
                <a:sym typeface="+mn-ea"/>
              </a:rPr>
              <a:t>学习</a:t>
            </a:r>
            <a:r>
              <a:rPr lang="zh-CN" altLang="en-US" sz="2800" i="1" dirty="0">
                <a:solidFill>
                  <a:srgbClr val="FFC000"/>
                </a:solidFill>
                <a:sym typeface="+mn-ea"/>
              </a:rPr>
              <a:t>的核心服务平台</a:t>
            </a:r>
            <a:endParaRPr lang="en-US" altLang="zh-CN" sz="2800" dirty="0" smtClean="0">
              <a:solidFill>
                <a:srgbClr val="FFC000"/>
              </a:solidFill>
              <a:latin typeface="微软雅黑" panose="020B0503020204020204" pitchFamily="34" charset="-122"/>
              <a:ea typeface="微软雅黑" panose="020B0503020204020204" pitchFamily="34" charset="-122"/>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68949"/>
            <a:ext cx="12192001" cy="5235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矩形 32"/>
          <p:cNvSpPr/>
          <p:nvPr/>
        </p:nvSpPr>
        <p:spPr>
          <a:xfrm>
            <a:off x="1047772" y="3860744"/>
            <a:ext cx="6354513" cy="1248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矩形 33"/>
          <p:cNvSpPr/>
          <p:nvPr/>
        </p:nvSpPr>
        <p:spPr>
          <a:xfrm>
            <a:off x="1040518" y="5188778"/>
            <a:ext cx="6354513" cy="1248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Text Box 9"/>
          <p:cNvSpPr txBox="1">
            <a:spLocks noChangeArrowheads="1"/>
          </p:cNvSpPr>
          <p:nvPr/>
        </p:nvSpPr>
        <p:spPr bwMode="auto">
          <a:xfrm>
            <a:off x="5025798" y="5310504"/>
            <a:ext cx="2376487" cy="1004888"/>
          </a:xfrm>
          <a:prstGeom prst="rect">
            <a:avLst/>
          </a:prstGeom>
          <a:solidFill>
            <a:srgbClr val="FFCC00"/>
          </a:solidFill>
          <a:ln>
            <a:noFill/>
          </a:ln>
          <a:effectLst/>
          <a:extLs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5000">
                <a:solidFill>
                  <a:schemeClr val="bg1"/>
                </a:solidFill>
                <a:latin typeface="Times New Roman" pitchFamily="18" charset="0"/>
                <a:ea typeface="DFPYeaSong-B5"/>
                <a:cs typeface="DFPYeaSong-B5"/>
              </a:defRPr>
            </a:lvl1pPr>
            <a:lvl2pPr marL="742950" indent="-285750" eaLnBrk="0" hangingPunct="0">
              <a:defRPr sz="5000">
                <a:solidFill>
                  <a:schemeClr val="bg1"/>
                </a:solidFill>
                <a:latin typeface="Times New Roman" pitchFamily="18" charset="0"/>
                <a:ea typeface="DFPYeaSong-B5"/>
                <a:cs typeface="DFPYeaSong-B5"/>
              </a:defRPr>
            </a:lvl2pPr>
            <a:lvl3pPr marL="1143000" indent="-228600" eaLnBrk="0" hangingPunct="0">
              <a:defRPr sz="5000">
                <a:solidFill>
                  <a:schemeClr val="bg1"/>
                </a:solidFill>
                <a:latin typeface="Times New Roman" pitchFamily="18" charset="0"/>
                <a:ea typeface="DFPYeaSong-B5"/>
                <a:cs typeface="DFPYeaSong-B5"/>
              </a:defRPr>
            </a:lvl3pPr>
            <a:lvl4pPr marL="1600200" indent="-228600" eaLnBrk="0" hangingPunct="0">
              <a:defRPr sz="5000">
                <a:solidFill>
                  <a:schemeClr val="bg1"/>
                </a:solidFill>
                <a:latin typeface="Times New Roman" pitchFamily="18" charset="0"/>
                <a:ea typeface="DFPYeaSong-B5"/>
                <a:cs typeface="DFPYeaSong-B5"/>
              </a:defRPr>
            </a:lvl4pPr>
            <a:lvl5pPr marL="2057400" indent="-228600" eaLnBrk="0" hangingPunct="0">
              <a:defRPr sz="5000">
                <a:solidFill>
                  <a:schemeClr val="bg1"/>
                </a:solidFill>
                <a:latin typeface="Times New Roman" pitchFamily="18" charset="0"/>
                <a:ea typeface="DFPYeaSong-B5"/>
                <a:cs typeface="DFPYeaSong-B5"/>
              </a:defRPr>
            </a:lvl5pPr>
            <a:lvl6pPr marL="25146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6pPr>
            <a:lvl7pPr marL="29718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7pPr>
            <a:lvl8pPr marL="34290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8pPr>
            <a:lvl9pPr marL="38862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9pPr>
          </a:lstStyle>
          <a:p>
            <a:pPr eaLnBrk="1" hangingPunct="1">
              <a:spcBef>
                <a:spcPct val="50000"/>
              </a:spcBef>
            </a:pPr>
            <a:r>
              <a:rPr lang="zh-CN" altLang="en-US" sz="2400" b="1" dirty="0">
                <a:solidFill>
                  <a:srgbClr val="FF0064"/>
                </a:solidFill>
                <a:latin typeface="微软雅黑" pitchFamily="34" charset="-122"/>
                <a:ea typeface="微软雅黑" pitchFamily="34" charset="-122"/>
                <a:cs typeface="Times New Roman" pitchFamily="18" charset="0"/>
              </a:rPr>
              <a:t>账号：</a:t>
            </a:r>
            <a:r>
              <a:rPr lang="en-US" altLang="zh-CN" sz="2400" b="1" dirty="0">
                <a:solidFill>
                  <a:srgbClr val="FF0064"/>
                </a:solidFill>
                <a:latin typeface="微软雅黑" pitchFamily="34" charset="-122"/>
                <a:ea typeface="微软雅黑" pitchFamily="34" charset="-122"/>
                <a:cs typeface="Times New Roman" pitchFamily="18" charset="0"/>
              </a:rPr>
              <a:t>dx0233</a:t>
            </a:r>
          </a:p>
          <a:p>
            <a:pPr eaLnBrk="1" hangingPunct="1">
              <a:spcBef>
                <a:spcPct val="50000"/>
              </a:spcBef>
            </a:pPr>
            <a:r>
              <a:rPr lang="zh-CN" altLang="en-US" sz="2400" b="1" dirty="0">
                <a:solidFill>
                  <a:srgbClr val="FF0064"/>
                </a:solidFill>
                <a:latin typeface="微软雅黑" pitchFamily="34" charset="-122"/>
                <a:ea typeface="微软雅黑" pitchFamily="34" charset="-122"/>
                <a:cs typeface="Times New Roman" pitchFamily="18" charset="0"/>
              </a:rPr>
              <a:t>密码：</a:t>
            </a:r>
            <a:r>
              <a:rPr lang="en-US" altLang="zh-CN" sz="2400" b="1" dirty="0" err="1">
                <a:solidFill>
                  <a:srgbClr val="FF0064"/>
                </a:solidFill>
                <a:latin typeface="微软雅黑" pitchFamily="34" charset="-122"/>
                <a:ea typeface="微软雅黑" pitchFamily="34" charset="-122"/>
                <a:cs typeface="Times New Roman" pitchFamily="18" charset="0"/>
              </a:rPr>
              <a:t>heblgd</a:t>
            </a:r>
            <a:endParaRPr lang="en-US" altLang="zh-CN" sz="2400" b="1" dirty="0">
              <a:solidFill>
                <a:srgbClr val="FF0064"/>
              </a:solidFill>
              <a:latin typeface="微软雅黑" pitchFamily="34" charset="-122"/>
              <a:ea typeface="微软雅黑" pitchFamily="34" charset="-122"/>
              <a:cs typeface="Times New Roman" pitchFamily="18" charset="0"/>
            </a:endParaRPr>
          </a:p>
        </p:txBody>
      </p:sp>
      <p:sp>
        <p:nvSpPr>
          <p:cNvPr id="14" name="Text Box 9"/>
          <p:cNvSpPr txBox="1">
            <a:spLocks noChangeArrowheads="1"/>
          </p:cNvSpPr>
          <p:nvPr/>
        </p:nvSpPr>
        <p:spPr bwMode="auto">
          <a:xfrm>
            <a:off x="8853727" y="1966669"/>
            <a:ext cx="2376487" cy="1384995"/>
          </a:xfrm>
          <a:prstGeom prst="rect">
            <a:avLst/>
          </a:prstGeom>
          <a:solidFill>
            <a:srgbClr val="FFCC00"/>
          </a:solidFill>
          <a:ln>
            <a:noFill/>
          </a:ln>
          <a:effectLst/>
          <a:extLs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5000">
                <a:solidFill>
                  <a:schemeClr val="bg1"/>
                </a:solidFill>
                <a:latin typeface="Times New Roman" pitchFamily="18" charset="0"/>
                <a:ea typeface="DFPYeaSong-B5"/>
                <a:cs typeface="DFPYeaSong-B5"/>
              </a:defRPr>
            </a:lvl1pPr>
            <a:lvl2pPr marL="742950" indent="-285750" eaLnBrk="0" hangingPunct="0">
              <a:defRPr sz="5000">
                <a:solidFill>
                  <a:schemeClr val="bg1"/>
                </a:solidFill>
                <a:latin typeface="Times New Roman" pitchFamily="18" charset="0"/>
                <a:ea typeface="DFPYeaSong-B5"/>
                <a:cs typeface="DFPYeaSong-B5"/>
              </a:defRPr>
            </a:lvl2pPr>
            <a:lvl3pPr marL="1143000" indent="-228600" eaLnBrk="0" hangingPunct="0">
              <a:defRPr sz="5000">
                <a:solidFill>
                  <a:schemeClr val="bg1"/>
                </a:solidFill>
                <a:latin typeface="Times New Roman" pitchFamily="18" charset="0"/>
                <a:ea typeface="DFPYeaSong-B5"/>
                <a:cs typeface="DFPYeaSong-B5"/>
              </a:defRPr>
            </a:lvl3pPr>
            <a:lvl4pPr marL="1600200" indent="-228600" eaLnBrk="0" hangingPunct="0">
              <a:defRPr sz="5000">
                <a:solidFill>
                  <a:schemeClr val="bg1"/>
                </a:solidFill>
                <a:latin typeface="Times New Roman" pitchFamily="18" charset="0"/>
                <a:ea typeface="DFPYeaSong-B5"/>
                <a:cs typeface="DFPYeaSong-B5"/>
              </a:defRPr>
            </a:lvl4pPr>
            <a:lvl5pPr marL="2057400" indent="-228600" eaLnBrk="0" hangingPunct="0">
              <a:defRPr sz="5000">
                <a:solidFill>
                  <a:schemeClr val="bg1"/>
                </a:solidFill>
                <a:latin typeface="Times New Roman" pitchFamily="18" charset="0"/>
                <a:ea typeface="DFPYeaSong-B5"/>
                <a:cs typeface="DFPYeaSong-B5"/>
              </a:defRPr>
            </a:lvl5pPr>
            <a:lvl6pPr marL="25146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6pPr>
            <a:lvl7pPr marL="29718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7pPr>
            <a:lvl8pPr marL="34290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8pPr>
            <a:lvl9pPr marL="38862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9pPr>
          </a:lstStyle>
          <a:p>
            <a:pPr eaLnBrk="1" hangingPunct="1">
              <a:spcBef>
                <a:spcPct val="50000"/>
              </a:spcBef>
            </a:pPr>
            <a:r>
              <a:rPr lang="zh-CN" altLang="en-US" sz="2400" b="1" dirty="0" smtClean="0">
                <a:solidFill>
                  <a:srgbClr val="FF0064"/>
                </a:solidFill>
                <a:latin typeface="微软雅黑" pitchFamily="34" charset="-122"/>
                <a:ea typeface="微软雅黑" pitchFamily="34" charset="-122"/>
                <a:cs typeface="Times New Roman" pitchFamily="18" charset="0"/>
              </a:rPr>
              <a:t>试用期限：</a:t>
            </a:r>
            <a:endParaRPr lang="en-US" altLang="zh-CN" sz="2400" b="1" dirty="0" smtClean="0">
              <a:solidFill>
                <a:srgbClr val="FF0064"/>
              </a:solidFill>
              <a:latin typeface="微软雅黑" pitchFamily="34" charset="-122"/>
              <a:ea typeface="微软雅黑" pitchFamily="34" charset="-122"/>
              <a:cs typeface="Times New Roman" pitchFamily="18" charset="0"/>
            </a:endParaRPr>
          </a:p>
          <a:p>
            <a:pPr eaLnBrk="1" hangingPunct="1">
              <a:spcBef>
                <a:spcPct val="50000"/>
              </a:spcBef>
            </a:pPr>
            <a:r>
              <a:rPr lang="zh-CN" altLang="en-US" sz="2400" b="1" dirty="0" smtClean="0">
                <a:solidFill>
                  <a:srgbClr val="FF0064"/>
                </a:solidFill>
                <a:latin typeface="微软雅黑" pitchFamily="34" charset="-122"/>
                <a:ea typeface="微软雅黑" pitchFamily="34" charset="-122"/>
                <a:cs typeface="Times New Roman" pitchFamily="18" charset="0"/>
              </a:rPr>
              <a:t>寒假除外，至</a:t>
            </a:r>
            <a:r>
              <a:rPr lang="en-US" altLang="zh-CN" sz="2400" b="1" dirty="0" smtClean="0">
                <a:solidFill>
                  <a:srgbClr val="FF0064"/>
                </a:solidFill>
                <a:latin typeface="微软雅黑" pitchFamily="34" charset="-122"/>
                <a:ea typeface="微软雅黑" pitchFamily="34" charset="-122"/>
                <a:cs typeface="Times New Roman" pitchFamily="18" charset="0"/>
              </a:rPr>
              <a:t>18</a:t>
            </a:r>
            <a:r>
              <a:rPr lang="zh-CN" altLang="en-US" sz="2400" b="1" dirty="0" smtClean="0">
                <a:solidFill>
                  <a:srgbClr val="FF0064"/>
                </a:solidFill>
                <a:latin typeface="微软雅黑" pitchFamily="34" charset="-122"/>
                <a:ea typeface="微软雅黑" pitchFamily="34" charset="-122"/>
                <a:cs typeface="Times New Roman" pitchFamily="18" charset="0"/>
              </a:rPr>
              <a:t>年</a:t>
            </a:r>
            <a:r>
              <a:rPr lang="en-US" altLang="zh-CN" sz="2400" b="1" dirty="0" smtClean="0">
                <a:solidFill>
                  <a:srgbClr val="FF0064"/>
                </a:solidFill>
                <a:latin typeface="微软雅黑" pitchFamily="34" charset="-122"/>
                <a:ea typeface="微软雅黑" pitchFamily="34" charset="-122"/>
                <a:cs typeface="Times New Roman" pitchFamily="18" charset="0"/>
              </a:rPr>
              <a:t>4</a:t>
            </a:r>
            <a:r>
              <a:rPr lang="zh-CN" altLang="en-US" sz="2400" b="1" dirty="0" smtClean="0">
                <a:solidFill>
                  <a:srgbClr val="FF0064"/>
                </a:solidFill>
                <a:latin typeface="微软雅黑" pitchFamily="34" charset="-122"/>
                <a:ea typeface="微软雅黑" pitchFamily="34" charset="-122"/>
                <a:cs typeface="Times New Roman" pitchFamily="18" charset="0"/>
              </a:rPr>
              <a:t>月</a:t>
            </a:r>
            <a:r>
              <a:rPr lang="en-US" altLang="zh-CN" sz="2400" b="1" dirty="0" smtClean="0">
                <a:solidFill>
                  <a:srgbClr val="FF0064"/>
                </a:solidFill>
                <a:latin typeface="微软雅黑" pitchFamily="34" charset="-122"/>
                <a:ea typeface="微软雅黑" pitchFamily="34" charset="-122"/>
                <a:cs typeface="Times New Roman" pitchFamily="18" charset="0"/>
              </a:rPr>
              <a:t>30</a:t>
            </a:r>
            <a:r>
              <a:rPr lang="zh-CN" altLang="en-US" sz="2400" b="1" dirty="0" smtClean="0">
                <a:solidFill>
                  <a:srgbClr val="FF0064"/>
                </a:solidFill>
                <a:latin typeface="微软雅黑" pitchFamily="34" charset="-122"/>
                <a:ea typeface="微软雅黑" pitchFamily="34" charset="-122"/>
                <a:cs typeface="Times New Roman" pitchFamily="18" charset="0"/>
              </a:rPr>
              <a:t>日</a:t>
            </a:r>
            <a:endParaRPr lang="en-US" altLang="zh-CN" sz="2400" b="1" dirty="0">
              <a:solidFill>
                <a:srgbClr val="FF0064"/>
              </a:solidFill>
              <a:latin typeface="微软雅黑" pitchFamily="34" charset="-122"/>
              <a:ea typeface="微软雅黑" pitchFamily="34" charset="-122"/>
              <a:cs typeface="Times New Roman" pitchFamily="18" charset="0"/>
            </a:endParaRPr>
          </a:p>
        </p:txBody>
      </p:sp>
    </p:spTree>
    <p:extLst>
      <p:ext uri="{BB962C8B-B14F-4D97-AF65-F5344CB8AC3E}">
        <p14:creationId xmlns:p14="http://schemas.microsoft.com/office/powerpoint/2010/main" val="9715656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
                                        </p:tgtEl>
                                        <p:attrNameLst>
                                          <p:attrName>style.visibility</p:attrName>
                                        </p:attrNameLst>
                                      </p:cBhvr>
                                      <p:to>
                                        <p:strVal val="visible"/>
                                      </p:to>
                                    </p:set>
                                    <p:anim calcmode="discrete" valueType="clr">
                                      <p:cBhvr override="childStyle">
                                        <p:cTn id="1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
                                        </p:tgtEl>
                                        <p:attrNameLst>
                                          <p:attrName>fillcolor</p:attrName>
                                        </p:attrNameLst>
                                      </p:cBhvr>
                                      <p:tavLst>
                                        <p:tav tm="0">
                                          <p:val>
                                            <p:clrVal>
                                              <a:schemeClr val="accent2"/>
                                            </p:clrVal>
                                          </p:val>
                                        </p:tav>
                                        <p:tav tm="50000">
                                          <p:val>
                                            <p:clrVal>
                                              <a:schemeClr val="hlink"/>
                                            </p:clrVal>
                                          </p:val>
                                        </p:tav>
                                      </p:tavLst>
                                    </p:anim>
                                    <p:set>
                                      <p:cBhvr>
                                        <p:cTn id="20" dur="80"/>
                                        <p:tgtEl>
                                          <p:spTgt spid="1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4"/>
                                        </p:tgtEl>
                                        <p:attrNameLst>
                                          <p:attrName>style.visibility</p:attrName>
                                        </p:attrNameLst>
                                      </p:cBhvr>
                                      <p:to>
                                        <p:strVal val="visible"/>
                                      </p:to>
                                    </p:set>
                                    <p:anim calcmode="discrete" valueType="clr">
                                      <p:cBhvr override="childStyle">
                                        <p:cTn id="25"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4"/>
                                        </p:tgtEl>
                                        <p:attrNameLst>
                                          <p:attrName>fillcolor</p:attrName>
                                        </p:attrNameLst>
                                      </p:cBhvr>
                                      <p:tavLst>
                                        <p:tav tm="0">
                                          <p:val>
                                            <p:clrVal>
                                              <a:schemeClr val="accent2"/>
                                            </p:clrVal>
                                          </p:val>
                                        </p:tav>
                                        <p:tav tm="50000">
                                          <p:val>
                                            <p:clrVal>
                                              <a:schemeClr val="hlink"/>
                                            </p:clrVal>
                                          </p:val>
                                        </p:tav>
                                      </p:tavLst>
                                    </p:anim>
                                    <p:set>
                                      <p:cBhvr>
                                        <p:cTn id="27"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4" grpId="0" bldLvl="0" animBg="1"/>
      <p:bldP spid="12"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Administrator\桌面\文献传递PPT\照片 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26" y="1734458"/>
            <a:ext cx="4746170" cy="474617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6619">
            <a:off x="3645581" y="3055258"/>
            <a:ext cx="92392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组合 42"/>
          <p:cNvGrpSpPr/>
          <p:nvPr/>
        </p:nvGrpSpPr>
        <p:grpSpPr>
          <a:xfrm>
            <a:off x="1577791" y="87579"/>
            <a:ext cx="2698230" cy="929101"/>
            <a:chOff x="2483768" y="1628800"/>
            <a:chExt cx="4282437" cy="1748146"/>
          </a:xfrm>
          <a:effectLst>
            <a:reflection blurRad="6350" stA="52000" endA="300" endPos="35000" dir="5400000" sy="-100000" algn="bl" rotWithShape="0"/>
          </a:effectLst>
        </p:grpSpPr>
        <p:sp>
          <p:nvSpPr>
            <p:cNvPr id="11" name="矩形 43"/>
            <p:cNvSpPr/>
            <p:nvPr/>
          </p:nvSpPr>
          <p:spPr>
            <a:xfrm>
              <a:off x="2483768" y="3360725"/>
              <a:ext cx="4282437" cy="16220"/>
            </a:xfrm>
            <a:prstGeom prst="rect">
              <a:avLst/>
            </a:prstGeom>
            <a:gradFill>
              <a:gsLst>
                <a:gs pos="49628">
                  <a:schemeClr val="tx1">
                    <a:lumMod val="65000"/>
                    <a:lumOff val="35000"/>
                  </a:schemeClr>
                </a:gs>
                <a:gs pos="2000">
                  <a:schemeClr val="bg1">
                    <a:lumMod val="95000"/>
                  </a:schemeClr>
                </a:gs>
                <a:gs pos="100000">
                  <a:schemeClr val="bg1">
                    <a:lumMod val="9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2" name="椭圆 3"/>
            <p:cNvSpPr/>
            <p:nvPr/>
          </p:nvSpPr>
          <p:spPr>
            <a:xfrm>
              <a:off x="2613539" y="3088914"/>
              <a:ext cx="4022895" cy="274640"/>
            </a:xfrm>
            <a:custGeom>
              <a:avLst/>
              <a:gdLst/>
              <a:ahLst/>
              <a:cxnLst/>
              <a:rect l="l" t="t" r="r" b="b"/>
              <a:pathLst>
                <a:path w="5967726" h="372256">
                  <a:moveTo>
                    <a:pt x="2983863" y="0"/>
                  </a:moveTo>
                  <a:cubicBezTo>
                    <a:pt x="4505610" y="0"/>
                    <a:pt x="5763890" y="161740"/>
                    <a:pt x="5967726" y="372256"/>
                  </a:cubicBezTo>
                  <a:lnTo>
                    <a:pt x="0" y="372256"/>
                  </a:lnTo>
                  <a:cubicBezTo>
                    <a:pt x="203837" y="161740"/>
                    <a:pt x="1462116" y="0"/>
                    <a:pt x="2983863" y="0"/>
                  </a:cubicBezTo>
                  <a:close/>
                </a:path>
              </a:pathLst>
            </a:custGeom>
            <a:gradFill flip="none" rotWithShape="1">
              <a:gsLst>
                <a:gs pos="100000">
                  <a:srgbClr val="FDA403">
                    <a:alpha val="38000"/>
                  </a:srgbClr>
                </a:gs>
                <a:gs pos="26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3" name="椭圆 6"/>
            <p:cNvSpPr/>
            <p:nvPr/>
          </p:nvSpPr>
          <p:spPr>
            <a:xfrm>
              <a:off x="3393472" y="1628800"/>
              <a:ext cx="2206104" cy="1734754"/>
            </a:xfrm>
            <a:custGeom>
              <a:avLst/>
              <a:gdLst/>
              <a:ahLst/>
              <a:cxnLst/>
              <a:rect l="l" t="t" r="r" b="b"/>
              <a:pathLst>
                <a:path w="2448272" h="1925181">
                  <a:moveTo>
                    <a:pt x="1224136" y="0"/>
                  </a:moveTo>
                  <a:cubicBezTo>
                    <a:pt x="1900208" y="0"/>
                    <a:pt x="2448272" y="548064"/>
                    <a:pt x="2448272" y="1224136"/>
                  </a:cubicBezTo>
                  <a:cubicBezTo>
                    <a:pt x="2448272" y="1485100"/>
                    <a:pt x="2366613" y="1726991"/>
                    <a:pt x="2226782" y="1925181"/>
                  </a:cubicBezTo>
                  <a:lnTo>
                    <a:pt x="221490" y="1925181"/>
                  </a:lnTo>
                  <a:cubicBezTo>
                    <a:pt x="81659" y="1726991"/>
                    <a:pt x="0" y="1485100"/>
                    <a:pt x="0" y="1224136"/>
                  </a:cubicBezTo>
                  <a:cubicBezTo>
                    <a:pt x="0" y="548064"/>
                    <a:pt x="548064" y="0"/>
                    <a:pt x="1224136" y="0"/>
                  </a:cubicBezTo>
                  <a:close/>
                </a:path>
              </a:pathLst>
            </a:custGeom>
            <a:solidFill>
              <a:schemeClr val="bg1"/>
            </a:solidFill>
            <a:ln>
              <a:noFill/>
            </a:ln>
            <a:effectLst>
              <a:outerShdw blurRad="50800" dist="38100" dir="16200000" sx="101000" sy="101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椭圆 6"/>
            <p:cNvSpPr/>
            <p:nvPr/>
          </p:nvSpPr>
          <p:spPr>
            <a:xfrm>
              <a:off x="3458358" y="1724778"/>
              <a:ext cx="2080450" cy="1635947"/>
            </a:xfrm>
            <a:custGeom>
              <a:avLst/>
              <a:gdLst/>
              <a:ahLst/>
              <a:cxnLst/>
              <a:rect l="l" t="t" r="r" b="b"/>
              <a:pathLst>
                <a:path w="2448272" h="1925181">
                  <a:moveTo>
                    <a:pt x="1224136" y="0"/>
                  </a:moveTo>
                  <a:cubicBezTo>
                    <a:pt x="1900208" y="0"/>
                    <a:pt x="2448272" y="548064"/>
                    <a:pt x="2448272" y="1224136"/>
                  </a:cubicBezTo>
                  <a:cubicBezTo>
                    <a:pt x="2448272" y="1485100"/>
                    <a:pt x="2366613" y="1726991"/>
                    <a:pt x="2226782" y="1925181"/>
                  </a:cubicBezTo>
                  <a:lnTo>
                    <a:pt x="221490" y="1925181"/>
                  </a:lnTo>
                  <a:cubicBezTo>
                    <a:pt x="81659" y="1726991"/>
                    <a:pt x="0" y="1485100"/>
                    <a:pt x="0" y="1224136"/>
                  </a:cubicBezTo>
                  <a:cubicBezTo>
                    <a:pt x="0" y="548064"/>
                    <a:pt x="548064" y="0"/>
                    <a:pt x="1224136" y="0"/>
                  </a:cubicBezTo>
                  <a:close/>
                </a:path>
              </a:pathLst>
            </a:custGeom>
            <a:solidFill>
              <a:srgbClr val="FFC000"/>
            </a:solidFill>
            <a:ln>
              <a:noFill/>
            </a:ln>
            <a:effectLst>
              <a:innerShdw blurRad="114300">
                <a:srgbClr val="7C3B06"/>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椭圆 6"/>
            <p:cNvSpPr/>
            <p:nvPr/>
          </p:nvSpPr>
          <p:spPr>
            <a:xfrm>
              <a:off x="3478478" y="1936786"/>
              <a:ext cx="2029626" cy="1440160"/>
            </a:xfrm>
            <a:custGeom>
              <a:avLst/>
              <a:gdLst/>
              <a:ahLst/>
              <a:cxnLst/>
              <a:rect l="l" t="t" r="r" b="b"/>
              <a:pathLst>
                <a:path w="2029626" h="1543927">
                  <a:moveTo>
                    <a:pt x="1014813" y="0"/>
                  </a:moveTo>
                  <a:cubicBezTo>
                    <a:pt x="1575279" y="0"/>
                    <a:pt x="2029626" y="454347"/>
                    <a:pt x="2029626" y="1014813"/>
                  </a:cubicBezTo>
                  <a:cubicBezTo>
                    <a:pt x="2029626" y="1209411"/>
                    <a:pt x="1974854" y="1391215"/>
                    <a:pt x="1877153" y="1543927"/>
                  </a:cubicBezTo>
                  <a:lnTo>
                    <a:pt x="152474" y="1543927"/>
                  </a:lnTo>
                  <a:cubicBezTo>
                    <a:pt x="54772" y="1391215"/>
                    <a:pt x="0" y="1209411"/>
                    <a:pt x="0" y="1014813"/>
                  </a:cubicBezTo>
                  <a:cubicBezTo>
                    <a:pt x="0" y="454347"/>
                    <a:pt x="454347" y="0"/>
                    <a:pt x="1014813" y="0"/>
                  </a:cubicBezTo>
                  <a:close/>
                </a:path>
              </a:pathLst>
            </a:custGeom>
            <a:solidFill>
              <a:schemeClr val="bg1"/>
            </a:solidFill>
            <a:ln>
              <a:noFill/>
            </a:ln>
            <a:effectLst>
              <a:innerShdw blurRad="114300">
                <a:srgbClr val="7C3B06"/>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grpSp>
      <p:sp>
        <p:nvSpPr>
          <p:cNvPr id="16" name="Text Box 18"/>
          <p:cNvSpPr txBox="1">
            <a:spLocks noChangeArrowheads="1"/>
          </p:cNvSpPr>
          <p:nvPr/>
        </p:nvSpPr>
        <p:spPr bwMode="auto">
          <a:xfrm>
            <a:off x="2422525" y="404813"/>
            <a:ext cx="1295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400" b="1">
                <a:solidFill>
                  <a:schemeClr val="accent1"/>
                </a:solidFill>
                <a:ea typeface="微软雅黑" pitchFamily="34" charset="-122"/>
                <a:cs typeface="Times New Roman" pitchFamily="18" charset="0"/>
              </a:rPr>
              <a:t>小结</a:t>
            </a:r>
          </a:p>
        </p:txBody>
      </p:sp>
      <p:sp>
        <p:nvSpPr>
          <p:cNvPr id="19" name="矩形 18"/>
          <p:cNvSpPr/>
          <p:nvPr/>
        </p:nvSpPr>
        <p:spPr>
          <a:xfrm>
            <a:off x="805811" y="1172600"/>
            <a:ext cx="3844001" cy="646331"/>
          </a:xfrm>
          <a:prstGeom prst="rect">
            <a:avLst/>
          </a:prstGeom>
        </p:spPr>
        <p:txBody>
          <a:bodyPr wrap="none">
            <a:spAutoFit/>
          </a:bodyPr>
          <a:lstStyle/>
          <a:p>
            <a:r>
              <a:rPr lang="en-US" altLang="zh-CN" sz="3600" b="1" dirty="0" smtClean="0">
                <a:solidFill>
                  <a:srgbClr val="FFC000"/>
                </a:solidFill>
                <a:latin typeface="Nexa Bold" panose="02000000000000000000" pitchFamily="50" charset="0"/>
              </a:rPr>
              <a:t>Do It YOURSELF</a:t>
            </a:r>
            <a:endParaRPr lang="zh-CN" altLang="en-US" sz="3600" b="1" dirty="0">
              <a:solidFill>
                <a:srgbClr val="FFC000"/>
              </a:solidFill>
              <a:latin typeface="Nexa Bold" panose="02000000000000000000" pitchFamily="50" charset="0"/>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272" y="404813"/>
            <a:ext cx="8837613" cy="571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5422107" y="1016680"/>
            <a:ext cx="5733142" cy="798286"/>
          </a:xfrm>
          <a:prstGeom prst="rect">
            <a:avLst/>
          </a:prstGeom>
          <a:solidFill>
            <a:srgbClr val="2AB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smtClean="0"/>
              <a:t>引文检索</a:t>
            </a:r>
            <a:endParaRPr lang="zh-CN" altLang="en-US" sz="4000" b="1" dirty="0"/>
          </a:p>
        </p:txBody>
      </p:sp>
      <p:sp>
        <p:nvSpPr>
          <p:cNvPr id="22" name="矩形 21"/>
          <p:cNvSpPr/>
          <p:nvPr/>
        </p:nvSpPr>
        <p:spPr>
          <a:xfrm>
            <a:off x="5422107" y="1919824"/>
            <a:ext cx="5733142" cy="798286"/>
          </a:xfrm>
          <a:prstGeom prst="rect">
            <a:avLst/>
          </a:prstGeom>
          <a:solidFill>
            <a:srgbClr val="2AB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t>HTML</a:t>
            </a:r>
            <a:r>
              <a:rPr lang="zh-CN" altLang="en-US" sz="4000" b="1" dirty="0" smtClean="0"/>
              <a:t>阅读模式</a:t>
            </a:r>
            <a:endParaRPr lang="zh-CN" altLang="en-US" sz="4000" b="1" dirty="0"/>
          </a:p>
        </p:txBody>
      </p:sp>
      <p:sp>
        <p:nvSpPr>
          <p:cNvPr id="23" name="矩形 22"/>
          <p:cNvSpPr/>
          <p:nvPr/>
        </p:nvSpPr>
        <p:spPr>
          <a:xfrm>
            <a:off x="5422107" y="2812410"/>
            <a:ext cx="5733142" cy="798286"/>
          </a:xfrm>
          <a:prstGeom prst="rect">
            <a:avLst/>
          </a:prstGeom>
          <a:solidFill>
            <a:srgbClr val="2AB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smtClean="0"/>
              <a:t>研究型学习平台</a:t>
            </a:r>
            <a:endParaRPr lang="zh-CN" altLang="en-US" sz="4000" b="1" dirty="0"/>
          </a:p>
        </p:txBody>
      </p:sp>
      <p:sp>
        <p:nvSpPr>
          <p:cNvPr id="24" name="矩形 23"/>
          <p:cNvSpPr/>
          <p:nvPr/>
        </p:nvSpPr>
        <p:spPr>
          <a:xfrm rot="20152398">
            <a:off x="7565612" y="1998662"/>
            <a:ext cx="2017486" cy="840884"/>
          </a:xfrm>
          <a:prstGeom prst="rect">
            <a:avLst/>
          </a:prstGeom>
          <a:solidFill>
            <a:srgbClr val="F1A0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知网新增功能</a:t>
            </a:r>
            <a:endParaRPr lang="zh-CN" altLang="en-US" sz="2400" b="1" dirty="0"/>
          </a:p>
        </p:txBody>
      </p:sp>
    </p:spTree>
    <p:extLst>
      <p:ext uri="{BB962C8B-B14F-4D97-AF65-F5344CB8AC3E}">
        <p14:creationId xmlns:p14="http://schemas.microsoft.com/office/powerpoint/2010/main" val="27259170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11266"/>
                                        </p:tgtEl>
                                        <p:attrNameLst>
                                          <p:attrName>style.visibility</p:attrName>
                                        </p:attrNameLst>
                                      </p:cBhvr>
                                      <p:to>
                                        <p:strVal val="visible"/>
                                      </p:to>
                                    </p:set>
                                    <p:anim calcmode="lin" valueType="num">
                                      <p:cBhvr additive="base">
                                        <p:cTn id="13" dur="500" fill="hold"/>
                                        <p:tgtEl>
                                          <p:spTgt spid="11266"/>
                                        </p:tgtEl>
                                        <p:attrNameLst>
                                          <p:attrName>ppt_x</p:attrName>
                                        </p:attrNameLst>
                                      </p:cBhvr>
                                      <p:tavLst>
                                        <p:tav tm="0">
                                          <p:val>
                                            <p:strVal val="0-#ppt_w/2"/>
                                          </p:val>
                                        </p:tav>
                                        <p:tav tm="100000">
                                          <p:val>
                                            <p:strVal val="#ppt_x"/>
                                          </p:val>
                                        </p:tav>
                                      </p:tavLst>
                                    </p:anim>
                                    <p:anim calcmode="lin" valueType="num">
                                      <p:cBhvr additive="base">
                                        <p:cTn id="14" dur="500" fill="hold"/>
                                        <p:tgtEl>
                                          <p:spTgt spid="1126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12" fill="hold" nodeType="afterEffect">
                                  <p:stCondLst>
                                    <p:cond delay="0"/>
                                  </p:stCondLst>
                                  <p:childTnLst>
                                    <p:set>
                                      <p:cBhvr>
                                        <p:cTn id="17" dur="1" fill="hold">
                                          <p:stCondLst>
                                            <p:cond delay="0"/>
                                          </p:stCondLst>
                                        </p:cTn>
                                        <p:tgtEl>
                                          <p:spTgt spid="11267"/>
                                        </p:tgtEl>
                                        <p:attrNameLst>
                                          <p:attrName>style.visibility</p:attrName>
                                        </p:attrNameLst>
                                      </p:cBhvr>
                                      <p:to>
                                        <p:strVal val="visible"/>
                                      </p:to>
                                    </p:set>
                                    <p:anim calcmode="lin" valueType="num">
                                      <p:cBhvr additive="base">
                                        <p:cTn id="18" dur="500" fill="hold"/>
                                        <p:tgtEl>
                                          <p:spTgt spid="11267"/>
                                        </p:tgtEl>
                                        <p:attrNameLst>
                                          <p:attrName>ppt_x</p:attrName>
                                        </p:attrNameLst>
                                      </p:cBhvr>
                                      <p:tavLst>
                                        <p:tav tm="0">
                                          <p:val>
                                            <p:strVal val="0-#ppt_w/2"/>
                                          </p:val>
                                        </p:tav>
                                        <p:tav tm="100000">
                                          <p:val>
                                            <p:strVal val="#ppt_x"/>
                                          </p:val>
                                        </p:tav>
                                      </p:tavLst>
                                    </p:anim>
                                    <p:anim calcmode="lin" valueType="num">
                                      <p:cBhvr additive="base">
                                        <p:cTn id="19" dur="500" fill="hold"/>
                                        <p:tgtEl>
                                          <p:spTgt spid="11267"/>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 presetClass="entr" presetSubtype="0" fill="hold" nodeType="afterEffect">
                                  <p:stCondLst>
                                    <p:cond delay="0"/>
                                  </p:stCondLst>
                                  <p:iterate type="lt">
                                    <p:tmAbs val="50"/>
                                  </p:iterate>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ircle(in)">
                                      <p:cBhvr>
                                        <p:cTn id="5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077170"/>
            <a:ext cx="12336411" cy="3845904"/>
          </a:xfrm>
          <a:prstGeom prst="rect">
            <a:avLst/>
          </a:prstGeom>
          <a:solidFill>
            <a:srgbClr val="219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276737" y="4087727"/>
            <a:ext cx="5727919" cy="830997"/>
          </a:xfrm>
          <a:prstGeom prst="rect">
            <a:avLst/>
          </a:prstGeom>
          <a:noFill/>
        </p:spPr>
        <p:txBody>
          <a:bodyPr wrap="square" rtlCol="0">
            <a:spAutoFit/>
          </a:bodyPr>
          <a:lstStyle/>
          <a:p>
            <a:r>
              <a:rPr lang="zh-CN" altLang="en-US" sz="4800" b="1" dirty="0" smtClean="0">
                <a:solidFill>
                  <a:schemeClr val="bg1"/>
                </a:solidFill>
                <a:latin typeface="微软雅黑" pitchFamily="34" charset="-122"/>
                <a:ea typeface="微软雅黑" pitchFamily="34" charset="-122"/>
              </a:rPr>
              <a:t>万方数据知识平台</a:t>
            </a:r>
            <a:endParaRPr lang="zh-CN" altLang="en-US" sz="4800" b="1" dirty="0">
              <a:solidFill>
                <a:schemeClr val="bg1"/>
              </a:solidFill>
              <a:latin typeface="微软雅黑" pitchFamily="34" charset="-122"/>
              <a:ea typeface="微软雅黑" pitchFamily="34" charset="-122"/>
            </a:endParaRPr>
          </a:p>
        </p:txBody>
      </p:sp>
      <p:sp>
        <p:nvSpPr>
          <p:cNvPr id="4" name="矩形 3"/>
          <p:cNvSpPr/>
          <p:nvPr/>
        </p:nvSpPr>
        <p:spPr>
          <a:xfrm>
            <a:off x="2918133" y="3977892"/>
            <a:ext cx="5920468" cy="1143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2" descr="C:\Documents and Settings\Administrator\桌面\文献传递PPT\照片 0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769" y="-547773"/>
            <a:ext cx="3624943" cy="362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536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2000"/>
                            </p:stCondLst>
                            <p:childTnLst>
                              <p:par>
                                <p:cTn id="20" presetID="34" presetClass="emph" presetSubtype="0" fill="hold" grpId="0"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gtEl>
                                        <p:attrNameLst>
                                          <p:attrName>ppt_x</p:attrName>
                                          <p:attrName>ppt_y</p:attrName>
                                        </p:attrNameLst>
                                      </p:cBhvr>
                                    </p:animMotion>
                                    <p:animRot by="1500000">
                                      <p:cBhvr>
                                        <p:cTn id="22" dur="125" fill="hold">
                                          <p:stCondLst>
                                            <p:cond delay="0"/>
                                          </p:stCondLst>
                                        </p:cTn>
                                        <p:tgtEl>
                                          <p:spTgt spid="3"/>
                                        </p:tgtEl>
                                        <p:attrNameLst>
                                          <p:attrName>r</p:attrName>
                                        </p:attrNameLst>
                                      </p:cBhvr>
                                    </p:animRot>
                                    <p:animRot by="-1500000">
                                      <p:cBhvr>
                                        <p:cTn id="23" dur="125" fill="hold">
                                          <p:stCondLst>
                                            <p:cond delay="125"/>
                                          </p:stCondLst>
                                        </p:cTn>
                                        <p:tgtEl>
                                          <p:spTgt spid="3"/>
                                        </p:tgtEl>
                                        <p:attrNameLst>
                                          <p:attrName>r</p:attrName>
                                        </p:attrNameLst>
                                      </p:cBhvr>
                                    </p:animRot>
                                    <p:animRot by="-1500000">
                                      <p:cBhvr>
                                        <p:cTn id="24" dur="125" fill="hold">
                                          <p:stCondLst>
                                            <p:cond delay="250"/>
                                          </p:stCondLst>
                                        </p:cTn>
                                        <p:tgtEl>
                                          <p:spTgt spid="3"/>
                                        </p:tgtEl>
                                        <p:attrNameLst>
                                          <p:attrName>r</p:attrName>
                                        </p:attrNameLst>
                                      </p:cBhvr>
                                    </p:animRot>
                                    <p:animRot by="1500000">
                                      <p:cBhvr>
                                        <p:cTn id="25" dur="125" fill="hold">
                                          <p:stCondLst>
                                            <p:cond delay="375"/>
                                          </p:stCondLst>
                                        </p:cTn>
                                        <p:tgtEl>
                                          <p:spTgt spid="3"/>
                                        </p:tgtEl>
                                        <p:attrNameLst>
                                          <p:attrName>r</p:attrName>
                                        </p:attrNameLst>
                                      </p:cBhvr>
                                    </p:animRot>
                                  </p:childTnLst>
                                </p:cTn>
                              </p:par>
                            </p:childTnLst>
                          </p:cTn>
                        </p:par>
                        <p:par>
                          <p:cTn id="26" fill="hold">
                            <p:stCondLst>
                              <p:cond delay="2850"/>
                            </p:stCondLst>
                            <p:childTnLst>
                              <p:par>
                                <p:cTn id="27" presetID="1" presetClass="entr" presetSubtype="0" fill="hold" nodeType="afterEffect">
                                  <p:stCondLst>
                                    <p:cond delay="0"/>
                                  </p:stCondLst>
                                  <p:iterate type="lt">
                                    <p:tmAbs val="50"/>
                                  </p:iterate>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10598" y="0"/>
            <a:ext cx="1208012" cy="10416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15" name="矩形 14"/>
          <p:cNvSpPr/>
          <p:nvPr/>
        </p:nvSpPr>
        <p:spPr>
          <a:xfrm>
            <a:off x="410598" y="259201"/>
            <a:ext cx="1302187" cy="523220"/>
          </a:xfrm>
          <a:prstGeom prst="rect">
            <a:avLst/>
          </a:prstGeom>
        </p:spPr>
        <p:txBody>
          <a:bodyPr wrap="square">
            <a:spAutoFit/>
          </a:bodyPr>
          <a:lstStyle/>
          <a:p>
            <a:r>
              <a:rPr kumimoji="1" lang="zh-CN" altLang="en-US" sz="2800" b="1" dirty="0" smtClean="0">
                <a:solidFill>
                  <a:schemeClr val="bg1"/>
                </a:solidFill>
                <a:latin typeface="+mj-ea"/>
                <a:ea typeface="+mj-ea"/>
              </a:rPr>
              <a:t>数据库</a:t>
            </a:r>
            <a:endParaRPr kumimoji="1" lang="zh-CN" altLang="en-US" sz="2800" b="1" dirty="0">
              <a:solidFill>
                <a:schemeClr val="bg1"/>
              </a:solidFill>
              <a:latin typeface="+mj-ea"/>
              <a:ea typeface="+mj-ea"/>
            </a:endParaRPr>
          </a:p>
        </p:txBody>
      </p:sp>
      <p:sp>
        <p:nvSpPr>
          <p:cNvPr id="17" name="文本框 3"/>
          <p:cNvSpPr txBox="1"/>
          <p:nvPr/>
        </p:nvSpPr>
        <p:spPr>
          <a:xfrm>
            <a:off x="1826988" y="266055"/>
            <a:ext cx="2236510"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3498DB"/>
                </a:solidFill>
              </a:rPr>
              <a:t>万方数据</a:t>
            </a:r>
            <a:endParaRPr lang="zh-CN" altLang="en-US" sz="4000" dirty="0">
              <a:solidFill>
                <a:srgbClr val="3498DB"/>
              </a:solidFill>
            </a:endParaRPr>
          </a:p>
        </p:txBody>
      </p:sp>
      <p:sp>
        <p:nvSpPr>
          <p:cNvPr id="21" name="矩形 20"/>
          <p:cNvSpPr/>
          <p:nvPr/>
        </p:nvSpPr>
        <p:spPr>
          <a:xfrm>
            <a:off x="4825973" y="3244334"/>
            <a:ext cx="2540054" cy="369332"/>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rPr>
              <a:t>http://www.flickr.com</a:t>
            </a:r>
            <a:endParaRPr lang="zh-CN" altLang="en-US" dirty="0"/>
          </a:p>
        </p:txBody>
      </p:sp>
      <p:sp>
        <p:nvSpPr>
          <p:cNvPr id="22" name="矩形 21"/>
          <p:cNvSpPr/>
          <p:nvPr/>
        </p:nvSpPr>
        <p:spPr>
          <a:xfrm>
            <a:off x="1826988" y="1243909"/>
            <a:ext cx="6096000" cy="3208571"/>
          </a:xfrm>
          <a:prstGeom prst="rect">
            <a:avLst/>
          </a:prstGeom>
        </p:spPr>
        <p:txBody>
          <a:bodyPr>
            <a:spAutoFit/>
          </a:bodyPr>
          <a:lstStyle/>
          <a:p>
            <a:pPr>
              <a:lnSpc>
                <a:spcPts val="2700"/>
              </a:lnSpc>
            </a:pPr>
            <a:endParaRPr kumimoji="1" lang="en-US" altLang="zh-CN" sz="2400" b="1" dirty="0" smtClean="0">
              <a:solidFill>
                <a:srgbClr val="269E81"/>
              </a:solidFill>
              <a:latin typeface="微软雅黑" panose="020B0503020204020204" pitchFamily="34" charset="-122"/>
              <a:ea typeface="微软雅黑" panose="020B0503020204020204" pitchFamily="34" charset="-122"/>
            </a:endParaRPr>
          </a:p>
          <a:p>
            <a:pPr>
              <a:lnSpc>
                <a:spcPts val="2700"/>
              </a:lnSpc>
            </a:pPr>
            <a:r>
              <a:rPr kumimoji="1" lang="zh-CN" altLang="en-US" sz="2400" b="1" dirty="0" smtClean="0">
                <a:solidFill>
                  <a:srgbClr val="269E81"/>
                </a:solidFill>
                <a:latin typeface="微软雅黑" panose="020B0503020204020204" pitchFamily="34" charset="-122"/>
                <a:ea typeface="微软雅黑" panose="020B0503020204020204" pitchFamily="34" charset="-122"/>
              </a:rPr>
              <a:t> 万方数据资源 平台</a:t>
            </a:r>
            <a:endParaRPr kumimoji="1" lang="en-US" altLang="zh-CN" sz="2400" b="1" dirty="0" smtClean="0">
              <a:solidFill>
                <a:srgbClr val="269E81"/>
              </a:solidFill>
              <a:latin typeface="微软雅黑" panose="020B0503020204020204" pitchFamily="34" charset="-122"/>
              <a:ea typeface="微软雅黑" panose="020B0503020204020204" pitchFamily="34" charset="-122"/>
            </a:endParaRPr>
          </a:p>
          <a:p>
            <a:pPr>
              <a:lnSpc>
                <a:spcPts val="2700"/>
              </a:lnSpc>
            </a:pPr>
            <a:endParaRPr kumimoji="1" lang="en-US" altLang="zh-CN" sz="2000" dirty="0" smtClean="0">
              <a:solidFill>
                <a:srgbClr val="269E81"/>
              </a:solidFill>
              <a:latin typeface="微软雅黑" panose="020B0503020204020204" pitchFamily="34" charset="-122"/>
              <a:ea typeface="微软雅黑" panose="020B0503020204020204" pitchFamily="34" charset="-122"/>
            </a:endParaRPr>
          </a:p>
          <a:p>
            <a:pPr>
              <a:lnSpc>
                <a:spcPts val="2700"/>
              </a:lnSpc>
            </a:pPr>
            <a:r>
              <a:rPr kumimoji="1" lang="zh-CN" altLang="en-US" sz="2000" dirty="0" smtClean="0">
                <a:solidFill>
                  <a:srgbClr val="3498DB"/>
                </a:solidFill>
                <a:latin typeface="微软雅黑" panose="020B0503020204020204" pitchFamily="34" charset="-122"/>
                <a:ea typeface="微软雅黑" panose="020B0503020204020204" pitchFamily="34" charset="-122"/>
              </a:rPr>
              <a:t>由</a:t>
            </a:r>
            <a:r>
              <a:rPr kumimoji="1" lang="zh-CN" altLang="en-US" sz="2000" dirty="0">
                <a:solidFill>
                  <a:srgbClr val="3498DB"/>
                </a:solidFill>
                <a:latin typeface="微软雅黑" panose="020B0503020204020204" pitchFamily="34" charset="-122"/>
                <a:ea typeface="微软雅黑" panose="020B0503020204020204" pitchFamily="34" charset="-122"/>
              </a:rPr>
              <a:t>中国科技信息研究所、万方数据集团公司开发的建立在互联网之上的大型中文网络信息资源</a:t>
            </a:r>
            <a:r>
              <a:rPr kumimoji="1" lang="zh-CN" altLang="en-US" sz="2000" dirty="0" smtClean="0">
                <a:solidFill>
                  <a:srgbClr val="3498DB"/>
                </a:solidFill>
                <a:latin typeface="微软雅黑" panose="020B0503020204020204" pitchFamily="34" charset="-122"/>
                <a:ea typeface="微软雅黑" panose="020B0503020204020204" pitchFamily="34" charset="-122"/>
              </a:rPr>
              <a:t>。</a:t>
            </a:r>
            <a:endParaRPr kumimoji="1" lang="en-US" altLang="zh-CN" sz="2000" dirty="0" smtClean="0">
              <a:solidFill>
                <a:srgbClr val="3498DB"/>
              </a:solidFill>
              <a:latin typeface="微软雅黑" panose="020B0503020204020204" pitchFamily="34" charset="-122"/>
              <a:ea typeface="微软雅黑" panose="020B0503020204020204" pitchFamily="34" charset="-122"/>
            </a:endParaRPr>
          </a:p>
          <a:p>
            <a:pPr>
              <a:lnSpc>
                <a:spcPts val="2700"/>
              </a:lnSpc>
            </a:pPr>
            <a:endParaRPr kumimoji="1" lang="en-US" altLang="zh-CN" sz="2000" dirty="0">
              <a:solidFill>
                <a:srgbClr val="3498DB"/>
              </a:solidFill>
              <a:latin typeface="微软雅黑" panose="020B0503020204020204" pitchFamily="34" charset="-122"/>
              <a:ea typeface="微软雅黑" panose="020B0503020204020204" pitchFamily="34" charset="-122"/>
            </a:endParaRPr>
          </a:p>
          <a:p>
            <a:pPr>
              <a:lnSpc>
                <a:spcPts val="2700"/>
              </a:lnSpc>
            </a:pPr>
            <a:r>
              <a:rPr kumimoji="1" lang="zh-CN" altLang="en-US" sz="2000" dirty="0" smtClean="0">
                <a:solidFill>
                  <a:srgbClr val="3498DB"/>
                </a:solidFill>
                <a:latin typeface="微软雅黑" panose="020B0503020204020204" pitchFamily="34" charset="-122"/>
                <a:ea typeface="微软雅黑" panose="020B0503020204020204" pitchFamily="34" charset="-122"/>
              </a:rPr>
              <a:t>按照</a:t>
            </a:r>
            <a:r>
              <a:rPr kumimoji="1" lang="zh-CN" altLang="en-US" sz="2000" dirty="0">
                <a:solidFill>
                  <a:srgbClr val="3498DB"/>
                </a:solidFill>
                <a:latin typeface="微软雅黑" panose="020B0503020204020204" pitchFamily="34" charset="-122"/>
                <a:ea typeface="微软雅黑" panose="020B0503020204020204" pitchFamily="34" charset="-122"/>
              </a:rPr>
              <a:t>资源类型来分，可以分为全文类信息资源、文摘题录类信息资源及事实型动态信息资源。</a:t>
            </a:r>
            <a:r>
              <a:rPr kumimoji="1" lang="zh-CN" altLang="en-US" sz="2000" b="1" dirty="0">
                <a:solidFill>
                  <a:srgbClr val="3498DB"/>
                </a:solidFill>
                <a:latin typeface="微软雅黑" panose="020B0503020204020204" pitchFamily="34" charset="-122"/>
                <a:ea typeface="微软雅黑" panose="020B0503020204020204" pitchFamily="34" charset="-122"/>
              </a:rPr>
              <a:t>全文资源包括期刊论文全文、学位论文全文会议论文全文</a:t>
            </a:r>
            <a:r>
              <a:rPr kumimoji="1" lang="zh-CN" altLang="en-US" sz="2000" b="1" dirty="0" smtClean="0">
                <a:solidFill>
                  <a:srgbClr val="269E81"/>
                </a:solidFill>
                <a:latin typeface="微软雅黑" panose="020B0503020204020204" pitchFamily="34" charset="-122"/>
                <a:ea typeface="微软雅黑" panose="020B0503020204020204" pitchFamily="34" charset="-122"/>
              </a:rPr>
              <a:t>。</a:t>
            </a:r>
            <a:endParaRPr kumimoji="1" lang="en-US" altLang="zh-CN" sz="2000" dirty="0" smtClean="0">
              <a:solidFill>
                <a:srgbClr val="269E81"/>
              </a:solidFill>
              <a:latin typeface="微软雅黑" panose="020B0503020204020204" pitchFamily="34" charset="-122"/>
              <a:ea typeface="微软雅黑" panose="020B0503020204020204" pitchFamily="34" charset="-122"/>
            </a:endParaRPr>
          </a:p>
        </p:txBody>
      </p:sp>
      <p:pic>
        <p:nvPicPr>
          <p:cNvPr id="23" name="Picture 54" descr="MC9004176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2343" y="2603275"/>
            <a:ext cx="2771775" cy="35290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973" y="1432595"/>
            <a:ext cx="2808541" cy="9349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47949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750"/>
                                        <p:tgtEl>
                                          <p:spTgt spid="23"/>
                                        </p:tgtEl>
                                      </p:cBhvr>
                                    </p:animEffect>
                                  </p:childTnLst>
                                </p:cTn>
                              </p:par>
                            </p:childTnLst>
                          </p:cTn>
                        </p:par>
                        <p:par>
                          <p:cTn id="8" fill="hold">
                            <p:stCondLst>
                              <p:cond delay="75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fade">
                                      <p:cBhvr>
                                        <p:cTn id="11" dur="500"/>
                                        <p:tgtEl>
                                          <p:spTgt spid="22">
                                            <p:txEl>
                                              <p:pRg st="1" end="1"/>
                                            </p:txEl>
                                          </p:spTgt>
                                        </p:tgtEl>
                                      </p:cBhvr>
                                    </p:animEffect>
                                  </p:childTnLst>
                                </p:cTn>
                              </p:par>
                            </p:childTnLst>
                          </p:cTn>
                        </p:par>
                        <p:par>
                          <p:cTn id="12" fill="hold">
                            <p:stCondLst>
                              <p:cond delay="125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fade">
                                      <p:cBhvr>
                                        <p:cTn id="15" dur="500"/>
                                        <p:tgtEl>
                                          <p:spTgt spid="22">
                                            <p:txEl>
                                              <p:pRg st="3" end="3"/>
                                            </p:txEl>
                                          </p:spTgt>
                                        </p:tgtEl>
                                      </p:cBhvr>
                                    </p:animEffect>
                                  </p:childTnLst>
                                </p:cTn>
                              </p:par>
                            </p:childTnLst>
                          </p:cTn>
                        </p:par>
                        <p:par>
                          <p:cTn id="16" fill="hold">
                            <p:stCondLst>
                              <p:cond delay="175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2">
                                            <p:txEl>
                                              <p:pRg st="5" end="5"/>
                                            </p:txEl>
                                          </p:spTgt>
                                        </p:tgtEl>
                                        <p:attrNameLst>
                                          <p:attrName>style.visibility</p:attrName>
                                        </p:attrNameLst>
                                      </p:cBhvr>
                                      <p:to>
                                        <p:strVal val="visible"/>
                                      </p:to>
                                    </p:set>
                                    <p:animEffect transition="in" filter="fade">
                                      <p:cBhvr>
                                        <p:cTn id="19" dur="500"/>
                                        <p:tgtEl>
                                          <p:spTgt spid="22">
                                            <p:txEl>
                                              <p:pRg st="5" end="5"/>
                                            </p:txEl>
                                          </p:spTgt>
                                        </p:tgtEl>
                                      </p:cBhvr>
                                    </p:animEffect>
                                  </p:childTnLst>
                                </p:cTn>
                              </p:par>
                            </p:childTnLst>
                          </p:cTn>
                        </p:par>
                        <p:par>
                          <p:cTn id="20" fill="hold">
                            <p:stCondLst>
                              <p:cond delay="2250"/>
                            </p:stCondLst>
                            <p:childTnLst>
                              <p:par>
                                <p:cTn id="21" presetID="16" presetClass="emph" presetSubtype="0" fill="hold" nodeType="afterEffect">
                                  <p:stCondLst>
                                    <p:cond delay="0"/>
                                  </p:stCondLst>
                                  <p:iterate type="lt">
                                    <p:tmPct val="4000"/>
                                  </p:iterate>
                                  <p:childTnLst>
                                    <p:set>
                                      <p:cBhvr override="childStyle">
                                        <p:cTn id="22" dur="500" fill="hold"/>
                                        <p:tgtEl>
                                          <p:spTgt spid="22">
                                            <p:txEl>
                                              <p:pRg st="1" end="1"/>
                                            </p:txEl>
                                          </p:spTgt>
                                        </p:tgtEl>
                                        <p:attrNameLst>
                                          <p:attrName>style.color</p:attrName>
                                        </p:attrNameLst>
                                      </p:cBhvr>
                                      <p:to>
                                        <p:clrVal>
                                          <a:srgbClr val="9900CC"/>
                                        </p:clrVal>
                                      </p:to>
                                    </p:set>
                                    <p:set>
                                      <p:cBhvr>
                                        <p:cTn id="23" dur="500" fill="hold"/>
                                        <p:tgtEl>
                                          <p:spTgt spid="22">
                                            <p:txEl>
                                              <p:pRg st="1" end="1"/>
                                            </p:txEl>
                                          </p:spTgt>
                                        </p:tgtEl>
                                        <p:attrNameLst>
                                          <p:attrName>fillcolor</p:attrName>
                                        </p:attrNameLst>
                                      </p:cBhvr>
                                      <p:to>
                                        <p:clrVal>
                                          <a:srgbClr val="9900CC"/>
                                        </p:clrVal>
                                      </p:to>
                                    </p:set>
                                    <p:set>
                                      <p:cBhvr>
                                        <p:cTn id="24" dur="500" fill="hold"/>
                                        <p:tgtEl>
                                          <p:spTgt spid="22">
                                            <p:txEl>
                                              <p:pRg st="1" end="1"/>
                                            </p:txEl>
                                          </p:spTgt>
                                        </p:tgtEl>
                                        <p:attrNameLst>
                                          <p:attrName>fill.type</p:attrName>
                                        </p:attrNameLst>
                                      </p:cBhvr>
                                      <p:to>
                                        <p:strVal val="solid"/>
                                      </p:to>
                                    </p:set>
                                  </p:childTnLst>
                                </p:cTn>
                              </p:par>
                            </p:childTnLst>
                          </p:cTn>
                        </p:par>
                        <p:par>
                          <p:cTn id="25" fill="hold">
                            <p:stCondLst>
                              <p:cond delay="2890"/>
                            </p:stCondLst>
                            <p:childTnLst>
                              <p:par>
                                <p:cTn id="26" presetID="16" presetClass="emph" presetSubtype="0" fill="hold" nodeType="afterEffect">
                                  <p:stCondLst>
                                    <p:cond delay="0"/>
                                  </p:stCondLst>
                                  <p:iterate type="lt">
                                    <p:tmPct val="4000"/>
                                  </p:iterate>
                                  <p:childTnLst>
                                    <p:set>
                                      <p:cBhvr override="childStyle">
                                        <p:cTn id="27" dur="500" fill="hold"/>
                                        <p:tgtEl>
                                          <p:spTgt spid="22">
                                            <p:txEl>
                                              <p:pRg st="3" end="3"/>
                                            </p:txEl>
                                          </p:spTgt>
                                        </p:tgtEl>
                                        <p:attrNameLst>
                                          <p:attrName>style.color</p:attrName>
                                        </p:attrNameLst>
                                      </p:cBhvr>
                                      <p:to>
                                        <p:clrVal>
                                          <a:schemeClr val="accent2"/>
                                        </p:clrVal>
                                      </p:to>
                                    </p:set>
                                    <p:set>
                                      <p:cBhvr>
                                        <p:cTn id="28" dur="500" fill="hold"/>
                                        <p:tgtEl>
                                          <p:spTgt spid="22">
                                            <p:txEl>
                                              <p:pRg st="3" end="3"/>
                                            </p:txEl>
                                          </p:spTgt>
                                        </p:tgtEl>
                                        <p:attrNameLst>
                                          <p:attrName>fillcolor</p:attrName>
                                        </p:attrNameLst>
                                      </p:cBhvr>
                                      <p:to>
                                        <p:clrVal>
                                          <a:schemeClr val="accent2"/>
                                        </p:clrVal>
                                      </p:to>
                                    </p:set>
                                    <p:set>
                                      <p:cBhvr>
                                        <p:cTn id="29" dur="500" fill="hold"/>
                                        <p:tgtEl>
                                          <p:spTgt spid="22">
                                            <p:txEl>
                                              <p:pRg st="3" end="3"/>
                                            </p:txEl>
                                          </p:spTgt>
                                        </p:tgtEl>
                                        <p:attrNameLst>
                                          <p:attrName>fill.type</p:attrName>
                                        </p:attrNameLst>
                                      </p:cBhvr>
                                      <p:to>
                                        <p:strVal val="solid"/>
                                      </p:to>
                                    </p:set>
                                  </p:childTnLst>
                                </p:cTn>
                              </p:par>
                            </p:childTnLst>
                          </p:cTn>
                        </p:par>
                        <p:par>
                          <p:cTn id="30" fill="hold">
                            <p:stCondLst>
                              <p:cond delay="4210"/>
                            </p:stCondLst>
                            <p:childTnLst>
                              <p:par>
                                <p:cTn id="31" presetID="16" presetClass="emph" presetSubtype="0" fill="hold" nodeType="afterEffect">
                                  <p:stCondLst>
                                    <p:cond delay="0"/>
                                  </p:stCondLst>
                                  <p:iterate type="lt">
                                    <p:tmPct val="4000"/>
                                  </p:iterate>
                                  <p:childTnLst>
                                    <p:set>
                                      <p:cBhvr override="childStyle">
                                        <p:cTn id="32" dur="500" fill="hold"/>
                                        <p:tgtEl>
                                          <p:spTgt spid="22">
                                            <p:txEl>
                                              <p:pRg st="5" end="5"/>
                                            </p:txEl>
                                          </p:spTgt>
                                        </p:tgtEl>
                                        <p:attrNameLst>
                                          <p:attrName>style.color</p:attrName>
                                        </p:attrNameLst>
                                      </p:cBhvr>
                                      <p:to>
                                        <p:clrVal>
                                          <a:schemeClr val="accent2"/>
                                        </p:clrVal>
                                      </p:to>
                                    </p:set>
                                    <p:set>
                                      <p:cBhvr>
                                        <p:cTn id="33" dur="500" fill="hold"/>
                                        <p:tgtEl>
                                          <p:spTgt spid="22">
                                            <p:txEl>
                                              <p:pRg st="5" end="5"/>
                                            </p:txEl>
                                          </p:spTgt>
                                        </p:tgtEl>
                                        <p:attrNameLst>
                                          <p:attrName>fillcolor</p:attrName>
                                        </p:attrNameLst>
                                      </p:cBhvr>
                                      <p:to>
                                        <p:clrVal>
                                          <a:schemeClr val="accent2"/>
                                        </p:clrVal>
                                      </p:to>
                                    </p:set>
                                    <p:set>
                                      <p:cBhvr>
                                        <p:cTn id="34" dur="500" fill="hold"/>
                                        <p:tgtEl>
                                          <p:spTgt spid="22">
                                            <p:txEl>
                                              <p:pRg st="5" end="5"/>
                                            </p:txEl>
                                          </p:spTgt>
                                        </p:tgtEl>
                                        <p:attrNameLst>
                                          <p:attrName>fill.type</p:attrName>
                                        </p:attrNameLst>
                                      </p:cBhvr>
                                      <p:to>
                                        <p:strVal val="solid"/>
                                      </p:to>
                                    </p:set>
                                  </p:childTnLst>
                                </p:cTn>
                              </p:par>
                            </p:childTnLst>
                          </p:cTn>
                        </p:par>
                        <p:par>
                          <p:cTn id="35" fill="hold">
                            <p:stCondLst>
                              <p:cond delay="6030"/>
                            </p:stCondLst>
                            <p:childTnLst>
                              <p:par>
                                <p:cTn id="36" presetID="10" presetClass="entr" presetSubtype="0"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47"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2000"/>
                                        <p:tgtEl>
                                          <p:spTgt spid="24"/>
                                        </p:tgtEl>
                                      </p:cBhvr>
                                    </p:animEffect>
                                    <p:anim calcmode="lin" valueType="num">
                                      <p:cBhvr>
                                        <p:cTn id="42" dur="2000" fill="hold"/>
                                        <p:tgtEl>
                                          <p:spTgt spid="24"/>
                                        </p:tgtEl>
                                        <p:attrNameLst>
                                          <p:attrName>ppt_x</p:attrName>
                                        </p:attrNameLst>
                                      </p:cBhvr>
                                      <p:tavLst>
                                        <p:tav tm="0">
                                          <p:val>
                                            <p:strVal val="#ppt_x"/>
                                          </p:val>
                                        </p:tav>
                                        <p:tav tm="100000">
                                          <p:val>
                                            <p:strVal val="#ppt_x"/>
                                          </p:val>
                                        </p:tav>
                                      </p:tavLst>
                                    </p:anim>
                                    <p:anim calcmode="lin" valueType="num">
                                      <p:cBhvr>
                                        <p:cTn id="43"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10009188" cy="93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2736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E-6 -2.59259E-6 L -2.5E-6 -0.41828 " pathEditMode="relative" rAng="0" ptsTypes="AA">
                                      <p:cBhvr>
                                        <p:cTn id="6" dur="2000" fill="hold"/>
                                        <p:tgtEl>
                                          <p:spTgt spid="9"/>
                                        </p:tgtEl>
                                        <p:attrNameLst>
                                          <p:attrName>ppt_x</p:attrName>
                                          <p:attrName>ppt_y</p:attrName>
                                        </p:attrNameLst>
                                      </p:cBhvr>
                                      <p:rCtr x="0" y="-20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85142"/>
            <a:ext cx="12257323" cy="4172857"/>
          </a:xfrm>
          <a:prstGeom prst="rect">
            <a:avLst/>
          </a:prstGeom>
          <a:solidFill>
            <a:srgbClr val="A15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1CDA8"/>
              </a:solidFill>
            </a:endParaRPr>
          </a:p>
        </p:txBody>
      </p:sp>
      <p:sp>
        <p:nvSpPr>
          <p:cNvPr id="3" name="文本框 2"/>
          <p:cNvSpPr txBox="1"/>
          <p:nvPr/>
        </p:nvSpPr>
        <p:spPr>
          <a:xfrm>
            <a:off x="2733544" y="3442955"/>
            <a:ext cx="7109639" cy="923330"/>
          </a:xfrm>
          <a:prstGeom prst="rect">
            <a:avLst/>
          </a:prstGeom>
          <a:noFill/>
        </p:spPr>
        <p:txBody>
          <a:bodyPr wrap="none" rtlCol="0">
            <a:spAutoFit/>
          </a:bodyPr>
          <a:lstStyle/>
          <a:p>
            <a:r>
              <a:rPr lang="zh-CN" altLang="en-US" sz="5400" b="1" dirty="0" smtClean="0">
                <a:solidFill>
                  <a:schemeClr val="bg1"/>
                </a:solidFill>
                <a:latin typeface="+mn-ea"/>
              </a:rPr>
              <a:t>维普中文期刊服务平台</a:t>
            </a:r>
            <a:endParaRPr lang="zh-CN" altLang="en-US" sz="5400" b="1" dirty="0">
              <a:solidFill>
                <a:schemeClr val="bg1"/>
              </a:solidFill>
              <a:latin typeface="+mn-ea"/>
            </a:endParaRPr>
          </a:p>
        </p:txBody>
      </p:sp>
      <p:sp>
        <p:nvSpPr>
          <p:cNvPr id="4" name="矩形 3"/>
          <p:cNvSpPr/>
          <p:nvPr/>
        </p:nvSpPr>
        <p:spPr>
          <a:xfrm>
            <a:off x="2204753" y="3333120"/>
            <a:ext cx="8113486" cy="1143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Picture 2" descr="C:\Documents and Settings\Administrator\桌面\文献传递PPT\照片 0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321" y="-381907"/>
            <a:ext cx="306705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5361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grpId="0" nodeType="afterEffect">
                                  <p:stCondLst>
                                    <p:cond delay="0"/>
                                  </p:stCondLst>
                                  <p:iterate type="lt">
                                    <p:tmPct val="0"/>
                                  </p:iterate>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par>
                          <p:cTn id="21" fill="hold">
                            <p:stCondLst>
                              <p:cond delay="2000"/>
                            </p:stCondLst>
                            <p:childTnLst>
                              <p:par>
                                <p:cTn id="22" presetID="34" presetClass="emph" presetSubtype="0" fill="hold" nodeType="after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3">
                                            <p:txEl>
                                              <p:pRg st="0" end="0"/>
                                            </p:txEl>
                                          </p:spTgt>
                                        </p:tgtEl>
                                        <p:attrNameLst>
                                          <p:attrName>ppt_x</p:attrName>
                                          <p:attrName>ppt_y</p:attrName>
                                        </p:attrNameLst>
                                      </p:cBhvr>
                                    </p:animMotion>
                                    <p:animRot by="1500000">
                                      <p:cBhvr>
                                        <p:cTn id="24" dur="125" fill="hold">
                                          <p:stCondLst>
                                            <p:cond delay="0"/>
                                          </p:stCondLst>
                                        </p:cTn>
                                        <p:tgtEl>
                                          <p:spTgt spid="3">
                                            <p:txEl>
                                              <p:pRg st="0" end="0"/>
                                            </p:txEl>
                                          </p:spTgt>
                                        </p:tgtEl>
                                        <p:attrNameLst>
                                          <p:attrName>r</p:attrName>
                                        </p:attrNameLst>
                                      </p:cBhvr>
                                    </p:animRot>
                                    <p:animRot by="-1500000">
                                      <p:cBhvr>
                                        <p:cTn id="25" dur="125" fill="hold">
                                          <p:stCondLst>
                                            <p:cond delay="125"/>
                                          </p:stCondLst>
                                        </p:cTn>
                                        <p:tgtEl>
                                          <p:spTgt spid="3">
                                            <p:txEl>
                                              <p:pRg st="0" end="0"/>
                                            </p:txEl>
                                          </p:spTgt>
                                        </p:tgtEl>
                                        <p:attrNameLst>
                                          <p:attrName>r</p:attrName>
                                        </p:attrNameLst>
                                      </p:cBhvr>
                                    </p:animRot>
                                    <p:animRot by="-1500000">
                                      <p:cBhvr>
                                        <p:cTn id="26" dur="125" fill="hold">
                                          <p:stCondLst>
                                            <p:cond delay="250"/>
                                          </p:stCondLst>
                                        </p:cTn>
                                        <p:tgtEl>
                                          <p:spTgt spid="3">
                                            <p:txEl>
                                              <p:pRg st="0" end="0"/>
                                            </p:txEl>
                                          </p:spTgt>
                                        </p:tgtEl>
                                        <p:attrNameLst>
                                          <p:attrName>r</p:attrName>
                                        </p:attrNameLst>
                                      </p:cBhvr>
                                    </p:animRot>
                                    <p:animRot by="1500000">
                                      <p:cBhvr>
                                        <p:cTn id="27"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allAtOnce"/>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4439"/>
            <a:ext cx="12192000" cy="600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622300" y="173038"/>
            <a:ext cx="10439400" cy="519112"/>
          </a:xfrm>
          <a:prstGeom prst="rect">
            <a:avLst/>
          </a:prstGeom>
          <a:solidFill>
            <a:srgbClr val="F7446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5000">
                <a:solidFill>
                  <a:schemeClr val="bg1"/>
                </a:solidFill>
                <a:latin typeface="Times New Roman" pitchFamily="18" charset="0"/>
                <a:ea typeface="DFPYeaSong-B5"/>
                <a:cs typeface="DFPYeaSong-B5"/>
              </a:defRPr>
            </a:lvl1pPr>
            <a:lvl2pPr marL="742950" indent="-285750" eaLnBrk="0" hangingPunct="0">
              <a:defRPr sz="5000">
                <a:solidFill>
                  <a:schemeClr val="bg1"/>
                </a:solidFill>
                <a:latin typeface="Times New Roman" pitchFamily="18" charset="0"/>
                <a:ea typeface="DFPYeaSong-B5"/>
                <a:cs typeface="DFPYeaSong-B5"/>
              </a:defRPr>
            </a:lvl2pPr>
            <a:lvl3pPr marL="1143000" indent="-228600" eaLnBrk="0" hangingPunct="0">
              <a:defRPr sz="5000">
                <a:solidFill>
                  <a:schemeClr val="bg1"/>
                </a:solidFill>
                <a:latin typeface="Times New Roman" pitchFamily="18" charset="0"/>
                <a:ea typeface="DFPYeaSong-B5"/>
                <a:cs typeface="DFPYeaSong-B5"/>
              </a:defRPr>
            </a:lvl3pPr>
            <a:lvl4pPr marL="1600200" indent="-228600" eaLnBrk="0" hangingPunct="0">
              <a:defRPr sz="5000">
                <a:solidFill>
                  <a:schemeClr val="bg1"/>
                </a:solidFill>
                <a:latin typeface="Times New Roman" pitchFamily="18" charset="0"/>
                <a:ea typeface="DFPYeaSong-B5"/>
                <a:cs typeface="DFPYeaSong-B5"/>
              </a:defRPr>
            </a:lvl4pPr>
            <a:lvl5pPr marL="2057400" indent="-228600" eaLnBrk="0" hangingPunct="0">
              <a:defRPr sz="5000">
                <a:solidFill>
                  <a:schemeClr val="bg1"/>
                </a:solidFill>
                <a:latin typeface="Times New Roman" pitchFamily="18" charset="0"/>
                <a:ea typeface="DFPYeaSong-B5"/>
                <a:cs typeface="DFPYeaSong-B5"/>
              </a:defRPr>
            </a:lvl5pPr>
            <a:lvl6pPr marL="25146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6pPr>
            <a:lvl7pPr marL="29718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7pPr>
            <a:lvl8pPr marL="34290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8pPr>
            <a:lvl9pPr marL="3886200" indent="-228600" eaLnBrk="0" fontAlgn="base" hangingPunct="0">
              <a:spcBef>
                <a:spcPct val="0"/>
              </a:spcBef>
              <a:spcAft>
                <a:spcPct val="0"/>
              </a:spcAft>
              <a:defRPr sz="5000">
                <a:solidFill>
                  <a:schemeClr val="bg1"/>
                </a:solidFill>
                <a:latin typeface="Times New Roman" pitchFamily="18" charset="0"/>
                <a:ea typeface="DFPYeaSong-B5"/>
                <a:cs typeface="DFPYeaSong-B5"/>
              </a:defRPr>
            </a:lvl9pPr>
          </a:lstStyle>
          <a:p>
            <a:pPr eaLnBrk="1" hangingPunct="1">
              <a:spcBef>
                <a:spcPct val="50000"/>
              </a:spcBef>
            </a:pPr>
            <a:r>
              <a:rPr lang="zh-CN" altLang="en-US" sz="2800" dirty="0">
                <a:solidFill>
                  <a:schemeClr val="tx1"/>
                </a:solidFill>
                <a:ea typeface="微软雅黑" pitchFamily="34" charset="-122"/>
                <a:cs typeface="Times New Roman" pitchFamily="18" charset="0"/>
              </a:rPr>
              <a:t>登录方式一：进入哈尔滨理工大学主页，再</a:t>
            </a:r>
            <a:r>
              <a:rPr lang="zh-CN" altLang="en-US" sz="2800" dirty="0" smtClean="0">
                <a:solidFill>
                  <a:schemeClr val="tx1"/>
                </a:solidFill>
                <a:ea typeface="微软雅黑" pitchFamily="34" charset="-122"/>
                <a:cs typeface="Times New Roman" pitchFamily="18" charset="0"/>
              </a:rPr>
              <a:t>点击 </a:t>
            </a:r>
            <a:r>
              <a:rPr lang="zh-CN" altLang="en-US" sz="2800" dirty="0" smtClean="0">
                <a:solidFill>
                  <a:schemeClr val="tx1"/>
                </a:solidFill>
                <a:latin typeface="微软雅黑" pitchFamily="34" charset="-122"/>
                <a:ea typeface="微软雅黑" pitchFamily="34" charset="-122"/>
                <a:cs typeface="Times New Roman" pitchFamily="18" charset="0"/>
              </a:rPr>
              <a:t>“</a:t>
            </a:r>
            <a:r>
              <a:rPr lang="zh-CN" altLang="en-US" sz="2800" dirty="0" smtClean="0">
                <a:solidFill>
                  <a:schemeClr val="tx1"/>
                </a:solidFill>
                <a:ea typeface="微软雅黑" pitchFamily="34" charset="-122"/>
                <a:cs typeface="Times New Roman" pitchFamily="18" charset="0"/>
              </a:rPr>
              <a:t>图书馆</a:t>
            </a:r>
            <a:r>
              <a:rPr lang="zh-CN" altLang="en-US" sz="2800" dirty="0" smtClean="0">
                <a:solidFill>
                  <a:schemeClr val="tx1"/>
                </a:solidFill>
                <a:latin typeface="微软雅黑" pitchFamily="34" charset="-122"/>
                <a:ea typeface="微软雅黑" pitchFamily="34" charset="-122"/>
                <a:cs typeface="Times New Roman" pitchFamily="18" charset="0"/>
              </a:rPr>
              <a:t>”</a:t>
            </a:r>
            <a:endParaRPr lang="zh-CN" altLang="en-US" sz="2800" dirty="0">
              <a:solidFill>
                <a:schemeClr val="tx1"/>
              </a:solidFill>
              <a:ea typeface="微软雅黑" pitchFamily="34" charset="-122"/>
              <a:cs typeface="Times New Roman" pitchFamily="18" charset="0"/>
            </a:endParaRPr>
          </a:p>
        </p:txBody>
      </p:sp>
    </p:spTree>
    <p:extLst>
      <p:ext uri="{BB962C8B-B14F-4D97-AF65-F5344CB8AC3E}">
        <p14:creationId xmlns:p14="http://schemas.microsoft.com/office/powerpoint/2010/main" val="3828098601"/>
      </p:ext>
    </p:extLst>
  </p:cSld>
  <p:clrMapOvr>
    <a:masterClrMapping/>
  </p:clrMapOvr>
  <p:transition spd="slow">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0598" y="0"/>
            <a:ext cx="1208012" cy="1041622"/>
          </a:xfrm>
          <a:prstGeom prst="rect">
            <a:avLst/>
          </a:prstGeom>
          <a:solidFill>
            <a:srgbClr val="A76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783861" y="1072514"/>
            <a:ext cx="6096000" cy="4372479"/>
          </a:xfrm>
          <a:prstGeom prst="rect">
            <a:avLst/>
          </a:prstGeom>
        </p:spPr>
        <p:txBody>
          <a:bodyPr>
            <a:spAutoFit/>
          </a:bodyPr>
          <a:lstStyle/>
          <a:p>
            <a:pPr>
              <a:lnSpc>
                <a:spcPts val="2800"/>
              </a:lnSpc>
            </a:pPr>
            <a:endParaRPr lang="en-US" altLang="zh-CN" sz="2000" dirty="0" smtClean="0">
              <a:solidFill>
                <a:srgbClr val="A764B4"/>
              </a:solidFill>
            </a:endParaRPr>
          </a:p>
          <a:p>
            <a:pPr>
              <a:lnSpc>
                <a:spcPts val="2800"/>
              </a:lnSpc>
            </a:pPr>
            <a:r>
              <a:rPr lang="zh-CN" altLang="en-US" sz="2000" dirty="0">
                <a:solidFill>
                  <a:srgbClr val="A764B4"/>
                </a:solidFill>
              </a:rPr>
              <a:t>期刊总量：</a:t>
            </a:r>
            <a:r>
              <a:rPr lang="en-US" altLang="zh-CN" sz="2000" dirty="0">
                <a:solidFill>
                  <a:srgbClr val="A764B4"/>
                </a:solidFill>
              </a:rPr>
              <a:t>14000</a:t>
            </a:r>
            <a:r>
              <a:rPr lang="zh-CN" altLang="en-US" sz="2000" dirty="0">
                <a:solidFill>
                  <a:srgbClr val="A764B4"/>
                </a:solidFill>
              </a:rPr>
              <a:t>余种，其中现刊</a:t>
            </a:r>
            <a:r>
              <a:rPr lang="en-US" altLang="zh-CN" sz="2000" dirty="0">
                <a:solidFill>
                  <a:srgbClr val="A764B4"/>
                </a:solidFill>
              </a:rPr>
              <a:t>9456</a:t>
            </a:r>
            <a:r>
              <a:rPr lang="zh-CN" altLang="en-US" sz="2000" dirty="0">
                <a:solidFill>
                  <a:srgbClr val="A764B4"/>
                </a:solidFill>
              </a:rPr>
              <a:t>种</a:t>
            </a:r>
            <a:br>
              <a:rPr lang="zh-CN" altLang="en-US" sz="2000" dirty="0">
                <a:solidFill>
                  <a:srgbClr val="A764B4"/>
                </a:solidFill>
              </a:rPr>
            </a:br>
            <a:r>
              <a:rPr lang="zh-CN" altLang="en-US" sz="2000" dirty="0">
                <a:solidFill>
                  <a:srgbClr val="A764B4"/>
                </a:solidFill>
              </a:rPr>
              <a:t>核心期刊：</a:t>
            </a:r>
            <a:r>
              <a:rPr lang="en-US" altLang="zh-CN" sz="2000" dirty="0">
                <a:solidFill>
                  <a:srgbClr val="A764B4"/>
                </a:solidFill>
              </a:rPr>
              <a:t>1983</a:t>
            </a:r>
            <a:r>
              <a:rPr lang="zh-CN" altLang="en-US" sz="2000" dirty="0">
                <a:solidFill>
                  <a:srgbClr val="A764B4"/>
                </a:solidFill>
              </a:rPr>
              <a:t>种</a:t>
            </a:r>
            <a:br>
              <a:rPr lang="zh-CN" altLang="en-US" sz="2000" dirty="0">
                <a:solidFill>
                  <a:srgbClr val="A764B4"/>
                </a:solidFill>
              </a:rPr>
            </a:br>
            <a:r>
              <a:rPr lang="zh-CN" altLang="en-US" sz="2000" dirty="0">
                <a:solidFill>
                  <a:srgbClr val="A764B4"/>
                </a:solidFill>
              </a:rPr>
              <a:t>文献总量：</a:t>
            </a:r>
            <a:r>
              <a:rPr lang="en-US" altLang="zh-CN" sz="2000" dirty="0">
                <a:solidFill>
                  <a:srgbClr val="A764B4"/>
                </a:solidFill>
              </a:rPr>
              <a:t>5900</a:t>
            </a:r>
            <a:r>
              <a:rPr lang="zh-CN" altLang="en-US" sz="2000" dirty="0">
                <a:solidFill>
                  <a:srgbClr val="A764B4"/>
                </a:solidFill>
              </a:rPr>
              <a:t>余万篇</a:t>
            </a:r>
            <a:br>
              <a:rPr lang="zh-CN" altLang="en-US" sz="2000" dirty="0">
                <a:solidFill>
                  <a:srgbClr val="A764B4"/>
                </a:solidFill>
              </a:rPr>
            </a:br>
            <a:r>
              <a:rPr lang="zh-CN" altLang="en-US" sz="2000" dirty="0">
                <a:solidFill>
                  <a:srgbClr val="A764B4"/>
                </a:solidFill>
              </a:rPr>
              <a:t>回溯年限：</a:t>
            </a:r>
            <a:r>
              <a:rPr lang="en-US" altLang="zh-CN" sz="2000" dirty="0">
                <a:solidFill>
                  <a:srgbClr val="A764B4"/>
                </a:solidFill>
              </a:rPr>
              <a:t>1989</a:t>
            </a:r>
            <a:r>
              <a:rPr lang="zh-CN" altLang="en-US" sz="2000" dirty="0">
                <a:solidFill>
                  <a:srgbClr val="A764B4"/>
                </a:solidFill>
              </a:rPr>
              <a:t>年，部分期刊回溯至创刊年</a:t>
            </a:r>
            <a:br>
              <a:rPr lang="zh-CN" altLang="en-US" sz="2000" dirty="0">
                <a:solidFill>
                  <a:srgbClr val="A764B4"/>
                </a:solidFill>
              </a:rPr>
            </a:br>
            <a:r>
              <a:rPr lang="zh-CN" altLang="en-US" sz="2000" dirty="0">
                <a:solidFill>
                  <a:srgbClr val="A764B4"/>
                </a:solidFill>
              </a:rPr>
              <a:t>更新周期：中心网站日更新</a:t>
            </a:r>
            <a:br>
              <a:rPr lang="zh-CN" altLang="en-US" sz="2000" dirty="0">
                <a:solidFill>
                  <a:srgbClr val="A764B4"/>
                </a:solidFill>
              </a:rPr>
            </a:br>
            <a:r>
              <a:rPr lang="zh-CN" altLang="en-US" sz="2000" dirty="0">
                <a:solidFill>
                  <a:srgbClr val="A764B4"/>
                </a:solidFill>
              </a:rPr>
              <a:t>学科分类：医药卫生、农业科学、机械工程、自动化与计算机技术、化学工程、经济管理、政治法律、哲学宗教、文学艺术等</a:t>
            </a:r>
            <a:r>
              <a:rPr lang="en-US" altLang="zh-CN" sz="2000" dirty="0">
                <a:solidFill>
                  <a:srgbClr val="A764B4"/>
                </a:solidFill>
              </a:rPr>
              <a:t>35</a:t>
            </a:r>
            <a:r>
              <a:rPr lang="zh-CN" altLang="en-US" sz="2000" dirty="0">
                <a:solidFill>
                  <a:srgbClr val="A764B4"/>
                </a:solidFill>
              </a:rPr>
              <a:t>个学科大类，</a:t>
            </a:r>
            <a:r>
              <a:rPr lang="en-US" altLang="zh-CN" sz="2000" dirty="0">
                <a:solidFill>
                  <a:srgbClr val="A764B4"/>
                </a:solidFill>
              </a:rPr>
              <a:t>457</a:t>
            </a:r>
            <a:r>
              <a:rPr lang="zh-CN" altLang="en-US" sz="2000" dirty="0">
                <a:solidFill>
                  <a:srgbClr val="A764B4"/>
                </a:solidFill>
              </a:rPr>
              <a:t>个学科小类。</a:t>
            </a:r>
            <a:br>
              <a:rPr lang="zh-CN" altLang="en-US" sz="2000" dirty="0">
                <a:solidFill>
                  <a:srgbClr val="A764B4"/>
                </a:solidFill>
              </a:rPr>
            </a:br>
            <a:r>
              <a:rPr lang="zh-CN" altLang="en-US" sz="2000" dirty="0">
                <a:solidFill>
                  <a:srgbClr val="A764B4"/>
                </a:solidFill>
              </a:rPr>
              <a:t>检索方式：文献检索、期刊检索、主题检索、作者检索、机构检索、基金检索、学科检索、地区检索以及基于这</a:t>
            </a:r>
            <a:r>
              <a:rPr lang="en-US" altLang="zh-CN" sz="2000" dirty="0">
                <a:solidFill>
                  <a:srgbClr val="A764B4"/>
                </a:solidFill>
              </a:rPr>
              <a:t>8</a:t>
            </a:r>
            <a:r>
              <a:rPr lang="zh-CN" altLang="en-US" sz="2000" dirty="0">
                <a:solidFill>
                  <a:srgbClr val="A764B4"/>
                </a:solidFill>
              </a:rPr>
              <a:t>个维度的综合</a:t>
            </a:r>
            <a:r>
              <a:rPr lang="zh-CN" altLang="en-US" sz="2000" dirty="0" smtClean="0">
                <a:solidFill>
                  <a:srgbClr val="A764B4"/>
                </a:solidFill>
              </a:rPr>
              <a:t>检索</a:t>
            </a:r>
            <a:endParaRPr lang="zh-CN" altLang="en-US" sz="2000" dirty="0">
              <a:solidFill>
                <a:srgbClr val="A764B4"/>
              </a:solidFill>
              <a:effectLst/>
            </a:endParaRPr>
          </a:p>
        </p:txBody>
      </p:sp>
      <p:sp>
        <p:nvSpPr>
          <p:cNvPr id="8" name="矩形 7"/>
          <p:cNvSpPr/>
          <p:nvPr/>
        </p:nvSpPr>
        <p:spPr>
          <a:xfrm>
            <a:off x="410598" y="259201"/>
            <a:ext cx="1302187" cy="523220"/>
          </a:xfrm>
          <a:prstGeom prst="rect">
            <a:avLst/>
          </a:prstGeom>
        </p:spPr>
        <p:txBody>
          <a:bodyPr wrap="square">
            <a:spAutoFit/>
          </a:bodyPr>
          <a:lstStyle/>
          <a:p>
            <a:r>
              <a:rPr kumimoji="1" lang="zh-CN" altLang="en-US" sz="2800" b="1" dirty="0" smtClean="0">
                <a:solidFill>
                  <a:schemeClr val="bg1"/>
                </a:solidFill>
                <a:latin typeface="+mj-ea"/>
                <a:ea typeface="+mj-ea"/>
              </a:rPr>
              <a:t>数据库</a:t>
            </a:r>
            <a:endParaRPr kumimoji="1" lang="zh-CN" altLang="en-US" sz="2800" b="1" dirty="0">
              <a:solidFill>
                <a:schemeClr val="bg1"/>
              </a:solidFill>
              <a:latin typeface="+mj-ea"/>
              <a:ea typeface="+mj-ea"/>
            </a:endParaRPr>
          </a:p>
        </p:txBody>
      </p:sp>
      <p:sp>
        <p:nvSpPr>
          <p:cNvPr id="9" name="文本框 3"/>
          <p:cNvSpPr txBox="1"/>
          <p:nvPr/>
        </p:nvSpPr>
        <p:spPr>
          <a:xfrm>
            <a:off x="1826988" y="266055"/>
            <a:ext cx="5827236" cy="769441"/>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400" dirty="0" smtClean="0">
                <a:solidFill>
                  <a:srgbClr val="A764B4"/>
                </a:solidFill>
                <a:latin typeface="+mn-lt"/>
                <a:ea typeface="+mn-ea"/>
              </a:rPr>
              <a:t>维普中文期刊服务平台</a:t>
            </a:r>
            <a:endParaRPr lang="zh-CN" altLang="en-US" sz="4400" dirty="0">
              <a:solidFill>
                <a:srgbClr val="A764B4"/>
              </a:solidFill>
              <a:latin typeface="+mn-lt"/>
              <a:ea typeface="+mn-ea"/>
            </a:endParaRPr>
          </a:p>
        </p:txBody>
      </p:sp>
      <p:pic>
        <p:nvPicPr>
          <p:cNvPr id="10" name="Picture 54" descr="MC90041767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2343" y="2603275"/>
            <a:ext cx="2771775" cy="352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9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301"/>
                            </p:stCondLst>
                            <p:childTnLst>
                              <p:par>
                                <p:cTn id="8" presetID="9"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51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273606"/>
      </p:ext>
    </p:extLst>
  </p:cSld>
  <p:clrMapOvr>
    <a:masterClrMapping/>
  </p:clrMapOvr>
  <p:transition spd="slow">
    <p:pu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07408" y="37988"/>
            <a:ext cx="902811" cy="1508105"/>
          </a:xfrm>
          <a:prstGeom prst="rect">
            <a:avLst/>
          </a:prstGeom>
        </p:spPr>
        <p:txBody>
          <a:bodyPr wrap="none">
            <a:spAutoFit/>
          </a:bodyPr>
          <a:lstStyle/>
          <a:p>
            <a:r>
              <a:rPr kumimoji="1" lang="zh-CN" altLang="en-US" sz="2800" b="1" dirty="0" smtClean="0">
                <a:solidFill>
                  <a:schemeClr val="bg1"/>
                </a:solidFill>
                <a:latin typeface="+mn-ea"/>
              </a:rPr>
              <a:t>文献</a:t>
            </a:r>
            <a:endParaRPr kumimoji="1" lang="en-US" altLang="zh-CN" sz="2800" b="1" dirty="0" smtClean="0">
              <a:solidFill>
                <a:schemeClr val="bg1"/>
              </a:solidFill>
              <a:latin typeface="+mn-ea"/>
            </a:endParaRPr>
          </a:p>
          <a:p>
            <a:r>
              <a:rPr kumimoji="1" lang="zh-CN" altLang="en-US" sz="2800" b="1" dirty="0" smtClean="0">
                <a:solidFill>
                  <a:schemeClr val="bg1"/>
                </a:solidFill>
                <a:latin typeface="+mn-ea"/>
              </a:rPr>
              <a:t>传递</a:t>
            </a:r>
            <a:endParaRPr kumimoji="1" lang="en-US" altLang="zh-CN" sz="2800" b="1" dirty="0" smtClean="0">
              <a:solidFill>
                <a:schemeClr val="bg1"/>
              </a:solidFill>
              <a:latin typeface="+mn-ea"/>
            </a:endParaRPr>
          </a:p>
          <a:p>
            <a:endParaRPr kumimoji="1" lang="zh-CN" altLang="en-US" sz="3600" b="1" dirty="0">
              <a:solidFill>
                <a:schemeClr val="bg1"/>
              </a:solidFill>
              <a:latin typeface="方正大黑_GBK" panose="03000509000000000000" pitchFamily="65" charset="-122"/>
              <a:ea typeface="方正大黑_GBK" panose="03000509000000000000" pitchFamily="65" charset="-122"/>
            </a:endParaRPr>
          </a:p>
        </p:txBody>
      </p:sp>
      <p:pic>
        <p:nvPicPr>
          <p:cNvPr id="4098" name="Picture 2" descr="C:\Documents and Settings\Administrator\桌面\文献传递PPT\幻灯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9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9063" y="1700213"/>
            <a:ext cx="12072937" cy="3544887"/>
          </a:xfrm>
        </p:spPr>
        <p:txBody>
          <a:bodyPr/>
          <a:lstStyle/>
          <a:p>
            <a:pPr>
              <a:defRPr/>
            </a:pPr>
            <a:r>
              <a:rPr lang="zh-CN" altLang="en-US" sz="8000" dirty="0" smtClean="0"/>
              <a:t>高效利用英文文献资源 </a:t>
            </a:r>
            <a:endParaRPr lang="en-US" altLang="zh-CN" sz="8000" dirty="0" smtClean="0"/>
          </a:p>
          <a:p>
            <a:pPr>
              <a:defRPr/>
            </a:pPr>
            <a:r>
              <a:rPr lang="zh-CN" altLang="en-US" sz="8000" dirty="0" smtClean="0"/>
              <a:t>助力学术研究及写作</a:t>
            </a:r>
            <a:br>
              <a:rPr lang="zh-CN" altLang="en-US" sz="8000" dirty="0" smtClean="0"/>
            </a:br>
            <a:endParaRPr lang="zh-CN" altLang="en-US" sz="8000" dirty="0"/>
          </a:p>
        </p:txBody>
      </p:sp>
      <p:sp>
        <p:nvSpPr>
          <p:cNvPr id="6147" name="Text Placeholder 3"/>
          <p:cNvSpPr>
            <a:spLocks noGrp="1"/>
          </p:cNvSpPr>
          <p:nvPr>
            <p:ph type="body" sz="quarter" idx="12"/>
          </p:nvPr>
        </p:nvSpPr>
        <p:spPr>
          <a:xfrm>
            <a:off x="4727575" y="4652963"/>
            <a:ext cx="2663825" cy="568325"/>
          </a:xfrm>
        </p:spPr>
        <p:txBody>
          <a:bodyPr/>
          <a:lstStyle/>
          <a:p>
            <a:pPr eaLnBrk="1" hangingPunct="1"/>
            <a:r>
              <a:rPr lang="zh-CN" altLang="en-US" sz="2800" smtClean="0"/>
              <a:t>主讲人：刘萍</a:t>
            </a:r>
            <a:endParaRPr lang="en-US" altLang="zh-CN" sz="2800" smtClean="0"/>
          </a:p>
        </p:txBody>
      </p:sp>
      <p:pic>
        <p:nvPicPr>
          <p:cNvPr id="6148" name="Picture 6" descr="C:\Users\Administrator\Desktop\图书馆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6321425"/>
            <a:ext cx="54673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946030"/>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r>
              <a:rPr lang="zh-CN" altLang="en-US" sz="4800" b="1" smtClean="0"/>
              <a:t>全文数据库</a:t>
            </a:r>
          </a:p>
        </p:txBody>
      </p:sp>
      <p:sp>
        <p:nvSpPr>
          <p:cNvPr id="7171" name="内容占位符 2"/>
          <p:cNvSpPr>
            <a:spLocks noGrp="1"/>
          </p:cNvSpPr>
          <p:nvPr>
            <p:ph idx="1"/>
          </p:nvPr>
        </p:nvSpPr>
        <p:spPr>
          <a:xfrm>
            <a:off x="0" y="1825625"/>
            <a:ext cx="12192000" cy="4351338"/>
          </a:xfrm>
        </p:spPr>
        <p:txBody>
          <a:bodyPr/>
          <a:lstStyle/>
          <a:p>
            <a:pPr eaLnBrk="1" hangingPunct="1"/>
            <a:r>
              <a:rPr lang="zh-CN" altLang="en-US" sz="4800" b="1" smtClean="0"/>
              <a:t>文献检索、全文查看、全文下载。</a:t>
            </a:r>
            <a:endParaRPr lang="en-US" altLang="zh-CN" sz="4800" b="1" smtClean="0"/>
          </a:p>
          <a:p>
            <a:pPr eaLnBrk="1" hangingPunct="1"/>
            <a:r>
              <a:rPr lang="zh-CN" altLang="en-US" sz="4400" b="1" smtClean="0"/>
              <a:t>选择检索条件 、输入检索词、获取文献全文。</a:t>
            </a:r>
            <a:endParaRPr lang="en-US" altLang="zh-CN" sz="4400" b="1" smtClean="0"/>
          </a:p>
          <a:p>
            <a:pPr eaLnBrk="1" hangingPunct="1"/>
            <a:r>
              <a:rPr lang="zh-CN" altLang="en-US" sz="4800" b="1" smtClean="0"/>
              <a:t>浏览期刊，查看具体文献。</a:t>
            </a:r>
            <a:endParaRPr lang="en-US" altLang="zh-CN" sz="4800" b="1" smtClean="0"/>
          </a:p>
          <a:p>
            <a:pPr eaLnBrk="1" hangingPunct="1"/>
            <a:r>
              <a:rPr lang="en-US" altLang="zh-CN" sz="4800" b="1" smtClean="0"/>
              <a:t>Springer</a:t>
            </a:r>
            <a:r>
              <a:rPr lang="zh-CN" altLang="en-US" sz="4800" b="1" smtClean="0"/>
              <a:t>电子期刊 、</a:t>
            </a:r>
            <a:r>
              <a:rPr lang="en-US" altLang="zh-CN" sz="4800" b="1" smtClean="0"/>
              <a:t>ASME</a:t>
            </a:r>
            <a:r>
              <a:rPr lang="zh-CN" altLang="en-US" sz="4800" b="1" smtClean="0"/>
              <a:t>电子期刊</a:t>
            </a:r>
            <a:endParaRPr lang="en-US" altLang="zh-CN" sz="4800" b="1" smtClean="0"/>
          </a:p>
          <a:p>
            <a:pPr eaLnBrk="1" hangingPunct="1"/>
            <a:endParaRPr lang="en-US" altLang="zh-CN" b="1" smtClean="0"/>
          </a:p>
          <a:p>
            <a:pPr eaLnBrk="1" hangingPunct="1"/>
            <a:endParaRPr lang="zh-CN" altLang="en-US" smtClean="0"/>
          </a:p>
        </p:txBody>
      </p:sp>
      <p:sp>
        <p:nvSpPr>
          <p:cNvPr id="4" name="TextBox 3"/>
          <p:cNvSpPr txBox="1"/>
          <p:nvPr/>
        </p:nvSpPr>
        <p:spPr>
          <a:xfrm rot="676409">
            <a:off x="6094413" y="376238"/>
            <a:ext cx="3959225" cy="1108075"/>
          </a:xfrm>
          <a:prstGeom prst="rect">
            <a:avLst/>
          </a:prstGeom>
          <a:noFill/>
        </p:spPr>
        <p:txBody>
          <a:bodyPr>
            <a:spAutoFit/>
          </a:bodyPr>
          <a:lstStyle/>
          <a:p>
            <a:pPr eaLnBrk="0" hangingPunct="0">
              <a:defRPr/>
            </a:pPr>
            <a:r>
              <a:rPr lang="zh-CN" altLang="en-US" sz="6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概念？</a:t>
            </a:r>
          </a:p>
        </p:txBody>
      </p:sp>
      <p:pic>
        <p:nvPicPr>
          <p:cNvPr id="7173" name="图片 7" descr="QQ截图201711171502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888" y="5516563"/>
            <a:ext cx="360045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图片 8" descr="QQ截图2017111715083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5516563"/>
            <a:ext cx="33591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748839"/>
      </p:ext>
    </p:extLst>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596900" y="260350"/>
            <a:ext cx="10285413"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90000"/>
              </a:lnSpc>
              <a:spcBef>
                <a:spcPct val="20000"/>
              </a:spcBef>
              <a:buClr>
                <a:schemeClr val="tx2"/>
              </a:buClr>
              <a:buSzPct val="70000"/>
              <a:buFont typeface="Wingdings" pitchFamily="2" charset="2"/>
              <a:buNone/>
            </a:pPr>
            <a:endParaRPr lang="en-US" altLang="zh-CN" sz="3200" b="1" u="sng"/>
          </a:p>
          <a:p>
            <a:pPr eaLnBrk="1" hangingPunct="1">
              <a:lnSpc>
                <a:spcPct val="90000"/>
              </a:lnSpc>
              <a:spcBef>
                <a:spcPct val="20000"/>
              </a:spcBef>
              <a:buClr>
                <a:schemeClr val="tx2"/>
              </a:buClr>
              <a:buSzPct val="70000"/>
              <a:buFont typeface="Wingdings" pitchFamily="2" charset="2"/>
              <a:buNone/>
            </a:pPr>
            <a:endParaRPr lang="en-US" altLang="zh-CN" sz="4400" b="1" u="sng"/>
          </a:p>
          <a:p>
            <a:pPr eaLnBrk="1" hangingPunct="1">
              <a:lnSpc>
                <a:spcPct val="90000"/>
              </a:lnSpc>
              <a:spcBef>
                <a:spcPct val="20000"/>
              </a:spcBef>
              <a:buClr>
                <a:schemeClr val="tx2"/>
              </a:buClr>
              <a:buSzPct val="70000"/>
              <a:buFont typeface="Wingdings" pitchFamily="2" charset="2"/>
              <a:buNone/>
            </a:pPr>
            <a:endParaRPr lang="en-US" altLang="zh-CN" sz="4400" b="1" u="sng"/>
          </a:p>
          <a:p>
            <a:pPr eaLnBrk="1" hangingPunct="1">
              <a:lnSpc>
                <a:spcPct val="90000"/>
              </a:lnSpc>
              <a:spcBef>
                <a:spcPct val="20000"/>
              </a:spcBef>
              <a:buClr>
                <a:schemeClr val="tx2"/>
              </a:buClr>
              <a:buSzPct val="70000"/>
              <a:buFont typeface="Wingdings" pitchFamily="2" charset="2"/>
              <a:buNone/>
            </a:pPr>
            <a:endParaRPr lang="en-US" altLang="zh-CN" sz="4400" b="1" u="sng"/>
          </a:p>
          <a:p>
            <a:pPr eaLnBrk="1" hangingPunct="1">
              <a:lnSpc>
                <a:spcPct val="90000"/>
              </a:lnSpc>
              <a:spcBef>
                <a:spcPct val="20000"/>
              </a:spcBef>
              <a:buClr>
                <a:schemeClr val="tx2"/>
              </a:buClr>
              <a:buSzPct val="70000"/>
              <a:buFont typeface="Wingdings" pitchFamily="2" charset="2"/>
              <a:buNone/>
            </a:pPr>
            <a:endParaRPr lang="en-US" altLang="zh-CN" sz="4400" b="1" u="sng"/>
          </a:p>
          <a:p>
            <a:pPr eaLnBrk="1" hangingPunct="1">
              <a:lnSpc>
                <a:spcPct val="90000"/>
              </a:lnSpc>
              <a:spcBef>
                <a:spcPct val="20000"/>
              </a:spcBef>
              <a:buClr>
                <a:schemeClr val="tx2"/>
              </a:buClr>
              <a:buSzPct val="70000"/>
              <a:buFont typeface="Wingdings" pitchFamily="2" charset="2"/>
              <a:buNone/>
            </a:pPr>
            <a:r>
              <a:rPr lang="en-US" altLang="zh-CN" sz="3200" b="1"/>
              <a:t>              </a:t>
            </a:r>
          </a:p>
          <a:p>
            <a:pPr eaLnBrk="1" hangingPunct="1">
              <a:lnSpc>
                <a:spcPct val="90000"/>
              </a:lnSpc>
              <a:spcBef>
                <a:spcPct val="20000"/>
              </a:spcBef>
              <a:buClr>
                <a:schemeClr val="tx2"/>
              </a:buClr>
              <a:buSzPct val="70000"/>
              <a:buFont typeface="Wingdings" pitchFamily="2" charset="2"/>
              <a:buNone/>
            </a:pPr>
            <a:r>
              <a:rPr lang="en-US" altLang="zh-CN" sz="3200" b="1"/>
              <a:t>            </a:t>
            </a:r>
          </a:p>
        </p:txBody>
      </p:sp>
      <p:sp>
        <p:nvSpPr>
          <p:cNvPr id="8195" name="矩形 2"/>
          <p:cNvSpPr>
            <a:spLocks noChangeArrowheads="1"/>
          </p:cNvSpPr>
          <p:nvPr/>
        </p:nvSpPr>
        <p:spPr bwMode="auto">
          <a:xfrm>
            <a:off x="695325" y="1196975"/>
            <a:ext cx="105140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Clr>
                <a:schemeClr val="tx2"/>
              </a:buClr>
              <a:buSzPct val="70000"/>
              <a:buFont typeface="Wingdings" pitchFamily="2" charset="2"/>
              <a:buNone/>
            </a:pPr>
            <a:r>
              <a:rPr lang="zh-CN" altLang="en-US" sz="4400" b="1" u="sng"/>
              <a:t>全文库（</a:t>
            </a:r>
            <a:r>
              <a:rPr lang="en-US" altLang="zh-CN" sz="4400" b="1" u="sng"/>
              <a:t>2</a:t>
            </a:r>
            <a:r>
              <a:rPr lang="zh-CN" altLang="en-US" sz="4400" b="1" u="sng"/>
              <a:t>个）：</a:t>
            </a:r>
            <a:endParaRPr lang="en-US" altLang="zh-CN" sz="4400" b="1" u="sng"/>
          </a:p>
          <a:p>
            <a:pPr>
              <a:lnSpc>
                <a:spcPct val="90000"/>
              </a:lnSpc>
              <a:spcBef>
                <a:spcPct val="20000"/>
              </a:spcBef>
              <a:buClr>
                <a:schemeClr val="tx2"/>
              </a:buClr>
              <a:buSzPct val="70000"/>
              <a:buFont typeface="Wingdings" pitchFamily="2" charset="2"/>
              <a:buNone/>
            </a:pPr>
            <a:endParaRPr lang="en-US" altLang="zh-CN" sz="4400" b="1" u="sng"/>
          </a:p>
          <a:p>
            <a:pPr>
              <a:lnSpc>
                <a:spcPct val="90000"/>
              </a:lnSpc>
              <a:spcBef>
                <a:spcPct val="20000"/>
              </a:spcBef>
              <a:buClr>
                <a:schemeClr val="tx2"/>
              </a:buClr>
              <a:buSzPct val="70000"/>
              <a:buFont typeface="Wingdings" pitchFamily="2" charset="2"/>
              <a:buNone/>
            </a:pPr>
            <a:r>
              <a:rPr lang="en-US" altLang="zh-CN" sz="4400" b="1"/>
              <a:t>Springer</a:t>
            </a:r>
            <a:r>
              <a:rPr lang="zh-CN" altLang="en-US" sz="4400" b="1"/>
              <a:t>德国施普林格全文电子期刊</a:t>
            </a:r>
            <a:endParaRPr lang="en-US" altLang="zh-CN" sz="4400" b="1"/>
          </a:p>
          <a:p>
            <a:pPr>
              <a:lnSpc>
                <a:spcPct val="90000"/>
              </a:lnSpc>
              <a:spcBef>
                <a:spcPct val="20000"/>
              </a:spcBef>
              <a:buClr>
                <a:schemeClr val="tx2"/>
              </a:buClr>
              <a:buSzPct val="70000"/>
              <a:buFont typeface="Wingdings" pitchFamily="2" charset="2"/>
              <a:buNone/>
            </a:pPr>
            <a:endParaRPr lang="en-US" altLang="zh-CN" sz="4400" b="1"/>
          </a:p>
          <a:p>
            <a:pPr>
              <a:lnSpc>
                <a:spcPct val="90000"/>
              </a:lnSpc>
              <a:spcBef>
                <a:spcPct val="20000"/>
              </a:spcBef>
              <a:buClr>
                <a:schemeClr val="tx2"/>
              </a:buClr>
              <a:buSzPct val="70000"/>
              <a:buFont typeface="Wingdings" pitchFamily="2" charset="2"/>
              <a:buNone/>
            </a:pPr>
            <a:r>
              <a:rPr lang="en-US" altLang="zh-CN" sz="4400" b="1"/>
              <a:t>ASME</a:t>
            </a:r>
            <a:r>
              <a:rPr lang="zh-CN" altLang="en-US" sz="4400" b="1"/>
              <a:t>美国机械工程师学会电子期刊</a:t>
            </a:r>
            <a:endParaRPr lang="en-US" altLang="zh-CN" sz="4400" b="1"/>
          </a:p>
        </p:txBody>
      </p:sp>
    </p:spTree>
    <p:extLst>
      <p:ext uri="{BB962C8B-B14F-4D97-AF65-F5344CB8AC3E}">
        <p14:creationId xmlns:p14="http://schemas.microsoft.com/office/powerpoint/2010/main" val="42317304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diamond(in)">
                                      <p:cBhvr>
                                        <p:cTn id="7" dur="2000"/>
                                        <p:tgtEl>
                                          <p:spTgt spid="2">
                                            <p:txEl>
                                              <p:pRg st="5" end="5"/>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slide(fromBottom)">
                                      <p:cBhvr>
                                        <p:cTn id="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46513" y="2719388"/>
            <a:ext cx="4498975" cy="1006475"/>
          </a:xfrm>
        </p:spPr>
        <p:txBody>
          <a:bodyPr/>
          <a:lstStyle/>
          <a:p>
            <a:pPr defTabSz="912495" eaLnBrk="1" fontAlgn="auto" hangingPunct="1">
              <a:spcAft>
                <a:spcPts val="0"/>
              </a:spcAft>
              <a:defRPr/>
            </a:pPr>
            <a:r>
              <a:rPr lang="en-US" dirty="0">
                <a:solidFill>
                  <a:schemeClr val="bg1"/>
                </a:solidFill>
              </a:rPr>
              <a:t>Part One</a:t>
            </a:r>
          </a:p>
        </p:txBody>
      </p:sp>
      <p:sp>
        <p:nvSpPr>
          <p:cNvPr id="3" name="Text Placeholder 2"/>
          <p:cNvSpPr>
            <a:spLocks noGrp="1"/>
          </p:cNvSpPr>
          <p:nvPr>
            <p:ph type="body" sz="quarter" idx="11"/>
          </p:nvPr>
        </p:nvSpPr>
        <p:spPr>
          <a:xfrm>
            <a:off x="2566988" y="3789363"/>
            <a:ext cx="6842125" cy="1938337"/>
          </a:xfrm>
        </p:spPr>
        <p:txBody>
          <a:bodyPr/>
          <a:lstStyle/>
          <a:p>
            <a:pPr defTabSz="912495" eaLnBrk="1" hangingPunct="1">
              <a:spcBef>
                <a:spcPct val="20000"/>
              </a:spcBef>
              <a:defRPr/>
            </a:pPr>
            <a:r>
              <a:rPr lang="en-US" altLang="zh-CN" dirty="0"/>
              <a:t>Springer</a:t>
            </a:r>
            <a:r>
              <a:rPr lang="en-US" altLang="zh-CN" dirty="0" smtClean="0">
                <a:ea typeface="微软雅黑" pitchFamily="34" charset="-122"/>
              </a:rPr>
              <a:t> Link</a:t>
            </a:r>
            <a:r>
              <a:rPr lang="zh-CN" altLang="en-US" dirty="0">
                <a:ea typeface="微软雅黑" pitchFamily="34" charset="-122"/>
              </a:rPr>
              <a:t>电</a:t>
            </a:r>
            <a:r>
              <a:rPr lang="zh-CN" altLang="en-US" dirty="0" smtClean="0">
                <a:ea typeface="微软雅黑" pitchFamily="34" charset="-122"/>
              </a:rPr>
              <a:t>子</a:t>
            </a:r>
            <a:endParaRPr lang="en-US" altLang="zh-CN" dirty="0" smtClean="0">
              <a:ea typeface="微软雅黑" pitchFamily="34" charset="-122"/>
            </a:endParaRPr>
          </a:p>
          <a:p>
            <a:pPr defTabSz="912495" eaLnBrk="1" hangingPunct="1">
              <a:spcBef>
                <a:spcPct val="20000"/>
              </a:spcBef>
              <a:defRPr/>
            </a:pPr>
            <a:r>
              <a:rPr lang="zh-CN" altLang="en-US" dirty="0" smtClean="0">
                <a:ea typeface="微软雅黑" pitchFamily="34" charset="-122"/>
              </a:rPr>
              <a:t>期刊</a:t>
            </a:r>
            <a:r>
              <a:rPr lang="zh-CN" altLang="en-US" dirty="0" smtClean="0">
                <a:latin typeface="微软雅黑" pitchFamily="34" charset="-122"/>
                <a:ea typeface="微软雅黑" pitchFamily="34" charset="-122"/>
              </a:rPr>
              <a:t>（</a:t>
            </a:r>
            <a:r>
              <a:rPr lang="zh-CN" altLang="en-US" dirty="0">
                <a:latin typeface="微软雅黑" pitchFamily="34" charset="-122"/>
                <a:ea typeface="微软雅黑" pitchFamily="34" charset="-122"/>
              </a:rPr>
              <a:t>施普林格）</a:t>
            </a:r>
            <a:endParaRPr lang="en-US" altLang="zh-CN" dirty="0">
              <a:latin typeface="微软雅黑" pitchFamily="34" charset="-122"/>
              <a:ea typeface="微软雅黑" pitchFamily="34" charset="-122"/>
            </a:endParaRPr>
          </a:p>
        </p:txBody>
      </p:sp>
      <p:pic>
        <p:nvPicPr>
          <p:cNvPr id="9220" name="Picture 6" descr="C:\Users\Administrator\Desktop\图书馆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6321425"/>
            <a:ext cx="54673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752061"/>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871538"/>
            <a:ext cx="59817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矩形 1"/>
          <p:cNvSpPr>
            <a:spLocks noChangeArrowheads="1"/>
          </p:cNvSpPr>
          <p:nvPr/>
        </p:nvSpPr>
        <p:spPr bwMode="auto">
          <a:xfrm>
            <a:off x="5375275" y="3341688"/>
            <a:ext cx="48418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4400" b="1"/>
              <a:t>尤利乌斯</a:t>
            </a:r>
            <a:r>
              <a:rPr lang="en-US" altLang="zh-CN" sz="4400" b="1"/>
              <a:t>·</a:t>
            </a:r>
            <a:r>
              <a:rPr lang="zh-CN" altLang="en-US" sz="4400" b="1"/>
              <a:t>施普林格</a:t>
            </a:r>
            <a:endParaRPr lang="en-US" altLang="zh-CN" sz="4400" b="1"/>
          </a:p>
          <a:p>
            <a:pPr eaLnBrk="0" hangingPunct="0"/>
            <a:r>
              <a:rPr lang="zh-CN" altLang="en-US" sz="4400" b="1"/>
              <a:t>（</a:t>
            </a:r>
            <a:r>
              <a:rPr lang="en-US" altLang="zh-CN" sz="4400" b="1"/>
              <a:t>Julius Springer</a:t>
            </a:r>
            <a:r>
              <a:rPr lang="zh-CN" altLang="en-US" sz="4400" b="1"/>
              <a:t>）</a:t>
            </a:r>
          </a:p>
        </p:txBody>
      </p:sp>
      <p:sp>
        <p:nvSpPr>
          <p:cNvPr id="3" name="矩形 2"/>
          <p:cNvSpPr/>
          <p:nvPr/>
        </p:nvSpPr>
        <p:spPr>
          <a:xfrm>
            <a:off x="2692594" y="3602633"/>
            <a:ext cx="2291012"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zh-CN"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创始人</a:t>
            </a:r>
          </a:p>
        </p:txBody>
      </p:sp>
    </p:spTree>
    <p:extLst>
      <p:ext uri="{BB962C8B-B14F-4D97-AF65-F5344CB8AC3E}">
        <p14:creationId xmlns:p14="http://schemas.microsoft.com/office/powerpoint/2010/main" val="1801904880"/>
      </p:ext>
    </p:extLst>
  </p:cSld>
  <p:clrMapOvr>
    <a:masterClrMapping/>
  </p:clrMapOvr>
  <p:transition spd="slow">
    <p:push/>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2"/>
          <p:cNvSpPr>
            <a:spLocks noChangeArrowheads="1"/>
          </p:cNvSpPr>
          <p:nvPr/>
        </p:nvSpPr>
        <p:spPr bwMode="auto">
          <a:xfrm>
            <a:off x="407988" y="476250"/>
            <a:ext cx="112331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a:latin typeface="Times New Roman" pitchFamily="18" charset="0"/>
                <a:ea typeface="微软雅黑" pitchFamily="34" charset="-122"/>
              </a:rPr>
              <a:t>Springer</a:t>
            </a:r>
            <a:r>
              <a:rPr lang="zh-CN" altLang="en-US" sz="3200" b="1">
                <a:latin typeface="微软雅黑" pitchFamily="34" charset="-122"/>
                <a:ea typeface="微软雅黑" pitchFamily="34" charset="-122"/>
              </a:rPr>
              <a:t>出版社于</a:t>
            </a:r>
            <a:r>
              <a:rPr lang="en-US" altLang="zh-CN" sz="3200" b="1">
                <a:latin typeface="微软雅黑" pitchFamily="34" charset="-122"/>
                <a:ea typeface="微软雅黑" pitchFamily="34" charset="-122"/>
              </a:rPr>
              <a:t>1842</a:t>
            </a:r>
            <a:r>
              <a:rPr lang="zh-CN" altLang="en-US" sz="3200" b="1">
                <a:latin typeface="微软雅黑" pitchFamily="34" charset="-122"/>
                <a:ea typeface="微软雅黑" pitchFamily="34" charset="-122"/>
              </a:rPr>
              <a:t>年在德国柏林创立，是全球第一大科技图书出版公司和第二大科技期刊出版公司。</a:t>
            </a:r>
            <a:endParaRPr lang="zh-CN" altLang="en-US" sz="3200">
              <a:latin typeface="微软雅黑" pitchFamily="34" charset="-122"/>
              <a:ea typeface="微软雅黑" pitchFamily="34" charset="-122"/>
            </a:endParaRPr>
          </a:p>
          <a:p>
            <a:endParaRPr lang="zh-CN" altLang="en-US" sz="3200">
              <a:latin typeface="微软雅黑" pitchFamily="34" charset="-122"/>
              <a:ea typeface="微软雅黑" pitchFamily="34" charset="-122"/>
            </a:endParaRPr>
          </a:p>
          <a:p>
            <a:r>
              <a:rPr lang="zh-CN" altLang="en-US" sz="3200" b="1">
                <a:latin typeface="微软雅黑" pitchFamily="34" charset="-122"/>
                <a:ea typeface="微软雅黑" pitchFamily="34" charset="-122"/>
              </a:rPr>
              <a:t>涵盖了自然科学、技术、工程、医学、法律、行为科学、经济学、生物学和医学等</a:t>
            </a:r>
            <a:r>
              <a:rPr lang="en-US" altLang="zh-CN" sz="3200" b="1">
                <a:latin typeface="微软雅黑" pitchFamily="34" charset="-122"/>
                <a:ea typeface="微软雅黑" pitchFamily="34" charset="-122"/>
              </a:rPr>
              <a:t>11</a:t>
            </a:r>
            <a:r>
              <a:rPr lang="zh-CN" altLang="en-US" sz="3200" b="1">
                <a:latin typeface="微软雅黑" pitchFamily="34" charset="-122"/>
                <a:ea typeface="微软雅黑" pitchFamily="34" charset="-122"/>
              </a:rPr>
              <a:t>个学科。</a:t>
            </a:r>
            <a:endParaRPr lang="zh-CN" altLang="en-US" sz="3200">
              <a:latin typeface="微软雅黑" pitchFamily="34" charset="-122"/>
              <a:ea typeface="微软雅黑" pitchFamily="34" charset="-122"/>
            </a:endParaRPr>
          </a:p>
          <a:p>
            <a:endParaRPr lang="en-US" altLang="zh-CN" sz="4000">
              <a:latin typeface="微软雅黑" pitchFamily="34" charset="-122"/>
              <a:ea typeface="微软雅黑" pitchFamily="34" charset="-122"/>
            </a:endParaRPr>
          </a:p>
          <a:p>
            <a:r>
              <a:rPr lang="zh-CN" altLang="en-US" sz="3200" b="1">
                <a:latin typeface="微软雅黑" pitchFamily="34" charset="-122"/>
                <a:ea typeface="微软雅黑" pitchFamily="34" charset="-122"/>
              </a:rPr>
              <a:t>目前，</a:t>
            </a:r>
            <a:r>
              <a:rPr lang="zh-CN" altLang="en-US" sz="3200" b="1">
                <a:latin typeface="Times New Roman" pitchFamily="18" charset="0"/>
                <a:ea typeface="微软雅黑" pitchFamily="34" charset="-122"/>
              </a:rPr>
              <a:t>Springer</a:t>
            </a:r>
            <a:r>
              <a:rPr lang="zh-CN" altLang="en-US" sz="3200" b="1">
                <a:latin typeface="微软雅黑" pitchFamily="34" charset="-122"/>
                <a:ea typeface="微软雅黑" pitchFamily="34" charset="-122"/>
              </a:rPr>
              <a:t>电子期刊有1700多种，60%以上被</a:t>
            </a:r>
            <a:r>
              <a:rPr lang="zh-CN" altLang="en-US" sz="3200" b="1">
                <a:latin typeface="Times New Roman" pitchFamily="18" charset="0"/>
                <a:ea typeface="微软雅黑" pitchFamily="34" charset="-122"/>
              </a:rPr>
              <a:t>SCI</a:t>
            </a:r>
            <a:r>
              <a:rPr lang="zh-CN" altLang="en-US" sz="3200" b="1">
                <a:latin typeface="微软雅黑" pitchFamily="34" charset="-122"/>
                <a:ea typeface="微软雅黑" pitchFamily="34" charset="-122"/>
              </a:rPr>
              <a:t>（美国科学索引）和</a:t>
            </a:r>
            <a:r>
              <a:rPr lang="zh-CN" altLang="en-US" sz="3200" b="1">
                <a:latin typeface="Times New Roman" pitchFamily="18" charset="0"/>
                <a:ea typeface="微软雅黑" pitchFamily="34" charset="-122"/>
              </a:rPr>
              <a:t>SSCI</a:t>
            </a:r>
            <a:r>
              <a:rPr lang="zh-CN" altLang="en-US" sz="3200" b="1">
                <a:latin typeface="微软雅黑" pitchFamily="34" charset="-122"/>
                <a:ea typeface="微软雅黑" pitchFamily="34" charset="-122"/>
              </a:rPr>
              <a:t>（美国社会科学索引）收录。</a:t>
            </a:r>
          </a:p>
        </p:txBody>
      </p:sp>
    </p:spTree>
    <p:extLst>
      <p:ext uri="{BB962C8B-B14F-4D97-AF65-F5344CB8AC3E}">
        <p14:creationId xmlns:p14="http://schemas.microsoft.com/office/powerpoint/2010/main" val="4159290886"/>
      </p:ext>
    </p:extLst>
  </p:cSld>
  <p:clrMapOvr>
    <a:masterClrMapping/>
  </p:clrMapOvr>
  <p:transition spd="slow">
    <p:push/>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050"/>
            <a:ext cx="8569325"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椭圆 1"/>
          <p:cNvSpPr>
            <a:spLocks noChangeArrowheads="1"/>
          </p:cNvSpPr>
          <p:nvPr/>
        </p:nvSpPr>
        <p:spPr bwMode="auto">
          <a:xfrm>
            <a:off x="6311900" y="3860800"/>
            <a:ext cx="1728788" cy="576263"/>
          </a:xfrm>
          <a:prstGeom prst="ellipse">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eaLnBrk="0" hangingPunct="0">
              <a:lnSpc>
                <a:spcPct val="140000"/>
              </a:lnSpc>
            </a:pPr>
            <a:endParaRPr lang="zh-CN" altLang="en-US">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9727785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12191999" cy="623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p:cNvSpPr>
            <a:spLocks noChangeArrowheads="1"/>
          </p:cNvSpPr>
          <p:nvPr/>
        </p:nvSpPr>
        <p:spPr bwMode="auto">
          <a:xfrm>
            <a:off x="1198563" y="188913"/>
            <a:ext cx="9072562" cy="431800"/>
          </a:xfrm>
          <a:prstGeom prst="rect">
            <a:avLst/>
          </a:prstGeom>
          <a:solidFill>
            <a:srgbClr val="FC9D9A"/>
          </a:solidFill>
          <a:ln w="9525" algn="ctr">
            <a:solidFill>
              <a:schemeClr val="tx1"/>
            </a:solidFill>
            <a:miter lim="800000"/>
            <a:headEnd/>
            <a:tailEnd/>
          </a:ln>
        </p:spPr>
        <p:txBody>
          <a:bodyPr wrap="none" anchor="ctr"/>
          <a:lstStyle/>
          <a:p>
            <a:pPr algn="ctr"/>
            <a:r>
              <a:rPr lang="zh-CN" altLang="en-US" sz="2800" b="1" dirty="0">
                <a:solidFill>
                  <a:schemeClr val="tx1"/>
                </a:solidFill>
                <a:latin typeface="Arial" pitchFamily="34" charset="0"/>
                <a:ea typeface="宋体" pitchFamily="2" charset="-122"/>
              </a:rPr>
              <a:t>登录方式二：</a:t>
            </a:r>
            <a:r>
              <a:rPr lang="en-US" altLang="zh-CN" sz="2800" b="1" dirty="0">
                <a:solidFill>
                  <a:schemeClr val="tx1"/>
                </a:solidFill>
                <a:latin typeface="Arial" pitchFamily="34" charset="0"/>
                <a:ea typeface="宋体" pitchFamily="2" charset="-122"/>
              </a:rPr>
              <a:t>http://222.27.200.4</a:t>
            </a:r>
            <a:r>
              <a:rPr lang="zh-CN" altLang="en-US" sz="2800" b="1" dirty="0">
                <a:solidFill>
                  <a:schemeClr val="tx1"/>
                </a:solidFill>
                <a:latin typeface="Arial" pitchFamily="34" charset="0"/>
                <a:ea typeface="宋体" pitchFamily="2" charset="-122"/>
              </a:rPr>
              <a:t>或者</a:t>
            </a:r>
            <a:r>
              <a:rPr lang="en-US" altLang="zh-CN" sz="2800" b="1" dirty="0">
                <a:solidFill>
                  <a:schemeClr val="tx1"/>
                </a:solidFill>
                <a:latin typeface="Arial" pitchFamily="34" charset="0"/>
                <a:ea typeface="宋体" pitchFamily="2" charset="-122"/>
              </a:rPr>
              <a:t>lib.hrbust.edu.cn</a:t>
            </a:r>
          </a:p>
        </p:txBody>
      </p:sp>
      <p:sp>
        <p:nvSpPr>
          <p:cNvPr id="5" name="Oval 5"/>
          <p:cNvSpPr>
            <a:spLocks noChangeArrowheads="1"/>
          </p:cNvSpPr>
          <p:nvPr/>
        </p:nvSpPr>
        <p:spPr bwMode="auto">
          <a:xfrm>
            <a:off x="6670675" y="3213100"/>
            <a:ext cx="1441450" cy="431800"/>
          </a:xfrm>
          <a:prstGeom prst="ellipse">
            <a:avLst/>
          </a:prstGeom>
          <a:noFill/>
          <a:ln w="15875" algn="ctr">
            <a:solidFill>
              <a:srgbClr val="FF66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zh-CN" altLang="en-US"/>
          </a:p>
        </p:txBody>
      </p:sp>
    </p:spTree>
    <p:extLst>
      <p:ext uri="{BB962C8B-B14F-4D97-AF65-F5344CB8AC3E}">
        <p14:creationId xmlns:p14="http://schemas.microsoft.com/office/powerpoint/2010/main" val="15151037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in)">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0"/>
            <a:ext cx="6465888"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a:spLocks noChangeArrowheads="1"/>
          </p:cNvSpPr>
          <p:nvPr/>
        </p:nvSpPr>
        <p:spPr bwMode="auto">
          <a:xfrm>
            <a:off x="3503613" y="1196975"/>
            <a:ext cx="2305050" cy="719138"/>
          </a:xfrm>
          <a:prstGeom prst="ellipse">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eaLnBrk="0" hangingPunct="0">
              <a:lnSpc>
                <a:spcPct val="140000"/>
              </a:lnSpc>
            </a:pPr>
            <a:endParaRPr lang="zh-CN" altLang="en-US">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0965311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12192001"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334963" y="692150"/>
            <a:ext cx="6335712" cy="863600"/>
          </a:xfrm>
          <a:prstGeom prst="roundRect">
            <a:avLst/>
          </a:prstGeom>
          <a:noFill/>
          <a:ln w="28575">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sp>
        <p:nvSpPr>
          <p:cNvPr id="4" name="圆角矩形标注 3"/>
          <p:cNvSpPr>
            <a:spLocks noChangeArrowheads="1"/>
          </p:cNvSpPr>
          <p:nvPr/>
        </p:nvSpPr>
        <p:spPr bwMode="auto">
          <a:xfrm>
            <a:off x="4943475" y="1844675"/>
            <a:ext cx="2233613" cy="719138"/>
          </a:xfrm>
          <a:prstGeom prst="wedgeRoundRectCallout">
            <a:avLst>
              <a:gd name="adj1" fmla="val -66417"/>
              <a:gd name="adj2" fmla="val -91500"/>
              <a:gd name="adj3" fmla="val 16667"/>
            </a:avLst>
          </a:prstGeom>
          <a:solidFill>
            <a:srgbClr val="FFFF00"/>
          </a:solidFill>
          <a:ln w="28575">
            <a:solidFill>
              <a:srgbClr val="FF0000"/>
            </a:solidFill>
            <a:round/>
            <a:headEnd/>
            <a:tailEnd/>
          </a:ln>
        </p:spPr>
        <p:txBody>
          <a:bodyPr anchor="ctr"/>
          <a:lstStyle/>
          <a:p>
            <a:pPr algn="ctr" eaLnBrk="0" hangingPunct="0"/>
            <a:r>
              <a:rPr lang="zh-CN" altLang="en-US" sz="3200" b="1">
                <a:solidFill>
                  <a:srgbClr val="FF0000"/>
                </a:solidFill>
                <a:latin typeface="微软雅黑" pitchFamily="34" charset="-122"/>
                <a:ea typeface="微软雅黑" pitchFamily="34" charset="-122"/>
              </a:rPr>
              <a:t>简单检索</a:t>
            </a:r>
          </a:p>
        </p:txBody>
      </p:sp>
      <p:sp>
        <p:nvSpPr>
          <p:cNvPr id="5" name="圆角矩形 4"/>
          <p:cNvSpPr/>
          <p:nvPr/>
        </p:nvSpPr>
        <p:spPr>
          <a:xfrm>
            <a:off x="161925" y="2200275"/>
            <a:ext cx="3578225" cy="4973638"/>
          </a:xfrm>
          <a:prstGeom prst="roundRect">
            <a:avLst/>
          </a:prstGeom>
          <a:noFill/>
          <a:ln w="28575">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sp>
        <p:nvSpPr>
          <p:cNvPr id="6" name="圆角矩形标注 5"/>
          <p:cNvSpPr/>
          <p:nvPr/>
        </p:nvSpPr>
        <p:spPr>
          <a:xfrm>
            <a:off x="4075113" y="5661025"/>
            <a:ext cx="2232025" cy="719138"/>
          </a:xfrm>
          <a:prstGeom prst="wedgeRoundRectCallout">
            <a:avLst>
              <a:gd name="adj1" fmla="val -67121"/>
              <a:gd name="adj2" fmla="val -65961"/>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3200" b="1" noProof="1">
                <a:solidFill>
                  <a:srgbClr val="FF0000"/>
                </a:solidFill>
                <a:latin typeface="微软雅黑" panose="020B0503020204020204" pitchFamily="34" charset="-122"/>
                <a:ea typeface="微软雅黑" panose="020B0503020204020204" pitchFamily="34" charset="-122"/>
              </a:rPr>
              <a:t>分类检索</a:t>
            </a:r>
          </a:p>
        </p:txBody>
      </p:sp>
      <p:sp>
        <p:nvSpPr>
          <p:cNvPr id="7" name="圆角矩形标注 6"/>
          <p:cNvSpPr/>
          <p:nvPr/>
        </p:nvSpPr>
        <p:spPr>
          <a:xfrm>
            <a:off x="7848600" y="4122738"/>
            <a:ext cx="3790950" cy="955675"/>
          </a:xfrm>
          <a:prstGeom prst="wedgeRoundRectCallout">
            <a:avLst>
              <a:gd name="adj1" fmla="val -61890"/>
              <a:gd name="adj2" fmla="val -39506"/>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3200" b="1" noProof="1">
                <a:solidFill>
                  <a:srgbClr val="FF0000"/>
                </a:solidFill>
                <a:latin typeface="微软雅黑" panose="020B0503020204020204" pitchFamily="34" charset="-122"/>
                <a:ea typeface="微软雅黑" panose="020B0503020204020204" pitchFamily="34" charset="-122"/>
              </a:rPr>
              <a:t>直接点开浏览</a:t>
            </a:r>
            <a:endParaRPr lang="en-US" altLang="zh-CN" sz="3200" b="1" noProof="1">
              <a:solidFill>
                <a:srgbClr val="FF0000"/>
              </a:solidFill>
              <a:latin typeface="微软雅黑" panose="020B0503020204020204" pitchFamily="34" charset="-122"/>
              <a:ea typeface="微软雅黑" panose="020B0503020204020204" pitchFamily="34" charset="-122"/>
            </a:endParaRPr>
          </a:p>
          <a:p>
            <a:pPr algn="ctr" eaLnBrk="0" hangingPunct="0">
              <a:defRPr/>
            </a:pPr>
            <a:r>
              <a:rPr lang="en-US" altLang="zh-CN" sz="3200" b="1" noProof="1">
                <a:solidFill>
                  <a:srgbClr val="FF0000"/>
                </a:solidFill>
                <a:latin typeface="微软雅黑" panose="020B0503020204020204" pitchFamily="34" charset="-122"/>
                <a:ea typeface="微软雅黑" panose="020B0503020204020204" pitchFamily="34" charset="-122"/>
              </a:rPr>
              <a:t>(</a:t>
            </a:r>
            <a:r>
              <a:rPr lang="zh-CN" altLang="en-US" sz="3200" b="1" noProof="1">
                <a:solidFill>
                  <a:srgbClr val="FF0000"/>
                </a:solidFill>
                <a:latin typeface="微软雅黑" panose="020B0503020204020204" pitchFamily="34" charset="-122"/>
                <a:ea typeface="微软雅黑" panose="020B0503020204020204" pitchFamily="34" charset="-122"/>
              </a:rPr>
              <a:t>按内容）</a:t>
            </a:r>
          </a:p>
        </p:txBody>
      </p:sp>
      <p:sp>
        <p:nvSpPr>
          <p:cNvPr id="8" name="圆角矩形标注 3"/>
          <p:cNvSpPr>
            <a:spLocks noChangeArrowheads="1"/>
          </p:cNvSpPr>
          <p:nvPr/>
        </p:nvSpPr>
        <p:spPr bwMode="auto">
          <a:xfrm>
            <a:off x="7823200" y="1695450"/>
            <a:ext cx="2233613" cy="719138"/>
          </a:xfrm>
          <a:prstGeom prst="wedgeRoundRectCallout">
            <a:avLst>
              <a:gd name="adj1" fmla="val -66417"/>
              <a:gd name="adj2" fmla="val -91500"/>
              <a:gd name="adj3" fmla="val 16667"/>
            </a:avLst>
          </a:prstGeom>
          <a:solidFill>
            <a:srgbClr val="FFFF00"/>
          </a:solidFill>
          <a:ln w="28575">
            <a:solidFill>
              <a:srgbClr val="FF0000"/>
            </a:solidFill>
            <a:round/>
            <a:headEnd/>
            <a:tailEnd/>
          </a:ln>
        </p:spPr>
        <p:txBody>
          <a:bodyPr anchor="ctr"/>
          <a:lstStyle/>
          <a:p>
            <a:pPr algn="ctr" eaLnBrk="0" hangingPunct="0"/>
            <a:r>
              <a:rPr lang="zh-CN" altLang="en-US" sz="3200" b="1">
                <a:solidFill>
                  <a:srgbClr val="FF0000"/>
                </a:solidFill>
                <a:latin typeface="微软雅黑" pitchFamily="34" charset="-122"/>
                <a:ea typeface="微软雅黑" pitchFamily="34" charset="-122"/>
              </a:rPr>
              <a:t>高级检索</a:t>
            </a:r>
          </a:p>
        </p:txBody>
      </p:sp>
      <p:sp>
        <p:nvSpPr>
          <p:cNvPr id="9" name="矩形 8"/>
          <p:cNvSpPr>
            <a:spLocks noChangeArrowheads="1"/>
          </p:cNvSpPr>
          <p:nvPr/>
        </p:nvSpPr>
        <p:spPr bwMode="auto">
          <a:xfrm>
            <a:off x="6816725" y="830263"/>
            <a:ext cx="647700" cy="649287"/>
          </a:xfrm>
          <a:prstGeom prst="rect">
            <a:avLst/>
          </a:prstGeom>
          <a:noFill/>
          <a:ln w="28575">
            <a:solidFill>
              <a:srgbClr val="FF0064"/>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p>
        </p:txBody>
      </p:sp>
    </p:spTree>
    <p:extLst>
      <p:ext uri="{BB962C8B-B14F-4D97-AF65-F5344CB8AC3E}">
        <p14:creationId xmlns:p14="http://schemas.microsoft.com/office/powerpoint/2010/main" val="3599453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amond(in)">
                                      <p:cBhvr>
                                        <p:cTn id="27" dur="20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bldLvl="0" animBg="1"/>
      <p:bldP spid="6" grpId="0" bldLvl="0" animBg="1"/>
      <p:bldP spid="7" grpId="0" bldLvl="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26978"/>
          <p:cNvSpPr txBox="1">
            <a:spLocks noChangeArrowheads="1"/>
          </p:cNvSpPr>
          <p:nvPr/>
        </p:nvSpPr>
        <p:spPr bwMode="auto">
          <a:xfrm>
            <a:off x="192088" y="1844675"/>
            <a:ext cx="1171575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bri" pitchFamily="34" charset="0"/>
                <a:ea typeface="宋体" pitchFamily="2" charset="-122"/>
              </a:defRPr>
            </a:lvl1pPr>
            <a:lvl2pPr marL="742950" indent="-285750" defTabSz="911225" eaLnBrk="0" hangingPunct="0">
              <a:defRPr sz="2400">
                <a:solidFill>
                  <a:schemeClr val="tx1"/>
                </a:solidFill>
                <a:latin typeface="Calibri" pitchFamily="34" charset="0"/>
                <a:ea typeface="宋体" pitchFamily="2" charset="-122"/>
              </a:defRPr>
            </a:lvl2pPr>
            <a:lvl3pPr marL="1143000" indent="-228600" defTabSz="911225" eaLnBrk="0" hangingPunct="0">
              <a:defRPr sz="2400">
                <a:solidFill>
                  <a:schemeClr val="tx1"/>
                </a:solidFill>
                <a:latin typeface="Calibri" pitchFamily="34" charset="0"/>
                <a:ea typeface="宋体" pitchFamily="2" charset="-122"/>
              </a:defRPr>
            </a:lvl3pPr>
            <a:lvl4pPr marL="1600200" indent="-228600" defTabSz="911225" eaLnBrk="0" hangingPunct="0">
              <a:defRPr sz="2400">
                <a:solidFill>
                  <a:schemeClr val="tx1"/>
                </a:solidFill>
                <a:latin typeface="Calibri" pitchFamily="34" charset="0"/>
                <a:ea typeface="宋体" pitchFamily="2" charset="-122"/>
              </a:defRPr>
            </a:lvl4pPr>
            <a:lvl5pPr marL="2057400" indent="-228600" defTabSz="911225" eaLnBrk="0" hangingPunct="0">
              <a:defRPr sz="2400">
                <a:solidFill>
                  <a:schemeClr val="tx1"/>
                </a:solidFill>
                <a:latin typeface="Calibri" pitchFamily="34" charset="0"/>
                <a:ea typeface="宋体" pitchFamily="2" charset="-122"/>
              </a:defRPr>
            </a:lvl5pPr>
            <a:lvl6pPr marL="25146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90000"/>
              </a:lnSpc>
              <a:spcBef>
                <a:spcPts val="1000"/>
              </a:spcBef>
              <a:buFont typeface="Wingdings" pitchFamily="2" charset="2"/>
              <a:buNone/>
            </a:pPr>
            <a:r>
              <a:rPr lang="zh-CN" altLang="en-US" sz="3200" b="1">
                <a:latin typeface="微软雅黑" pitchFamily="34" charset="-122"/>
                <a:ea typeface="微软雅黑" pitchFamily="34" charset="-122"/>
              </a:rPr>
              <a:t>查找有关</a:t>
            </a:r>
            <a:r>
              <a:rPr lang="en-US" altLang="zh-CN" sz="3200" b="1">
                <a:latin typeface="微软雅黑" pitchFamily="34" charset="-122"/>
                <a:ea typeface="微软雅黑" pitchFamily="34" charset="-122"/>
              </a:rPr>
              <a:t>“</a:t>
            </a:r>
            <a:r>
              <a:rPr lang="zh-CN" altLang="en-US" sz="3200" b="1">
                <a:latin typeface="微软雅黑" pitchFamily="34" charset="-122"/>
                <a:ea typeface="微软雅黑" pitchFamily="34" charset="-122"/>
              </a:rPr>
              <a:t>机器人与粒子植入</a:t>
            </a:r>
            <a:r>
              <a:rPr lang="en-US" altLang="zh-CN" sz="3200" b="1">
                <a:latin typeface="微软雅黑" pitchFamily="34" charset="-122"/>
                <a:ea typeface="微软雅黑" pitchFamily="34" charset="-122"/>
              </a:rPr>
              <a:t>”</a:t>
            </a:r>
            <a:r>
              <a:rPr lang="zh-CN" altLang="en-US" sz="3200" b="1">
                <a:latin typeface="微软雅黑" pitchFamily="34" charset="-122"/>
                <a:ea typeface="微软雅黑" pitchFamily="34" charset="-122"/>
              </a:rPr>
              <a:t>方面的期刊论文，并下载，即查找文献类型为</a:t>
            </a:r>
            <a:r>
              <a:rPr lang="en-US" altLang="zh-CN" sz="3200" b="1">
                <a:latin typeface="微软雅黑" pitchFamily="34" charset="-122"/>
                <a:ea typeface="微软雅黑" pitchFamily="34" charset="-122"/>
              </a:rPr>
              <a:t>article</a:t>
            </a:r>
            <a:r>
              <a:rPr lang="zh-CN" altLang="en-US" sz="3200" b="1">
                <a:latin typeface="微软雅黑" pitchFamily="34" charset="-122"/>
                <a:ea typeface="微软雅黑" pitchFamily="34" charset="-122"/>
              </a:rPr>
              <a:t>的文章。</a:t>
            </a:r>
          </a:p>
          <a:p>
            <a:pPr eaLnBrk="1" hangingPunct="1">
              <a:lnSpc>
                <a:spcPct val="90000"/>
              </a:lnSpc>
              <a:spcBef>
                <a:spcPts val="1000"/>
              </a:spcBef>
              <a:buFont typeface="Wingdings" pitchFamily="2" charset="2"/>
              <a:buChar char="p"/>
            </a:pPr>
            <a:r>
              <a:rPr lang="zh-CN" altLang="en-US" sz="3200" b="1">
                <a:latin typeface="微软雅黑" pitchFamily="34" charset="-122"/>
                <a:ea typeface="微软雅黑" pitchFamily="34" charset="-122"/>
              </a:rPr>
              <a:t>分析：</a:t>
            </a:r>
          </a:p>
          <a:p>
            <a:pPr eaLnBrk="1" hangingPunct="1">
              <a:lnSpc>
                <a:spcPct val="90000"/>
              </a:lnSpc>
              <a:spcBef>
                <a:spcPts val="1000"/>
              </a:spcBef>
              <a:buFont typeface="Wingdings" pitchFamily="2" charset="2"/>
              <a:buChar char="Ø"/>
            </a:pPr>
            <a:r>
              <a:rPr lang="zh-CN" altLang="en-US" sz="3200" b="1">
                <a:latin typeface="微软雅黑" pitchFamily="34" charset="-122"/>
                <a:ea typeface="微软雅黑" pitchFamily="34" charset="-122"/>
              </a:rPr>
              <a:t>机器人为</a:t>
            </a:r>
            <a:r>
              <a:rPr lang="en-US" altLang="zh-CN" sz="3200" b="1">
                <a:latin typeface="微软雅黑" pitchFamily="34" charset="-122"/>
                <a:ea typeface="微软雅黑" pitchFamily="34" charset="-122"/>
              </a:rPr>
              <a:t>robot</a:t>
            </a:r>
            <a:r>
              <a:rPr lang="zh-CN" altLang="en-US" sz="3200" b="1">
                <a:latin typeface="微软雅黑" pitchFamily="34" charset="-122"/>
                <a:ea typeface="微软雅黑" pitchFamily="34" charset="-122"/>
              </a:rPr>
              <a:t>；</a:t>
            </a:r>
            <a:endParaRPr lang="en-US" altLang="zh-CN" sz="3200" b="1">
              <a:latin typeface="微软雅黑" pitchFamily="34" charset="-122"/>
              <a:ea typeface="微软雅黑" pitchFamily="34" charset="-122"/>
            </a:endParaRPr>
          </a:p>
          <a:p>
            <a:pPr eaLnBrk="1" hangingPunct="1">
              <a:lnSpc>
                <a:spcPct val="90000"/>
              </a:lnSpc>
              <a:spcBef>
                <a:spcPts val="1000"/>
              </a:spcBef>
              <a:buFont typeface="Wingdings" pitchFamily="2" charset="2"/>
              <a:buChar char="Ø"/>
            </a:pPr>
            <a:r>
              <a:rPr lang="zh-CN" altLang="en-US" sz="3200" b="1">
                <a:latin typeface="微软雅黑" pitchFamily="34" charset="-122"/>
                <a:ea typeface="微软雅黑" pitchFamily="34" charset="-122"/>
              </a:rPr>
              <a:t>粒子植入</a:t>
            </a:r>
            <a:r>
              <a:rPr lang="en-US" altLang="zh-CN" sz="3200" b="1">
                <a:latin typeface="微软雅黑" pitchFamily="34" charset="-122"/>
                <a:ea typeface="微软雅黑" pitchFamily="34" charset="-122"/>
              </a:rPr>
              <a:t>seed implantation</a:t>
            </a:r>
            <a:r>
              <a:rPr lang="zh-CN" altLang="en-US" sz="3200" b="1">
                <a:latin typeface="微软雅黑" pitchFamily="34" charset="-122"/>
                <a:ea typeface="微软雅黑" pitchFamily="34" charset="-122"/>
              </a:rPr>
              <a:t>；</a:t>
            </a:r>
          </a:p>
          <a:p>
            <a:pPr eaLnBrk="1" hangingPunct="1">
              <a:lnSpc>
                <a:spcPct val="90000"/>
              </a:lnSpc>
              <a:spcBef>
                <a:spcPts val="1000"/>
              </a:spcBef>
              <a:buFont typeface="Wingdings" pitchFamily="2" charset="2"/>
              <a:buChar char="Ø"/>
            </a:pPr>
            <a:r>
              <a:rPr lang="zh-CN" altLang="en-US" sz="3200" b="1">
                <a:latin typeface="微软雅黑" pitchFamily="34" charset="-122"/>
                <a:ea typeface="微软雅黑" pitchFamily="34" charset="-122"/>
              </a:rPr>
              <a:t>通过逻辑</a:t>
            </a:r>
            <a:r>
              <a:rPr lang="en-US" altLang="zh-CN" sz="3200" b="1">
                <a:latin typeface="微软雅黑" pitchFamily="34" charset="-122"/>
                <a:ea typeface="微软雅黑" pitchFamily="34" charset="-122"/>
              </a:rPr>
              <a:t>“And”</a:t>
            </a:r>
            <a:r>
              <a:rPr lang="zh-CN" altLang="en-US" sz="3200" b="1">
                <a:latin typeface="微软雅黑" pitchFamily="34" charset="-122"/>
                <a:ea typeface="微软雅黑" pitchFamily="34" charset="-122"/>
              </a:rPr>
              <a:t>连结两个检索词。</a:t>
            </a:r>
          </a:p>
          <a:p>
            <a:pPr eaLnBrk="1" hangingPunct="1">
              <a:lnSpc>
                <a:spcPct val="90000"/>
              </a:lnSpc>
              <a:spcBef>
                <a:spcPts val="1000"/>
              </a:spcBef>
              <a:buFont typeface="Wingdings" pitchFamily="2" charset="2"/>
              <a:buChar char="Ø"/>
            </a:pPr>
            <a:r>
              <a:rPr lang="zh-CN" altLang="en-US" sz="3200" b="1">
                <a:latin typeface="微软雅黑" pitchFamily="34" charset="-122"/>
                <a:ea typeface="微软雅黑" pitchFamily="34" charset="-122"/>
              </a:rPr>
              <a:t>找到文献类型为</a:t>
            </a:r>
            <a:r>
              <a:rPr lang="en-US" altLang="zh-CN" sz="3200" b="1">
                <a:latin typeface="微软雅黑" pitchFamily="34" charset="-122"/>
                <a:ea typeface="微软雅黑" pitchFamily="34" charset="-122"/>
              </a:rPr>
              <a:t>article</a:t>
            </a:r>
            <a:r>
              <a:rPr lang="zh-CN" altLang="en-US" sz="3200" b="1">
                <a:latin typeface="微软雅黑" pitchFamily="34" charset="-122"/>
                <a:ea typeface="微软雅黑" pitchFamily="34" charset="-122"/>
              </a:rPr>
              <a:t>的期刊论文</a:t>
            </a:r>
            <a:r>
              <a:rPr lang="en-US" altLang="zh-CN" sz="3200" b="1">
                <a:latin typeface="微软雅黑" pitchFamily="34" charset="-122"/>
                <a:ea typeface="微软雅黑" pitchFamily="34" charset="-122"/>
              </a:rPr>
              <a:t>,</a:t>
            </a:r>
            <a:r>
              <a:rPr lang="zh-CN" altLang="en-US" sz="3200" b="1">
                <a:latin typeface="微软雅黑" pitchFamily="34" charset="-122"/>
                <a:ea typeface="微软雅黑" pitchFamily="34" charset="-122"/>
              </a:rPr>
              <a:t>并去掉不能下载全文的论文。</a:t>
            </a:r>
          </a:p>
          <a:p>
            <a:pPr eaLnBrk="1" hangingPunct="1">
              <a:lnSpc>
                <a:spcPct val="90000"/>
              </a:lnSpc>
              <a:spcBef>
                <a:spcPts val="1000"/>
              </a:spcBef>
              <a:buFont typeface="Wingdings" pitchFamily="2" charset="2"/>
              <a:buChar char="Ø"/>
            </a:pPr>
            <a:r>
              <a:rPr lang="zh-CN" altLang="en-US" sz="3200" b="1">
                <a:latin typeface="微软雅黑" pitchFamily="34" charset="-122"/>
                <a:ea typeface="微软雅黑" pitchFamily="34" charset="-122"/>
              </a:rPr>
              <a:t>下载</a:t>
            </a:r>
            <a:r>
              <a:rPr lang="en-US" altLang="zh-CN" sz="3200" b="1">
                <a:latin typeface="微软雅黑" pitchFamily="34" charset="-122"/>
                <a:ea typeface="微软雅黑" pitchFamily="34" charset="-122"/>
              </a:rPr>
              <a:t>PDF</a:t>
            </a:r>
            <a:r>
              <a:rPr lang="zh-CN" altLang="en-US" sz="3200" b="1">
                <a:latin typeface="微软雅黑" pitchFamily="34" charset="-122"/>
                <a:ea typeface="微软雅黑" pitchFamily="34" charset="-122"/>
              </a:rPr>
              <a:t>格式的论文或在线直接打开</a:t>
            </a:r>
            <a:r>
              <a:rPr lang="en-US" altLang="zh-CN" sz="3200" b="1">
                <a:latin typeface="微软雅黑" pitchFamily="34" charset="-122"/>
                <a:ea typeface="微软雅黑" pitchFamily="34" charset="-122"/>
              </a:rPr>
              <a:t>HTML</a:t>
            </a:r>
            <a:r>
              <a:rPr lang="zh-CN" altLang="en-US" sz="3200" b="1">
                <a:latin typeface="微软雅黑" pitchFamily="34" charset="-122"/>
                <a:ea typeface="微软雅黑" pitchFamily="34" charset="-122"/>
              </a:rPr>
              <a:t>格式的论文。</a:t>
            </a:r>
          </a:p>
        </p:txBody>
      </p:sp>
      <p:sp>
        <p:nvSpPr>
          <p:cNvPr id="3" name="TextBox 2"/>
          <p:cNvSpPr txBox="1"/>
          <p:nvPr/>
        </p:nvSpPr>
        <p:spPr>
          <a:xfrm rot="676409">
            <a:off x="336550" y="376238"/>
            <a:ext cx="3959225" cy="1108075"/>
          </a:xfrm>
          <a:prstGeom prst="rect">
            <a:avLst/>
          </a:prstGeom>
          <a:noFill/>
        </p:spPr>
        <p:txBody>
          <a:bodyPr>
            <a:spAutoFit/>
          </a:bodyPr>
          <a:lstStyle/>
          <a:p>
            <a:pPr eaLnBrk="0" hangingPunct="0">
              <a:defRPr/>
            </a:pPr>
            <a:r>
              <a:rPr lang="zh-CN" altLang="en-US" sz="6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举个例子</a:t>
            </a:r>
          </a:p>
        </p:txBody>
      </p:sp>
    </p:spTree>
    <p:extLst>
      <p:ext uri="{BB962C8B-B14F-4D97-AF65-F5344CB8AC3E}">
        <p14:creationId xmlns:p14="http://schemas.microsoft.com/office/powerpoint/2010/main" val="24935921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6"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6"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6"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6"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6"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6"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p:cTn id="37"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grpId="6"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p:cTn id="43"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2" grpId="2" build="p"/>
      <p:bldP spid="2" grpId="3" build="p"/>
      <p:bldP spid="2" grpId="4" build="p"/>
      <p:bldP spid="2" grpId="5" build="p"/>
      <p:bldP spid="2" grpId="6"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标注 2"/>
          <p:cNvSpPr/>
          <p:nvPr/>
        </p:nvSpPr>
        <p:spPr>
          <a:xfrm>
            <a:off x="3792538" y="836613"/>
            <a:ext cx="3838575" cy="720725"/>
          </a:xfrm>
          <a:prstGeom prst="wedgeRoundRectCallout">
            <a:avLst>
              <a:gd name="adj1" fmla="val -100212"/>
              <a:gd name="adj2" fmla="val 28256"/>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b="1" noProof="1">
                <a:solidFill>
                  <a:srgbClr val="FF0000"/>
                </a:solidFill>
                <a:latin typeface="微软雅黑" panose="020B0503020204020204" pitchFamily="34" charset="-122"/>
                <a:ea typeface="微软雅黑" panose="020B0503020204020204" pitchFamily="34" charset="-122"/>
              </a:rPr>
              <a:t>Content Type</a:t>
            </a:r>
            <a:r>
              <a:rPr lang="zh-CN" altLang="en-US" b="1" noProof="1">
                <a:solidFill>
                  <a:srgbClr val="FF0000"/>
                </a:solidFill>
                <a:latin typeface="微软雅黑" panose="020B0503020204020204" pitchFamily="34" charset="-122"/>
                <a:ea typeface="微软雅黑" panose="020B0503020204020204" pitchFamily="34" charset="-122"/>
              </a:rPr>
              <a:t>文献类型</a:t>
            </a:r>
          </a:p>
        </p:txBody>
      </p:sp>
      <p:sp>
        <p:nvSpPr>
          <p:cNvPr id="4" name="圆角矩形标注 3"/>
          <p:cNvSpPr/>
          <p:nvPr/>
        </p:nvSpPr>
        <p:spPr>
          <a:xfrm>
            <a:off x="4008438" y="3211513"/>
            <a:ext cx="3838575" cy="720725"/>
          </a:xfrm>
          <a:prstGeom prst="wedgeRoundRectCallout">
            <a:avLst>
              <a:gd name="adj1" fmla="val -79446"/>
              <a:gd name="adj2" fmla="val 36148"/>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b="1" noProof="1">
                <a:solidFill>
                  <a:srgbClr val="FF0000"/>
                </a:solidFill>
                <a:latin typeface="微软雅黑" panose="020B0503020204020204" pitchFamily="34" charset="-122"/>
                <a:ea typeface="微软雅黑" panose="020B0503020204020204" pitchFamily="34" charset="-122"/>
              </a:rPr>
              <a:t>Discipline</a:t>
            </a:r>
            <a:r>
              <a:rPr lang="zh-CN" altLang="en-US" b="1" noProof="1">
                <a:solidFill>
                  <a:srgbClr val="FF0000"/>
                </a:solidFill>
                <a:latin typeface="微软雅黑" panose="020B0503020204020204" pitchFamily="34" charset="-122"/>
                <a:ea typeface="微软雅黑" panose="020B0503020204020204" pitchFamily="34" charset="-122"/>
              </a:rPr>
              <a:t>所属学科</a:t>
            </a:r>
          </a:p>
        </p:txBody>
      </p:sp>
      <p:sp>
        <p:nvSpPr>
          <p:cNvPr id="5" name="圆角矩形标注 4"/>
          <p:cNvSpPr/>
          <p:nvPr/>
        </p:nvSpPr>
        <p:spPr>
          <a:xfrm>
            <a:off x="4041775" y="5084763"/>
            <a:ext cx="3838575" cy="720725"/>
          </a:xfrm>
          <a:prstGeom prst="wedgeRoundRectCallout">
            <a:avLst>
              <a:gd name="adj1" fmla="val -81939"/>
              <a:gd name="adj2" fmla="val 56801"/>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b="1" noProof="1">
                <a:solidFill>
                  <a:srgbClr val="FF0000"/>
                </a:solidFill>
                <a:latin typeface="微软雅黑" panose="020B0503020204020204" pitchFamily="34" charset="-122"/>
                <a:ea typeface="微软雅黑" panose="020B0503020204020204" pitchFamily="34" charset="-122"/>
              </a:rPr>
              <a:t>Subdiscipline</a:t>
            </a:r>
            <a:r>
              <a:rPr lang="zh-CN" altLang="en-US" b="1" noProof="1">
                <a:solidFill>
                  <a:srgbClr val="FF0000"/>
                </a:solidFill>
                <a:latin typeface="微软雅黑" panose="020B0503020204020204" pitchFamily="34" charset="-122"/>
                <a:ea typeface="微软雅黑" panose="020B0503020204020204" pitchFamily="34" charset="-122"/>
              </a:rPr>
              <a:t>分支</a:t>
            </a:r>
          </a:p>
        </p:txBody>
      </p:sp>
    </p:spTree>
    <p:extLst>
      <p:ext uri="{BB962C8B-B14F-4D97-AF65-F5344CB8AC3E}">
        <p14:creationId xmlns:p14="http://schemas.microsoft.com/office/powerpoint/2010/main" val="35230738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QQ截图201711201557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192088" y="1773238"/>
            <a:ext cx="935037" cy="3603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sp>
        <p:nvSpPr>
          <p:cNvPr id="4" name="圆角矩形标注 3"/>
          <p:cNvSpPr/>
          <p:nvPr/>
        </p:nvSpPr>
        <p:spPr>
          <a:xfrm>
            <a:off x="1919288" y="1938338"/>
            <a:ext cx="3671887" cy="720725"/>
          </a:xfrm>
          <a:prstGeom prst="wedgeRoundRectCallout">
            <a:avLst>
              <a:gd name="adj1" fmla="val -71203"/>
              <a:gd name="adj2" fmla="val -71497"/>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b="1" noProof="1">
                <a:solidFill>
                  <a:srgbClr val="FF0000"/>
                </a:solidFill>
                <a:latin typeface="微软雅黑" panose="020B0503020204020204" pitchFamily="34" charset="-122"/>
                <a:ea typeface="微软雅黑" panose="020B0503020204020204" pitchFamily="34" charset="-122"/>
              </a:rPr>
              <a:t>选择</a:t>
            </a:r>
            <a:r>
              <a:rPr lang="en-US" altLang="zh-CN" b="1" noProof="1">
                <a:solidFill>
                  <a:srgbClr val="FF0000"/>
                </a:solidFill>
                <a:latin typeface="微软雅黑" panose="020B0503020204020204" pitchFamily="34" charset="-122"/>
                <a:ea typeface="微软雅黑" panose="020B0503020204020204" pitchFamily="34" charset="-122"/>
              </a:rPr>
              <a:t>Article</a:t>
            </a:r>
            <a:r>
              <a:rPr lang="zh-CN" altLang="en-US" b="1" noProof="1">
                <a:solidFill>
                  <a:srgbClr val="FF0000"/>
                </a:solidFill>
                <a:latin typeface="微软雅黑" panose="020B0503020204020204" pitchFamily="34" charset="-122"/>
                <a:ea typeface="微软雅黑" panose="020B0503020204020204" pitchFamily="34" charset="-122"/>
              </a:rPr>
              <a:t>期刊论文</a:t>
            </a:r>
          </a:p>
        </p:txBody>
      </p:sp>
      <p:sp>
        <p:nvSpPr>
          <p:cNvPr id="5" name="圆角矩形 4"/>
          <p:cNvSpPr/>
          <p:nvPr/>
        </p:nvSpPr>
        <p:spPr>
          <a:xfrm>
            <a:off x="334963" y="404813"/>
            <a:ext cx="2560637" cy="647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sp>
        <p:nvSpPr>
          <p:cNvPr id="6" name="圆角矩形标注 5"/>
          <p:cNvSpPr/>
          <p:nvPr/>
        </p:nvSpPr>
        <p:spPr>
          <a:xfrm>
            <a:off x="3617913" y="815975"/>
            <a:ext cx="5286375" cy="863600"/>
          </a:xfrm>
          <a:prstGeom prst="wedgeRoundRectCallout">
            <a:avLst>
              <a:gd name="adj1" fmla="val -69082"/>
              <a:gd name="adj2" fmla="val -58641"/>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b="1" noProof="1">
                <a:solidFill>
                  <a:srgbClr val="FF0000"/>
                </a:solidFill>
                <a:latin typeface="微软雅黑" panose="020B0503020204020204" pitchFamily="34" charset="-122"/>
                <a:ea typeface="微软雅黑" panose="020B0503020204020204" pitchFamily="34" charset="-122"/>
              </a:rPr>
              <a:t>把</a:t>
            </a:r>
            <a:r>
              <a:rPr lang="zh-CN" b="1" noProof="1">
                <a:solidFill>
                  <a:srgbClr val="FF0000"/>
                </a:solidFill>
                <a:latin typeface="Arial" panose="020B0604020202020204" pitchFamily="34" charset="0"/>
                <a:ea typeface="微软雅黑" panose="020B0503020204020204" pitchFamily="34" charset="-122"/>
              </a:rPr>
              <a:t>√去掉能显示出可以下载的文章</a:t>
            </a:r>
          </a:p>
        </p:txBody>
      </p:sp>
    </p:spTree>
    <p:extLst>
      <p:ext uri="{BB962C8B-B14F-4D97-AF65-F5344CB8AC3E}">
        <p14:creationId xmlns:p14="http://schemas.microsoft.com/office/powerpoint/2010/main" val="22676895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20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amond(in)">
                                      <p:cBhvr>
                                        <p:cTn id="23" dur="20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ox(in)">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425238"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623888" y="3068638"/>
            <a:ext cx="2159000" cy="5778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sp>
        <p:nvSpPr>
          <p:cNvPr id="4" name="圆角矩形标注 3"/>
          <p:cNvSpPr/>
          <p:nvPr/>
        </p:nvSpPr>
        <p:spPr>
          <a:xfrm>
            <a:off x="5735638" y="4724400"/>
            <a:ext cx="3838575" cy="720725"/>
          </a:xfrm>
          <a:prstGeom prst="wedgeRoundRectCallout">
            <a:avLst>
              <a:gd name="adj1" fmla="val -127869"/>
              <a:gd name="adj2" fmla="val -221165"/>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b="1" noProof="1">
                <a:solidFill>
                  <a:srgbClr val="FF0000"/>
                </a:solidFill>
                <a:latin typeface="微软雅黑" panose="020B0503020204020204" pitchFamily="34" charset="-122"/>
                <a:ea typeface="微软雅黑" panose="020B0503020204020204" pitchFamily="34" charset="-122"/>
              </a:rPr>
              <a:t>下载</a:t>
            </a:r>
            <a:r>
              <a:rPr lang="en-US" altLang="zh-CN" b="1" noProof="1">
                <a:solidFill>
                  <a:srgbClr val="FF0000"/>
                </a:solidFill>
                <a:latin typeface="微软雅黑" panose="020B0503020204020204" pitchFamily="34" charset="-122"/>
                <a:ea typeface="微软雅黑" panose="020B0503020204020204" pitchFamily="34" charset="-122"/>
              </a:rPr>
              <a:t>Download PDF</a:t>
            </a:r>
            <a:r>
              <a:rPr lang="zh-CN" altLang="en-US" b="1" noProof="1">
                <a:solidFill>
                  <a:srgbClr val="FF0000"/>
                </a:solidFill>
                <a:latin typeface="微软雅黑" panose="020B0503020204020204" pitchFamily="34" charset="-122"/>
                <a:ea typeface="微软雅黑" panose="020B0503020204020204" pitchFamily="34" charset="-122"/>
              </a:rPr>
              <a:t>论文</a:t>
            </a:r>
          </a:p>
        </p:txBody>
      </p:sp>
      <p:sp>
        <p:nvSpPr>
          <p:cNvPr id="18437" name="矩形 4"/>
          <p:cNvSpPr>
            <a:spLocks noChangeArrowheads="1"/>
          </p:cNvSpPr>
          <p:nvPr/>
        </p:nvSpPr>
        <p:spPr bwMode="auto">
          <a:xfrm>
            <a:off x="2927350" y="4508500"/>
            <a:ext cx="1439863" cy="36036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
        <p:nvSpPr>
          <p:cNvPr id="18438" name="矩形标注 5"/>
          <p:cNvSpPr>
            <a:spLocks noChangeArrowheads="1"/>
          </p:cNvSpPr>
          <p:nvPr/>
        </p:nvSpPr>
        <p:spPr bwMode="auto">
          <a:xfrm>
            <a:off x="4008438" y="5791200"/>
            <a:ext cx="2232025" cy="1069975"/>
          </a:xfrm>
          <a:prstGeom prst="wedgeRectCallout">
            <a:avLst>
              <a:gd name="adj1" fmla="val -76935"/>
              <a:gd name="adj2" fmla="val -136315"/>
            </a:avLst>
          </a:prstGeom>
          <a:solidFill>
            <a:srgbClr val="FFFF00"/>
          </a:solidFill>
          <a:ln w="25400">
            <a:solidFill>
              <a:srgbClr val="FF0000"/>
            </a:solidFill>
            <a:miter lim="800000"/>
            <a:headEnd/>
            <a:tailEnd/>
          </a:ln>
        </p:spPr>
        <p:txBody>
          <a:bodyPr anchor="ctr">
            <a:spAutoFit/>
          </a:bodyPr>
          <a:lstStyle/>
          <a:p>
            <a:pPr algn="ctr">
              <a:lnSpc>
                <a:spcPct val="140000"/>
              </a:lnSpc>
            </a:pPr>
            <a:r>
              <a:rPr lang="zh-CN" altLang="en-US" b="1">
                <a:solidFill>
                  <a:srgbClr val="FF0000"/>
                </a:solidFill>
                <a:latin typeface="微软雅黑" pitchFamily="34" charset="-122"/>
                <a:ea typeface="微软雅黑" pitchFamily="34" charset="-122"/>
              </a:rPr>
              <a:t>在线打开</a:t>
            </a:r>
            <a:r>
              <a:rPr lang="en-US" altLang="zh-CN" b="1">
                <a:solidFill>
                  <a:srgbClr val="FF0000"/>
                </a:solidFill>
                <a:latin typeface="微软雅黑" pitchFamily="34" charset="-122"/>
                <a:ea typeface="微软雅黑" pitchFamily="34" charset="-122"/>
              </a:rPr>
              <a:t>HTML</a:t>
            </a:r>
            <a:r>
              <a:rPr lang="zh-CN" altLang="en-US" b="1">
                <a:solidFill>
                  <a:srgbClr val="FF0000"/>
                </a:solidFill>
                <a:latin typeface="微软雅黑" pitchFamily="34" charset="-122"/>
                <a:ea typeface="微软雅黑" pitchFamily="34" charset="-122"/>
              </a:rPr>
              <a:t>格式</a:t>
            </a:r>
          </a:p>
        </p:txBody>
      </p:sp>
    </p:spTree>
    <p:extLst>
      <p:ext uri="{BB962C8B-B14F-4D97-AF65-F5344CB8AC3E}">
        <p14:creationId xmlns:p14="http://schemas.microsoft.com/office/powerpoint/2010/main" val="26305904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25400"/>
            <a:ext cx="7232650"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743377"/>
      </p:ext>
    </p:extLst>
  </p:cSld>
  <p:clrMapOvr>
    <a:masterClrMapping/>
  </p:clrMapOvr>
  <p:transition spd="slow">
    <p:push/>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773238"/>
            <a:ext cx="119570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文本框 1"/>
          <p:cNvSpPr txBox="1">
            <a:spLocks noChangeArrowheads="1"/>
          </p:cNvSpPr>
          <p:nvPr/>
        </p:nvSpPr>
        <p:spPr bwMode="auto">
          <a:xfrm rot="-717029">
            <a:off x="1265238" y="398463"/>
            <a:ext cx="3671887" cy="10160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algn="ctr"/>
            <a:r>
              <a:rPr kumimoji="1" lang="zh-CN" altLang="en-US" sz="6000">
                <a:solidFill>
                  <a:srgbClr val="C00000"/>
                </a:solidFill>
                <a:latin typeface="微软雅黑" pitchFamily="34" charset="-122"/>
                <a:ea typeface="微软雅黑" pitchFamily="34" charset="-122"/>
              </a:rPr>
              <a:t>高级检索</a:t>
            </a:r>
          </a:p>
        </p:txBody>
      </p:sp>
    </p:spTree>
    <p:extLst>
      <p:ext uri="{BB962C8B-B14F-4D97-AF65-F5344CB8AC3E}">
        <p14:creationId xmlns:p14="http://schemas.microsoft.com/office/powerpoint/2010/main" val="780631390"/>
      </p:ext>
    </p:extLst>
  </p:cSld>
  <p:clrMapOvr>
    <a:masterClrMapping/>
  </p:clrMapOvr>
  <p:transition spd="slow">
    <p:push/>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15888"/>
            <a:ext cx="6551612" cy="6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标注 2"/>
          <p:cNvSpPr/>
          <p:nvPr/>
        </p:nvSpPr>
        <p:spPr>
          <a:xfrm>
            <a:off x="5724525" y="1341438"/>
            <a:ext cx="3838575" cy="720725"/>
          </a:xfrm>
          <a:prstGeom prst="wedgeRoundRectCallout">
            <a:avLst>
              <a:gd name="adj1" fmla="val -80546"/>
              <a:gd name="adj2" fmla="val -13051"/>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noProof="1">
                <a:solidFill>
                  <a:srgbClr val="FF0000"/>
                </a:solidFill>
                <a:latin typeface="微软雅黑" panose="020B0503020204020204" pitchFamily="34" charset="-122"/>
                <a:ea typeface="微软雅黑" panose="020B0503020204020204" pitchFamily="34" charset="-122"/>
              </a:rPr>
              <a:t>逻辑“与”</a:t>
            </a:r>
            <a:r>
              <a:rPr lang="en-US" altLang="zh-CN" b="1" noProof="1">
                <a:solidFill>
                  <a:srgbClr val="FF0000"/>
                </a:solidFill>
                <a:latin typeface="微软雅黑" panose="020B0503020204020204" pitchFamily="34" charset="-122"/>
                <a:ea typeface="微软雅黑" panose="020B0503020204020204" pitchFamily="34" charset="-122"/>
              </a:rPr>
              <a:t>/AND</a:t>
            </a:r>
            <a:endParaRPr lang="zh-CN" altLang="en-US" b="1" noProof="1">
              <a:solidFill>
                <a:srgbClr val="FF0000"/>
              </a:solidFill>
              <a:latin typeface="微软雅黑" panose="020B0503020204020204" pitchFamily="34" charset="-122"/>
              <a:ea typeface="微软雅黑" panose="020B0503020204020204" pitchFamily="34" charset="-122"/>
            </a:endParaRPr>
          </a:p>
        </p:txBody>
      </p:sp>
      <p:sp>
        <p:nvSpPr>
          <p:cNvPr id="4" name="圆角矩形标注 3"/>
          <p:cNvSpPr/>
          <p:nvPr/>
        </p:nvSpPr>
        <p:spPr>
          <a:xfrm>
            <a:off x="5808663" y="3786188"/>
            <a:ext cx="3838575" cy="720725"/>
          </a:xfrm>
          <a:prstGeom prst="wedgeRoundRectCallout">
            <a:avLst>
              <a:gd name="adj1" fmla="val -80546"/>
              <a:gd name="adj2" fmla="val -13051"/>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noProof="1">
                <a:solidFill>
                  <a:srgbClr val="FF0000"/>
                </a:solidFill>
                <a:latin typeface="微软雅黑" panose="020B0503020204020204" pitchFamily="34" charset="-122"/>
                <a:ea typeface="微软雅黑" panose="020B0503020204020204" pitchFamily="34" charset="-122"/>
              </a:rPr>
              <a:t>逻辑“非”</a:t>
            </a:r>
            <a:r>
              <a:rPr lang="en-US" altLang="zh-CN" b="1" noProof="1">
                <a:solidFill>
                  <a:srgbClr val="FF0000"/>
                </a:solidFill>
                <a:latin typeface="微软雅黑" panose="020B0503020204020204" pitchFamily="34" charset="-122"/>
                <a:ea typeface="微软雅黑" panose="020B0503020204020204" pitchFamily="34" charset="-122"/>
              </a:rPr>
              <a:t>/NOT</a:t>
            </a:r>
            <a:endParaRPr lang="zh-CN" altLang="en-US" b="1" noProof="1">
              <a:solidFill>
                <a:srgbClr val="FF0000"/>
              </a:solidFill>
              <a:latin typeface="微软雅黑" panose="020B0503020204020204" pitchFamily="34" charset="-122"/>
              <a:ea typeface="微软雅黑" panose="020B0503020204020204" pitchFamily="34" charset="-122"/>
            </a:endParaRPr>
          </a:p>
        </p:txBody>
      </p:sp>
      <p:sp>
        <p:nvSpPr>
          <p:cNvPr id="5" name="圆角矩形标注 4"/>
          <p:cNvSpPr/>
          <p:nvPr/>
        </p:nvSpPr>
        <p:spPr>
          <a:xfrm>
            <a:off x="5808663" y="2717800"/>
            <a:ext cx="3838575" cy="720725"/>
          </a:xfrm>
          <a:prstGeom prst="wedgeRoundRectCallout">
            <a:avLst>
              <a:gd name="adj1" fmla="val -80135"/>
              <a:gd name="adj2" fmla="val 13198"/>
              <a:gd name="adj3" fmla="val 16667"/>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noProof="1">
                <a:solidFill>
                  <a:srgbClr val="FF0000"/>
                </a:solidFill>
                <a:latin typeface="微软雅黑" panose="020B0503020204020204" pitchFamily="34" charset="-122"/>
                <a:ea typeface="微软雅黑" panose="020B0503020204020204" pitchFamily="34" charset="-122"/>
              </a:rPr>
              <a:t>逻辑“或”</a:t>
            </a:r>
            <a:r>
              <a:rPr lang="en-US" altLang="zh-CN" b="1" noProof="1">
                <a:solidFill>
                  <a:srgbClr val="FF0000"/>
                </a:solidFill>
                <a:latin typeface="微软雅黑" panose="020B0503020204020204" pitchFamily="34" charset="-122"/>
                <a:ea typeface="微软雅黑" panose="020B0503020204020204" pitchFamily="34" charset="-122"/>
              </a:rPr>
              <a:t>/OR</a:t>
            </a:r>
            <a:endParaRPr lang="zh-CN" altLang="en-US" b="1" noProof="1">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816614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388" y="28575"/>
            <a:ext cx="8035925"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文本框 1"/>
          <p:cNvSpPr txBox="1">
            <a:spLocks noChangeArrowheads="1"/>
          </p:cNvSpPr>
          <p:nvPr/>
        </p:nvSpPr>
        <p:spPr bwMode="auto">
          <a:xfrm rot="-717029">
            <a:off x="400050" y="557213"/>
            <a:ext cx="3673475" cy="10160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algn="ctr"/>
            <a:r>
              <a:rPr kumimoji="1" lang="zh-CN" altLang="en-US" sz="6000">
                <a:solidFill>
                  <a:srgbClr val="C00000"/>
                </a:solidFill>
                <a:latin typeface="微软雅黑" pitchFamily="34" charset="-122"/>
                <a:ea typeface="微软雅黑" pitchFamily="34" charset="-122"/>
              </a:rPr>
              <a:t>分类检索</a:t>
            </a:r>
          </a:p>
        </p:txBody>
      </p:sp>
      <p:sp>
        <p:nvSpPr>
          <p:cNvPr id="22532" name="圆角矩形 4"/>
          <p:cNvSpPr>
            <a:spLocks noChangeArrowheads="1"/>
          </p:cNvSpPr>
          <p:nvPr/>
        </p:nvSpPr>
        <p:spPr bwMode="auto">
          <a:xfrm>
            <a:off x="3432175" y="4806950"/>
            <a:ext cx="3527425" cy="6746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cxnSp>
        <p:nvCxnSpPr>
          <p:cNvPr id="10" name="直接连接符 9"/>
          <p:cNvCxnSpPr/>
          <p:nvPr/>
        </p:nvCxnSpPr>
        <p:spPr>
          <a:xfrm>
            <a:off x="3648075" y="2924175"/>
            <a:ext cx="2663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0325" y="3573463"/>
            <a:ext cx="3311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680325" y="4076700"/>
            <a:ext cx="2663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020329"/>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Line 6"/>
          <p:cNvSpPr>
            <a:spLocks noChangeShapeType="1"/>
          </p:cNvSpPr>
          <p:nvPr/>
        </p:nvSpPr>
        <p:spPr bwMode="auto">
          <a:xfrm>
            <a:off x="3646488" y="3213100"/>
            <a:ext cx="345598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 name="Line 8"/>
          <p:cNvSpPr>
            <a:spLocks noChangeShapeType="1"/>
          </p:cNvSpPr>
          <p:nvPr/>
        </p:nvSpPr>
        <p:spPr bwMode="auto">
          <a:xfrm>
            <a:off x="3575050" y="4221163"/>
            <a:ext cx="1800225"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 name="Line 7"/>
          <p:cNvSpPr>
            <a:spLocks noChangeShapeType="1"/>
          </p:cNvSpPr>
          <p:nvPr/>
        </p:nvSpPr>
        <p:spPr bwMode="auto">
          <a:xfrm>
            <a:off x="3646488" y="3573463"/>
            <a:ext cx="115411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10587246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46513" y="2719388"/>
            <a:ext cx="4498975" cy="1006475"/>
          </a:xfrm>
        </p:spPr>
        <p:txBody>
          <a:bodyPr/>
          <a:lstStyle/>
          <a:p>
            <a:pPr defTabSz="912495" eaLnBrk="1" fontAlgn="auto" hangingPunct="1">
              <a:spcAft>
                <a:spcPts val="0"/>
              </a:spcAft>
              <a:defRPr/>
            </a:pPr>
            <a:r>
              <a:rPr lang="en-US" dirty="0">
                <a:solidFill>
                  <a:schemeClr val="bg1"/>
                </a:solidFill>
              </a:rPr>
              <a:t>Part </a:t>
            </a:r>
            <a:r>
              <a:rPr lang="en-US" dirty="0" smtClean="0">
                <a:solidFill>
                  <a:schemeClr val="bg1"/>
                </a:solidFill>
              </a:rPr>
              <a:t>Two</a:t>
            </a:r>
            <a:endParaRPr lang="en-US" dirty="0">
              <a:solidFill>
                <a:schemeClr val="bg1"/>
              </a:solidFill>
            </a:endParaRPr>
          </a:p>
        </p:txBody>
      </p:sp>
      <p:sp>
        <p:nvSpPr>
          <p:cNvPr id="3" name="Text Placeholder 2"/>
          <p:cNvSpPr>
            <a:spLocks noGrp="1"/>
          </p:cNvSpPr>
          <p:nvPr>
            <p:ph type="body" sz="quarter" idx="11"/>
          </p:nvPr>
        </p:nvSpPr>
        <p:spPr>
          <a:xfrm>
            <a:off x="3143250" y="3789363"/>
            <a:ext cx="5972175" cy="1882775"/>
          </a:xfrm>
        </p:spPr>
        <p:txBody>
          <a:bodyPr/>
          <a:lstStyle/>
          <a:p>
            <a:pPr defTabSz="912495">
              <a:defRPr/>
            </a:pPr>
            <a:r>
              <a:rPr lang="en-US" altLang="zh-CN" dirty="0" smtClean="0"/>
              <a:t>ASME</a:t>
            </a:r>
            <a:r>
              <a:rPr lang="zh-CN" altLang="en-US" dirty="0" smtClean="0"/>
              <a:t>美国机械</a:t>
            </a:r>
            <a:endParaRPr lang="en-US" altLang="zh-CN" dirty="0" smtClean="0"/>
          </a:p>
          <a:p>
            <a:pPr defTabSz="912495">
              <a:defRPr/>
            </a:pPr>
            <a:r>
              <a:rPr lang="zh-CN" altLang="en-US" dirty="0" smtClean="0"/>
              <a:t>工程师学会</a:t>
            </a:r>
            <a:endParaRPr lang="zh-CN" altLang="en-US" dirty="0">
              <a:effectLst/>
            </a:endParaRPr>
          </a:p>
        </p:txBody>
      </p:sp>
      <p:pic>
        <p:nvPicPr>
          <p:cNvPr id="23556" name="Picture 6" descr="C:\Users\Administrator\Desktop\图书馆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6321425"/>
            <a:ext cx="54673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236318"/>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txBox="1">
            <a:spLocks/>
          </p:cNvSpPr>
          <p:nvPr/>
        </p:nvSpPr>
        <p:spPr bwMode="auto">
          <a:xfrm>
            <a:off x="944563" y="1868488"/>
            <a:ext cx="774382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150000"/>
              </a:lnSpc>
            </a:pPr>
            <a:r>
              <a:rPr lang="zh-CN" altLang="en-US" b="1">
                <a:latin typeface="微软雅黑" pitchFamily="34" charset="-122"/>
                <a:ea typeface="微软雅黑" pitchFamily="34" charset="-122"/>
              </a:rPr>
              <a:t>美国机械工程师学会（</a:t>
            </a:r>
            <a:r>
              <a:rPr lang="en-US" altLang="zh-CN" b="1">
                <a:latin typeface="微软雅黑" pitchFamily="34" charset="-122"/>
                <a:ea typeface="微软雅黑" pitchFamily="34" charset="-122"/>
              </a:rPr>
              <a:t>American Society of Mechanical Engineers</a:t>
            </a:r>
            <a:r>
              <a:rPr lang="zh-CN" altLang="en-US" b="1">
                <a:latin typeface="微软雅黑" pitchFamily="34" charset="-122"/>
                <a:ea typeface="微软雅黑" pitchFamily="34" charset="-122"/>
              </a:rPr>
              <a:t>）成立于</a:t>
            </a:r>
            <a:r>
              <a:rPr lang="en-US" altLang="zh-CN" b="1">
                <a:latin typeface="微软雅黑" pitchFamily="34" charset="-122"/>
                <a:ea typeface="微软雅黑" pitchFamily="34" charset="-122"/>
              </a:rPr>
              <a:t>1880</a:t>
            </a:r>
            <a:r>
              <a:rPr lang="zh-CN" altLang="en-US" b="1">
                <a:latin typeface="微软雅黑" pitchFamily="34" charset="-122"/>
                <a:ea typeface="微软雅黑" pitchFamily="34" charset="-122"/>
              </a:rPr>
              <a:t>年。现已成为一家拥有全球</a:t>
            </a:r>
            <a:r>
              <a:rPr lang="en-US" altLang="zh-CN" b="1">
                <a:latin typeface="微软雅黑" pitchFamily="34" charset="-122"/>
                <a:ea typeface="微软雅黑" pitchFamily="34" charset="-122"/>
              </a:rPr>
              <a:t>130,000</a:t>
            </a:r>
            <a:r>
              <a:rPr lang="zh-CN" altLang="en-US" b="1">
                <a:latin typeface="微软雅黑" pitchFamily="34" charset="-122"/>
                <a:ea typeface="微软雅黑" pitchFamily="34" charset="-122"/>
              </a:rPr>
              <a:t>名会员的国际性非赢利教育和技术组织，也是世界上最大的技术出版机构之一。</a:t>
            </a:r>
          </a:p>
        </p:txBody>
      </p:sp>
      <p:sp>
        <p:nvSpPr>
          <p:cNvPr id="24579" name="Title 1"/>
          <p:cNvSpPr txBox="1">
            <a:spLocks/>
          </p:cNvSpPr>
          <p:nvPr/>
        </p:nvSpPr>
        <p:spPr bwMode="auto">
          <a:xfrm>
            <a:off x="895350" y="785813"/>
            <a:ext cx="10545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r>
              <a:rPr lang="en-US" altLang="zh-CN" sz="4400">
                <a:latin typeface="微软雅黑" pitchFamily="34" charset="-122"/>
                <a:ea typeface="微软雅黑" pitchFamily="34" charset="-122"/>
              </a:rPr>
              <a:t>ASME </a:t>
            </a:r>
            <a:r>
              <a:rPr lang="zh-CN" altLang="en-US" sz="4400">
                <a:latin typeface="微软雅黑" pitchFamily="34" charset="-122"/>
                <a:ea typeface="微软雅黑" pitchFamily="34" charset="-122"/>
              </a:rPr>
              <a:t>学会简介</a:t>
            </a:r>
            <a:endParaRPr lang="en-US" altLang="zh-CN" sz="4400">
              <a:latin typeface="微软雅黑" pitchFamily="34" charset="-122"/>
              <a:ea typeface="微软雅黑" pitchFamily="34" charset="-122"/>
            </a:endParaRP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6100" y="1714500"/>
            <a:ext cx="27559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149725"/>
            <a:ext cx="43926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644179"/>
      </p:ext>
    </p:extLst>
  </p:cSld>
  <p:clrMapOvr>
    <a:masterClrMapping/>
  </p:clrMapOvr>
  <p:transition spd="slow">
    <p:push/>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txBox="1">
            <a:spLocks/>
          </p:cNvSpPr>
          <p:nvPr/>
        </p:nvSpPr>
        <p:spPr bwMode="auto">
          <a:xfrm>
            <a:off x="671513" y="785813"/>
            <a:ext cx="79089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r>
              <a:rPr lang="zh-CN" altLang="en-US" sz="4400">
                <a:latin typeface="微软雅黑" pitchFamily="34" charset="-122"/>
                <a:ea typeface="微软雅黑" pitchFamily="34" charset="-122"/>
              </a:rPr>
              <a:t>期刊</a:t>
            </a:r>
            <a:endParaRPr lang="en-US" altLang="zh-CN" sz="4400">
              <a:latin typeface="微软雅黑" pitchFamily="34" charset="-122"/>
              <a:ea typeface="微软雅黑" pitchFamily="34" charset="-122"/>
            </a:endParaRP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l="12448" t="44653" r="36635" b="50156"/>
          <a:stretch>
            <a:fillRect/>
          </a:stretch>
        </p:blipFill>
        <p:spPr bwMode="auto">
          <a:xfrm>
            <a:off x="2495550" y="1125538"/>
            <a:ext cx="7704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表格 3"/>
          <p:cNvGraphicFramePr>
            <a:graphicFrameLocks noGrp="1"/>
          </p:cNvGraphicFramePr>
          <p:nvPr/>
        </p:nvGraphicFramePr>
        <p:xfrm>
          <a:off x="1055688" y="1844675"/>
          <a:ext cx="9145587" cy="3850034"/>
        </p:xfrm>
        <a:graphic>
          <a:graphicData uri="http://schemas.openxmlformats.org/drawingml/2006/table">
            <a:tbl>
              <a:tblPr/>
              <a:tblGrid>
                <a:gridCol w="3740802"/>
                <a:gridCol w="5404785"/>
              </a:tblGrid>
              <a:tr h="969674">
                <a:tc gridSpan="2">
                  <a:txBody>
                    <a:bodyPr/>
                    <a:lstStyle/>
                    <a:p>
                      <a:pPr marL="287338"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0F243E"/>
                          </a:solidFill>
                          <a:effectLst/>
                          <a:latin typeface="Times New Roman" pitchFamily="18" charset="0"/>
                          <a:ea typeface="微软雅黑" pitchFamily="34" charset="-122"/>
                          <a:cs typeface="MicrosoftYaHei-Bold"/>
                        </a:rPr>
                        <a:t>机械工程及其相关学科的权威期刊、涉及工业制造、材料加工、能源、自动化等应用领域</a:t>
                      </a:r>
                      <a:endParaRPr kumimoji="0" lang="zh-CN" sz="1800" b="0" i="0" u="none" strike="noStrike" cap="none" normalizeH="0" baseline="0" dirty="0" smtClean="0">
                        <a:ln>
                          <a:noFill/>
                        </a:ln>
                        <a:solidFill>
                          <a:schemeClr val="tx1"/>
                        </a:solidFill>
                        <a:effectLst/>
                        <a:latin typeface="Times New Roman" pitchFamily="18" charset="0"/>
                        <a:ea typeface="微软雅黑" pitchFamily="34" charset="-122"/>
                        <a:cs typeface="Times New Roman" pitchFamily="18" charset="0"/>
                      </a:endParaRPr>
                    </a:p>
                  </a:txBody>
                  <a:tcPr marL="63627" marR="63627" marT="0" marB="0" anchor="ctr" horzOverflow="overflow">
                    <a:lnL w="19050" cap="flat" cmpd="sng" algn="ctr">
                      <a:solidFill>
                        <a:srgbClr val="0F243E"/>
                      </a:solidFill>
                      <a:prstDash val="solid"/>
                      <a:round/>
                      <a:headEnd type="none" w="med" len="med"/>
                      <a:tailEnd type="none" w="med" len="med"/>
                    </a:lnL>
                    <a:lnR w="19050" cap="flat" cmpd="sng" algn="ctr">
                      <a:solidFill>
                        <a:srgbClr val="0F243E"/>
                      </a:solidFill>
                      <a:prstDash val="solid"/>
                      <a:round/>
                      <a:headEnd type="none" w="med" len="med"/>
                      <a:tailEnd type="none" w="med" len="med"/>
                    </a:lnR>
                    <a:lnT w="19050" cap="flat" cmpd="sng" algn="ctr">
                      <a:solidFill>
                        <a:srgbClr val="0F243E"/>
                      </a:solidFill>
                      <a:prstDash val="solid"/>
                      <a:round/>
                      <a:headEnd type="none" w="med" len="med"/>
                      <a:tailEnd type="none" w="med" len="med"/>
                    </a:lnT>
                    <a:lnB w="19050" cap="flat" cmpd="sng" algn="ctr">
                      <a:solidFill>
                        <a:srgbClr val="0F243E"/>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2880014">
                <a:tc>
                  <a:txBody>
                    <a:bodyPr/>
                    <a:lstStyle/>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rPr>
                        <a:t>期刊种数</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30</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种</a:t>
                      </a:r>
                      <a:endPar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rPr>
                        <a:t>SCI </a:t>
                      </a:r>
                      <a:r>
                        <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rPr>
                        <a:t>收录</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25 </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种</a:t>
                      </a:r>
                      <a:endPar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rPr>
                        <a:t>更新频率</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每年</a:t>
                      </a: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 210 </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期</a:t>
                      </a:r>
                      <a:endPar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rPr>
                        <a:t>收录年限</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1960 </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年至今</a:t>
                      </a:r>
                      <a:endPar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             </a:t>
                      </a:r>
                      <a:r>
                        <a:rPr kumimoji="0" lang="zh-CN" altLang="en-US" sz="1800" b="1" i="0" u="none" strike="noStrike" cap="none" normalizeH="0" baseline="0" dirty="0" smtClean="0">
                          <a:ln>
                            <a:noFill/>
                          </a:ln>
                          <a:solidFill>
                            <a:schemeClr val="tx1"/>
                          </a:solidFill>
                          <a:effectLst/>
                          <a:latin typeface="微软雅黑" pitchFamily="34" charset="-122"/>
                          <a:ea typeface="微软雅黑" pitchFamily="34" charset="-122"/>
                        </a:rPr>
                        <a:t>（现刊起始于</a:t>
                      </a: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2000</a:t>
                      </a:r>
                      <a:r>
                        <a:rPr kumimoji="0" lang="zh-CN" altLang="en-US" sz="1800" b="1" i="0" u="none" strike="noStrike" cap="none" normalizeH="0" baseline="0" dirty="0" smtClean="0">
                          <a:ln>
                            <a:noFill/>
                          </a:ln>
                          <a:solidFill>
                            <a:schemeClr val="tx1"/>
                          </a:solidFill>
                          <a:effectLst/>
                          <a:latin typeface="微软雅黑" pitchFamily="34" charset="-122"/>
                          <a:ea typeface="微软雅黑" pitchFamily="34" charset="-122"/>
                        </a:rPr>
                        <a:t>年）</a:t>
                      </a:r>
                      <a:endPar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endParaRPr>
                    </a:p>
                  </a:txBody>
                  <a:tcPr marL="63627" marR="63627"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rPr>
                        <a:t>最新创刊</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《校核、验证和不确定性量化期刊》</a:t>
                      </a:r>
                      <a:endPar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                 《</a:t>
                      </a:r>
                      <a:r>
                        <a:rPr kumimoji="0" lang="zh-CN" altLang="en-US" sz="1800" b="1" i="0" u="none" strike="noStrike" cap="none" normalizeH="0" baseline="0" dirty="0" smtClean="0">
                          <a:ln>
                            <a:noFill/>
                          </a:ln>
                          <a:solidFill>
                            <a:schemeClr val="tx1"/>
                          </a:solidFill>
                          <a:effectLst/>
                          <a:latin typeface="微软雅黑" pitchFamily="34" charset="-122"/>
                          <a:ea typeface="微软雅黑" pitchFamily="34" charset="-122"/>
                        </a:rPr>
                        <a:t>电化学能转换和储存期刊</a:t>
                      </a: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a:t>
                      </a: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                 《</a:t>
                      </a:r>
                      <a:r>
                        <a:rPr kumimoji="0" lang="zh-CN" altLang="en-US" sz="1800" b="1" i="0" u="none" strike="noStrike" cap="none" normalizeH="0" baseline="0" dirty="0" smtClean="0">
                          <a:ln>
                            <a:noFill/>
                          </a:ln>
                          <a:solidFill>
                            <a:schemeClr val="tx1"/>
                          </a:solidFill>
                          <a:effectLst/>
                          <a:latin typeface="微软雅黑" pitchFamily="34" charset="-122"/>
                          <a:ea typeface="微软雅黑" pitchFamily="34" charset="-122"/>
                        </a:rPr>
                        <a:t>工程系统的无损评估、检测和预测期刊</a:t>
                      </a: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a:t>
                      </a:r>
                      <a:endPar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rPr>
                        <a:t>最高影响因子</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7.92</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《应用力学评论》</a:t>
                      </a:r>
                      <a:endPar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rPr>
                        <a:t>最高引用次数</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12,000+</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《应用力学期刊》</a:t>
                      </a:r>
                      <a:endPar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                        12,000+</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《传热期刊》</a:t>
                      </a:r>
                      <a:endPar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微软雅黑" pitchFamily="34" charset="-122"/>
                          <a:ea typeface="微软雅黑" pitchFamily="34" charset="-122"/>
                        </a:rPr>
                        <a:t>                          7,700+</a:t>
                      </a:r>
                      <a:r>
                        <a:rPr kumimoji="0" lang="zh-CN" altLang="zh-CN" sz="1800" b="1" i="0" u="none" strike="noStrike" cap="none" normalizeH="0" baseline="0" dirty="0" smtClean="0">
                          <a:ln>
                            <a:noFill/>
                          </a:ln>
                          <a:solidFill>
                            <a:schemeClr val="tx1"/>
                          </a:solidFill>
                          <a:effectLst/>
                          <a:latin typeface="微软雅黑" pitchFamily="34" charset="-122"/>
                          <a:ea typeface="微软雅黑" pitchFamily="34" charset="-122"/>
                        </a:rPr>
                        <a:t>《机械设计期刊》</a:t>
                      </a:r>
                      <a:endParaRPr kumimoji="0" lang="zh-CN" altLang="zh-CN" sz="18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63627" marR="63627"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tr>
            </a:tbl>
          </a:graphicData>
        </a:graphic>
      </p:graphicFrame>
      <p:sp>
        <p:nvSpPr>
          <p:cNvPr id="25612" name="矩形 4"/>
          <p:cNvSpPr>
            <a:spLocks noChangeArrowheads="1"/>
          </p:cNvSpPr>
          <p:nvPr/>
        </p:nvSpPr>
        <p:spPr bwMode="auto">
          <a:xfrm>
            <a:off x="3432175" y="963613"/>
            <a:ext cx="863600" cy="6096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9919453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p:cNvSpPr>
          <p:nvPr/>
        </p:nvSpPr>
        <p:spPr bwMode="auto">
          <a:xfrm>
            <a:off x="611188" y="785813"/>
            <a:ext cx="818673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r>
              <a:rPr lang="zh-CN" altLang="en-US" sz="4400">
                <a:latin typeface="微软雅黑" pitchFamily="34" charset="-122"/>
                <a:ea typeface="微软雅黑" pitchFamily="34" charset="-122"/>
              </a:rPr>
              <a:t>经典期刊 </a:t>
            </a:r>
            <a:r>
              <a:rPr lang="en-US" altLang="zh-CN" sz="4400">
                <a:latin typeface="微软雅黑" pitchFamily="34" charset="-122"/>
                <a:ea typeface="微软雅黑" pitchFamily="34" charset="-122"/>
              </a:rPr>
              <a:t>&amp; </a:t>
            </a:r>
            <a:r>
              <a:rPr lang="zh-CN" altLang="en-US" sz="4400">
                <a:latin typeface="微软雅黑" pitchFamily="34" charset="-122"/>
                <a:ea typeface="微软雅黑" pitchFamily="34" charset="-122"/>
              </a:rPr>
              <a:t>最新期刊</a:t>
            </a:r>
            <a:endParaRPr lang="en-US" altLang="zh-CN" sz="4400">
              <a:latin typeface="微软雅黑" pitchFamily="34" charset="-122"/>
              <a:ea typeface="微软雅黑" pitchFamily="34" charset="-122"/>
            </a:endParaRPr>
          </a:p>
        </p:txBody>
      </p:sp>
      <p:sp>
        <p:nvSpPr>
          <p:cNvPr id="26627" name="矩形 2"/>
          <p:cNvSpPr>
            <a:spLocks noChangeArrowheads="1"/>
          </p:cNvSpPr>
          <p:nvPr/>
        </p:nvSpPr>
        <p:spPr bwMode="auto">
          <a:xfrm>
            <a:off x="911225" y="1628775"/>
            <a:ext cx="8232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spcBef>
                <a:spcPts val="600"/>
              </a:spcBef>
              <a:buFont typeface="Wingdings" pitchFamily="2" charset="2"/>
              <a:buChar char="p"/>
            </a:pPr>
            <a:r>
              <a:rPr lang="en-US" altLang="zh-CN" b="1">
                <a:latin typeface="微软雅黑" pitchFamily="34" charset="-122"/>
                <a:ea typeface="微软雅黑" pitchFamily="34" charset="-122"/>
              </a:rPr>
              <a:t>《</a:t>
            </a:r>
            <a:r>
              <a:rPr lang="zh-CN" altLang="en-US" b="1">
                <a:latin typeface="微软雅黑" pitchFamily="34" charset="-122"/>
                <a:ea typeface="微软雅黑" pitchFamily="34" charset="-122"/>
              </a:rPr>
              <a:t>应用力学评论</a:t>
            </a:r>
            <a:r>
              <a:rPr lang="en-US" altLang="zh-CN" b="1">
                <a:latin typeface="微软雅黑" pitchFamily="34" charset="-122"/>
                <a:ea typeface="微软雅黑" pitchFamily="34" charset="-122"/>
              </a:rPr>
              <a:t>》Applied Mechanics Reviews</a:t>
            </a:r>
          </a:p>
        </p:txBody>
      </p:sp>
      <p:sp>
        <p:nvSpPr>
          <p:cNvPr id="26628" name="Content Placeholder 2"/>
          <p:cNvSpPr txBox="1">
            <a:spLocks/>
          </p:cNvSpPr>
          <p:nvPr/>
        </p:nvSpPr>
        <p:spPr bwMode="auto">
          <a:xfrm>
            <a:off x="911225" y="2133600"/>
            <a:ext cx="78200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150000"/>
              </a:lnSpc>
              <a:spcBef>
                <a:spcPts val="600"/>
              </a:spcBef>
              <a:buFont typeface="Wingdings" pitchFamily="2" charset="2"/>
              <a:buChar char="p"/>
            </a:pPr>
            <a:r>
              <a:rPr lang="en-US" altLang="zh-CN" b="1">
                <a:latin typeface="微软雅黑" pitchFamily="34" charset="-122"/>
                <a:ea typeface="微软雅黑" pitchFamily="34" charset="-122"/>
              </a:rPr>
              <a:t>《</a:t>
            </a:r>
            <a:r>
              <a:rPr lang="zh-CN" altLang="en-US" b="1">
                <a:latin typeface="微软雅黑" pitchFamily="34" charset="-122"/>
                <a:ea typeface="微软雅黑" pitchFamily="34" charset="-122"/>
              </a:rPr>
              <a:t>传热期刊</a:t>
            </a:r>
            <a:r>
              <a:rPr lang="en-US" altLang="zh-CN" b="1">
                <a:latin typeface="微软雅黑" pitchFamily="34" charset="-122"/>
                <a:ea typeface="微软雅黑" pitchFamily="34" charset="-122"/>
              </a:rPr>
              <a:t>》Journal of Heat Transfer</a:t>
            </a:r>
          </a:p>
          <a:p>
            <a:pPr eaLnBrk="1" hangingPunct="1">
              <a:lnSpc>
                <a:spcPct val="150000"/>
              </a:lnSpc>
              <a:spcBef>
                <a:spcPts val="600"/>
              </a:spcBef>
              <a:buFont typeface="Wingdings" pitchFamily="2" charset="2"/>
              <a:buChar char="p"/>
            </a:pPr>
            <a:r>
              <a:rPr lang="en-US" altLang="zh-CN" b="1">
                <a:latin typeface="微软雅黑" pitchFamily="34" charset="-122"/>
                <a:ea typeface="微软雅黑" pitchFamily="34" charset="-122"/>
              </a:rPr>
              <a:t>《</a:t>
            </a:r>
            <a:r>
              <a:rPr lang="zh-CN" altLang="en-US" b="1">
                <a:latin typeface="微软雅黑" pitchFamily="34" charset="-122"/>
                <a:ea typeface="微软雅黑" pitchFamily="34" charset="-122"/>
              </a:rPr>
              <a:t>机械设计期刊</a:t>
            </a:r>
            <a:r>
              <a:rPr lang="en-US" altLang="zh-CN" b="1">
                <a:latin typeface="微软雅黑" pitchFamily="34" charset="-122"/>
                <a:ea typeface="微软雅黑" pitchFamily="34" charset="-122"/>
              </a:rPr>
              <a:t>》Journal of Mechanical Design</a:t>
            </a:r>
          </a:p>
          <a:p>
            <a:pPr eaLnBrk="1" hangingPunct="1">
              <a:lnSpc>
                <a:spcPct val="150000"/>
              </a:lnSpc>
              <a:spcBef>
                <a:spcPts val="600"/>
              </a:spcBef>
              <a:buFont typeface="Wingdings" pitchFamily="2" charset="2"/>
              <a:buChar char="p"/>
            </a:pPr>
            <a:endParaRPr lang="en-US" altLang="zh-CN" b="1">
              <a:latin typeface="微软雅黑" pitchFamily="34" charset="-122"/>
              <a:ea typeface="微软雅黑" pitchFamily="34" charset="-122"/>
            </a:endParaRPr>
          </a:p>
        </p:txBody>
      </p:sp>
      <p:sp>
        <p:nvSpPr>
          <p:cNvPr id="26629" name="流程图: 过程 4"/>
          <p:cNvSpPr>
            <a:spLocks noChangeArrowheads="1"/>
          </p:cNvSpPr>
          <p:nvPr/>
        </p:nvSpPr>
        <p:spPr bwMode="auto">
          <a:xfrm>
            <a:off x="1055688" y="4521200"/>
            <a:ext cx="7704137" cy="6096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
        <p:nvSpPr>
          <p:cNvPr id="26630" name="矩形 5"/>
          <p:cNvSpPr>
            <a:spLocks noChangeArrowheads="1"/>
          </p:cNvSpPr>
          <p:nvPr/>
        </p:nvSpPr>
        <p:spPr bwMode="auto">
          <a:xfrm>
            <a:off x="839788" y="5229225"/>
            <a:ext cx="878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Char char="p"/>
            </a:pPr>
            <a:r>
              <a:rPr lang="en-US" altLang="zh-CN" b="1">
                <a:latin typeface="微软雅黑" pitchFamily="34" charset="-122"/>
                <a:ea typeface="微软雅黑" pitchFamily="34" charset="-122"/>
              </a:rPr>
              <a:t>Journal of Nuclear Engineering &amp; Radiation Science</a:t>
            </a:r>
          </a:p>
          <a:p>
            <a:r>
              <a:rPr lang="en-US" altLang="zh-CN">
                <a:latin typeface="微软雅黑" pitchFamily="34" charset="-122"/>
                <a:ea typeface="微软雅黑" pitchFamily="34" charset="-122"/>
              </a:rPr>
              <a:t> </a:t>
            </a:r>
            <a:r>
              <a:rPr lang="en-US" altLang="zh-CN" b="1">
                <a:latin typeface="微软雅黑" pitchFamily="34" charset="-122"/>
                <a:ea typeface="微软雅黑" pitchFamily="34" charset="-122"/>
              </a:rPr>
              <a:t>《</a:t>
            </a:r>
            <a:r>
              <a:rPr lang="zh-CN" altLang="en-US" b="1">
                <a:latin typeface="微软雅黑" pitchFamily="34" charset="-122"/>
                <a:ea typeface="微软雅黑" pitchFamily="34" charset="-122"/>
              </a:rPr>
              <a:t>核工程和放射学期刊</a:t>
            </a:r>
            <a:r>
              <a:rPr lang="en-US" altLang="zh-CN" b="1">
                <a:latin typeface="微软雅黑" pitchFamily="34" charset="-122"/>
                <a:ea typeface="微软雅黑" pitchFamily="34" charset="-122"/>
              </a:rPr>
              <a:t>》</a:t>
            </a:r>
            <a:r>
              <a:rPr lang="en-US" altLang="zh-CN" b="1">
                <a:solidFill>
                  <a:srgbClr val="FF0000"/>
                </a:solidFill>
                <a:latin typeface="微软雅黑" pitchFamily="34" charset="-122"/>
                <a:ea typeface="微软雅黑" pitchFamily="34" charset="-122"/>
              </a:rPr>
              <a:t> NEW</a:t>
            </a:r>
          </a:p>
          <a:p>
            <a:endParaRPr lang="zh-CN" altLang="en-US"/>
          </a:p>
        </p:txBody>
      </p:sp>
      <p:sp>
        <p:nvSpPr>
          <p:cNvPr id="26631" name="矩形 6"/>
          <p:cNvSpPr>
            <a:spLocks noChangeArrowheads="1"/>
          </p:cNvSpPr>
          <p:nvPr/>
        </p:nvSpPr>
        <p:spPr bwMode="auto">
          <a:xfrm>
            <a:off x="911225" y="4149725"/>
            <a:ext cx="8064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Char char="p"/>
            </a:pPr>
            <a:r>
              <a:rPr lang="en-US" altLang="zh-CN" b="1">
                <a:latin typeface="微软雅黑" pitchFamily="34" charset="-122"/>
                <a:ea typeface="微软雅黑" pitchFamily="34" charset="-122"/>
              </a:rPr>
              <a:t>Journal of Micro and Nano-Manufacturing</a:t>
            </a:r>
          </a:p>
          <a:p>
            <a:r>
              <a:rPr lang="en-US" altLang="zh-CN" b="1">
                <a:latin typeface="微软雅黑" pitchFamily="34" charset="-122"/>
                <a:ea typeface="微软雅黑" pitchFamily="34" charset="-122"/>
              </a:rPr>
              <a:t>《</a:t>
            </a:r>
            <a:r>
              <a:rPr lang="zh-CN" altLang="en-US" b="1">
                <a:latin typeface="微软雅黑" pitchFamily="34" charset="-122"/>
                <a:ea typeface="微软雅黑" pitchFamily="34" charset="-122"/>
              </a:rPr>
              <a:t>微纳制造期刊</a:t>
            </a:r>
            <a:r>
              <a:rPr lang="en-US" altLang="zh-CN" b="1">
                <a:latin typeface="微软雅黑" pitchFamily="34" charset="-122"/>
                <a:ea typeface="微软雅黑" pitchFamily="34" charset="-122"/>
              </a:rPr>
              <a:t>》</a:t>
            </a:r>
            <a:r>
              <a:rPr lang="en-US" altLang="zh-CN" b="1">
                <a:solidFill>
                  <a:srgbClr val="FF0000"/>
                </a:solidFill>
                <a:latin typeface="微软雅黑" pitchFamily="34" charset="-122"/>
                <a:ea typeface="微软雅黑" pitchFamily="34" charset="-122"/>
              </a:rPr>
              <a:t>NEW</a:t>
            </a:r>
          </a:p>
        </p:txBody>
      </p:sp>
    </p:spTree>
    <p:extLst>
      <p:ext uri="{BB962C8B-B14F-4D97-AF65-F5344CB8AC3E}">
        <p14:creationId xmlns:p14="http://schemas.microsoft.com/office/powerpoint/2010/main" val="1979037936"/>
      </p:ext>
    </p:extLst>
  </p:cSld>
  <p:clrMapOvr>
    <a:masterClrMapping/>
  </p:clrMapOvr>
  <p:transition spd="slow">
    <p:push/>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0"/>
            <a:ext cx="6465888"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椭圆 2"/>
          <p:cNvSpPr>
            <a:spLocks noChangeArrowheads="1"/>
          </p:cNvSpPr>
          <p:nvPr/>
        </p:nvSpPr>
        <p:spPr bwMode="auto">
          <a:xfrm>
            <a:off x="3648075" y="2312988"/>
            <a:ext cx="4824413" cy="8572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557145871"/>
      </p:ext>
    </p:extLst>
  </p:cSld>
  <p:clrMapOvr>
    <a:masterClrMapping/>
  </p:clrMapOvr>
  <p:transition spd="slow">
    <p:push/>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1143000"/>
            <a:ext cx="97726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标注 2"/>
          <p:cNvSpPr>
            <a:spLocks noChangeArrowheads="1"/>
          </p:cNvSpPr>
          <p:nvPr/>
        </p:nvSpPr>
        <p:spPr bwMode="auto">
          <a:xfrm>
            <a:off x="5072063" y="3929063"/>
            <a:ext cx="2968625" cy="1516062"/>
          </a:xfrm>
          <a:prstGeom prst="wedgeRoundRectCallout">
            <a:avLst>
              <a:gd name="adj1" fmla="val -140537"/>
              <a:gd name="adj2" fmla="val -158426"/>
              <a:gd name="adj3" fmla="val 16667"/>
            </a:avLst>
          </a:prstGeom>
          <a:solidFill>
            <a:srgbClr val="FFFF99"/>
          </a:solidFill>
          <a:ln w="28575" algn="ctr">
            <a:solidFill>
              <a:srgbClr val="FF0000"/>
            </a:solidFill>
            <a:prstDash val="sysDot"/>
            <a:round/>
            <a:headEnd/>
            <a:tailEnd/>
          </a:ln>
        </p:spPr>
        <p:txBody>
          <a:bodyPr lIns="90000" tIns="46800" rIns="90000" bIns="46800" anchor="ctr"/>
          <a:lstStyle/>
          <a:p>
            <a:r>
              <a:rPr lang="zh-CN" altLang="en-US" b="1"/>
              <a:t>在网站主页点击导航栏上</a:t>
            </a:r>
            <a:r>
              <a:rPr lang="en-US" altLang="zh-CN" b="1"/>
              <a:t>Journal</a:t>
            </a:r>
            <a:r>
              <a:rPr lang="zh-CN" altLang="en-US" b="1"/>
              <a:t>，进入</a:t>
            </a:r>
            <a:r>
              <a:rPr lang="en-US" altLang="zh-CN" b="1"/>
              <a:t>ASME</a:t>
            </a:r>
            <a:r>
              <a:rPr lang="zh-CN" altLang="en-US" b="1"/>
              <a:t>期刊主页</a:t>
            </a:r>
            <a:endParaRPr lang="en-US" altLang="zh-CN" b="1"/>
          </a:p>
        </p:txBody>
      </p:sp>
      <p:sp>
        <p:nvSpPr>
          <p:cNvPr id="28676" name="Title 1"/>
          <p:cNvSpPr txBox="1">
            <a:spLocks/>
          </p:cNvSpPr>
          <p:nvPr/>
        </p:nvSpPr>
        <p:spPr bwMode="auto">
          <a:xfrm>
            <a:off x="1127125" y="0"/>
            <a:ext cx="79089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r>
              <a:rPr lang="zh-CN" altLang="en-US" sz="3600" b="1">
                <a:latin typeface="微软雅黑" pitchFamily="34" charset="-122"/>
                <a:ea typeface="微软雅黑" pitchFamily="34" charset="-122"/>
              </a:rPr>
              <a:t>平台使用</a:t>
            </a:r>
            <a:r>
              <a:rPr lang="en-US" altLang="zh-CN" sz="3600" b="1">
                <a:latin typeface="微软雅黑" pitchFamily="34" charset="-122"/>
                <a:ea typeface="微软雅黑" pitchFamily="34" charset="-122"/>
              </a:rPr>
              <a:t>---</a:t>
            </a:r>
            <a:r>
              <a:rPr lang="zh-CN" altLang="en-US" sz="3600" b="1">
                <a:latin typeface="微软雅黑" pitchFamily="34" charset="-122"/>
                <a:ea typeface="微软雅黑" pitchFamily="34" charset="-122"/>
              </a:rPr>
              <a:t>期刊</a:t>
            </a:r>
            <a:endParaRPr lang="en-US" altLang="zh-CN" sz="3600" b="1">
              <a:latin typeface="微软雅黑" pitchFamily="34" charset="-122"/>
              <a:ea typeface="微软雅黑" pitchFamily="34" charset="-122"/>
            </a:endParaRPr>
          </a:p>
        </p:txBody>
      </p:sp>
    </p:spTree>
    <p:extLst>
      <p:ext uri="{BB962C8B-B14F-4D97-AF65-F5344CB8AC3E}">
        <p14:creationId xmlns:p14="http://schemas.microsoft.com/office/powerpoint/2010/main" val="6806055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333375"/>
            <a:ext cx="5616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矩形 3"/>
          <p:cNvSpPr>
            <a:spLocks noChangeArrowheads="1"/>
          </p:cNvSpPr>
          <p:nvPr/>
        </p:nvSpPr>
        <p:spPr bwMode="auto">
          <a:xfrm>
            <a:off x="263525" y="657225"/>
            <a:ext cx="2736850" cy="6096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188913"/>
            <a:ext cx="62992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圆角矩形标注 8"/>
          <p:cNvSpPr>
            <a:spLocks noChangeArrowheads="1"/>
          </p:cNvSpPr>
          <p:nvPr/>
        </p:nvSpPr>
        <p:spPr bwMode="auto">
          <a:xfrm>
            <a:off x="9048750" y="2205038"/>
            <a:ext cx="3240088" cy="1511300"/>
          </a:xfrm>
          <a:prstGeom prst="wedgeRoundRectCallout">
            <a:avLst>
              <a:gd name="adj1" fmla="val -74338"/>
              <a:gd name="adj2" fmla="val -182542"/>
              <a:gd name="adj3" fmla="val 16667"/>
            </a:avLst>
          </a:prstGeom>
          <a:solidFill>
            <a:srgbClr val="FFFF99"/>
          </a:solidFill>
          <a:ln w="28575" algn="ctr">
            <a:solidFill>
              <a:srgbClr val="FF0000"/>
            </a:solidFill>
            <a:prstDash val="sysDot"/>
            <a:round/>
            <a:headEnd/>
            <a:tailEnd/>
          </a:ln>
        </p:spPr>
        <p:txBody>
          <a:bodyPr lIns="90000" tIns="46800" rIns="90000" bIns="46800" anchor="ctr"/>
          <a:lstStyle/>
          <a:p>
            <a:r>
              <a:rPr lang="zh-CN" altLang="en-US" b="1"/>
              <a:t>点击可浏览</a:t>
            </a:r>
            <a:endParaRPr lang="en-US" altLang="zh-CN" b="1"/>
          </a:p>
          <a:p>
            <a:r>
              <a:rPr lang="en-US" altLang="zh-CN" b="1"/>
              <a:t>&gt; </a:t>
            </a:r>
            <a:r>
              <a:rPr lang="zh-CN" altLang="en-US" b="1"/>
              <a:t>当前期的目录</a:t>
            </a:r>
            <a:endParaRPr lang="en-US" altLang="zh-CN" b="1"/>
          </a:p>
          <a:p>
            <a:r>
              <a:rPr lang="en-US" altLang="zh-CN" b="1"/>
              <a:t>&gt; </a:t>
            </a:r>
            <a:r>
              <a:rPr lang="zh-CN" altLang="en-US" b="1"/>
              <a:t>所有期</a:t>
            </a:r>
            <a:endParaRPr lang="en-US" altLang="zh-CN" b="1"/>
          </a:p>
          <a:p>
            <a:r>
              <a:rPr lang="en-US" altLang="zh-CN" b="1"/>
              <a:t>&gt; </a:t>
            </a:r>
            <a:r>
              <a:rPr lang="zh-CN" altLang="en-US" b="1"/>
              <a:t>编辑刚收到的投稿</a:t>
            </a:r>
            <a:endParaRPr lang="en-US" altLang="zh-CN" b="1"/>
          </a:p>
        </p:txBody>
      </p:sp>
      <p:pic>
        <p:nvPicPr>
          <p:cNvPr id="2970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5" y="4419600"/>
            <a:ext cx="6134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圆角矩形标注 9"/>
          <p:cNvSpPr>
            <a:spLocks noChangeArrowheads="1"/>
          </p:cNvSpPr>
          <p:nvPr/>
        </p:nvSpPr>
        <p:spPr bwMode="auto">
          <a:xfrm>
            <a:off x="2640013" y="4076700"/>
            <a:ext cx="3384550" cy="714375"/>
          </a:xfrm>
          <a:prstGeom prst="wedgeRoundRectCallout">
            <a:avLst>
              <a:gd name="adj1" fmla="val -69972"/>
              <a:gd name="adj2" fmla="val 38440"/>
              <a:gd name="adj3" fmla="val 16667"/>
            </a:avLst>
          </a:prstGeom>
          <a:solidFill>
            <a:srgbClr val="FFFF99"/>
          </a:solidFill>
          <a:ln w="28575" algn="ctr">
            <a:solidFill>
              <a:srgbClr val="FF0000"/>
            </a:solidFill>
            <a:prstDash val="sysDot"/>
            <a:round/>
            <a:headEnd/>
            <a:tailEnd/>
          </a:ln>
        </p:spPr>
        <p:txBody>
          <a:bodyPr lIns="90000" tIns="46800" rIns="90000" bIns="46800" anchor="ctr"/>
          <a:lstStyle/>
          <a:p>
            <a:r>
              <a:rPr lang="zh-CN" altLang="en-US" b="1"/>
              <a:t>最新文章和推荐文章</a:t>
            </a:r>
            <a:endParaRPr lang="en-US" altLang="zh-CN" b="1"/>
          </a:p>
        </p:txBody>
      </p:sp>
      <p:pic>
        <p:nvPicPr>
          <p:cNvPr id="2970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363" y="3865563"/>
            <a:ext cx="30241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圆角矩形标注 10"/>
          <p:cNvSpPr>
            <a:spLocks noChangeArrowheads="1"/>
          </p:cNvSpPr>
          <p:nvPr/>
        </p:nvSpPr>
        <p:spPr bwMode="auto">
          <a:xfrm>
            <a:off x="9526588" y="4724400"/>
            <a:ext cx="2665412" cy="936625"/>
          </a:xfrm>
          <a:prstGeom prst="wedgeRoundRectCallout">
            <a:avLst>
              <a:gd name="adj1" fmla="val -106208"/>
              <a:gd name="adj2" fmla="val 128199"/>
              <a:gd name="adj3" fmla="val 16667"/>
            </a:avLst>
          </a:prstGeom>
          <a:solidFill>
            <a:srgbClr val="FFFF99"/>
          </a:solidFill>
          <a:ln w="28575" algn="ctr">
            <a:solidFill>
              <a:srgbClr val="FF0000"/>
            </a:solidFill>
            <a:prstDash val="sysDot"/>
            <a:round/>
            <a:headEnd/>
            <a:tailEnd/>
          </a:ln>
        </p:spPr>
        <p:txBody>
          <a:bodyPr lIns="90000" tIns="46800" rIns="90000" bIns="46800" anchor="ctr"/>
          <a:lstStyle/>
          <a:p>
            <a:r>
              <a:rPr lang="zh-CN" altLang="en-US" b="1"/>
              <a:t>该刊关注的学科和</a:t>
            </a:r>
            <a:r>
              <a:rPr lang="en-US" altLang="zh-CN" b="1"/>
              <a:t>JCR 2.133</a:t>
            </a:r>
          </a:p>
        </p:txBody>
      </p:sp>
    </p:spTree>
    <p:extLst>
      <p:ext uri="{BB962C8B-B14F-4D97-AF65-F5344CB8AC3E}">
        <p14:creationId xmlns:p14="http://schemas.microsoft.com/office/powerpoint/2010/main" val="2560853759"/>
      </p:ext>
    </p:extLst>
  </p:cSld>
  <p:clrMapOvr>
    <a:masterClrMapping/>
  </p:clrMapOvr>
  <p:transition spd="slow">
    <p:push/>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1301750"/>
            <a:ext cx="94234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标注 2"/>
          <p:cNvSpPr>
            <a:spLocks noChangeArrowheads="1"/>
          </p:cNvSpPr>
          <p:nvPr/>
        </p:nvSpPr>
        <p:spPr bwMode="auto">
          <a:xfrm>
            <a:off x="7824788" y="3500438"/>
            <a:ext cx="3167062" cy="1008062"/>
          </a:xfrm>
          <a:prstGeom prst="wedgeRoundRectCallout">
            <a:avLst>
              <a:gd name="adj1" fmla="val 36162"/>
              <a:gd name="adj2" fmla="val -111296"/>
              <a:gd name="adj3" fmla="val 16667"/>
            </a:avLst>
          </a:prstGeom>
          <a:solidFill>
            <a:srgbClr val="FFFF99"/>
          </a:solidFill>
          <a:ln w="28575" algn="ctr">
            <a:solidFill>
              <a:srgbClr val="FF0000"/>
            </a:solidFill>
            <a:prstDash val="sysDot"/>
            <a:round/>
            <a:headEnd/>
            <a:tailEnd/>
          </a:ln>
        </p:spPr>
        <p:txBody>
          <a:bodyPr lIns="90000" tIns="46800" rIns="90000" bIns="46800" anchor="ctr"/>
          <a:lstStyle/>
          <a:p>
            <a:r>
              <a:rPr lang="zh-CN" altLang="en-US" sz="2000" b="1"/>
              <a:t>点击</a:t>
            </a:r>
            <a:r>
              <a:rPr lang="en-US" altLang="zh-CN" sz="2000" b="1"/>
              <a:t>EXPANDED VIEW</a:t>
            </a:r>
            <a:r>
              <a:rPr lang="zh-CN" altLang="en-US" sz="2000" b="1"/>
              <a:t>，显示文章摘要和关键词</a:t>
            </a:r>
            <a:endParaRPr lang="en-US" altLang="zh-CN" sz="2000" b="1"/>
          </a:p>
        </p:txBody>
      </p:sp>
      <p:pic>
        <p:nvPicPr>
          <p:cNvPr id="3072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25" y="2087563"/>
            <a:ext cx="9858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圆角矩形标注 6"/>
          <p:cNvSpPr>
            <a:spLocks noChangeArrowheads="1"/>
          </p:cNvSpPr>
          <p:nvPr/>
        </p:nvSpPr>
        <p:spPr bwMode="auto">
          <a:xfrm>
            <a:off x="9120188" y="5300663"/>
            <a:ext cx="2089150" cy="642937"/>
          </a:xfrm>
          <a:prstGeom prst="wedgeRoundRectCallout">
            <a:avLst>
              <a:gd name="adj1" fmla="val 15518"/>
              <a:gd name="adj2" fmla="val -136113"/>
              <a:gd name="adj3" fmla="val 16667"/>
            </a:avLst>
          </a:prstGeom>
          <a:solidFill>
            <a:srgbClr val="FFFF99"/>
          </a:solidFill>
          <a:ln w="28575" algn="ctr">
            <a:solidFill>
              <a:srgbClr val="FF0000"/>
            </a:solidFill>
            <a:prstDash val="sysDot"/>
            <a:round/>
            <a:headEnd/>
            <a:tailEnd/>
          </a:ln>
        </p:spPr>
        <p:txBody>
          <a:bodyPr lIns="90000" tIns="46800" rIns="90000" bIns="46800" anchor="ctr"/>
          <a:lstStyle/>
          <a:p>
            <a:pPr>
              <a:defRPr/>
            </a:pPr>
            <a:r>
              <a:rPr lang="zh-CN" altLang="en-US" dirty="0">
                <a:latin typeface="+mj-lt"/>
                <a:ea typeface="+mn-ea"/>
              </a:rPr>
              <a:t> </a:t>
            </a:r>
            <a:r>
              <a:rPr lang="zh-CN" altLang="en-US" b="1" dirty="0">
                <a:latin typeface="+mj-lt"/>
                <a:ea typeface="+mn-ea"/>
              </a:rPr>
              <a:t>查看</a:t>
            </a:r>
            <a:r>
              <a:rPr lang="en-US" altLang="zh-CN" b="1" dirty="0">
                <a:latin typeface="+mj-lt"/>
                <a:ea typeface="+mn-ea"/>
              </a:rPr>
              <a:t>PDF</a:t>
            </a:r>
            <a:r>
              <a:rPr lang="zh-CN" altLang="en-US" b="1" dirty="0">
                <a:latin typeface="+mj-lt"/>
                <a:ea typeface="+mn-ea"/>
              </a:rPr>
              <a:t>全文</a:t>
            </a:r>
            <a:endParaRPr lang="en-US" altLang="zh-CN" b="1" dirty="0">
              <a:latin typeface="+mj-lt"/>
              <a:ea typeface="+mn-ea"/>
            </a:endParaRPr>
          </a:p>
        </p:txBody>
      </p:sp>
      <p:sp>
        <p:nvSpPr>
          <p:cNvPr id="8" name="圆角矩形标注 7"/>
          <p:cNvSpPr>
            <a:spLocks noChangeArrowheads="1"/>
          </p:cNvSpPr>
          <p:nvPr/>
        </p:nvSpPr>
        <p:spPr bwMode="auto">
          <a:xfrm>
            <a:off x="4727575" y="188913"/>
            <a:ext cx="3168650" cy="1511300"/>
          </a:xfrm>
          <a:prstGeom prst="wedgeRoundRectCallout">
            <a:avLst>
              <a:gd name="adj1" fmla="val -106120"/>
              <a:gd name="adj2" fmla="val 177380"/>
              <a:gd name="adj3" fmla="val 16667"/>
            </a:avLst>
          </a:prstGeom>
          <a:solidFill>
            <a:srgbClr val="FFFF99"/>
          </a:solidFill>
          <a:ln w="28575" algn="ctr">
            <a:solidFill>
              <a:srgbClr val="FF0000"/>
            </a:solidFill>
            <a:prstDash val="sysDot"/>
            <a:round/>
            <a:headEnd/>
            <a:tailEnd/>
          </a:ln>
        </p:spPr>
        <p:txBody>
          <a:bodyPr lIns="90000" tIns="46800" rIns="90000" bIns="46800" anchor="ctr"/>
          <a:lstStyle/>
          <a:p>
            <a:r>
              <a:rPr lang="zh-CN" altLang="en-US" b="1"/>
              <a:t>进入某一期，可以看见各栏目名称，如勘误记录、研究论文</a:t>
            </a:r>
            <a:endParaRPr lang="en-US" altLang="zh-CN" sz="2000" b="1"/>
          </a:p>
        </p:txBody>
      </p:sp>
    </p:spTree>
    <p:extLst>
      <p:ext uri="{BB962C8B-B14F-4D97-AF65-F5344CB8AC3E}">
        <p14:creationId xmlns:p14="http://schemas.microsoft.com/office/powerpoint/2010/main" val="11972903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596900" y="-747713"/>
            <a:ext cx="10285413" cy="731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90000"/>
              </a:lnSpc>
              <a:spcBef>
                <a:spcPct val="20000"/>
              </a:spcBef>
              <a:buClr>
                <a:schemeClr val="tx2"/>
              </a:buClr>
              <a:buSzPct val="70000"/>
              <a:buFont typeface="Wingdings" pitchFamily="2" charset="2"/>
              <a:buNone/>
            </a:pPr>
            <a:endParaRPr lang="en-US" altLang="zh-CN" sz="3200" b="1" u="sng"/>
          </a:p>
          <a:p>
            <a:pPr eaLnBrk="1" hangingPunct="1">
              <a:lnSpc>
                <a:spcPct val="90000"/>
              </a:lnSpc>
              <a:spcBef>
                <a:spcPct val="20000"/>
              </a:spcBef>
              <a:buClr>
                <a:schemeClr val="tx2"/>
              </a:buClr>
              <a:buSzPct val="70000"/>
              <a:buFont typeface="Wingdings" pitchFamily="2" charset="2"/>
              <a:buNone/>
            </a:pPr>
            <a:endParaRPr lang="en-US" altLang="zh-CN" sz="4400" b="1" u="sng"/>
          </a:p>
          <a:p>
            <a:pPr eaLnBrk="1" hangingPunct="1">
              <a:lnSpc>
                <a:spcPct val="90000"/>
              </a:lnSpc>
              <a:spcBef>
                <a:spcPct val="20000"/>
              </a:spcBef>
              <a:buClr>
                <a:schemeClr val="tx2"/>
              </a:buClr>
              <a:buSzPct val="70000"/>
              <a:buFont typeface="Wingdings" pitchFamily="2" charset="2"/>
              <a:buNone/>
            </a:pPr>
            <a:endParaRPr lang="en-US" altLang="zh-CN" sz="4400" b="1" u="sng"/>
          </a:p>
          <a:p>
            <a:pPr eaLnBrk="1" hangingPunct="1">
              <a:lnSpc>
                <a:spcPct val="90000"/>
              </a:lnSpc>
              <a:spcBef>
                <a:spcPct val="20000"/>
              </a:spcBef>
              <a:buClr>
                <a:schemeClr val="tx2"/>
              </a:buClr>
              <a:buSzPct val="70000"/>
              <a:buFont typeface="Wingdings" pitchFamily="2" charset="2"/>
              <a:buNone/>
            </a:pPr>
            <a:endParaRPr lang="en-US" altLang="zh-CN" sz="4400" b="1" u="sng"/>
          </a:p>
          <a:p>
            <a:pPr eaLnBrk="1" hangingPunct="1">
              <a:lnSpc>
                <a:spcPct val="90000"/>
              </a:lnSpc>
              <a:spcBef>
                <a:spcPct val="20000"/>
              </a:spcBef>
              <a:buClr>
                <a:schemeClr val="tx2"/>
              </a:buClr>
              <a:buSzPct val="70000"/>
              <a:buFont typeface="Wingdings" pitchFamily="2" charset="2"/>
              <a:buNone/>
            </a:pPr>
            <a:r>
              <a:rPr lang="zh-CN" altLang="en-US" sz="4400" b="1" u="sng"/>
              <a:t>文摘库（</a:t>
            </a:r>
            <a:r>
              <a:rPr lang="en-US" altLang="zh-CN" sz="4400" b="1" u="sng"/>
              <a:t>3</a:t>
            </a:r>
            <a:r>
              <a:rPr lang="zh-CN" altLang="en-US" sz="4400" b="1" u="sng"/>
              <a:t>个）：</a:t>
            </a:r>
            <a:endParaRPr lang="en-US" altLang="zh-CN" sz="4400" b="1" u="sng"/>
          </a:p>
          <a:p>
            <a:pPr eaLnBrk="1" hangingPunct="1">
              <a:lnSpc>
                <a:spcPct val="90000"/>
              </a:lnSpc>
              <a:spcBef>
                <a:spcPct val="20000"/>
              </a:spcBef>
              <a:buClr>
                <a:schemeClr val="tx2"/>
              </a:buClr>
              <a:buSzPct val="70000"/>
              <a:buFont typeface="Wingdings" pitchFamily="2" charset="2"/>
              <a:buNone/>
            </a:pPr>
            <a:r>
              <a:rPr lang="en-US" altLang="zh-CN" sz="4400" b="1"/>
              <a:t>  EI </a:t>
            </a:r>
            <a:r>
              <a:rPr lang="zh-CN" altLang="en-US" sz="4400" b="1"/>
              <a:t>工程索引</a:t>
            </a:r>
            <a:endParaRPr lang="en-US" altLang="zh-CN" sz="4400" b="1"/>
          </a:p>
          <a:p>
            <a:pPr eaLnBrk="1" hangingPunct="1">
              <a:lnSpc>
                <a:spcPct val="90000"/>
              </a:lnSpc>
              <a:spcBef>
                <a:spcPct val="20000"/>
              </a:spcBef>
              <a:buClr>
                <a:schemeClr val="tx2"/>
              </a:buClr>
              <a:buSzPct val="70000"/>
              <a:buFont typeface="Wingdings" pitchFamily="2" charset="2"/>
              <a:buNone/>
            </a:pPr>
            <a:r>
              <a:rPr lang="en-US" altLang="zh-CN" sz="4400" b="1"/>
              <a:t>  SCI</a:t>
            </a:r>
            <a:r>
              <a:rPr lang="zh-CN" altLang="en-US" sz="4400" b="1"/>
              <a:t>科学引文索引</a:t>
            </a:r>
            <a:endParaRPr lang="en-US" altLang="zh-CN" sz="4400" b="1"/>
          </a:p>
          <a:p>
            <a:pPr eaLnBrk="1" hangingPunct="1">
              <a:lnSpc>
                <a:spcPct val="90000"/>
              </a:lnSpc>
              <a:spcBef>
                <a:spcPct val="20000"/>
              </a:spcBef>
              <a:buClr>
                <a:schemeClr val="tx2"/>
              </a:buClr>
              <a:buSzPct val="70000"/>
              <a:buFont typeface="Wingdings" pitchFamily="2" charset="2"/>
              <a:buNone/>
            </a:pPr>
            <a:r>
              <a:rPr lang="en-US" altLang="zh-CN" sz="4400" b="1"/>
              <a:t>  CPCI-S</a:t>
            </a:r>
            <a:r>
              <a:rPr lang="zh-CN" altLang="en-US" sz="4400" b="1"/>
              <a:t>科学技术会议录索引</a:t>
            </a:r>
            <a:endParaRPr lang="en-US" altLang="zh-CN" sz="4400" b="1"/>
          </a:p>
          <a:p>
            <a:pPr eaLnBrk="1" hangingPunct="1">
              <a:lnSpc>
                <a:spcPct val="90000"/>
              </a:lnSpc>
              <a:spcBef>
                <a:spcPct val="20000"/>
              </a:spcBef>
              <a:buClr>
                <a:schemeClr val="tx2"/>
              </a:buClr>
              <a:buSzPct val="70000"/>
              <a:buFont typeface="Wingdings" pitchFamily="2" charset="2"/>
              <a:buNone/>
            </a:pPr>
            <a:r>
              <a:rPr lang="en-US" altLang="zh-CN" sz="3200" b="1"/>
              <a:t>              </a:t>
            </a:r>
          </a:p>
          <a:p>
            <a:pPr eaLnBrk="1" hangingPunct="1">
              <a:lnSpc>
                <a:spcPct val="90000"/>
              </a:lnSpc>
              <a:spcBef>
                <a:spcPct val="20000"/>
              </a:spcBef>
              <a:buClr>
                <a:schemeClr val="tx2"/>
              </a:buClr>
              <a:buSzPct val="70000"/>
              <a:buFont typeface="Wingdings" pitchFamily="2" charset="2"/>
              <a:buNone/>
            </a:pPr>
            <a:r>
              <a:rPr lang="en-US" altLang="zh-CN" sz="3200" b="1"/>
              <a:t>            </a:t>
            </a:r>
          </a:p>
        </p:txBody>
      </p:sp>
    </p:spTree>
    <p:extLst>
      <p:ext uri="{BB962C8B-B14F-4D97-AF65-F5344CB8AC3E}">
        <p14:creationId xmlns:p14="http://schemas.microsoft.com/office/powerpoint/2010/main" val="12023599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diamond(in)">
                                      <p:cBhvr>
                                        <p:cTn id="7" dur="500"/>
                                        <p:tgtEl>
                                          <p:spTgt spid="2">
                                            <p:txEl>
                                              <p:pRg st="4" end="4"/>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diamond(in)">
                                      <p:cBhvr>
                                        <p:cTn id="10" dur="500"/>
                                        <p:tgtEl>
                                          <p:spTgt spid="2">
                                            <p:txEl>
                                              <p:pRg st="5" end="5"/>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diamond(in)">
                                      <p:cBhvr>
                                        <p:cTn id="13" dur="500"/>
                                        <p:tgtEl>
                                          <p:spTgt spid="2">
                                            <p:txEl>
                                              <p:pRg st="6" end="6"/>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diamond(in)">
                                      <p:cBhvr>
                                        <p:cTn id="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p:txBody>
          <a:bodyPr/>
          <a:lstStyle/>
          <a:p>
            <a:r>
              <a:rPr lang="zh-CN" altLang="en-US" b="1" smtClean="0"/>
              <a:t>文摘数据库</a:t>
            </a:r>
          </a:p>
        </p:txBody>
      </p:sp>
      <p:sp>
        <p:nvSpPr>
          <p:cNvPr id="3" name="内容占位符 2"/>
          <p:cNvSpPr>
            <a:spLocks noGrp="1"/>
          </p:cNvSpPr>
          <p:nvPr>
            <p:ph idx="1"/>
          </p:nvPr>
        </p:nvSpPr>
        <p:spPr>
          <a:xfrm>
            <a:off x="479425" y="1825625"/>
            <a:ext cx="11017250" cy="4351338"/>
          </a:xfrm>
        </p:spPr>
        <p:txBody>
          <a:bodyPr/>
          <a:lstStyle/>
          <a:p>
            <a:pPr>
              <a:defRPr/>
            </a:pPr>
            <a:r>
              <a:rPr lang="zh-CN" altLang="en-US" sz="3600" b="1" dirty="0" smtClean="0">
                <a:latin typeface="+mj-ea"/>
              </a:rPr>
              <a:t>文摘数据库是针对全文数据库而言，通常只提供收录文献资源的题录信息，包括题名、作者、摘要、关键词、参考文献等信息，某些文摘库有全文链接。</a:t>
            </a:r>
            <a:endParaRPr lang="en-US" altLang="zh-CN" sz="3600" b="1" dirty="0" smtClean="0">
              <a:latin typeface="+mj-ea"/>
            </a:endParaRPr>
          </a:p>
          <a:p>
            <a:pPr>
              <a:defRPr/>
            </a:pPr>
            <a:r>
              <a:rPr lang="zh-CN" altLang="en-US" sz="3600" b="1" dirty="0" smtClean="0">
                <a:solidFill>
                  <a:srgbClr val="FF0000"/>
                </a:solidFill>
                <a:latin typeface="+mj-ea"/>
              </a:rPr>
              <a:t>文摘数据库一般具有数据量大，易于了解检索课题的历史脉络，并掌握最新热点研究动态的特点。</a:t>
            </a:r>
            <a:r>
              <a:rPr lang="zh-CN" altLang="en-US" sz="3600" b="1" dirty="0" smtClean="0">
                <a:latin typeface="幼圆" pitchFamily="49" charset="-122"/>
                <a:ea typeface="幼圆" pitchFamily="49" charset="-122"/>
              </a:rPr>
              <a:t>通常大型的文摘数据具有较强功能的分析工具，如</a:t>
            </a:r>
            <a:r>
              <a:rPr lang="en-US" altLang="zh-CN" sz="3600" b="1" dirty="0" smtClean="0">
                <a:latin typeface="幼圆" pitchFamily="49" charset="-122"/>
                <a:ea typeface="幼圆" pitchFamily="49" charset="-122"/>
              </a:rPr>
              <a:t>SCI</a:t>
            </a:r>
            <a:r>
              <a:rPr lang="zh-CN" altLang="en-US" sz="3600" b="1" dirty="0" smtClean="0">
                <a:latin typeface="幼圆" pitchFamily="49" charset="-122"/>
                <a:ea typeface="幼圆" pitchFamily="49" charset="-122"/>
              </a:rPr>
              <a:t>。</a:t>
            </a:r>
            <a:endParaRPr lang="en-US" altLang="zh-CN" sz="3600" b="1" dirty="0" smtClean="0">
              <a:latin typeface="幼圆" pitchFamily="49" charset="-122"/>
              <a:ea typeface="幼圆" pitchFamily="49" charset="-122"/>
            </a:endParaRPr>
          </a:p>
          <a:p>
            <a:pPr>
              <a:defRPr/>
            </a:pPr>
            <a:endParaRPr lang="en-US" altLang="zh-CN" sz="3600" b="1" dirty="0" smtClean="0">
              <a:latin typeface="幼圆" pitchFamily="49" charset="-122"/>
              <a:ea typeface="幼圆" pitchFamily="49" charset="-122"/>
            </a:endParaRPr>
          </a:p>
          <a:p>
            <a:pPr>
              <a:defRPr/>
            </a:pPr>
            <a:endParaRPr lang="zh-CN" altLang="en-US" sz="3600" b="1" dirty="0" smtClean="0">
              <a:latin typeface="幼圆" pitchFamily="49" charset="-122"/>
              <a:ea typeface="幼圆" pitchFamily="49" charset="-122"/>
            </a:endParaRPr>
          </a:p>
          <a:p>
            <a:pPr>
              <a:defRPr/>
            </a:pPr>
            <a:endParaRPr lang="zh-CN" altLang="en-US" dirty="0"/>
          </a:p>
        </p:txBody>
      </p:sp>
      <p:pic>
        <p:nvPicPr>
          <p:cNvPr id="32772" name="图片 4" descr="QQ截图2017112314063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5373688"/>
            <a:ext cx="33909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图片 5" descr="QQ截图2017112314082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5445125"/>
            <a:ext cx="2952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676409">
            <a:off x="6094413" y="376238"/>
            <a:ext cx="3959225" cy="1108075"/>
          </a:xfrm>
          <a:prstGeom prst="rect">
            <a:avLst/>
          </a:prstGeom>
          <a:noFill/>
        </p:spPr>
        <p:txBody>
          <a:bodyPr>
            <a:spAutoFit/>
          </a:bodyPr>
          <a:lstStyle/>
          <a:p>
            <a:pPr eaLnBrk="0" hangingPunct="0">
              <a:defRPr/>
            </a:pPr>
            <a:r>
              <a:rPr lang="zh-CN" altLang="en-US" sz="6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概念？</a:t>
            </a:r>
          </a:p>
        </p:txBody>
      </p:sp>
    </p:spTree>
    <p:extLst>
      <p:ext uri="{BB962C8B-B14F-4D97-AF65-F5344CB8AC3E}">
        <p14:creationId xmlns:p14="http://schemas.microsoft.com/office/powerpoint/2010/main" val="2503066363"/>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0598" y="0"/>
            <a:ext cx="1208012" cy="1041622"/>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94801" y="197645"/>
            <a:ext cx="1107996" cy="646331"/>
          </a:xfrm>
          <a:prstGeom prst="rect">
            <a:avLst/>
          </a:prstGeom>
        </p:spPr>
        <p:txBody>
          <a:bodyPr wrap="none">
            <a:spAutoFit/>
          </a:bodyPr>
          <a:lstStyle/>
          <a:p>
            <a:r>
              <a:rPr kumimoji="1" lang="zh-CN" altLang="en-US" sz="3600" b="1" dirty="0" smtClean="0">
                <a:solidFill>
                  <a:schemeClr val="bg1"/>
                </a:solidFill>
                <a:latin typeface="+mn-ea"/>
              </a:rPr>
              <a:t>中文</a:t>
            </a:r>
            <a:endParaRPr kumimoji="1" lang="zh-CN" altLang="en-US" sz="3600" b="1" dirty="0">
              <a:solidFill>
                <a:schemeClr val="bg1"/>
              </a:solidFill>
              <a:latin typeface="+mn-ea"/>
            </a:endParaRPr>
          </a:p>
        </p:txBody>
      </p:sp>
      <p:sp>
        <p:nvSpPr>
          <p:cNvPr id="6" name="矩形 5"/>
          <p:cNvSpPr/>
          <p:nvPr/>
        </p:nvSpPr>
        <p:spPr>
          <a:xfrm>
            <a:off x="1618610" y="2769840"/>
            <a:ext cx="3877985" cy="646331"/>
          </a:xfrm>
          <a:prstGeom prst="rect">
            <a:avLst/>
          </a:prstGeom>
        </p:spPr>
        <p:txBody>
          <a:bodyPr wrap="none">
            <a:spAutoFit/>
          </a:bodyPr>
          <a:lstStyle/>
          <a:p>
            <a:r>
              <a:rPr lang="zh-CN" altLang="en-US" sz="3600" b="1" dirty="0" smtClean="0">
                <a:solidFill>
                  <a:srgbClr val="269E81"/>
                </a:solidFill>
                <a:latin typeface="微软雅黑" panose="020B0503020204020204" pitchFamily="34" charset="-122"/>
                <a:ea typeface="微软雅黑" panose="020B0503020204020204" pitchFamily="34" charset="-122"/>
              </a:rPr>
              <a:t>万方数据资源系统</a:t>
            </a:r>
            <a:endParaRPr lang="zh-CN" altLang="en-US" sz="3600" b="1" dirty="0">
              <a:solidFill>
                <a:srgbClr val="269E81"/>
              </a:solidFill>
              <a:latin typeface="微软雅黑" panose="020B0503020204020204" pitchFamily="34" charset="-122"/>
              <a:ea typeface="微软雅黑" panose="020B0503020204020204" pitchFamily="34" charset="-122"/>
            </a:endParaRPr>
          </a:p>
        </p:txBody>
      </p:sp>
      <p:sp>
        <p:nvSpPr>
          <p:cNvPr id="7" name="矩形 6"/>
          <p:cNvSpPr/>
          <p:nvPr/>
        </p:nvSpPr>
        <p:spPr>
          <a:xfrm>
            <a:off x="876023" y="2857733"/>
            <a:ext cx="742587" cy="742587"/>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latin typeface="微软雅黑" panose="020B0503020204020204" pitchFamily="34" charset="-122"/>
                <a:ea typeface="微软雅黑" panose="020B0503020204020204" pitchFamily="34" charset="-122"/>
              </a:rPr>
              <a:t>2</a:t>
            </a:r>
            <a:endParaRPr lang="zh-CN" altLang="en-US" sz="3200" b="1" dirty="0">
              <a:latin typeface="微软雅黑" panose="020B0503020204020204" pitchFamily="34" charset="-122"/>
              <a:ea typeface="微软雅黑" panose="020B0503020204020204" pitchFamily="34" charset="-122"/>
            </a:endParaRPr>
          </a:p>
        </p:txBody>
      </p:sp>
      <p:sp>
        <p:nvSpPr>
          <p:cNvPr id="8" name="矩形 7"/>
          <p:cNvSpPr/>
          <p:nvPr/>
        </p:nvSpPr>
        <p:spPr>
          <a:xfrm>
            <a:off x="1618611" y="3324276"/>
            <a:ext cx="3865606" cy="369332"/>
          </a:xfrm>
          <a:prstGeom prst="rect">
            <a:avLst/>
          </a:prstGeom>
        </p:spPr>
        <p:txBody>
          <a:bodyPr wrap="square">
            <a:spAutoFit/>
          </a:bodyPr>
          <a:lstStyle/>
          <a:p>
            <a:pPr algn="just"/>
            <a:r>
              <a:rPr lang="zh-CN" altLang="en-US" dirty="0" smtClean="0">
                <a:solidFill>
                  <a:srgbClr val="31CDA8"/>
                </a:solidFill>
                <a:latin typeface="微软雅黑" panose="020B0503020204020204" pitchFamily="34" charset="-122"/>
                <a:ea typeface="微软雅黑" panose="020B0503020204020204" pitchFamily="34" charset="-122"/>
              </a:rPr>
              <a:t>期刊、学位、会议、</a:t>
            </a:r>
            <a:endParaRPr lang="zh-CN" altLang="en-US" dirty="0">
              <a:solidFill>
                <a:srgbClr val="31CDA8"/>
              </a:solidFill>
              <a:latin typeface="微软雅黑" panose="020B0503020204020204" pitchFamily="34" charset="-122"/>
              <a:ea typeface="微软雅黑" panose="020B0503020204020204" pitchFamily="34" charset="-122"/>
            </a:endParaRPr>
          </a:p>
        </p:txBody>
      </p:sp>
      <p:sp>
        <p:nvSpPr>
          <p:cNvPr id="9" name="矩形 8"/>
          <p:cNvSpPr/>
          <p:nvPr/>
        </p:nvSpPr>
        <p:spPr>
          <a:xfrm>
            <a:off x="1700732" y="1491653"/>
            <a:ext cx="2031325" cy="646331"/>
          </a:xfrm>
          <a:prstGeom prst="rect">
            <a:avLst/>
          </a:prstGeom>
        </p:spPr>
        <p:txBody>
          <a:bodyPr wrap="none">
            <a:spAutoFit/>
          </a:bodyPr>
          <a:lstStyle/>
          <a:p>
            <a:r>
              <a:rPr lang="zh-CN" altLang="en-US" sz="3600" b="1" dirty="0" smtClean="0">
                <a:solidFill>
                  <a:srgbClr val="269E81"/>
                </a:solidFill>
                <a:latin typeface="微软雅黑" panose="020B0503020204020204" pitchFamily="34" charset="-122"/>
                <a:ea typeface="微软雅黑" panose="020B0503020204020204" pitchFamily="34" charset="-122"/>
              </a:rPr>
              <a:t>中国知网</a:t>
            </a:r>
            <a:endParaRPr lang="zh-CN" altLang="en-US" sz="3600" b="1" dirty="0">
              <a:solidFill>
                <a:srgbClr val="269E81"/>
              </a:solidFill>
              <a:latin typeface="微软雅黑" panose="020B0503020204020204" pitchFamily="34" charset="-122"/>
              <a:ea typeface="微软雅黑" panose="020B0503020204020204" pitchFamily="34" charset="-122"/>
            </a:endParaRPr>
          </a:p>
        </p:txBody>
      </p:sp>
      <p:sp>
        <p:nvSpPr>
          <p:cNvPr id="10" name="矩形 9"/>
          <p:cNvSpPr/>
          <p:nvPr/>
        </p:nvSpPr>
        <p:spPr>
          <a:xfrm>
            <a:off x="897797" y="1597663"/>
            <a:ext cx="742587" cy="742587"/>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latin typeface="微软雅黑" panose="020B0503020204020204" pitchFamily="34" charset="-122"/>
                <a:ea typeface="微软雅黑" panose="020B0503020204020204" pitchFamily="34" charset="-122"/>
              </a:rPr>
              <a:t>1</a:t>
            </a:r>
            <a:endParaRPr lang="zh-CN" altLang="en-US" sz="3200" b="1" dirty="0">
              <a:latin typeface="微软雅黑" panose="020B0503020204020204" pitchFamily="34" charset="-122"/>
              <a:ea typeface="微软雅黑" panose="020B0503020204020204" pitchFamily="34" charset="-122"/>
            </a:endParaRPr>
          </a:p>
        </p:txBody>
      </p:sp>
      <p:sp>
        <p:nvSpPr>
          <p:cNvPr id="11" name="矩形 10"/>
          <p:cNvSpPr/>
          <p:nvPr/>
        </p:nvSpPr>
        <p:spPr>
          <a:xfrm>
            <a:off x="1744274" y="2023060"/>
            <a:ext cx="3865606" cy="369332"/>
          </a:xfrm>
          <a:prstGeom prst="rect">
            <a:avLst/>
          </a:prstGeom>
        </p:spPr>
        <p:txBody>
          <a:bodyPr wrap="square">
            <a:spAutoFit/>
          </a:bodyPr>
          <a:lstStyle/>
          <a:p>
            <a:pPr algn="just"/>
            <a:r>
              <a:rPr kumimoji="1" lang="zh-CN" altLang="en-US" dirty="0" smtClean="0">
                <a:solidFill>
                  <a:srgbClr val="31CDA8"/>
                </a:solidFill>
                <a:latin typeface="微软雅黑" panose="020B0503020204020204" pitchFamily="34" charset="-122"/>
                <a:ea typeface="微软雅黑" panose="020B0503020204020204" pitchFamily="34" charset="-122"/>
              </a:rPr>
              <a:t>期刊、学位、会议、报纸、年鉴</a:t>
            </a:r>
            <a:endParaRPr kumimoji="1" lang="zh-CN" altLang="en-US" dirty="0">
              <a:solidFill>
                <a:srgbClr val="31CDA8"/>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6096000" y="1348277"/>
            <a:ext cx="0" cy="4133345"/>
          </a:xfrm>
          <a:prstGeom prst="line">
            <a:avLst/>
          </a:prstGeom>
          <a:ln w="25400">
            <a:solidFill>
              <a:srgbClr val="31CDA8"/>
            </a:solidFill>
            <a:prstDash val="dash"/>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744274" y="263712"/>
            <a:ext cx="3262432" cy="707886"/>
          </a:xfrm>
          <a:prstGeom prst="rect">
            <a:avLst/>
          </a:prstGeom>
        </p:spPr>
        <p:txBody>
          <a:bodyPr wrap="none">
            <a:spAutoFit/>
          </a:bodyPr>
          <a:lstStyle>
            <a:defPPr>
              <a:defRPr lang="zh-CN"/>
            </a:defPPr>
            <a:lvl1pPr>
              <a:defRPr kumimoji="1" sz="2000" b="1">
                <a:solidFill>
                  <a:srgbClr val="219DC9"/>
                </a:solidFill>
                <a:latin typeface="微软雅黑" panose="020B0503020204020204" pitchFamily="34" charset="-122"/>
                <a:ea typeface="微软雅黑" panose="020B0503020204020204" pitchFamily="34" charset="-122"/>
              </a:defRPr>
            </a:lvl1pPr>
          </a:lstStyle>
          <a:p>
            <a:r>
              <a:rPr lang="zh-CN" altLang="en-US" sz="4000" dirty="0" smtClean="0">
                <a:solidFill>
                  <a:srgbClr val="269E81"/>
                </a:solidFill>
              </a:rPr>
              <a:t>主要学术资源</a:t>
            </a:r>
            <a:endParaRPr lang="zh-CN" altLang="en-US" sz="4000" dirty="0">
              <a:solidFill>
                <a:srgbClr val="269E81"/>
              </a:solidFill>
            </a:endParaRPr>
          </a:p>
        </p:txBody>
      </p:sp>
      <p:sp>
        <p:nvSpPr>
          <p:cNvPr id="17" name="矩形 16"/>
          <p:cNvSpPr/>
          <p:nvPr/>
        </p:nvSpPr>
        <p:spPr>
          <a:xfrm>
            <a:off x="1640384" y="4463084"/>
            <a:ext cx="3877985" cy="646331"/>
          </a:xfrm>
          <a:prstGeom prst="rect">
            <a:avLst/>
          </a:prstGeom>
        </p:spPr>
        <p:txBody>
          <a:bodyPr wrap="none">
            <a:spAutoFit/>
          </a:bodyPr>
          <a:lstStyle/>
          <a:p>
            <a:r>
              <a:rPr lang="zh-CN" altLang="en-US" sz="3600" b="1" dirty="0" smtClean="0">
                <a:solidFill>
                  <a:srgbClr val="269E81"/>
                </a:solidFill>
                <a:latin typeface="微软雅黑" panose="020B0503020204020204" pitchFamily="34" charset="-122"/>
                <a:ea typeface="微软雅黑" panose="020B0503020204020204" pitchFamily="34" charset="-122"/>
              </a:rPr>
              <a:t>维普期刊资源平台</a:t>
            </a:r>
            <a:endParaRPr lang="zh-CN" altLang="en-US" sz="3600" b="1" dirty="0">
              <a:solidFill>
                <a:srgbClr val="269E81"/>
              </a:solidFill>
              <a:latin typeface="微软雅黑" panose="020B0503020204020204" pitchFamily="34" charset="-122"/>
              <a:ea typeface="微软雅黑" panose="020B0503020204020204" pitchFamily="34" charset="-122"/>
            </a:endParaRPr>
          </a:p>
        </p:txBody>
      </p:sp>
      <p:sp>
        <p:nvSpPr>
          <p:cNvPr id="19" name="矩形 18"/>
          <p:cNvSpPr/>
          <p:nvPr/>
        </p:nvSpPr>
        <p:spPr>
          <a:xfrm>
            <a:off x="897797" y="4550977"/>
            <a:ext cx="742587" cy="742587"/>
          </a:xfrm>
          <a:prstGeom prst="rect">
            <a:avLst/>
          </a:prstGeom>
          <a:solidFill>
            <a:srgbClr val="31C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latin typeface="微软雅黑" panose="020B0503020204020204" pitchFamily="34" charset="-122"/>
                <a:ea typeface="微软雅黑" panose="020B0503020204020204" pitchFamily="34" charset="-122"/>
              </a:rPr>
              <a:t>3</a:t>
            </a:r>
            <a:endParaRPr lang="zh-CN" altLang="en-US" sz="3200" b="1" dirty="0">
              <a:latin typeface="微软雅黑" panose="020B0503020204020204" pitchFamily="34" charset="-122"/>
              <a:ea typeface="微软雅黑" panose="020B0503020204020204" pitchFamily="34" charset="-122"/>
            </a:endParaRPr>
          </a:p>
        </p:txBody>
      </p:sp>
      <p:sp>
        <p:nvSpPr>
          <p:cNvPr id="20" name="矩形 19"/>
          <p:cNvSpPr/>
          <p:nvPr/>
        </p:nvSpPr>
        <p:spPr>
          <a:xfrm>
            <a:off x="1654899" y="5017520"/>
            <a:ext cx="3865606" cy="369332"/>
          </a:xfrm>
          <a:prstGeom prst="rect">
            <a:avLst/>
          </a:prstGeom>
        </p:spPr>
        <p:txBody>
          <a:bodyPr wrap="square">
            <a:spAutoFit/>
          </a:bodyPr>
          <a:lstStyle/>
          <a:p>
            <a:pPr algn="just"/>
            <a:r>
              <a:rPr kumimoji="1" lang="zh-CN" altLang="en-US" dirty="0" smtClean="0">
                <a:solidFill>
                  <a:srgbClr val="31CDA8"/>
                </a:solidFill>
                <a:latin typeface="微软雅黑" panose="020B0503020204020204" pitchFamily="34" charset="-122"/>
                <a:ea typeface="微软雅黑" panose="020B0503020204020204" pitchFamily="34" charset="-122"/>
              </a:rPr>
              <a:t>期刊</a:t>
            </a:r>
            <a:endParaRPr kumimoji="1" lang="zh-CN" altLang="en-US" dirty="0">
              <a:solidFill>
                <a:srgbClr val="31CDA8"/>
              </a:solidFill>
              <a:latin typeface="微软雅黑" panose="020B0503020204020204" pitchFamily="34" charset="-122"/>
              <a:ea typeface="微软雅黑" panose="020B0503020204020204" pitchFamily="34" charset="-122"/>
            </a:endParaRPr>
          </a:p>
        </p:txBody>
      </p:sp>
      <p:pic>
        <p:nvPicPr>
          <p:cNvPr id="21" name="图片 1" descr="cnki"/>
          <p:cNvPicPr>
            <a:picLocks noChangeAspect="1"/>
          </p:cNvPicPr>
          <p:nvPr/>
        </p:nvPicPr>
        <p:blipFill>
          <a:blip r:embed="rId2"/>
          <a:stretch>
            <a:fillRect/>
          </a:stretch>
        </p:blipFill>
        <p:spPr>
          <a:xfrm>
            <a:off x="6363111" y="1314546"/>
            <a:ext cx="3892635" cy="1518542"/>
          </a:xfrm>
          <a:prstGeom prst="rect">
            <a:avLst/>
          </a:prstGeom>
          <a:noFill/>
          <a:ln w="9525">
            <a:noFill/>
          </a:ln>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824" y="2814695"/>
            <a:ext cx="3492089" cy="881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295" y="4325886"/>
            <a:ext cx="3663146"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678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242"/>
                                        </p:tgtEl>
                                        <p:attrNameLst>
                                          <p:attrName>style.visibility</p:attrName>
                                        </p:attrNameLst>
                                      </p:cBhvr>
                                      <p:to>
                                        <p:strVal val="visible"/>
                                      </p:to>
                                    </p:set>
                                    <p:animEffect transition="in" filter="fade">
                                      <p:cBhvr>
                                        <p:cTn id="46" dur="500"/>
                                        <p:tgtEl>
                                          <p:spTgt spid="1024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43"/>
                                        </p:tgtEl>
                                        <p:attrNameLst>
                                          <p:attrName>style.visibility</p:attrName>
                                        </p:attrNameLst>
                                      </p:cBhvr>
                                      <p:to>
                                        <p:strVal val="visible"/>
                                      </p:to>
                                    </p:set>
                                    <p:animEffect transition="in" filter="fade">
                                      <p:cBhvr>
                                        <p:cTn id="6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animBg="1"/>
      <p:bldP spid="11" grpId="0"/>
      <p:bldP spid="17" grpId="0"/>
      <p:bldP spid="19" grpId="0" animBg="1"/>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46513" y="2719388"/>
            <a:ext cx="4498975" cy="1006475"/>
          </a:xfrm>
        </p:spPr>
        <p:txBody>
          <a:bodyPr/>
          <a:lstStyle/>
          <a:p>
            <a:pPr defTabSz="912495" eaLnBrk="1" fontAlgn="auto" hangingPunct="1">
              <a:spcAft>
                <a:spcPts val="0"/>
              </a:spcAft>
              <a:defRPr/>
            </a:pPr>
            <a:r>
              <a:rPr lang="en-US" dirty="0">
                <a:solidFill>
                  <a:schemeClr val="bg1"/>
                </a:solidFill>
              </a:rPr>
              <a:t>Part </a:t>
            </a:r>
            <a:r>
              <a:rPr lang="en-US" dirty="0" smtClean="0">
                <a:solidFill>
                  <a:schemeClr val="bg1"/>
                </a:solidFill>
              </a:rPr>
              <a:t>One</a:t>
            </a:r>
            <a:endParaRPr lang="en-US" dirty="0">
              <a:solidFill>
                <a:schemeClr val="bg1"/>
              </a:solidFill>
            </a:endParaRPr>
          </a:p>
        </p:txBody>
      </p:sp>
      <p:sp>
        <p:nvSpPr>
          <p:cNvPr id="3" name="Text Placeholder 2"/>
          <p:cNvSpPr>
            <a:spLocks noGrp="1"/>
          </p:cNvSpPr>
          <p:nvPr>
            <p:ph type="body" sz="quarter" idx="11"/>
          </p:nvPr>
        </p:nvSpPr>
        <p:spPr>
          <a:xfrm>
            <a:off x="3143250" y="3789363"/>
            <a:ext cx="5972175" cy="1882775"/>
          </a:xfrm>
        </p:spPr>
        <p:txBody>
          <a:bodyPr/>
          <a:lstStyle/>
          <a:p>
            <a:pPr defTabSz="912495">
              <a:defRPr/>
            </a:pPr>
            <a:r>
              <a:rPr lang="en-US" altLang="zh-CN" dirty="0" smtClean="0"/>
              <a:t>EI</a:t>
            </a:r>
            <a:r>
              <a:rPr lang="zh-CN" altLang="en-US" dirty="0" smtClean="0"/>
              <a:t>工程</a:t>
            </a:r>
            <a:endParaRPr lang="en-US" altLang="zh-CN" dirty="0" smtClean="0"/>
          </a:p>
          <a:p>
            <a:pPr defTabSz="912495">
              <a:defRPr/>
            </a:pPr>
            <a:r>
              <a:rPr lang="zh-CN" altLang="en-US" dirty="0" smtClean="0"/>
              <a:t>索</a:t>
            </a:r>
            <a:r>
              <a:rPr lang="zh-CN" altLang="en-US" dirty="0"/>
              <a:t>引数据库</a:t>
            </a:r>
            <a:endParaRPr lang="zh-CN" altLang="en-US" dirty="0">
              <a:effectLst/>
            </a:endParaRPr>
          </a:p>
        </p:txBody>
      </p:sp>
      <p:pic>
        <p:nvPicPr>
          <p:cNvPr id="33796" name="Picture 6" descr="C:\Users\Administrator\Desktop\图书馆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5" y="6321425"/>
            <a:ext cx="54673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883475"/>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占位符 132099"/>
          <p:cNvSpPr txBox="1">
            <a:spLocks noChangeArrowheads="1"/>
          </p:cNvSpPr>
          <p:nvPr/>
        </p:nvSpPr>
        <p:spPr bwMode="auto">
          <a:xfrm>
            <a:off x="407988" y="549275"/>
            <a:ext cx="11060112"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7013" indent="-227013" defTabSz="911225" eaLnBrk="0" hangingPunct="0">
              <a:defRPr sz="2400">
                <a:solidFill>
                  <a:schemeClr val="tx1"/>
                </a:solidFill>
                <a:latin typeface="Calibri" pitchFamily="34" charset="0"/>
                <a:ea typeface="宋体" pitchFamily="2" charset="-122"/>
              </a:defRPr>
            </a:lvl1pPr>
            <a:lvl2pPr marL="742950" indent="-285750" defTabSz="911225" eaLnBrk="0" hangingPunct="0">
              <a:defRPr sz="2400">
                <a:solidFill>
                  <a:schemeClr val="tx1"/>
                </a:solidFill>
                <a:latin typeface="Calibri" pitchFamily="34" charset="0"/>
                <a:ea typeface="宋体" pitchFamily="2" charset="-122"/>
              </a:defRPr>
            </a:lvl2pPr>
            <a:lvl3pPr marL="1143000" indent="-228600" defTabSz="911225" eaLnBrk="0" hangingPunct="0">
              <a:defRPr sz="2400">
                <a:solidFill>
                  <a:schemeClr val="tx1"/>
                </a:solidFill>
                <a:latin typeface="Calibri" pitchFamily="34" charset="0"/>
                <a:ea typeface="宋体" pitchFamily="2" charset="-122"/>
              </a:defRPr>
            </a:lvl3pPr>
            <a:lvl4pPr marL="1600200" indent="-228600" defTabSz="911225" eaLnBrk="0" hangingPunct="0">
              <a:defRPr sz="2400">
                <a:solidFill>
                  <a:schemeClr val="tx1"/>
                </a:solidFill>
                <a:latin typeface="Calibri" pitchFamily="34" charset="0"/>
                <a:ea typeface="宋体" pitchFamily="2" charset="-122"/>
              </a:defRPr>
            </a:lvl4pPr>
            <a:lvl5pPr marL="2057400" indent="-228600" defTabSz="911225" eaLnBrk="0" hangingPunct="0">
              <a:defRPr sz="2400">
                <a:solidFill>
                  <a:schemeClr val="tx1"/>
                </a:solidFill>
                <a:latin typeface="Calibri" pitchFamily="34" charset="0"/>
                <a:ea typeface="宋体" pitchFamily="2" charset="-122"/>
              </a:defRPr>
            </a:lvl5pPr>
            <a:lvl6pPr marL="25146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90000"/>
              </a:lnSpc>
              <a:spcBef>
                <a:spcPts val="1000"/>
              </a:spcBef>
              <a:buFont typeface="Arial" pitchFamily="34" charset="0"/>
              <a:buChar char="•"/>
            </a:pPr>
            <a:r>
              <a:rPr lang="zh-CN" altLang="en-US" sz="3600" b="1">
                <a:latin typeface="微软雅黑" pitchFamily="34" charset="-122"/>
                <a:ea typeface="微软雅黑" pitchFamily="34" charset="-122"/>
              </a:rPr>
              <a:t>为世界著名三大检索工具之一。</a:t>
            </a:r>
            <a:endParaRPr lang="en-US" altLang="zh-CN" sz="3600" b="1">
              <a:ea typeface="微软雅黑" pitchFamily="34" charset="-122"/>
            </a:endParaRPr>
          </a:p>
          <a:p>
            <a:pPr eaLnBrk="1" hangingPunct="1">
              <a:lnSpc>
                <a:spcPct val="90000"/>
              </a:lnSpc>
              <a:spcBef>
                <a:spcPts val="1000"/>
              </a:spcBef>
              <a:buFont typeface="Arial" pitchFamily="34" charset="0"/>
              <a:buChar char="•"/>
            </a:pPr>
            <a:r>
              <a:rPr lang="en-US" altLang="zh-CN" sz="3600" b="1">
                <a:ea typeface="微软雅黑" pitchFamily="34" charset="-122"/>
              </a:rPr>
              <a:t>EI</a:t>
            </a:r>
            <a:r>
              <a:rPr lang="zh-CN" altLang="en-US" sz="3600" b="1">
                <a:ea typeface="微软雅黑" pitchFamily="34" charset="-122"/>
              </a:rPr>
              <a:t>（</a:t>
            </a:r>
            <a:r>
              <a:rPr lang="en-US" altLang="zh-CN" sz="3600" b="1">
                <a:ea typeface="微软雅黑" pitchFamily="34" charset="-122"/>
              </a:rPr>
              <a:t>Engineering Index</a:t>
            </a:r>
            <a:r>
              <a:rPr lang="zh-CN" altLang="en-US" sz="3600" b="1">
                <a:ea typeface="微软雅黑" pitchFamily="34" charset="-122"/>
              </a:rPr>
              <a:t>）是美国工程索引数据库的缩写。现在升级为网络版</a:t>
            </a:r>
            <a:r>
              <a:rPr lang="en-US" altLang="zh-CN" sz="3600" b="1">
                <a:ea typeface="微软雅黑" pitchFamily="34" charset="-122"/>
              </a:rPr>
              <a:t>EI Village2</a:t>
            </a:r>
            <a:r>
              <a:rPr lang="zh-CN" altLang="en-US" sz="3600" b="1">
                <a:ea typeface="微软雅黑" pitchFamily="34" charset="-122"/>
              </a:rPr>
              <a:t>。</a:t>
            </a:r>
          </a:p>
          <a:p>
            <a:pPr eaLnBrk="1" hangingPunct="1">
              <a:lnSpc>
                <a:spcPct val="90000"/>
              </a:lnSpc>
              <a:spcBef>
                <a:spcPts val="1000"/>
              </a:spcBef>
              <a:buFont typeface="Arial" pitchFamily="34" charset="0"/>
              <a:buChar char="•"/>
            </a:pPr>
            <a:r>
              <a:rPr lang="zh-CN" altLang="en-US" sz="3600" b="1">
                <a:ea typeface="微软雅黑" pitchFamily="34" charset="-122"/>
              </a:rPr>
              <a:t>E</a:t>
            </a:r>
            <a:r>
              <a:rPr lang="en-US" altLang="zh-CN" sz="3600" b="1">
                <a:ea typeface="微软雅黑" pitchFamily="34" charset="-122"/>
              </a:rPr>
              <a:t>I</a:t>
            </a:r>
            <a:r>
              <a:rPr lang="zh-CN" altLang="en-US" sz="3600" b="1">
                <a:ea typeface="微软雅黑" pitchFamily="34" charset="-122"/>
              </a:rPr>
              <a:t> Compendex提供了1969年至今的一千多万条文献记录,内容覆盖190种工程类学科,收录来自55个国家的超过5,600种期刊、商业杂志和会议录里的文章,每年新增记录约650,000条。</a:t>
            </a:r>
          </a:p>
          <a:p>
            <a:pPr eaLnBrk="1" hangingPunct="1">
              <a:lnSpc>
                <a:spcPct val="90000"/>
              </a:lnSpc>
              <a:spcBef>
                <a:spcPts val="1000"/>
              </a:spcBef>
              <a:buFont typeface="Arial" pitchFamily="34" charset="0"/>
              <a:buChar char="•"/>
            </a:pPr>
            <a:r>
              <a:rPr lang="zh-CN" altLang="en-US" sz="3600" b="1">
                <a:ea typeface="微软雅黑" pitchFamily="34" charset="-122"/>
              </a:rPr>
              <a:t>收录电气工程类文献约占35%；化学工程和土木工程类各占约15%,矿业类和机械工程类各占12%；其它工程相关学科约占11%。</a:t>
            </a:r>
          </a:p>
          <a:p>
            <a:pPr eaLnBrk="1" hangingPunct="1">
              <a:lnSpc>
                <a:spcPct val="90000"/>
              </a:lnSpc>
              <a:spcBef>
                <a:spcPts val="1000"/>
              </a:spcBef>
              <a:buFont typeface="Arial" pitchFamily="34" charset="0"/>
              <a:buChar char="•"/>
            </a:pPr>
            <a:endParaRPr lang="zh-CN" altLang="en-US" sz="3600" b="1">
              <a:ea typeface="微软雅黑" pitchFamily="34" charset="-122"/>
            </a:endParaRPr>
          </a:p>
        </p:txBody>
      </p:sp>
    </p:spTree>
    <p:extLst>
      <p:ext uri="{BB962C8B-B14F-4D97-AF65-F5344CB8AC3E}">
        <p14:creationId xmlns:p14="http://schemas.microsoft.com/office/powerpoint/2010/main" val="1124802548"/>
      </p:ext>
    </p:extLst>
  </p:cSld>
  <p:clrMapOvr>
    <a:masterClrMapping/>
  </p:clrMapOvr>
  <p:transition spd="slow">
    <p:push/>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409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620713"/>
            <a:ext cx="3267075" cy="53276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右箭头 2"/>
          <p:cNvSpPr>
            <a:spLocks noChangeArrowheads="1"/>
          </p:cNvSpPr>
          <p:nvPr/>
        </p:nvSpPr>
        <p:spPr bwMode="auto">
          <a:xfrm>
            <a:off x="2536825" y="2205038"/>
            <a:ext cx="1871663" cy="431800"/>
          </a:xfrm>
          <a:prstGeom prst="rightArrow">
            <a:avLst>
              <a:gd name="adj1" fmla="val 50000"/>
              <a:gd name="adj2" fmla="val 108304"/>
            </a:avLst>
          </a:prstGeom>
          <a:solidFill>
            <a:srgbClr val="C0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a:lstStyle/>
          <a:p>
            <a:pPr eaLnBrk="0" hangingPunct="0"/>
            <a:endParaRPr lang="zh-CN" altLang="en-US"/>
          </a:p>
        </p:txBody>
      </p:sp>
      <p:pic>
        <p:nvPicPr>
          <p:cNvPr id="4" name="图片 1"/>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913" y="765175"/>
            <a:ext cx="391953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0967"/>
          <p:cNvSpPr>
            <a:spLocks noChangeArrowheads="1"/>
          </p:cNvSpPr>
          <p:nvPr/>
        </p:nvSpPr>
        <p:spPr bwMode="auto">
          <a:xfrm>
            <a:off x="5776913" y="4210050"/>
            <a:ext cx="3849687" cy="504825"/>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p>
        </p:txBody>
      </p:sp>
    </p:spTree>
    <p:extLst>
      <p:ext uri="{BB962C8B-B14F-4D97-AF65-F5344CB8AC3E}">
        <p14:creationId xmlns:p14="http://schemas.microsoft.com/office/powerpoint/2010/main" val="40942670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68450"/>
            <a:ext cx="1188085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标注 2"/>
          <p:cNvSpPr/>
          <p:nvPr/>
        </p:nvSpPr>
        <p:spPr>
          <a:xfrm>
            <a:off x="5951538" y="2205038"/>
            <a:ext cx="2016125" cy="431800"/>
          </a:xfrm>
          <a:prstGeom prst="wedgeRoundRectCallout">
            <a:avLst>
              <a:gd name="adj1" fmla="val -30189"/>
              <a:gd name="adj2" fmla="val 99820"/>
              <a:gd name="adj3" fmla="val 16667"/>
            </a:avLst>
          </a:prstGeom>
          <a:solidFill>
            <a:srgbClr val="F6F24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noProof="1">
                <a:solidFill>
                  <a:srgbClr val="FF0000"/>
                </a:solidFill>
              </a:rPr>
              <a:t>检索词</a:t>
            </a:r>
            <a:endParaRPr lang="en-US" altLang="zh-CN" b="1" noProof="1">
              <a:solidFill>
                <a:srgbClr val="FF0000"/>
              </a:solidFill>
            </a:endParaRPr>
          </a:p>
        </p:txBody>
      </p:sp>
      <p:sp>
        <p:nvSpPr>
          <p:cNvPr id="4" name="圆角矩形标注 3"/>
          <p:cNvSpPr/>
          <p:nvPr/>
        </p:nvSpPr>
        <p:spPr>
          <a:xfrm>
            <a:off x="982663" y="4365625"/>
            <a:ext cx="1655762" cy="431800"/>
          </a:xfrm>
          <a:prstGeom prst="wedgeRoundRectCallout">
            <a:avLst>
              <a:gd name="adj1" fmla="val -70406"/>
              <a:gd name="adj2" fmla="val -172723"/>
              <a:gd name="adj3" fmla="val 16667"/>
            </a:avLst>
          </a:prstGeom>
          <a:solidFill>
            <a:srgbClr val="F6F24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noProof="1">
                <a:solidFill>
                  <a:srgbClr val="FF0000"/>
                </a:solidFill>
              </a:rPr>
              <a:t>逻辑算符</a:t>
            </a:r>
            <a:endParaRPr lang="en-US" altLang="zh-CN" b="1" noProof="1">
              <a:solidFill>
                <a:srgbClr val="FF0000"/>
              </a:solidFill>
            </a:endParaRPr>
          </a:p>
        </p:txBody>
      </p:sp>
      <p:sp>
        <p:nvSpPr>
          <p:cNvPr id="5" name="圆角矩形标注 4"/>
          <p:cNvSpPr/>
          <p:nvPr/>
        </p:nvSpPr>
        <p:spPr>
          <a:xfrm>
            <a:off x="2208213" y="2205038"/>
            <a:ext cx="2016125" cy="431800"/>
          </a:xfrm>
          <a:prstGeom prst="wedgeRoundRectCallout">
            <a:avLst>
              <a:gd name="adj1" fmla="val -22445"/>
              <a:gd name="adj2" fmla="val 102403"/>
              <a:gd name="adj3" fmla="val 16667"/>
            </a:avLst>
          </a:prstGeom>
          <a:solidFill>
            <a:srgbClr val="F6F24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noProof="1">
                <a:solidFill>
                  <a:srgbClr val="FF0000"/>
                </a:solidFill>
              </a:rPr>
              <a:t>检索项</a:t>
            </a:r>
            <a:endParaRPr lang="en-US" altLang="zh-CN" b="1" noProof="1">
              <a:solidFill>
                <a:srgbClr val="FF0000"/>
              </a:solidFill>
            </a:endParaRPr>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3213100"/>
            <a:ext cx="26606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3227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nodeType="clickEffect">
                                  <p:stCondLst>
                                    <p:cond delay="0"/>
                                  </p:stCondLst>
                                  <p:childTnLst>
                                    <p:set>
                                      <p:cBhvr>
                                        <p:cTn id="21" dur="1" fill="hold">
                                          <p:stCondLst>
                                            <p:cond delay="0"/>
                                          </p:stCondLst>
                                        </p:cTn>
                                        <p:tgtEl>
                                          <p:spTgt spid="81923"/>
                                        </p:tgtEl>
                                        <p:attrNameLst>
                                          <p:attrName>style.visibility</p:attrName>
                                        </p:attrNameLst>
                                      </p:cBhvr>
                                      <p:to>
                                        <p:strVal val="visible"/>
                                      </p:to>
                                    </p:set>
                                    <p:animEffect transition="in" filter="slide(fromTop)">
                                      <p:cBhvr>
                                        <p:cTn id="22" dur="500"/>
                                        <p:tgtEl>
                                          <p:spTgt spid="81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xit" presetSubtype="4" fill="hold" nodeType="clickEffect">
                                  <p:stCondLst>
                                    <p:cond delay="0"/>
                                  </p:stCondLst>
                                  <p:childTnLst>
                                    <p:animEffect transition="out" filter="slide(fromBottom)">
                                      <p:cBhvr>
                                        <p:cTn id="26" dur="500"/>
                                        <p:tgtEl>
                                          <p:spTgt spid="81923"/>
                                        </p:tgtEl>
                                      </p:cBhvr>
                                    </p:animEffect>
                                    <p:set>
                                      <p:cBhvr>
                                        <p:cTn id="27" dur="1" fill="hold">
                                          <p:stCondLst>
                                            <p:cond delay="499"/>
                                          </p:stCondLst>
                                        </p:cTn>
                                        <p:tgtEl>
                                          <p:spTgt spid="819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文本占位符 131074"/>
          <p:cNvSpPr txBox="1">
            <a:spLocks noChangeArrowheads="1"/>
          </p:cNvSpPr>
          <p:nvPr/>
        </p:nvSpPr>
        <p:spPr bwMode="auto">
          <a:xfrm>
            <a:off x="384175" y="1773238"/>
            <a:ext cx="112553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7013" indent="-227013" defTabSz="911225" eaLnBrk="0" hangingPunct="0">
              <a:defRPr sz="2400">
                <a:solidFill>
                  <a:schemeClr val="tx1"/>
                </a:solidFill>
                <a:latin typeface="Calibri" pitchFamily="34" charset="0"/>
                <a:ea typeface="宋体" pitchFamily="2" charset="-122"/>
              </a:defRPr>
            </a:lvl1pPr>
            <a:lvl2pPr marL="742950" indent="-285750" defTabSz="911225" eaLnBrk="0" hangingPunct="0">
              <a:defRPr sz="2400">
                <a:solidFill>
                  <a:schemeClr val="tx1"/>
                </a:solidFill>
                <a:latin typeface="Calibri" pitchFamily="34" charset="0"/>
                <a:ea typeface="宋体" pitchFamily="2" charset="-122"/>
              </a:defRPr>
            </a:lvl2pPr>
            <a:lvl3pPr marL="1143000" indent="-228600" defTabSz="911225" eaLnBrk="0" hangingPunct="0">
              <a:defRPr sz="2400">
                <a:solidFill>
                  <a:schemeClr val="tx1"/>
                </a:solidFill>
                <a:latin typeface="Calibri" pitchFamily="34" charset="0"/>
                <a:ea typeface="宋体" pitchFamily="2" charset="-122"/>
              </a:defRPr>
            </a:lvl3pPr>
            <a:lvl4pPr marL="1600200" indent="-228600" defTabSz="911225" eaLnBrk="0" hangingPunct="0">
              <a:defRPr sz="2400">
                <a:solidFill>
                  <a:schemeClr val="tx1"/>
                </a:solidFill>
                <a:latin typeface="Calibri" pitchFamily="34" charset="0"/>
                <a:ea typeface="宋体" pitchFamily="2" charset="-122"/>
              </a:defRPr>
            </a:lvl4pPr>
            <a:lvl5pPr marL="2057400" indent="-228600" defTabSz="911225" eaLnBrk="0" hangingPunct="0">
              <a:defRPr sz="2400">
                <a:solidFill>
                  <a:schemeClr val="tx1"/>
                </a:solidFill>
                <a:latin typeface="Calibri" pitchFamily="34" charset="0"/>
                <a:ea typeface="宋体" pitchFamily="2" charset="-122"/>
              </a:defRPr>
            </a:lvl5pPr>
            <a:lvl6pPr marL="25146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90000"/>
              </a:lnSpc>
              <a:spcBef>
                <a:spcPts val="1000"/>
              </a:spcBef>
              <a:buFont typeface="Arial" pitchFamily="34" charset="0"/>
              <a:buChar char="•"/>
            </a:pPr>
            <a:r>
              <a:rPr lang="zh-CN" altLang="en-US" sz="2800" b="1"/>
              <a:t>举例：检索哈尔滨理工大学机械学院邵俊鹏老师的论文</a:t>
            </a:r>
            <a:endParaRPr lang="en-US" altLang="zh-CN" sz="2800" b="1"/>
          </a:p>
          <a:p>
            <a:pPr eaLnBrk="1" hangingPunct="1">
              <a:lnSpc>
                <a:spcPct val="90000"/>
              </a:lnSpc>
              <a:spcBef>
                <a:spcPts val="1000"/>
              </a:spcBef>
              <a:buFont typeface="Wingdings" pitchFamily="2" charset="2"/>
              <a:buChar char="Ø"/>
            </a:pPr>
            <a:r>
              <a:rPr lang="zh-CN" altLang="en-US" sz="2800" b="1">
                <a:solidFill>
                  <a:srgbClr val="FF0000"/>
                </a:solidFill>
              </a:rPr>
              <a:t>注意</a:t>
            </a:r>
            <a:r>
              <a:rPr lang="zh-CN" altLang="en-US" sz="2800" b="1"/>
              <a:t>：</a:t>
            </a:r>
            <a:endParaRPr lang="en-US" altLang="zh-CN" sz="2800" b="1"/>
          </a:p>
          <a:p>
            <a:pPr eaLnBrk="1" hangingPunct="1">
              <a:lnSpc>
                <a:spcPct val="90000"/>
              </a:lnSpc>
              <a:spcBef>
                <a:spcPts val="1000"/>
              </a:spcBef>
              <a:buFont typeface="Wingdings" pitchFamily="2" charset="2"/>
              <a:buChar char="Ø"/>
            </a:pPr>
            <a:r>
              <a:rPr lang="zh-CN" altLang="en-US" sz="2800" b="1"/>
              <a:t>在</a:t>
            </a:r>
            <a:r>
              <a:rPr lang="en-US" altLang="zh-CN" sz="2800" b="1"/>
              <a:t>EI</a:t>
            </a:r>
            <a:r>
              <a:rPr lang="zh-CN" altLang="en-US" sz="2800" b="1"/>
              <a:t>中，哈尔滨理工大学用英文</a:t>
            </a:r>
            <a:r>
              <a:rPr lang="en-US" altLang="zh-CN" sz="2800" b="1"/>
              <a:t>Harbin University of Science and Technology</a:t>
            </a:r>
            <a:r>
              <a:rPr lang="zh-CN" altLang="en-US" sz="2800" b="1"/>
              <a:t>表示</a:t>
            </a:r>
            <a:endParaRPr lang="en-US" altLang="zh-CN" sz="2800" b="1"/>
          </a:p>
          <a:p>
            <a:pPr eaLnBrk="1" hangingPunct="1">
              <a:lnSpc>
                <a:spcPct val="90000"/>
              </a:lnSpc>
              <a:spcBef>
                <a:spcPts val="1000"/>
              </a:spcBef>
              <a:buFont typeface="Wingdings" pitchFamily="2" charset="2"/>
              <a:buChar char="Ø"/>
            </a:pPr>
            <a:r>
              <a:rPr lang="zh-CN" altLang="en-US" sz="2800" b="1"/>
              <a:t>在</a:t>
            </a:r>
            <a:r>
              <a:rPr lang="en-US" altLang="zh-CN" sz="2800" b="1"/>
              <a:t>EI</a:t>
            </a:r>
            <a:r>
              <a:rPr lang="zh-CN" altLang="en-US" sz="2800" b="1"/>
              <a:t>中，作者姓名的格式为：“姓 名”，且名如果为两个字的，中间可能会出现“</a:t>
            </a:r>
            <a:r>
              <a:rPr lang="en-US" altLang="zh-CN" sz="2800" b="1"/>
              <a:t>-</a:t>
            </a:r>
            <a:r>
              <a:rPr lang="zh-CN" altLang="en-US" sz="2800" b="1"/>
              <a:t>”。</a:t>
            </a:r>
            <a:endParaRPr lang="en-US" altLang="zh-CN" sz="2800" b="1"/>
          </a:p>
          <a:p>
            <a:pPr eaLnBrk="1" hangingPunct="1">
              <a:lnSpc>
                <a:spcPct val="90000"/>
              </a:lnSpc>
              <a:spcBef>
                <a:spcPts val="1000"/>
              </a:spcBef>
              <a:buFont typeface="Wingdings" pitchFamily="2" charset="2"/>
              <a:buChar char="Ø"/>
            </a:pPr>
            <a:r>
              <a:rPr lang="zh-CN" altLang="en-US" sz="2800" b="1"/>
              <a:t>邵俊鹏的表示方法可能是：</a:t>
            </a:r>
            <a:r>
              <a:rPr lang="en-US" altLang="zh-CN" sz="2800" b="1"/>
              <a:t>shao  junpeng</a:t>
            </a:r>
            <a:r>
              <a:rPr lang="zh-CN" altLang="en-US" sz="2800" b="1"/>
              <a:t>或</a:t>
            </a:r>
            <a:r>
              <a:rPr lang="en-US" altLang="zh-CN" sz="2800" b="1"/>
              <a:t>shao jun-peng</a:t>
            </a:r>
            <a:endParaRPr lang="zh-CN" altLang="en-US" sz="2800" b="1"/>
          </a:p>
        </p:txBody>
      </p:sp>
      <p:sp>
        <p:nvSpPr>
          <p:cNvPr id="3" name="TextBox 2"/>
          <p:cNvSpPr txBox="1"/>
          <p:nvPr/>
        </p:nvSpPr>
        <p:spPr>
          <a:xfrm rot="676409">
            <a:off x="336550" y="376238"/>
            <a:ext cx="3959225" cy="1108075"/>
          </a:xfrm>
          <a:prstGeom prst="rect">
            <a:avLst/>
          </a:prstGeom>
          <a:noFill/>
        </p:spPr>
        <p:txBody>
          <a:bodyPr>
            <a:spAutoFit/>
          </a:bodyPr>
          <a:lstStyle/>
          <a:p>
            <a:pPr eaLnBrk="0" hangingPunct="0">
              <a:defRPr/>
            </a:pPr>
            <a:r>
              <a:rPr lang="zh-CN" altLang="en-US" sz="6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举个例子</a:t>
            </a:r>
          </a:p>
        </p:txBody>
      </p:sp>
    </p:spTree>
    <p:extLst>
      <p:ext uri="{BB962C8B-B14F-4D97-AF65-F5344CB8AC3E}">
        <p14:creationId xmlns:p14="http://schemas.microsoft.com/office/powerpoint/2010/main" val="677652969"/>
      </p:ext>
    </p:extLst>
  </p:cSld>
  <p:clrMapOvr>
    <a:masterClrMapping/>
  </p:clrMapOvr>
  <p:transition spd="slow">
    <p:push/>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1784012"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2636838"/>
            <a:ext cx="1179195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矩形 3"/>
          <p:cNvSpPr>
            <a:spLocks noChangeArrowheads="1"/>
          </p:cNvSpPr>
          <p:nvPr/>
        </p:nvSpPr>
        <p:spPr bwMode="auto">
          <a:xfrm>
            <a:off x="4583113" y="460375"/>
            <a:ext cx="5834062" cy="6080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
        <p:nvSpPr>
          <p:cNvPr id="39941" name="圆角矩形 4"/>
          <p:cNvSpPr>
            <a:spLocks noChangeArrowheads="1"/>
          </p:cNvSpPr>
          <p:nvPr/>
        </p:nvSpPr>
        <p:spPr bwMode="auto">
          <a:xfrm>
            <a:off x="263525" y="2516188"/>
            <a:ext cx="1655763" cy="673100"/>
          </a:xfrm>
          <a:prstGeom prst="roundRect">
            <a:avLst>
              <a:gd name="adj" fmla="val 16667"/>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
        <p:nvSpPr>
          <p:cNvPr id="7" name="矩形 6"/>
          <p:cNvSpPr>
            <a:spLocks noChangeArrowheads="1"/>
          </p:cNvSpPr>
          <p:nvPr/>
        </p:nvSpPr>
        <p:spPr bwMode="auto">
          <a:xfrm>
            <a:off x="1343025" y="512763"/>
            <a:ext cx="2881313" cy="6096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9458653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 fill="hold"/>
                                        <p:tgtEl>
                                          <p:spTgt spid="39940"/>
                                        </p:tgtEl>
                                        <p:attrNameLst>
                                          <p:attrName>ppt_x</p:attrName>
                                        </p:attrNameLst>
                                      </p:cBhvr>
                                      <p:tavLst>
                                        <p:tav tm="0">
                                          <p:val>
                                            <p:strVal val="#ppt_x"/>
                                          </p:val>
                                        </p:tav>
                                        <p:tav tm="100000">
                                          <p:val>
                                            <p:strVal val="#ppt_x"/>
                                          </p:val>
                                        </p:tav>
                                      </p:tavLst>
                                    </p:anim>
                                    <p:anim calcmode="lin" valueType="num">
                                      <p:cBhvr additive="base">
                                        <p:cTn id="14"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41"/>
                                        </p:tgtEl>
                                        <p:attrNameLst>
                                          <p:attrName>style.visibility</p:attrName>
                                        </p:attrNameLst>
                                      </p:cBhvr>
                                      <p:to>
                                        <p:strVal val="visible"/>
                                      </p:to>
                                    </p:set>
                                    <p:anim calcmode="lin" valueType="num">
                                      <p:cBhvr additive="base">
                                        <p:cTn id="19" dur="500" fill="hold"/>
                                        <p:tgtEl>
                                          <p:spTgt spid="39941"/>
                                        </p:tgtEl>
                                        <p:attrNameLst>
                                          <p:attrName>ppt_x</p:attrName>
                                        </p:attrNameLst>
                                      </p:cBhvr>
                                      <p:tavLst>
                                        <p:tav tm="0">
                                          <p:val>
                                            <p:strVal val="#ppt_x"/>
                                          </p:val>
                                        </p:tav>
                                        <p:tav tm="100000">
                                          <p:val>
                                            <p:strVal val="#ppt_x"/>
                                          </p:val>
                                        </p:tav>
                                      </p:tavLst>
                                    </p:anim>
                                    <p:anim calcmode="lin" valueType="num">
                                      <p:cBhvr additive="base">
                                        <p:cTn id="20"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nimBg="1"/>
      <p:bldP spid="39941"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620713"/>
            <a:ext cx="10585450" cy="2303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2781300"/>
            <a:ext cx="1036320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a:spLocks noChangeArrowheads="1"/>
          </p:cNvSpPr>
          <p:nvPr/>
        </p:nvSpPr>
        <p:spPr bwMode="auto">
          <a:xfrm>
            <a:off x="1271588" y="2133600"/>
            <a:ext cx="5688012" cy="431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
        <p:nvSpPr>
          <p:cNvPr id="5" name="下箭头 4"/>
          <p:cNvSpPr>
            <a:spLocks noChangeArrowheads="1"/>
          </p:cNvSpPr>
          <p:nvPr/>
        </p:nvSpPr>
        <p:spPr bwMode="auto">
          <a:xfrm>
            <a:off x="1774825" y="2565400"/>
            <a:ext cx="217488" cy="215900"/>
          </a:xfrm>
          <a:prstGeom prst="downArrow">
            <a:avLst>
              <a:gd name="adj1" fmla="val 50000"/>
              <a:gd name="adj2" fmla="val 50000"/>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grpSp>
        <p:nvGrpSpPr>
          <p:cNvPr id="2" name="圆角矩形 3"/>
          <p:cNvGrpSpPr>
            <a:grpSpLocks/>
          </p:cNvGrpSpPr>
          <p:nvPr/>
        </p:nvGrpSpPr>
        <p:grpSpPr bwMode="auto">
          <a:xfrm>
            <a:off x="6888163" y="5426075"/>
            <a:ext cx="4981575" cy="1431925"/>
            <a:chOff x="4335" y="3502"/>
            <a:chExt cx="3138" cy="902"/>
          </a:xfrm>
        </p:grpSpPr>
        <p:pic>
          <p:nvPicPr>
            <p:cNvPr id="39943" name="圆角矩形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 y="3502"/>
              <a:ext cx="313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5"/>
            <p:cNvSpPr txBox="1">
              <a:spLocks noChangeArrowheads="1"/>
            </p:cNvSpPr>
            <p:nvPr/>
          </p:nvSpPr>
          <p:spPr bwMode="auto">
            <a:xfrm>
              <a:off x="4423" y="3560"/>
              <a:ext cx="2961" cy="721"/>
            </a:xfrm>
            <a:prstGeom prst="rect">
              <a:avLst/>
            </a:prstGeom>
            <a:solidFill>
              <a:srgbClr val="FFFF00"/>
            </a:solidFill>
            <a:ln w="28575">
              <a:solidFill>
                <a:srgbClr val="FF0000"/>
              </a:solidFill>
              <a:miter lim="800000"/>
              <a:headEnd/>
              <a:tailEnd/>
            </a:ln>
          </p:spPr>
          <p:txBody>
            <a:bodyPr anchor="ctr"/>
            <a:lstStyle>
              <a:lvl1pPr eaLnBrk="0" hangingPunct="0">
                <a:defRPr sz="2400">
                  <a:solidFill>
                    <a:schemeClr val="tx1"/>
                  </a:solidFill>
                  <a:latin typeface="Calibri" pitchFamily="34" charset="0"/>
                  <a:ea typeface="宋体" pitchFamily="2" charset="-122"/>
                </a:defRPr>
              </a:lvl1pPr>
              <a:lvl2pPr marL="742950" indent="-285750" eaLnBrk="0" hangingPunct="0">
                <a:defRPr sz="2400">
                  <a:solidFill>
                    <a:schemeClr val="tx1"/>
                  </a:solidFill>
                  <a:latin typeface="Calibri" pitchFamily="34" charset="0"/>
                  <a:ea typeface="宋体" pitchFamily="2" charset="-122"/>
                </a:defRPr>
              </a:lvl2pPr>
              <a:lvl3pPr marL="1143000" indent="-228600" eaLnBrk="0" hangingPunct="0">
                <a:defRPr sz="2400">
                  <a:solidFill>
                    <a:schemeClr val="tx1"/>
                  </a:solidFill>
                  <a:latin typeface="Calibri" pitchFamily="34" charset="0"/>
                  <a:ea typeface="宋体" pitchFamily="2" charset="-122"/>
                </a:defRPr>
              </a:lvl3pPr>
              <a:lvl4pPr marL="1600200" indent="-228600" eaLnBrk="0" hangingPunct="0">
                <a:defRPr sz="2400">
                  <a:solidFill>
                    <a:schemeClr val="tx1"/>
                  </a:solidFill>
                  <a:latin typeface="Calibri" pitchFamily="34" charset="0"/>
                  <a:ea typeface="宋体" pitchFamily="2" charset="-122"/>
                </a:defRPr>
              </a:lvl4pPr>
              <a:lvl5pPr marL="2057400" indent="-228600" eaLnBrk="0" hangingPunct="0">
                <a:defRPr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Calibri" pitchFamily="34" charset="0"/>
                  <a:ea typeface="宋体" pitchFamily="2" charset="-122"/>
                </a:defRPr>
              </a:lvl9pPr>
            </a:lstStyle>
            <a:p>
              <a:pPr algn="ctr" eaLnBrk="1" hangingPunct="1"/>
              <a:r>
                <a:rPr lang="en-US" altLang="zh-CN" sz="2800" b="1">
                  <a:solidFill>
                    <a:srgbClr val="FF0000"/>
                  </a:solidFill>
                </a:rPr>
                <a:t>EI</a:t>
              </a:r>
              <a:r>
                <a:rPr lang="zh-CN" altLang="en-US" sz="2800" b="1">
                  <a:solidFill>
                    <a:srgbClr val="FF0000"/>
                  </a:solidFill>
                </a:rPr>
                <a:t>文摘库，无全文，通过</a:t>
              </a:r>
              <a:r>
                <a:rPr lang="en-US" altLang="zh-CN" sz="2800" b="1">
                  <a:solidFill>
                    <a:srgbClr val="FF0000"/>
                  </a:solidFill>
                </a:rPr>
                <a:t>Detailed</a:t>
              </a:r>
              <a:r>
                <a:rPr lang="zh-CN" altLang="en-US" sz="2800" b="1">
                  <a:solidFill>
                    <a:srgbClr val="FF0000"/>
                  </a:solidFill>
                </a:rPr>
                <a:t>查看详细信息</a:t>
              </a:r>
            </a:p>
          </p:txBody>
        </p:sp>
      </p:grpSp>
    </p:spTree>
    <p:extLst>
      <p:ext uri="{BB962C8B-B14F-4D97-AF65-F5344CB8AC3E}">
        <p14:creationId xmlns:p14="http://schemas.microsoft.com/office/powerpoint/2010/main" val="41197623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80898"/>
                                        </p:tgtEl>
                                        <p:attrNameLst>
                                          <p:attrName>style.visibility</p:attrName>
                                        </p:attrNameLst>
                                      </p:cBhvr>
                                      <p:to>
                                        <p:strVal val="visible"/>
                                      </p:to>
                                    </p:set>
                                    <p:animEffect transition="in" filter="slide(fromBottom)">
                                      <p:cBhvr>
                                        <p:cTn id="19" dur="500"/>
                                        <p:tgtEl>
                                          <p:spTgt spid="808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000" fill="hold"/>
                                        <p:tgtEl>
                                          <p:spTgt spid="2"/>
                                        </p:tgtEl>
                                        <p:attrNameLst>
                                          <p:attrName>ppt_x</p:attrName>
                                        </p:attrNameLst>
                                      </p:cBhvr>
                                      <p:tavLst>
                                        <p:tav tm="0">
                                          <p:val>
                                            <p:strVal val="#ppt_x"/>
                                          </p:val>
                                        </p:tav>
                                        <p:tav tm="100000">
                                          <p:val>
                                            <p:strVal val="#ppt_x"/>
                                          </p:val>
                                        </p:tav>
                                      </p:tavLst>
                                    </p:anim>
                                    <p:anim calcmode="lin" valueType="num">
                                      <p:cBhvr additive="base">
                                        <p:cTn id="2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46513" y="2719388"/>
            <a:ext cx="4498975" cy="1006475"/>
          </a:xfrm>
        </p:spPr>
        <p:txBody>
          <a:bodyPr/>
          <a:lstStyle/>
          <a:p>
            <a:pPr defTabSz="912495" eaLnBrk="1" fontAlgn="auto" hangingPunct="1">
              <a:spcAft>
                <a:spcPts val="0"/>
              </a:spcAft>
              <a:defRPr/>
            </a:pPr>
            <a:r>
              <a:rPr lang="en-US" dirty="0" smtClean="0">
                <a:solidFill>
                  <a:schemeClr val="bg1"/>
                </a:solidFill>
              </a:rPr>
              <a:t>Part Two</a:t>
            </a:r>
            <a:endParaRPr lang="en-US" dirty="0">
              <a:solidFill>
                <a:schemeClr val="bg1"/>
              </a:solidFill>
            </a:endParaRPr>
          </a:p>
        </p:txBody>
      </p:sp>
      <p:sp>
        <p:nvSpPr>
          <p:cNvPr id="3" name="Text Placeholder 2"/>
          <p:cNvSpPr>
            <a:spLocks noGrp="1"/>
          </p:cNvSpPr>
          <p:nvPr>
            <p:ph type="body" sz="quarter" idx="11"/>
          </p:nvPr>
        </p:nvSpPr>
        <p:spPr>
          <a:xfrm>
            <a:off x="3143250" y="3789363"/>
            <a:ext cx="5972175" cy="1882775"/>
          </a:xfrm>
        </p:spPr>
        <p:txBody>
          <a:bodyPr/>
          <a:lstStyle/>
          <a:p>
            <a:pPr defTabSz="912495">
              <a:defRPr/>
            </a:pPr>
            <a:r>
              <a:rPr lang="en-US" altLang="zh-CN" dirty="0" smtClean="0"/>
              <a:t>SCI </a:t>
            </a:r>
            <a:r>
              <a:rPr lang="zh-CN" altLang="en-US" dirty="0" smtClean="0"/>
              <a:t>科学</a:t>
            </a:r>
            <a:endParaRPr lang="en-US" altLang="zh-CN" dirty="0" smtClean="0"/>
          </a:p>
          <a:p>
            <a:pPr defTabSz="912495">
              <a:defRPr/>
            </a:pPr>
            <a:r>
              <a:rPr lang="zh-CN" altLang="en-US" dirty="0" smtClean="0"/>
              <a:t>引文索引</a:t>
            </a:r>
            <a:endParaRPr lang="zh-CN" altLang="en-US" dirty="0">
              <a:effectLst/>
            </a:endParaRPr>
          </a:p>
        </p:txBody>
      </p:sp>
      <p:pic>
        <p:nvPicPr>
          <p:cNvPr id="40964" name="Picture 6" descr="C:\Users\Administrator\Desktop\图书馆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6321425"/>
            <a:ext cx="54673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413651"/>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15888"/>
            <a:ext cx="11999912"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2"/>
          <p:cNvGrpSpPr>
            <a:grpSpLocks/>
          </p:cNvGrpSpPr>
          <p:nvPr/>
        </p:nvGrpSpPr>
        <p:grpSpPr bwMode="auto">
          <a:xfrm>
            <a:off x="0" y="0"/>
            <a:ext cx="12192000" cy="6858000"/>
            <a:chOff x="0" y="0"/>
            <a:chExt cx="12192000" cy="6858000"/>
          </a:xfrm>
        </p:grpSpPr>
        <p:sp>
          <p:nvSpPr>
            <p:cNvPr id="41988" name="圆角矩形 1"/>
            <p:cNvSpPr>
              <a:spLocks noChangeArrowheads="1"/>
            </p:cNvSpPr>
            <p:nvPr/>
          </p:nvSpPr>
          <p:spPr bwMode="auto">
            <a:xfrm>
              <a:off x="0" y="0"/>
              <a:ext cx="12192000" cy="6858000"/>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eaLnBrk="0" hangingPunct="0">
                <a:lnSpc>
                  <a:spcPct val="140000"/>
                </a:lnSpc>
              </a:pPr>
              <a:endParaRPr lang="zh-CN" altLang="en-US">
                <a:solidFill>
                  <a:schemeClr val="bg1"/>
                </a:solidFill>
                <a:latin typeface="微软雅黑" pitchFamily="34" charset="-122"/>
                <a:ea typeface="微软雅黑" pitchFamily="34" charset="-122"/>
              </a:endParaRPr>
            </a:p>
          </p:txBody>
        </p:sp>
        <p:sp>
          <p:nvSpPr>
            <p:cNvPr id="41989" name="文本占位符 118786"/>
            <p:cNvSpPr txBox="1">
              <a:spLocks noChangeArrowheads="1"/>
            </p:cNvSpPr>
            <p:nvPr/>
          </p:nvSpPr>
          <p:spPr bwMode="auto">
            <a:xfrm>
              <a:off x="249238" y="989013"/>
              <a:ext cx="11455400"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bri" pitchFamily="34" charset="0"/>
                  <a:ea typeface="宋体" pitchFamily="2" charset="-122"/>
                </a:defRPr>
              </a:lvl1pPr>
              <a:lvl2pPr marL="742950" indent="-285750" defTabSz="911225" eaLnBrk="0" hangingPunct="0">
                <a:defRPr sz="2400">
                  <a:solidFill>
                    <a:schemeClr val="tx1"/>
                  </a:solidFill>
                  <a:latin typeface="Calibri" pitchFamily="34" charset="0"/>
                  <a:ea typeface="宋体" pitchFamily="2" charset="-122"/>
                </a:defRPr>
              </a:lvl2pPr>
              <a:lvl3pPr marL="1143000" indent="-228600" defTabSz="911225" eaLnBrk="0" hangingPunct="0">
                <a:defRPr sz="2400">
                  <a:solidFill>
                    <a:schemeClr val="tx1"/>
                  </a:solidFill>
                  <a:latin typeface="Calibri" pitchFamily="34" charset="0"/>
                  <a:ea typeface="宋体" pitchFamily="2" charset="-122"/>
                </a:defRPr>
              </a:lvl3pPr>
              <a:lvl4pPr marL="1600200" indent="-228600" defTabSz="911225" eaLnBrk="0" hangingPunct="0">
                <a:defRPr sz="2400">
                  <a:solidFill>
                    <a:schemeClr val="tx1"/>
                  </a:solidFill>
                  <a:latin typeface="Calibri" pitchFamily="34" charset="0"/>
                  <a:ea typeface="宋体" pitchFamily="2" charset="-122"/>
                </a:defRPr>
              </a:lvl4pPr>
              <a:lvl5pPr marL="2057400" indent="-228600" defTabSz="911225" eaLnBrk="0" hangingPunct="0">
                <a:defRPr sz="2400">
                  <a:solidFill>
                    <a:schemeClr val="tx1"/>
                  </a:solidFill>
                  <a:latin typeface="Calibri" pitchFamily="34" charset="0"/>
                  <a:ea typeface="宋体" pitchFamily="2" charset="-122"/>
                </a:defRPr>
              </a:lvl5pPr>
              <a:lvl6pPr marL="25146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90000"/>
                </a:lnSpc>
                <a:spcBef>
                  <a:spcPts val="1000"/>
                </a:spcBef>
                <a:buFont typeface="Wingdings" pitchFamily="2" charset="2"/>
                <a:buChar char="Ø"/>
              </a:pPr>
              <a:r>
                <a:rPr lang="zh-CN" altLang="en-US" sz="3600" b="1">
                  <a:latin typeface="微软雅黑" pitchFamily="34" charset="-122"/>
                  <a:ea typeface="微软雅黑" pitchFamily="34" charset="-122"/>
                </a:rPr>
                <a:t>为世界著名三大检索工具之一。</a:t>
              </a:r>
              <a:endParaRPr lang="en-US" altLang="zh-CN" sz="3600" b="1">
                <a:latin typeface="微软雅黑" pitchFamily="34" charset="-122"/>
                <a:ea typeface="微软雅黑" pitchFamily="34" charset="-122"/>
              </a:endParaRPr>
            </a:p>
            <a:p>
              <a:pPr eaLnBrk="1" hangingPunct="1">
                <a:lnSpc>
                  <a:spcPct val="90000"/>
                </a:lnSpc>
                <a:spcBef>
                  <a:spcPts val="1000"/>
                </a:spcBef>
                <a:buFont typeface="Wingdings" pitchFamily="2" charset="2"/>
                <a:buChar char="Ø"/>
              </a:pPr>
              <a:r>
                <a:rPr lang="en-US" altLang="zh-CN" sz="3600" b="1">
                  <a:latin typeface="微软雅黑" pitchFamily="34" charset="-122"/>
                  <a:ea typeface="微软雅黑" pitchFamily="34" charset="-122"/>
                </a:rPr>
                <a:t>SCI</a:t>
              </a:r>
              <a:r>
                <a:rPr lang="zh-CN" altLang="en-US" sz="3600" b="1">
                  <a:latin typeface="微软雅黑" pitchFamily="34" charset="-122"/>
                  <a:ea typeface="微软雅黑" pitchFamily="34" charset="-122"/>
                </a:rPr>
                <a:t>（</a:t>
              </a:r>
              <a:r>
                <a:rPr lang="en-US" altLang="zh-CN" sz="3600" b="1">
                  <a:latin typeface="微软雅黑" pitchFamily="34" charset="-122"/>
                  <a:ea typeface="微软雅黑" pitchFamily="34" charset="-122"/>
                </a:rPr>
                <a:t>Science Citation Index</a:t>
              </a:r>
              <a:r>
                <a:rPr lang="zh-CN" altLang="en-US" sz="3600" b="1">
                  <a:latin typeface="微软雅黑" pitchFamily="34" charset="-122"/>
                  <a:ea typeface="微软雅黑" pitchFamily="34" charset="-122"/>
                </a:rPr>
                <a:t>）美国科学引文索引数据库，现网络版升级为</a:t>
              </a:r>
              <a:r>
                <a:rPr lang="en-US" altLang="zh-CN" sz="3600" b="1">
                  <a:latin typeface="微软雅黑" pitchFamily="34" charset="-122"/>
                  <a:ea typeface="微软雅黑" pitchFamily="34" charset="-122"/>
                </a:rPr>
                <a:t>WOS</a:t>
              </a:r>
              <a:r>
                <a:rPr lang="zh-CN" altLang="en-US" sz="3600" b="1">
                  <a:latin typeface="微软雅黑" pitchFamily="34" charset="-122"/>
                  <a:ea typeface="微软雅黑" pitchFamily="34" charset="-122"/>
                </a:rPr>
                <a:t>，即</a:t>
              </a:r>
              <a:r>
                <a:rPr lang="en-US" altLang="zh-CN" sz="3600" b="1">
                  <a:latin typeface="微软雅黑" pitchFamily="34" charset="-122"/>
                  <a:ea typeface="微软雅黑" pitchFamily="34" charset="-122"/>
                </a:rPr>
                <a:t>Web of Science</a:t>
              </a:r>
              <a:r>
                <a:rPr lang="zh-CN" altLang="en-US" sz="3600" b="1">
                  <a:latin typeface="微软雅黑" pitchFamily="34" charset="-122"/>
                  <a:ea typeface="微软雅黑" pitchFamily="34" charset="-122"/>
                </a:rPr>
                <a:t>。</a:t>
              </a:r>
            </a:p>
            <a:p>
              <a:pPr eaLnBrk="1" hangingPunct="1">
                <a:lnSpc>
                  <a:spcPct val="90000"/>
                </a:lnSpc>
                <a:spcBef>
                  <a:spcPts val="1000"/>
                </a:spcBef>
                <a:buFont typeface="Wingdings" pitchFamily="2" charset="2"/>
                <a:buChar char="Ø"/>
              </a:pPr>
              <a:r>
                <a:rPr lang="zh-CN" altLang="en-US" sz="3600" b="1">
                  <a:latin typeface="微软雅黑" pitchFamily="34" charset="-122"/>
                  <a:ea typeface="微软雅黑" pitchFamily="34" charset="-122"/>
                </a:rPr>
                <a:t>收录了10,000多种世界权威的、高影响力的学术期刊和超过11万个国际会议的学术期刊，内容涵盖自然科学、工程技术、生物医学、社会科学、艺术与人文等领域。</a:t>
              </a:r>
            </a:p>
            <a:p>
              <a:pPr eaLnBrk="1" hangingPunct="1">
                <a:lnSpc>
                  <a:spcPct val="90000"/>
                </a:lnSpc>
                <a:spcBef>
                  <a:spcPts val="1000"/>
                </a:spcBef>
                <a:buFont typeface="Wingdings" pitchFamily="2" charset="2"/>
                <a:buChar char="Ø"/>
              </a:pPr>
              <a:r>
                <a:rPr lang="zh-CN" altLang="en-US" sz="3600" b="1">
                  <a:latin typeface="微软雅黑" pitchFamily="34" charset="-122"/>
                  <a:ea typeface="微软雅黑" pitchFamily="34" charset="-122"/>
                </a:rPr>
                <a:t>由于</a:t>
              </a:r>
              <a:r>
                <a:rPr lang="en-US" altLang="zh-CN" sz="3600" b="1">
                  <a:latin typeface="微软雅黑" pitchFamily="34" charset="-122"/>
                  <a:ea typeface="微软雅黑" pitchFamily="34" charset="-122"/>
                </a:rPr>
                <a:t>WOS</a:t>
              </a:r>
              <a:r>
                <a:rPr lang="zh-CN" altLang="en-US" sz="3600" b="1">
                  <a:latin typeface="微软雅黑" pitchFamily="34" charset="-122"/>
                  <a:ea typeface="微软雅黑" pitchFamily="34" charset="-122"/>
                </a:rPr>
                <a:t>网页下包含有很多子库，所以进入到</a:t>
              </a:r>
              <a:r>
                <a:rPr lang="en-US" altLang="zh-CN" sz="3600" b="1">
                  <a:latin typeface="微软雅黑" pitchFamily="34" charset="-122"/>
                  <a:ea typeface="微软雅黑" pitchFamily="34" charset="-122"/>
                </a:rPr>
                <a:t>WOS</a:t>
              </a:r>
              <a:r>
                <a:rPr lang="zh-CN" altLang="en-US" sz="3600" b="1">
                  <a:latin typeface="微软雅黑" pitchFamily="34" charset="-122"/>
                  <a:ea typeface="微软雅黑" pitchFamily="34" charset="-122"/>
                </a:rPr>
                <a:t>主页后还要再点击</a:t>
              </a:r>
              <a:r>
                <a:rPr lang="en-US" altLang="zh-CN" sz="3600" b="1">
                  <a:latin typeface="微软雅黑" pitchFamily="34" charset="-122"/>
                  <a:ea typeface="微软雅黑" pitchFamily="34" charset="-122"/>
                </a:rPr>
                <a:t>“Web of Science”</a:t>
              </a:r>
              <a:r>
                <a:rPr lang="zh-CN" altLang="en-US" sz="3600" b="1">
                  <a:latin typeface="微软雅黑" pitchFamily="34" charset="-122"/>
                  <a:ea typeface="微软雅黑" pitchFamily="34" charset="-122"/>
                </a:rPr>
                <a:t>核心合集，才是真正进入到</a:t>
              </a:r>
              <a:r>
                <a:rPr lang="en-US" altLang="zh-CN" sz="3600" b="1">
                  <a:latin typeface="微软雅黑" pitchFamily="34" charset="-122"/>
                  <a:ea typeface="微软雅黑" pitchFamily="34" charset="-122"/>
                </a:rPr>
                <a:t>WOS</a:t>
              </a:r>
              <a:r>
                <a:rPr lang="zh-CN" altLang="en-US" sz="3600" b="1">
                  <a:latin typeface="微软雅黑" pitchFamily="34" charset="-122"/>
                  <a:ea typeface="微软雅黑" pitchFamily="34" charset="-122"/>
                </a:rPr>
                <a:t>数据库。</a:t>
              </a:r>
              <a:endParaRPr lang="en-US" altLang="zh-CN" sz="3600" b="1">
                <a:latin typeface="微软雅黑" pitchFamily="34" charset="-122"/>
                <a:ea typeface="微软雅黑" pitchFamily="34" charset="-122"/>
              </a:endParaRPr>
            </a:p>
            <a:p>
              <a:pPr eaLnBrk="1" hangingPunct="1">
                <a:lnSpc>
                  <a:spcPct val="90000"/>
                </a:lnSpc>
                <a:spcBef>
                  <a:spcPts val="1000"/>
                </a:spcBef>
                <a:buFont typeface="Wingdings" pitchFamily="2" charset="2"/>
                <a:buChar char="Ø"/>
              </a:pPr>
              <a:r>
                <a:rPr lang="zh-CN" altLang="en-US" sz="3600" b="1">
                  <a:latin typeface="微软雅黑" pitchFamily="34" charset="-122"/>
                  <a:ea typeface="微软雅黑" pitchFamily="34" charset="-122"/>
                </a:rPr>
                <a:t>我校读者可检索自2004年以来的期刊论文索引。</a:t>
              </a:r>
              <a:endParaRPr lang="en-US" altLang="zh-CN" sz="3600" b="1">
                <a:latin typeface="微软雅黑" pitchFamily="34" charset="-122"/>
                <a:ea typeface="微软雅黑" pitchFamily="34" charset="-122"/>
              </a:endParaRPr>
            </a:p>
            <a:p>
              <a:pPr eaLnBrk="1" hangingPunct="1">
                <a:lnSpc>
                  <a:spcPct val="90000"/>
                </a:lnSpc>
                <a:spcBef>
                  <a:spcPts val="1000"/>
                </a:spcBef>
              </a:pPr>
              <a:endParaRPr lang="zh-CN" altLang="en-US" sz="3600" b="1">
                <a:latin typeface="微软雅黑" pitchFamily="34" charset="-122"/>
                <a:ea typeface="微软雅黑" pitchFamily="34" charset="-122"/>
              </a:endParaRPr>
            </a:p>
          </p:txBody>
        </p:sp>
      </p:grpSp>
    </p:spTree>
    <p:extLst>
      <p:ext uri="{BB962C8B-B14F-4D97-AF65-F5344CB8AC3E}">
        <p14:creationId xmlns:p14="http://schemas.microsoft.com/office/powerpoint/2010/main" val="16921493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138" y="188913"/>
            <a:ext cx="11517312"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图片 409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88913"/>
            <a:ext cx="3267075" cy="53276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右箭头 3"/>
          <p:cNvSpPr>
            <a:spLocks noChangeArrowheads="1"/>
          </p:cNvSpPr>
          <p:nvPr/>
        </p:nvSpPr>
        <p:spPr bwMode="auto">
          <a:xfrm>
            <a:off x="2566988" y="2565400"/>
            <a:ext cx="1871662" cy="431800"/>
          </a:xfrm>
          <a:prstGeom prst="rightArrow">
            <a:avLst>
              <a:gd name="adj1" fmla="val 50000"/>
              <a:gd name="adj2" fmla="val 108304"/>
            </a:avLst>
          </a:prstGeom>
          <a:solidFill>
            <a:srgbClr val="C00000"/>
          </a:solidFill>
          <a:ln w="25400">
            <a:solidFill>
              <a:srgbClr val="C00000"/>
            </a:solidFill>
            <a:miter lim="800000"/>
            <a:headEnd/>
            <a:tailEnd/>
          </a:ln>
        </p:spPr>
        <p:txBody>
          <a:bodyPr/>
          <a:lstStyle/>
          <a:p>
            <a:pPr eaLnBrk="0" hangingPunct="0"/>
            <a:endParaRPr lang="zh-CN" altLang="en-US"/>
          </a:p>
        </p:txBody>
      </p:sp>
      <p:sp>
        <p:nvSpPr>
          <p:cNvPr id="5" name="矩形 40967"/>
          <p:cNvSpPr>
            <a:spLocks noChangeArrowheads="1"/>
          </p:cNvSpPr>
          <p:nvPr/>
        </p:nvSpPr>
        <p:spPr bwMode="auto">
          <a:xfrm>
            <a:off x="4079875" y="4862513"/>
            <a:ext cx="3624263" cy="504825"/>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p>
        </p:txBody>
      </p:sp>
    </p:spTree>
    <p:extLst>
      <p:ext uri="{BB962C8B-B14F-4D97-AF65-F5344CB8AC3E}">
        <p14:creationId xmlns:p14="http://schemas.microsoft.com/office/powerpoint/2010/main" val="8221789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728686"/>
            <a:ext cx="12192000" cy="4110264"/>
          </a:xfrm>
          <a:prstGeom prst="rect">
            <a:avLst/>
          </a:prstGeom>
          <a:solidFill>
            <a:srgbClr val="2AB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1CDA8"/>
              </a:solidFill>
            </a:endParaRPr>
          </a:p>
        </p:txBody>
      </p:sp>
      <p:pic>
        <p:nvPicPr>
          <p:cNvPr id="5" name="Picture 2" descr="C:\Documents and Settings\Administrator\桌面\文献传递PPT\照片 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629" y="-507999"/>
            <a:ext cx="3236685" cy="323668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993688" y="2857500"/>
            <a:ext cx="8398539" cy="1070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783823" y="2930978"/>
            <a:ext cx="8553908" cy="923330"/>
          </a:xfrm>
          <a:prstGeom prst="rect">
            <a:avLst/>
          </a:prstGeom>
          <a:noFill/>
        </p:spPr>
        <p:txBody>
          <a:bodyPr wrap="square" rtlCol="0">
            <a:spAutoFit/>
          </a:bodyPr>
          <a:lstStyle/>
          <a:p>
            <a:pPr algn="ctr"/>
            <a:r>
              <a:rPr lang="zh-CN" altLang="en-US" sz="4800" b="1" dirty="0" smtClean="0">
                <a:solidFill>
                  <a:schemeClr val="bg1"/>
                </a:solidFill>
                <a:latin typeface="微软雅黑" pitchFamily="34" charset="-122"/>
                <a:ea typeface="微软雅黑" pitchFamily="34" charset="-122"/>
              </a:rPr>
              <a:t> </a:t>
            </a:r>
            <a:r>
              <a:rPr lang="zh-CN" altLang="en-US" sz="4800" b="1" dirty="0">
                <a:solidFill>
                  <a:schemeClr val="bg1"/>
                </a:solidFill>
                <a:latin typeface="微软雅黑" pitchFamily="34" charset="-122"/>
                <a:ea typeface="微软雅黑" pitchFamily="34" charset="-122"/>
              </a:rPr>
              <a:t>知网</a:t>
            </a:r>
            <a:r>
              <a:rPr lang="zh-CN" altLang="en-US" sz="5400" b="1" dirty="0" smtClean="0">
                <a:solidFill>
                  <a:srgbClr val="F1A069"/>
                </a:solidFill>
                <a:latin typeface="微软雅黑" pitchFamily="34" charset="-122"/>
                <a:ea typeface="微软雅黑" pitchFamily="34" charset="-122"/>
              </a:rPr>
              <a:t>新平台，</a:t>
            </a:r>
            <a:r>
              <a:rPr lang="zh-CN" altLang="en-US" sz="4800" b="1" dirty="0" smtClean="0">
                <a:solidFill>
                  <a:schemeClr val="bg1"/>
                </a:solidFill>
                <a:latin typeface="微软雅黑" pitchFamily="34" charset="-122"/>
                <a:ea typeface="微软雅黑" pitchFamily="34" charset="-122"/>
              </a:rPr>
              <a:t>你会用了吗？</a:t>
            </a:r>
            <a:endParaRPr lang="zh-CN" altLang="en-US" sz="4800" b="1" dirty="0">
              <a:solidFill>
                <a:schemeClr val="bg1"/>
              </a:solidFill>
              <a:latin typeface="微软雅黑" pitchFamily="34" charset="-122"/>
              <a:ea typeface="微软雅黑" pitchFamily="34" charset="-122"/>
            </a:endParaRPr>
          </a:p>
        </p:txBody>
      </p:sp>
      <p:pic>
        <p:nvPicPr>
          <p:cNvPr id="9"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9712" y="4000500"/>
            <a:ext cx="4180169" cy="2648458"/>
          </a:xfrm>
          <a:prstGeom prst="rect">
            <a:avLst/>
          </a:prstGeom>
        </p:spPr>
      </p:pic>
    </p:spTree>
    <p:extLst>
      <p:ext uri="{BB962C8B-B14F-4D97-AF65-F5344CB8AC3E}">
        <p14:creationId xmlns:p14="http://schemas.microsoft.com/office/powerpoint/2010/main" val="8179718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0"/>
                                  </p:iterate>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par>
                          <p:cTn id="23" fill="hold">
                            <p:stCondLst>
                              <p:cond delay="2500"/>
                            </p:stCondLst>
                            <p:childTnLst>
                              <p:par>
                                <p:cTn id="24" presetID="34" presetClass="emph" presetSubtype="0" fill="hold" nodeType="after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7">
                                            <p:txEl>
                                              <p:pRg st="0" end="0"/>
                                            </p:txEl>
                                          </p:spTgt>
                                        </p:tgtEl>
                                        <p:attrNameLst>
                                          <p:attrName>ppt_x</p:attrName>
                                          <p:attrName>ppt_y</p:attrName>
                                        </p:attrNameLst>
                                      </p:cBhvr>
                                    </p:animMotion>
                                    <p:animRot by="1500000">
                                      <p:cBhvr>
                                        <p:cTn id="26" dur="125" fill="hold">
                                          <p:stCondLst>
                                            <p:cond delay="0"/>
                                          </p:stCondLst>
                                        </p:cTn>
                                        <p:tgtEl>
                                          <p:spTgt spid="7">
                                            <p:txEl>
                                              <p:pRg st="0" end="0"/>
                                            </p:txEl>
                                          </p:spTgt>
                                        </p:tgtEl>
                                        <p:attrNameLst>
                                          <p:attrName>r</p:attrName>
                                        </p:attrNameLst>
                                      </p:cBhvr>
                                    </p:animRot>
                                    <p:animRot by="-1500000">
                                      <p:cBhvr>
                                        <p:cTn id="27" dur="125" fill="hold">
                                          <p:stCondLst>
                                            <p:cond delay="125"/>
                                          </p:stCondLst>
                                        </p:cTn>
                                        <p:tgtEl>
                                          <p:spTgt spid="7">
                                            <p:txEl>
                                              <p:pRg st="0" end="0"/>
                                            </p:txEl>
                                          </p:spTgt>
                                        </p:tgtEl>
                                        <p:attrNameLst>
                                          <p:attrName>r</p:attrName>
                                        </p:attrNameLst>
                                      </p:cBhvr>
                                    </p:animRot>
                                    <p:animRot by="-1500000">
                                      <p:cBhvr>
                                        <p:cTn id="28" dur="125" fill="hold">
                                          <p:stCondLst>
                                            <p:cond delay="250"/>
                                          </p:stCondLst>
                                        </p:cTn>
                                        <p:tgtEl>
                                          <p:spTgt spid="7">
                                            <p:txEl>
                                              <p:pRg st="0" end="0"/>
                                            </p:txEl>
                                          </p:spTgt>
                                        </p:tgtEl>
                                        <p:attrNameLst>
                                          <p:attrName>r</p:attrName>
                                        </p:attrNameLst>
                                      </p:cBhvr>
                                    </p:animRot>
                                    <p:animRot by="1500000">
                                      <p:cBhvr>
                                        <p:cTn id="29" dur="125" fill="hold">
                                          <p:stCondLst>
                                            <p:cond delay="375"/>
                                          </p:stCondLst>
                                        </p:cTn>
                                        <p:tgtEl>
                                          <p:spTgt spid="7">
                                            <p:txEl>
                                              <p:pRg st="0" end="0"/>
                                            </p:txEl>
                                          </p:spTgt>
                                        </p:tgtEl>
                                        <p:attrNameLst>
                                          <p:attrName>r</p:attrName>
                                        </p:attrNameLst>
                                      </p:cBhvr>
                                    </p:animRot>
                                  </p:childTnLst>
                                </p:cTn>
                              </p:par>
                            </p:childTnLst>
                          </p:cTn>
                        </p:par>
                        <p:par>
                          <p:cTn id="30" fill="hold">
                            <p:stCondLst>
                              <p:cond delay="3550"/>
                            </p:stCondLst>
                            <p:childTnLst>
                              <p:par>
                                <p:cTn id="31" presetID="2" presetClass="entr" presetSubtype="4"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476250"/>
            <a:ext cx="121015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1271588" y="1816100"/>
            <a:ext cx="3240087" cy="5048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sp>
        <p:nvSpPr>
          <p:cNvPr id="4" name="圆角矩形 3"/>
          <p:cNvSpPr/>
          <p:nvPr/>
        </p:nvSpPr>
        <p:spPr>
          <a:xfrm>
            <a:off x="2900363" y="2576513"/>
            <a:ext cx="3240087" cy="5048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spTree>
    <p:extLst>
      <p:ext uri="{BB962C8B-B14F-4D97-AF65-F5344CB8AC3E}">
        <p14:creationId xmlns:p14="http://schemas.microsoft.com/office/powerpoint/2010/main" val="13137986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9"/>
          <p:cNvSpPr>
            <a:spLocks noChangeArrowheads="1"/>
          </p:cNvSpPr>
          <p:nvPr/>
        </p:nvSpPr>
        <p:spPr bwMode="auto">
          <a:xfrm>
            <a:off x="9912350" y="6165850"/>
            <a:ext cx="2278063" cy="692150"/>
          </a:xfrm>
          <a:prstGeom prst="rect">
            <a:avLst/>
          </a:prstGeom>
          <a:solidFill>
            <a:srgbClr val="FFFF00"/>
          </a:solidFill>
          <a:ln w="25400">
            <a:solidFill>
              <a:srgbClr val="FF0000"/>
            </a:solidFill>
            <a:miter lim="800000"/>
            <a:headEnd/>
            <a:tailEnd/>
          </a:ln>
        </p:spPr>
        <p:txBody>
          <a:bodyPr wrap="none" anchor="ctr"/>
          <a:lstStyle/>
          <a:p>
            <a:pPr algn="ctr" eaLnBrk="0" hangingPunct="0"/>
            <a:r>
              <a:rPr lang="zh-CN" altLang="en-US" sz="2800">
                <a:solidFill>
                  <a:srgbClr val="FF0064"/>
                </a:solidFill>
              </a:rPr>
              <a:t>上半部分</a:t>
            </a:r>
          </a:p>
        </p:txBody>
      </p:sp>
      <p:pic>
        <p:nvPicPr>
          <p:cNvPr id="4505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2138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3432175" y="1916113"/>
            <a:ext cx="1223963" cy="5048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sp>
        <p:nvSpPr>
          <p:cNvPr id="8" name="圆角矩形标注 7"/>
          <p:cNvSpPr/>
          <p:nvPr/>
        </p:nvSpPr>
        <p:spPr>
          <a:xfrm>
            <a:off x="4583113" y="188913"/>
            <a:ext cx="3025775" cy="1079500"/>
          </a:xfrm>
          <a:prstGeom prst="wedgeRoundRectCallout">
            <a:avLst>
              <a:gd name="adj1" fmla="val -74884"/>
              <a:gd name="adj2" fmla="val 100334"/>
              <a:gd name="adj3" fmla="val 16667"/>
            </a:avLst>
          </a:prstGeom>
          <a:solidFill>
            <a:srgbClr val="F6F24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noProof="1">
                <a:solidFill>
                  <a:srgbClr val="FF0000"/>
                </a:solidFill>
              </a:rPr>
              <a:t>添加另一字段</a:t>
            </a:r>
            <a:endParaRPr lang="en-US" altLang="zh-CN" b="1" noProof="1">
              <a:solidFill>
                <a:srgbClr val="FF0000"/>
              </a:solidFill>
            </a:endParaRPr>
          </a:p>
        </p:txBody>
      </p:sp>
      <p:sp>
        <p:nvSpPr>
          <p:cNvPr id="6" name="圆角矩形标注 5"/>
          <p:cNvSpPr/>
          <p:nvPr/>
        </p:nvSpPr>
        <p:spPr>
          <a:xfrm>
            <a:off x="550863" y="2133600"/>
            <a:ext cx="2016125" cy="431800"/>
          </a:xfrm>
          <a:prstGeom prst="wedgeRoundRectCallout">
            <a:avLst>
              <a:gd name="adj1" fmla="val -29662"/>
              <a:gd name="adj2" fmla="val -92246"/>
              <a:gd name="adj3" fmla="val 16667"/>
            </a:avLst>
          </a:prstGeom>
          <a:solidFill>
            <a:srgbClr val="F6F24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noProof="1">
                <a:solidFill>
                  <a:srgbClr val="FF0000"/>
                </a:solidFill>
              </a:rPr>
              <a:t>检索词</a:t>
            </a:r>
            <a:endParaRPr lang="en-US" altLang="zh-CN" b="1" noProof="1">
              <a:solidFill>
                <a:srgbClr val="FF0000"/>
              </a:solidFill>
            </a:endParaRPr>
          </a:p>
        </p:txBody>
      </p:sp>
      <p:sp>
        <p:nvSpPr>
          <p:cNvPr id="7" name="圆角矩形标注 6"/>
          <p:cNvSpPr/>
          <p:nvPr/>
        </p:nvSpPr>
        <p:spPr>
          <a:xfrm>
            <a:off x="7319963" y="2708275"/>
            <a:ext cx="2016125" cy="431800"/>
          </a:xfrm>
          <a:prstGeom prst="wedgeRoundRectCallout">
            <a:avLst>
              <a:gd name="adj1" fmla="val -70270"/>
              <a:gd name="adj2" fmla="val -185816"/>
              <a:gd name="adj3" fmla="val 16667"/>
            </a:avLst>
          </a:prstGeom>
          <a:solidFill>
            <a:srgbClr val="F6F24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noProof="1">
                <a:solidFill>
                  <a:srgbClr val="FF0000"/>
                </a:solidFill>
              </a:rPr>
              <a:t>检索项</a:t>
            </a:r>
            <a:endParaRPr lang="en-US" altLang="zh-CN" b="1" noProof="1">
              <a:solidFill>
                <a:srgbClr val="FF0000"/>
              </a:solidFill>
            </a:endParaRPr>
          </a:p>
        </p:txBody>
      </p:sp>
      <p:pic>
        <p:nvPicPr>
          <p:cNvPr id="4711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1916113"/>
            <a:ext cx="17145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3969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47116"/>
                                        </p:tgtEl>
                                        <p:attrNameLst>
                                          <p:attrName>style.visibility</p:attrName>
                                        </p:attrNameLst>
                                      </p:cBhvr>
                                      <p:to>
                                        <p:strVal val="visible"/>
                                      </p:to>
                                    </p:set>
                                    <p:animEffect transition="in" filter="slide(fromBottom)">
                                      <p:cBhvr>
                                        <p:cTn id="27" dur="500"/>
                                        <p:tgtEl>
                                          <p:spTgt spid="471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xit" presetSubtype="4" fill="hold" nodeType="clickEffect">
                                  <p:stCondLst>
                                    <p:cond delay="0"/>
                                  </p:stCondLst>
                                  <p:childTnLst>
                                    <p:animEffect transition="out" filter="slide(fromBottom)">
                                      <p:cBhvr>
                                        <p:cTn id="31" dur="500"/>
                                        <p:tgtEl>
                                          <p:spTgt spid="47116"/>
                                        </p:tgtEl>
                                      </p:cBhvr>
                                    </p:animEffect>
                                    <p:set>
                                      <p:cBhvr>
                                        <p:cTn id="32" dur="1" fill="hold">
                                          <p:stCondLst>
                                            <p:cond delay="499"/>
                                          </p:stCondLst>
                                        </p:cTn>
                                        <p:tgtEl>
                                          <p:spTgt spid="47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animBg="1"/>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ChangeArrowheads="1"/>
          </p:cNvSpPr>
          <p:nvPr/>
        </p:nvSpPr>
        <p:spPr bwMode="auto">
          <a:xfrm>
            <a:off x="9913938" y="6165850"/>
            <a:ext cx="2278062" cy="692150"/>
          </a:xfrm>
          <a:prstGeom prst="rect">
            <a:avLst/>
          </a:prstGeom>
          <a:solidFill>
            <a:srgbClr val="FFFF00"/>
          </a:solidFill>
          <a:ln w="25400">
            <a:solidFill>
              <a:srgbClr val="FF0000"/>
            </a:solidFill>
            <a:miter lim="800000"/>
            <a:headEnd/>
            <a:tailEnd/>
          </a:ln>
        </p:spPr>
        <p:txBody>
          <a:bodyPr wrap="none" anchor="ctr"/>
          <a:lstStyle/>
          <a:p>
            <a:pPr algn="ctr" eaLnBrk="0" hangingPunct="0"/>
            <a:r>
              <a:rPr lang="zh-CN" altLang="en-US" sz="2800">
                <a:solidFill>
                  <a:srgbClr val="FF0064"/>
                </a:solidFill>
              </a:rPr>
              <a:t>下半部分</a:t>
            </a:r>
          </a:p>
        </p:txBody>
      </p:sp>
      <p:pic>
        <p:nvPicPr>
          <p:cNvPr id="4608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549275"/>
            <a:ext cx="116205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6"/>
          <p:cNvSpPr>
            <a:spLocks noChangeArrowheads="1"/>
          </p:cNvSpPr>
          <p:nvPr/>
        </p:nvSpPr>
        <p:spPr bwMode="auto">
          <a:xfrm>
            <a:off x="550863" y="3068638"/>
            <a:ext cx="7562850" cy="7921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p>
        </p:txBody>
      </p:sp>
    </p:spTree>
    <p:extLst>
      <p:ext uri="{BB962C8B-B14F-4D97-AF65-F5344CB8AC3E}">
        <p14:creationId xmlns:p14="http://schemas.microsoft.com/office/powerpoint/2010/main" val="34178268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4518"/>
                                        </p:tgtEl>
                                        <p:attrNameLst>
                                          <p:attrName>style.visibility</p:attrName>
                                        </p:attrNameLst>
                                      </p:cBhvr>
                                      <p:to>
                                        <p:strVal val="visible"/>
                                      </p:to>
                                    </p:set>
                                    <p:animEffect transition="in" filter="diamond(in)">
                                      <p:cBhvr>
                                        <p:cTn id="7" dur="20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676409">
            <a:off x="336550" y="376238"/>
            <a:ext cx="3959225" cy="1108075"/>
          </a:xfrm>
          <a:prstGeom prst="rect">
            <a:avLst/>
          </a:prstGeom>
          <a:noFill/>
        </p:spPr>
        <p:txBody>
          <a:bodyPr>
            <a:spAutoFit/>
          </a:bodyPr>
          <a:lstStyle/>
          <a:p>
            <a:pPr eaLnBrk="0" hangingPunct="0">
              <a:defRPr/>
            </a:pPr>
            <a:r>
              <a:rPr lang="zh-CN" altLang="en-US" sz="6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举个例子</a:t>
            </a:r>
          </a:p>
        </p:txBody>
      </p:sp>
      <p:sp>
        <p:nvSpPr>
          <p:cNvPr id="47107" name="文本占位符 131074"/>
          <p:cNvSpPr txBox="1">
            <a:spLocks noChangeArrowheads="1"/>
          </p:cNvSpPr>
          <p:nvPr/>
        </p:nvSpPr>
        <p:spPr bwMode="auto">
          <a:xfrm>
            <a:off x="396875" y="1989138"/>
            <a:ext cx="11255375"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7013" indent="-227013" defTabSz="911225" eaLnBrk="0" hangingPunct="0">
              <a:defRPr sz="2400">
                <a:solidFill>
                  <a:schemeClr val="tx1"/>
                </a:solidFill>
                <a:latin typeface="Calibri" pitchFamily="34" charset="0"/>
                <a:ea typeface="宋体" pitchFamily="2" charset="-122"/>
              </a:defRPr>
            </a:lvl1pPr>
            <a:lvl2pPr marL="742950" indent="-285750" defTabSz="911225" eaLnBrk="0" hangingPunct="0">
              <a:defRPr sz="2400">
                <a:solidFill>
                  <a:schemeClr val="tx1"/>
                </a:solidFill>
                <a:latin typeface="Calibri" pitchFamily="34" charset="0"/>
                <a:ea typeface="宋体" pitchFamily="2" charset="-122"/>
              </a:defRPr>
            </a:lvl2pPr>
            <a:lvl3pPr marL="1143000" indent="-228600" defTabSz="911225" eaLnBrk="0" hangingPunct="0">
              <a:defRPr sz="2400">
                <a:solidFill>
                  <a:schemeClr val="tx1"/>
                </a:solidFill>
                <a:latin typeface="Calibri" pitchFamily="34" charset="0"/>
                <a:ea typeface="宋体" pitchFamily="2" charset="-122"/>
              </a:defRPr>
            </a:lvl3pPr>
            <a:lvl4pPr marL="1600200" indent="-228600" defTabSz="911225" eaLnBrk="0" hangingPunct="0">
              <a:defRPr sz="2400">
                <a:solidFill>
                  <a:schemeClr val="tx1"/>
                </a:solidFill>
                <a:latin typeface="Calibri" pitchFamily="34" charset="0"/>
                <a:ea typeface="宋体" pitchFamily="2" charset="-122"/>
              </a:defRPr>
            </a:lvl4pPr>
            <a:lvl5pPr marL="2057400" indent="-228600" defTabSz="911225" eaLnBrk="0" hangingPunct="0">
              <a:defRPr sz="2400">
                <a:solidFill>
                  <a:schemeClr val="tx1"/>
                </a:solidFill>
                <a:latin typeface="Calibri" pitchFamily="34" charset="0"/>
                <a:ea typeface="宋体" pitchFamily="2" charset="-122"/>
              </a:defRPr>
            </a:lvl5pPr>
            <a:lvl6pPr marL="25146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90000"/>
              </a:lnSpc>
              <a:spcBef>
                <a:spcPts val="1000"/>
              </a:spcBef>
              <a:buFont typeface="Arial" pitchFamily="34" charset="0"/>
              <a:buChar char="•"/>
            </a:pPr>
            <a:r>
              <a:rPr lang="zh-CN" altLang="en-US" sz="3200" b="1">
                <a:latin typeface="微软雅黑" pitchFamily="34" charset="-122"/>
                <a:ea typeface="微软雅黑" pitchFamily="34" charset="-122"/>
              </a:rPr>
              <a:t>举例：检索哈尔滨理工大学刘献礼老师的论文</a:t>
            </a:r>
            <a:endParaRPr lang="en-US" altLang="zh-CN" sz="3200" b="1">
              <a:latin typeface="微软雅黑" pitchFamily="34" charset="-122"/>
              <a:ea typeface="微软雅黑" pitchFamily="34" charset="-122"/>
            </a:endParaRPr>
          </a:p>
          <a:p>
            <a:pPr eaLnBrk="1" hangingPunct="1">
              <a:lnSpc>
                <a:spcPct val="90000"/>
              </a:lnSpc>
              <a:spcBef>
                <a:spcPts val="1000"/>
              </a:spcBef>
              <a:buFont typeface="Wingdings" pitchFamily="2" charset="2"/>
              <a:buChar char="Ø"/>
            </a:pPr>
            <a:r>
              <a:rPr lang="zh-CN" altLang="en-US" sz="3200" b="1">
                <a:solidFill>
                  <a:srgbClr val="FF0000"/>
                </a:solidFill>
                <a:latin typeface="微软雅黑" pitchFamily="34" charset="-122"/>
                <a:ea typeface="微软雅黑" pitchFamily="34" charset="-122"/>
              </a:rPr>
              <a:t>注意</a:t>
            </a:r>
            <a:r>
              <a:rPr lang="zh-CN" altLang="en-US" sz="3200" b="1">
                <a:latin typeface="微软雅黑" pitchFamily="34" charset="-122"/>
                <a:ea typeface="微软雅黑" pitchFamily="34" charset="-122"/>
              </a:rPr>
              <a:t>：</a:t>
            </a:r>
            <a:endParaRPr lang="en-US" altLang="zh-CN" sz="3200" b="1">
              <a:latin typeface="微软雅黑" pitchFamily="34" charset="-122"/>
              <a:ea typeface="微软雅黑" pitchFamily="34" charset="-122"/>
            </a:endParaRPr>
          </a:p>
          <a:p>
            <a:pPr eaLnBrk="1" hangingPunct="1">
              <a:lnSpc>
                <a:spcPct val="90000"/>
              </a:lnSpc>
              <a:spcBef>
                <a:spcPts val="1000"/>
              </a:spcBef>
              <a:buFont typeface="Wingdings" pitchFamily="2" charset="2"/>
              <a:buChar char="Ø"/>
            </a:pPr>
            <a:r>
              <a:rPr lang="zh-CN" altLang="en-US" sz="3200" b="1">
                <a:latin typeface="微软雅黑" pitchFamily="34" charset="-122"/>
                <a:ea typeface="微软雅黑" pitchFamily="34" charset="-122"/>
              </a:rPr>
              <a:t>在</a:t>
            </a:r>
            <a:r>
              <a:rPr lang="en-US" altLang="zh-CN" sz="3200" b="1">
                <a:latin typeface="微软雅黑" pitchFamily="34" charset="-122"/>
                <a:ea typeface="微软雅黑" pitchFamily="34" charset="-122"/>
              </a:rPr>
              <a:t>SCI</a:t>
            </a:r>
            <a:r>
              <a:rPr lang="zh-CN" altLang="en-US" sz="3200" b="1">
                <a:latin typeface="微软雅黑" pitchFamily="34" charset="-122"/>
                <a:ea typeface="微软雅黑" pitchFamily="34" charset="-122"/>
              </a:rPr>
              <a:t>中，哈尔滨理工大学用英文缩写</a:t>
            </a:r>
            <a:r>
              <a:rPr lang="en-US" altLang="zh-CN" sz="3200" b="1">
                <a:latin typeface="微软雅黑" pitchFamily="34" charset="-122"/>
                <a:ea typeface="微软雅黑" pitchFamily="34" charset="-122"/>
              </a:rPr>
              <a:t>Harbin Univ Sci &amp; Tech</a:t>
            </a:r>
            <a:r>
              <a:rPr lang="zh-CN" altLang="en-US" sz="3200" b="1">
                <a:latin typeface="微软雅黑" pitchFamily="34" charset="-122"/>
                <a:ea typeface="微软雅黑" pitchFamily="34" charset="-122"/>
              </a:rPr>
              <a:t>表示</a:t>
            </a:r>
            <a:endParaRPr lang="en-US" altLang="zh-CN" sz="3200" b="1">
              <a:latin typeface="微软雅黑" pitchFamily="34" charset="-122"/>
              <a:ea typeface="微软雅黑" pitchFamily="34" charset="-122"/>
            </a:endParaRPr>
          </a:p>
          <a:p>
            <a:pPr eaLnBrk="1" hangingPunct="1">
              <a:lnSpc>
                <a:spcPct val="90000"/>
              </a:lnSpc>
              <a:spcBef>
                <a:spcPts val="1000"/>
              </a:spcBef>
              <a:buFont typeface="Wingdings" pitchFamily="2" charset="2"/>
              <a:buChar char="Ø"/>
            </a:pPr>
            <a:r>
              <a:rPr lang="zh-CN" altLang="en-US" sz="3200" b="1">
                <a:latin typeface="微软雅黑" pitchFamily="34" charset="-122"/>
                <a:ea typeface="微软雅黑" pitchFamily="34" charset="-122"/>
              </a:rPr>
              <a:t>在</a:t>
            </a:r>
            <a:r>
              <a:rPr lang="en-US" altLang="zh-CN" sz="3200" b="1">
                <a:latin typeface="微软雅黑" pitchFamily="34" charset="-122"/>
                <a:ea typeface="微软雅黑" pitchFamily="34" charset="-122"/>
              </a:rPr>
              <a:t>SCI</a:t>
            </a:r>
            <a:r>
              <a:rPr lang="zh-CN" altLang="en-US" sz="3200" b="1">
                <a:latin typeface="微软雅黑" pitchFamily="34" charset="-122"/>
                <a:ea typeface="微软雅黑" pitchFamily="34" charset="-122"/>
              </a:rPr>
              <a:t>中，作者姓名的格式为：“姓空格名”，且姓用全拼，名是缩写</a:t>
            </a:r>
            <a:endParaRPr lang="en-US" altLang="zh-CN" sz="3200" b="1">
              <a:latin typeface="微软雅黑" pitchFamily="34" charset="-122"/>
              <a:ea typeface="微软雅黑" pitchFamily="34" charset="-122"/>
            </a:endParaRPr>
          </a:p>
          <a:p>
            <a:pPr eaLnBrk="1" hangingPunct="1">
              <a:lnSpc>
                <a:spcPct val="90000"/>
              </a:lnSpc>
              <a:spcBef>
                <a:spcPts val="1000"/>
              </a:spcBef>
              <a:buFont typeface="Wingdings" pitchFamily="2" charset="2"/>
              <a:buChar char="Ø"/>
            </a:pPr>
            <a:r>
              <a:rPr lang="zh-CN" altLang="en-US" sz="3200" b="1">
                <a:latin typeface="微软雅黑" pitchFamily="34" charset="-122"/>
                <a:ea typeface="微软雅黑" pitchFamily="34" charset="-122"/>
              </a:rPr>
              <a:t>刘献礼老师的表示方法是：</a:t>
            </a:r>
            <a:r>
              <a:rPr lang="en-US" altLang="zh-CN" sz="3200" b="1">
                <a:latin typeface="微软雅黑" pitchFamily="34" charset="-122"/>
                <a:ea typeface="微软雅黑" pitchFamily="34" charset="-122"/>
              </a:rPr>
              <a:t>liu xl</a:t>
            </a:r>
            <a:endParaRPr lang="zh-CN" altLang="en-US" sz="3200" b="1">
              <a:latin typeface="微软雅黑" pitchFamily="34" charset="-122"/>
              <a:ea typeface="微软雅黑" pitchFamily="34" charset="-122"/>
            </a:endParaRPr>
          </a:p>
        </p:txBody>
      </p:sp>
    </p:spTree>
    <p:extLst>
      <p:ext uri="{BB962C8B-B14F-4D97-AF65-F5344CB8AC3E}">
        <p14:creationId xmlns:p14="http://schemas.microsoft.com/office/powerpoint/2010/main" val="124441549"/>
      </p:ext>
    </p:extLst>
  </p:cSld>
  <p:clrMapOvr>
    <a:masterClrMapping/>
  </p:clrMapOvr>
  <p:transition spd="slow">
    <p:push/>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549275"/>
            <a:ext cx="98647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下箭头 8"/>
          <p:cNvSpPr>
            <a:spLocks noChangeArrowheads="1"/>
          </p:cNvSpPr>
          <p:nvPr/>
        </p:nvSpPr>
        <p:spPr bwMode="auto">
          <a:xfrm>
            <a:off x="4583113" y="3500438"/>
            <a:ext cx="217487" cy="360362"/>
          </a:xfrm>
          <a:prstGeom prst="downArrow">
            <a:avLst>
              <a:gd name="adj1" fmla="val 50000"/>
              <a:gd name="adj2" fmla="val 49708"/>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pic>
        <p:nvPicPr>
          <p:cNvPr id="471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3933825"/>
            <a:ext cx="979328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1200150" y="4322763"/>
            <a:ext cx="7416800" cy="6080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
        <p:nvSpPr>
          <p:cNvPr id="48134" name="矩形 5"/>
          <p:cNvSpPr>
            <a:spLocks noChangeArrowheads="1"/>
          </p:cNvSpPr>
          <p:nvPr/>
        </p:nvSpPr>
        <p:spPr bwMode="auto">
          <a:xfrm>
            <a:off x="2063750" y="5103813"/>
            <a:ext cx="655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
        <p:nvSpPr>
          <p:cNvPr id="7" name="矩形 6"/>
          <p:cNvSpPr>
            <a:spLocks noChangeArrowheads="1"/>
          </p:cNvSpPr>
          <p:nvPr/>
        </p:nvSpPr>
        <p:spPr bwMode="auto">
          <a:xfrm>
            <a:off x="1271588" y="5140325"/>
            <a:ext cx="7416800" cy="6096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1260328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slide(fromTop)">
                                      <p:cBhvr>
                                        <p:cTn id="7" dur="500"/>
                                        <p:tgtEl>
                                          <p:spTgt spid="47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47108"/>
                                        </p:tgtEl>
                                        <p:attrNameLst>
                                          <p:attrName>style.visibility</p:attrName>
                                        </p:attrNameLst>
                                      </p:cBhvr>
                                      <p:to>
                                        <p:strVal val="visible"/>
                                      </p:to>
                                    </p:set>
                                    <p:anim calcmode="lin" valueType="num">
                                      <p:cBhvr additive="base">
                                        <p:cTn id="12" dur="1000" fill="hold"/>
                                        <p:tgtEl>
                                          <p:spTgt spid="47108"/>
                                        </p:tgtEl>
                                        <p:attrNameLst>
                                          <p:attrName>ppt_x</p:attrName>
                                        </p:attrNameLst>
                                      </p:cBhvr>
                                      <p:tavLst>
                                        <p:tav tm="0">
                                          <p:val>
                                            <p:strVal val="#ppt_x"/>
                                          </p:val>
                                        </p:tav>
                                        <p:tav tm="100000">
                                          <p:val>
                                            <p:strVal val="#ppt_x"/>
                                          </p:val>
                                        </p:tav>
                                      </p:tavLst>
                                    </p:anim>
                                    <p:anim calcmode="lin" valueType="num">
                                      <p:cBhvr additive="base">
                                        <p:cTn id="13" dur="1000" fill="hold"/>
                                        <p:tgtEl>
                                          <p:spTgt spid="47108"/>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5"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620713"/>
            <a:ext cx="1097915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3143250" y="1844675"/>
            <a:ext cx="5184775" cy="36036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p>
        </p:txBody>
      </p:sp>
      <p:sp>
        <p:nvSpPr>
          <p:cNvPr id="5" name="Rectangle 5"/>
          <p:cNvSpPr>
            <a:spLocks noChangeArrowheads="1"/>
          </p:cNvSpPr>
          <p:nvPr/>
        </p:nvSpPr>
        <p:spPr bwMode="auto">
          <a:xfrm>
            <a:off x="3071813" y="3500438"/>
            <a:ext cx="5111750" cy="36036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p>
        </p:txBody>
      </p:sp>
    </p:spTree>
    <p:extLst>
      <p:ext uri="{BB962C8B-B14F-4D97-AF65-F5344CB8AC3E}">
        <p14:creationId xmlns:p14="http://schemas.microsoft.com/office/powerpoint/2010/main" val="17338809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101536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矩形 6"/>
          <p:cNvSpPr>
            <a:spLocks noChangeArrowheads="1"/>
          </p:cNvSpPr>
          <p:nvPr/>
        </p:nvSpPr>
        <p:spPr bwMode="auto">
          <a:xfrm>
            <a:off x="479425" y="584200"/>
            <a:ext cx="7129463" cy="609600"/>
          </a:xfrm>
          <a:prstGeom prst="rect">
            <a:avLst/>
          </a:prstGeom>
          <a:noFill/>
          <a:ln w="412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
        <p:nvSpPr>
          <p:cNvPr id="49156" name="流程图: 过程 9"/>
          <p:cNvSpPr>
            <a:spLocks noChangeArrowheads="1"/>
          </p:cNvSpPr>
          <p:nvPr/>
        </p:nvSpPr>
        <p:spPr bwMode="auto">
          <a:xfrm>
            <a:off x="407988" y="4652963"/>
            <a:ext cx="5183187" cy="1368425"/>
          </a:xfrm>
          <a:prstGeom prst="flowChartProcess">
            <a:avLst/>
          </a:prstGeom>
          <a:noFill/>
          <a:ln w="412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9720190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additive="base">
                                        <p:cTn id="7" dur="500" fill="hold"/>
                                        <p:tgtEl>
                                          <p:spTgt spid="49155"/>
                                        </p:tgtEl>
                                        <p:attrNameLst>
                                          <p:attrName>ppt_x</p:attrName>
                                        </p:attrNameLst>
                                      </p:cBhvr>
                                      <p:tavLst>
                                        <p:tav tm="0">
                                          <p:val>
                                            <p:strVal val="#ppt_x"/>
                                          </p:val>
                                        </p:tav>
                                        <p:tav tm="100000">
                                          <p:val>
                                            <p:strVal val="#ppt_x"/>
                                          </p:val>
                                        </p:tav>
                                      </p:tavLst>
                                    </p:anim>
                                    <p:anim calcmode="lin" valueType="num">
                                      <p:cBhvr additive="base">
                                        <p:cTn id="8"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6"/>
                                        </p:tgtEl>
                                        <p:attrNameLst>
                                          <p:attrName>style.visibility</p:attrName>
                                        </p:attrNameLst>
                                      </p:cBhvr>
                                      <p:to>
                                        <p:strVal val="visible"/>
                                      </p:to>
                                    </p:set>
                                    <p:anim calcmode="lin" valueType="num">
                                      <p:cBhvr additive="base">
                                        <p:cTn id="13" dur="500" fill="hold"/>
                                        <p:tgtEl>
                                          <p:spTgt spid="49156"/>
                                        </p:tgtEl>
                                        <p:attrNameLst>
                                          <p:attrName>ppt_x</p:attrName>
                                        </p:attrNameLst>
                                      </p:cBhvr>
                                      <p:tavLst>
                                        <p:tav tm="0">
                                          <p:val>
                                            <p:strVal val="#ppt_x"/>
                                          </p:val>
                                        </p:tav>
                                        <p:tav tm="100000">
                                          <p:val>
                                            <p:strVal val="#ppt_x"/>
                                          </p:val>
                                        </p:tav>
                                      </p:tavLst>
                                    </p:anim>
                                    <p:anim calcmode="lin" valueType="num">
                                      <p:cBhvr additive="base">
                                        <p:cTn id="14" dur="500" fill="hold"/>
                                        <p:tgtEl>
                                          <p:spTgt spid="49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32175" y="2719388"/>
            <a:ext cx="4913313" cy="1006475"/>
          </a:xfrm>
        </p:spPr>
        <p:txBody>
          <a:bodyPr/>
          <a:lstStyle/>
          <a:p>
            <a:pPr defTabSz="912495" eaLnBrk="1" fontAlgn="auto" hangingPunct="1">
              <a:spcAft>
                <a:spcPts val="0"/>
              </a:spcAft>
              <a:defRPr/>
            </a:pPr>
            <a:r>
              <a:rPr lang="en-US" dirty="0">
                <a:solidFill>
                  <a:schemeClr val="bg1"/>
                </a:solidFill>
              </a:rPr>
              <a:t>Part </a:t>
            </a:r>
            <a:r>
              <a:rPr lang="en-US" dirty="0" smtClean="0">
                <a:solidFill>
                  <a:schemeClr val="bg1"/>
                </a:solidFill>
              </a:rPr>
              <a:t>Three</a:t>
            </a:r>
            <a:endParaRPr lang="en-US" dirty="0">
              <a:solidFill>
                <a:schemeClr val="bg1"/>
              </a:solidFill>
            </a:endParaRPr>
          </a:p>
        </p:txBody>
      </p:sp>
      <p:sp>
        <p:nvSpPr>
          <p:cNvPr id="3" name="Text Placeholder 2"/>
          <p:cNvSpPr>
            <a:spLocks noGrp="1"/>
          </p:cNvSpPr>
          <p:nvPr>
            <p:ph type="body" sz="quarter" idx="11"/>
          </p:nvPr>
        </p:nvSpPr>
        <p:spPr>
          <a:xfrm>
            <a:off x="2855913" y="3789363"/>
            <a:ext cx="6335712" cy="1754187"/>
          </a:xfrm>
        </p:spPr>
        <p:txBody>
          <a:bodyPr/>
          <a:lstStyle/>
          <a:p>
            <a:pPr defTabSz="912495" eaLnBrk="1" hangingPunct="1">
              <a:spcBef>
                <a:spcPct val="20000"/>
              </a:spcBef>
              <a:defRPr/>
            </a:pPr>
            <a:r>
              <a:rPr lang="en-US" altLang="en-US" dirty="0" smtClean="0"/>
              <a:t>CPCI-S</a:t>
            </a:r>
            <a:r>
              <a:rPr lang="zh-CN" altLang="en-US" dirty="0" smtClean="0"/>
              <a:t>科</a:t>
            </a:r>
            <a:r>
              <a:rPr lang="zh-CN" altLang="en-US" dirty="0"/>
              <a:t>学技术会议录</a:t>
            </a:r>
            <a:r>
              <a:rPr lang="zh-CN" altLang="en-US" dirty="0" smtClean="0"/>
              <a:t>索引</a:t>
            </a:r>
            <a:endParaRPr lang="zh-CN" altLang="en-US" dirty="0"/>
          </a:p>
        </p:txBody>
      </p:sp>
      <p:pic>
        <p:nvPicPr>
          <p:cNvPr id="51204" name="Picture 6" descr="C:\Users\Administrator\Desktop\图书馆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6321425"/>
            <a:ext cx="54673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881268"/>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文本占位符 118786"/>
          <p:cNvSpPr txBox="1">
            <a:spLocks noChangeArrowheads="1"/>
          </p:cNvSpPr>
          <p:nvPr/>
        </p:nvSpPr>
        <p:spPr bwMode="auto">
          <a:xfrm>
            <a:off x="492125" y="1844675"/>
            <a:ext cx="110172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bri" pitchFamily="34" charset="0"/>
                <a:ea typeface="宋体" pitchFamily="2" charset="-122"/>
              </a:defRPr>
            </a:lvl1pPr>
            <a:lvl2pPr marL="742950" indent="-285750" defTabSz="911225" eaLnBrk="0" hangingPunct="0">
              <a:defRPr sz="2400">
                <a:solidFill>
                  <a:schemeClr val="tx1"/>
                </a:solidFill>
                <a:latin typeface="Calibri" pitchFamily="34" charset="0"/>
                <a:ea typeface="宋体" pitchFamily="2" charset="-122"/>
              </a:defRPr>
            </a:lvl2pPr>
            <a:lvl3pPr marL="1143000" indent="-228600" defTabSz="911225" eaLnBrk="0" hangingPunct="0">
              <a:defRPr sz="2400">
                <a:solidFill>
                  <a:schemeClr val="tx1"/>
                </a:solidFill>
                <a:latin typeface="Calibri" pitchFamily="34" charset="0"/>
                <a:ea typeface="宋体" pitchFamily="2" charset="-122"/>
              </a:defRPr>
            </a:lvl3pPr>
            <a:lvl4pPr marL="1600200" indent="-228600" defTabSz="911225" eaLnBrk="0" hangingPunct="0">
              <a:defRPr sz="2400">
                <a:solidFill>
                  <a:schemeClr val="tx1"/>
                </a:solidFill>
                <a:latin typeface="Calibri" pitchFamily="34" charset="0"/>
                <a:ea typeface="宋体" pitchFamily="2" charset="-122"/>
              </a:defRPr>
            </a:lvl4pPr>
            <a:lvl5pPr marL="2057400" indent="-228600" defTabSz="911225" eaLnBrk="0" hangingPunct="0">
              <a:defRPr sz="2400">
                <a:solidFill>
                  <a:schemeClr val="tx1"/>
                </a:solidFill>
                <a:latin typeface="Calibri" pitchFamily="34" charset="0"/>
                <a:ea typeface="宋体" pitchFamily="2" charset="-122"/>
              </a:defRPr>
            </a:lvl5pPr>
            <a:lvl6pPr marL="25146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6pPr>
            <a:lvl7pPr marL="29718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7pPr>
            <a:lvl8pPr marL="34290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8pPr>
            <a:lvl9pPr marL="3886200" indent="-228600" defTabSz="911225" eaLnBrk="0" fontAlgn="base" hangingPunct="0">
              <a:spcBef>
                <a:spcPct val="0"/>
              </a:spcBef>
              <a:spcAft>
                <a:spcPct val="0"/>
              </a:spcAft>
              <a:defRPr sz="2400">
                <a:solidFill>
                  <a:schemeClr val="tx1"/>
                </a:solidFill>
                <a:latin typeface="Calibri" pitchFamily="34" charset="0"/>
                <a:ea typeface="宋体" pitchFamily="2" charset="-122"/>
              </a:defRPr>
            </a:lvl9pPr>
          </a:lstStyle>
          <a:p>
            <a:pPr eaLnBrk="1" hangingPunct="1">
              <a:lnSpc>
                <a:spcPct val="90000"/>
              </a:lnSpc>
              <a:spcBef>
                <a:spcPts val="1000"/>
              </a:spcBef>
              <a:buFont typeface="Arial" pitchFamily="34" charset="0"/>
              <a:buChar char="•"/>
            </a:pPr>
            <a:r>
              <a:rPr lang="zh-CN" altLang="en-US" sz="3600" b="1">
                <a:latin typeface="微软雅黑" pitchFamily="34" charset="-122"/>
                <a:ea typeface="微软雅黑" pitchFamily="34" charset="-122"/>
              </a:rPr>
              <a:t>为世界著名三大检索工具之一。</a:t>
            </a:r>
          </a:p>
          <a:p>
            <a:pPr eaLnBrk="1" hangingPunct="1">
              <a:lnSpc>
                <a:spcPct val="90000"/>
              </a:lnSpc>
              <a:spcBef>
                <a:spcPts val="1000"/>
              </a:spcBef>
              <a:buFont typeface="Arial" pitchFamily="34" charset="0"/>
              <a:buChar char="•"/>
            </a:pPr>
            <a:r>
              <a:rPr lang="zh-CN" altLang="en-US" sz="3600" b="1">
                <a:latin typeface="微软雅黑" pitchFamily="34" charset="-122"/>
                <a:ea typeface="微软雅黑" pitchFamily="34" charset="-122"/>
              </a:rPr>
              <a:t>收录自1990年以来每年近10,000个国际科技学术会议所出版的共计一百九十多万篇会议论文。每年约增加 220,000个记录,数据每周更新；</a:t>
            </a:r>
          </a:p>
          <a:p>
            <a:pPr eaLnBrk="1" hangingPunct="1">
              <a:lnSpc>
                <a:spcPct val="90000"/>
              </a:lnSpc>
              <a:spcBef>
                <a:spcPts val="1000"/>
              </a:spcBef>
              <a:buFont typeface="Arial" pitchFamily="34" charset="0"/>
              <a:buChar char="•"/>
            </a:pPr>
            <a:r>
              <a:rPr lang="zh-CN" altLang="en-US" sz="3600" b="1">
                <a:latin typeface="微软雅黑" pitchFamily="34" charset="-122"/>
                <a:ea typeface="微软雅黑" pitchFamily="34" charset="-122"/>
              </a:rPr>
              <a:t>我校读者可检索自2004年以来的会议录论文。涵盖学科包括:农业、环境科学、生物化学、分子生物学、生物技术、医学、工程、计算机科学、化学和物理。</a:t>
            </a:r>
          </a:p>
          <a:p>
            <a:pPr eaLnBrk="1" hangingPunct="1">
              <a:lnSpc>
                <a:spcPct val="90000"/>
              </a:lnSpc>
              <a:spcBef>
                <a:spcPts val="1000"/>
              </a:spcBef>
              <a:buFont typeface="Arial" pitchFamily="34" charset="0"/>
              <a:buChar char="•"/>
            </a:pPr>
            <a:r>
              <a:rPr lang="zh-CN" altLang="en-US" sz="3600" b="1">
                <a:solidFill>
                  <a:srgbClr val="C00000"/>
                </a:solidFill>
                <a:latin typeface="微软雅黑" pitchFamily="34" charset="-122"/>
                <a:ea typeface="微软雅黑" pitchFamily="34" charset="-122"/>
              </a:rPr>
              <a:t>检索方式同</a:t>
            </a:r>
            <a:r>
              <a:rPr lang="en-US" altLang="zh-CN" sz="3600" b="1">
                <a:solidFill>
                  <a:srgbClr val="C00000"/>
                </a:solidFill>
                <a:latin typeface="微软雅黑" pitchFamily="34" charset="-122"/>
                <a:ea typeface="微软雅黑" pitchFamily="34" charset="-122"/>
              </a:rPr>
              <a:t>SCI</a:t>
            </a:r>
            <a:endParaRPr lang="zh-CN" altLang="en-US" sz="3600" b="1">
              <a:latin typeface="微软雅黑" pitchFamily="34" charset="-122"/>
              <a:ea typeface="微软雅黑" pitchFamily="34" charset="-122"/>
            </a:endParaRPr>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333375"/>
            <a:ext cx="119538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6349"/>
      </p:ext>
    </p:extLst>
  </p:cSld>
  <p:clrMapOvr>
    <a:masterClrMapping/>
  </p:clrMapOvr>
  <p:transition spd="slow">
    <p:push/>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5159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矩形 2"/>
          <p:cNvSpPr>
            <a:spLocks noChangeArrowheads="1"/>
          </p:cNvSpPr>
          <p:nvPr/>
        </p:nvSpPr>
        <p:spPr bwMode="auto">
          <a:xfrm>
            <a:off x="2640013" y="3500438"/>
            <a:ext cx="647700" cy="3603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pic>
        <p:nvPicPr>
          <p:cNvPr id="532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1484313"/>
            <a:ext cx="56896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右箭头 4"/>
          <p:cNvSpPr>
            <a:spLocks noChangeArrowheads="1"/>
          </p:cNvSpPr>
          <p:nvPr/>
        </p:nvSpPr>
        <p:spPr bwMode="auto">
          <a:xfrm>
            <a:off x="5232400" y="3429000"/>
            <a:ext cx="503238" cy="431800"/>
          </a:xfrm>
          <a:prstGeom prst="rightArrow">
            <a:avLst>
              <a:gd name="adj1" fmla="val 50000"/>
              <a:gd name="adj2" fmla="val 49947"/>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140000"/>
              </a:lnSpc>
            </a:pPr>
            <a:endParaRPr lang="zh-CN" altLang="en-US">
              <a:solidFill>
                <a:schemeClr val="bg1"/>
              </a:solidFill>
              <a:latin typeface="微软雅黑" pitchFamily="34" charset="-122"/>
              <a:ea typeface="微软雅黑" pitchFamily="34" charset="-122"/>
            </a:endParaRPr>
          </a:p>
        </p:txBody>
      </p:sp>
      <p:pic>
        <p:nvPicPr>
          <p:cNvPr id="604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313" y="2965450"/>
            <a:ext cx="70104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1130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0419"/>
                                        </p:tgtEl>
                                        <p:attrNameLst>
                                          <p:attrName>style.visibility</p:attrName>
                                        </p:attrNameLst>
                                      </p:cBhvr>
                                      <p:to>
                                        <p:strVal val="visible"/>
                                      </p:to>
                                    </p:set>
                                    <p:anim calcmode="lin" valueType="num">
                                      <p:cBhvr additive="base">
                                        <p:cTn id="7" dur="500" fill="hold"/>
                                        <p:tgtEl>
                                          <p:spTgt spid="60419"/>
                                        </p:tgtEl>
                                        <p:attrNameLst>
                                          <p:attrName>ppt_x</p:attrName>
                                        </p:attrNameLst>
                                      </p:cBhvr>
                                      <p:tavLst>
                                        <p:tav tm="0">
                                          <p:val>
                                            <p:strVal val="#ppt_x"/>
                                          </p:val>
                                        </p:tav>
                                        <p:tav tm="100000">
                                          <p:val>
                                            <p:strVal val="#ppt_x"/>
                                          </p:val>
                                        </p:tav>
                                      </p:tavLst>
                                    </p:anim>
                                    <p:anim calcmode="lin" valueType="num">
                                      <p:cBhvr additive="base">
                                        <p:cTn id="8" dur="500" fill="hold"/>
                                        <p:tgtEl>
                                          <p:spTgt spid="60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26124614"/>
  <p:tag name="MH_LIBRARY" val="GRAPHIC"/>
  <p:tag name="MH_TYPE" val="Text"/>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SubTitle"/>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Text"/>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SubTitle"/>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Text"/>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26124614"/>
  <p:tag name="MH_LIBRARY" val="GRAPHIC"/>
  <p:tag name="MH_TYPE" val="Text"/>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326124614"/>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60326124614"/>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326124614"/>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60326124614"/>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0326124614"/>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17133126"/>
  <p:tag name="MH_LIBRARY" val="GRAPHIC"/>
  <p:tag name="MH_TYPE" val="Other"/>
  <p:tag name="MH_ORDER" val="1"/>
</p:tagLst>
</file>

<file path=ppt/theme/theme1.xml><?xml version="1.0" encoding="utf-8"?>
<a:theme xmlns:a="http://schemas.openxmlformats.org/drawingml/2006/main" name="Office 主题">
  <a:themeElements>
    <a:clrScheme name="穿越">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自定义 1">
      <a:majorFont>
        <a:latin typeface="Arial"/>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5962</TotalTime>
  <Words>3041</Words>
  <Application>Microsoft Office PowerPoint</Application>
  <PresentationFormat>自定义</PresentationFormat>
  <Paragraphs>454</Paragraphs>
  <Slides>101</Slides>
  <Notes>23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101</vt:i4>
      </vt:variant>
    </vt:vector>
  </HeadingPairs>
  <TitlesOfParts>
    <vt:vector size="119" baseType="lpstr">
      <vt:lpstr>Arial</vt:lpstr>
      <vt:lpstr>宋体</vt:lpstr>
      <vt:lpstr>方正粗黑繁体</vt:lpstr>
      <vt:lpstr>华康俪金黑W8(P)</vt:lpstr>
      <vt:lpstr>Times New Roman</vt:lpstr>
      <vt:lpstr>幼圆</vt:lpstr>
      <vt:lpstr>Calibri</vt:lpstr>
      <vt:lpstr>经典繁仿黑</vt:lpstr>
      <vt:lpstr>方正大黑_GBK</vt:lpstr>
      <vt:lpstr>微软雅黑</vt:lpstr>
      <vt:lpstr>CAJ FNT03</vt:lpstr>
      <vt:lpstr>Nexa Bold</vt:lpstr>
      <vt:lpstr>Wingdings 2</vt:lpstr>
      <vt:lpstr>黑体</vt:lpstr>
      <vt:lpstr>DFPYeaSong-B5</vt:lpstr>
      <vt:lpstr>Wingdings</vt:lpstr>
      <vt:lpstr>MicrosoftYaHei-Bold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全文数据库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文摘数据库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Web of Science 大讲堂</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Kevin Chin</dc:creator>
  <cp:lastModifiedBy>微软用户</cp:lastModifiedBy>
  <cp:revision>353</cp:revision>
  <dcterms:created xsi:type="dcterms:W3CDTF">2013-08-28T16:37:22Z</dcterms:created>
  <dcterms:modified xsi:type="dcterms:W3CDTF">2017-12-11T02:27:38Z</dcterms:modified>
</cp:coreProperties>
</file>