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Default Extension="gif" ContentType="image/gif"/>
  <Override PartName="/ppt/slides/slide89.xml" ContentType="application/vnd.openxmlformats-officedocument.presentationml.slide+xml"/>
  <Override PartName="/ppt/tags/tag1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5"/>
  </p:notesMasterIdLst>
  <p:sldIdLst>
    <p:sldId id="2128" r:id="rId2"/>
    <p:sldId id="2158" r:id="rId3"/>
    <p:sldId id="2139" r:id="rId4"/>
    <p:sldId id="2140" r:id="rId5"/>
    <p:sldId id="2141" r:id="rId6"/>
    <p:sldId id="653" r:id="rId7"/>
    <p:sldId id="1831" r:id="rId8"/>
    <p:sldId id="1765" r:id="rId9"/>
    <p:sldId id="2147" r:id="rId10"/>
    <p:sldId id="1767" r:id="rId11"/>
    <p:sldId id="2146" r:id="rId12"/>
    <p:sldId id="2144" r:id="rId13"/>
    <p:sldId id="2149" r:id="rId14"/>
    <p:sldId id="2150" r:id="rId15"/>
    <p:sldId id="2151" r:id="rId16"/>
    <p:sldId id="2152" r:id="rId17"/>
    <p:sldId id="2153" r:id="rId18"/>
    <p:sldId id="2154" r:id="rId19"/>
    <p:sldId id="2155" r:id="rId20"/>
    <p:sldId id="2156" r:id="rId21"/>
    <p:sldId id="2157" r:id="rId22"/>
    <p:sldId id="843" r:id="rId23"/>
    <p:sldId id="1195" r:id="rId24"/>
    <p:sldId id="2162" r:id="rId25"/>
    <p:sldId id="2161" r:id="rId26"/>
    <p:sldId id="2163" r:id="rId27"/>
    <p:sldId id="1197" r:id="rId28"/>
    <p:sldId id="2134" r:id="rId29"/>
    <p:sldId id="2135" r:id="rId30"/>
    <p:sldId id="2136" r:id="rId31"/>
    <p:sldId id="2137" r:id="rId32"/>
    <p:sldId id="2138" r:id="rId33"/>
    <p:sldId id="2159" r:id="rId34"/>
    <p:sldId id="2160" r:id="rId35"/>
    <p:sldId id="2164" r:id="rId36"/>
    <p:sldId id="2165" r:id="rId37"/>
    <p:sldId id="2166" r:id="rId38"/>
    <p:sldId id="2167" r:id="rId39"/>
    <p:sldId id="2168" r:id="rId40"/>
    <p:sldId id="2169" r:id="rId41"/>
    <p:sldId id="2170" r:id="rId42"/>
    <p:sldId id="2171" r:id="rId43"/>
    <p:sldId id="2403" r:id="rId44"/>
    <p:sldId id="2384" r:id="rId45"/>
    <p:sldId id="2385" r:id="rId46"/>
    <p:sldId id="2386" r:id="rId47"/>
    <p:sldId id="2387" r:id="rId48"/>
    <p:sldId id="2388" r:id="rId49"/>
    <p:sldId id="2389" r:id="rId50"/>
    <p:sldId id="2390" r:id="rId51"/>
    <p:sldId id="2391" r:id="rId52"/>
    <p:sldId id="2392" r:id="rId53"/>
    <p:sldId id="2393" r:id="rId54"/>
    <p:sldId id="2394" r:id="rId55"/>
    <p:sldId id="2395" r:id="rId56"/>
    <p:sldId id="2396" r:id="rId57"/>
    <p:sldId id="2397" r:id="rId58"/>
    <p:sldId id="2398" r:id="rId59"/>
    <p:sldId id="2399" r:id="rId60"/>
    <p:sldId id="2402" r:id="rId61"/>
    <p:sldId id="2400" r:id="rId62"/>
    <p:sldId id="2401" r:id="rId63"/>
    <p:sldId id="2046" r:id="rId64"/>
    <p:sldId id="2049" r:id="rId65"/>
    <p:sldId id="1984" r:id="rId66"/>
    <p:sldId id="2051" r:id="rId67"/>
    <p:sldId id="2052" r:id="rId68"/>
    <p:sldId id="2053" r:id="rId69"/>
    <p:sldId id="2054" r:id="rId70"/>
    <p:sldId id="2058" r:id="rId71"/>
    <p:sldId id="2059" r:id="rId72"/>
    <p:sldId id="2060" r:id="rId73"/>
    <p:sldId id="2061" r:id="rId74"/>
    <p:sldId id="2062" r:id="rId75"/>
    <p:sldId id="2063" r:id="rId76"/>
    <p:sldId id="2064" r:id="rId77"/>
    <p:sldId id="2065" r:id="rId78"/>
    <p:sldId id="2066" r:id="rId79"/>
    <p:sldId id="2067" r:id="rId80"/>
    <p:sldId id="2068" r:id="rId81"/>
    <p:sldId id="2069" r:id="rId82"/>
    <p:sldId id="2070" r:id="rId83"/>
    <p:sldId id="2071" r:id="rId84"/>
    <p:sldId id="2072" r:id="rId85"/>
    <p:sldId id="2073" r:id="rId86"/>
    <p:sldId id="2074" r:id="rId87"/>
    <p:sldId id="2075" r:id="rId88"/>
    <p:sldId id="2076" r:id="rId89"/>
    <p:sldId id="2077" r:id="rId90"/>
    <p:sldId id="2078" r:id="rId91"/>
    <p:sldId id="2079" r:id="rId92"/>
    <p:sldId id="2404" r:id="rId93"/>
    <p:sldId id="282" r:id="rId94"/>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m" initials=""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95E64"/>
    <a:srgbClr val="F47F36"/>
    <a:srgbClr val="93B784"/>
    <a:srgbClr val="9A3848"/>
    <a:srgbClr val="FDCD5F"/>
    <a:srgbClr val="55C1E7"/>
    <a:srgbClr val="1B90A2"/>
    <a:srgbClr val="A6A6A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42" autoAdjust="0"/>
    <p:restoredTop sz="85072"/>
  </p:normalViewPr>
  <p:slideViewPr>
    <p:cSldViewPr snapToGrid="0">
      <p:cViewPr>
        <p:scale>
          <a:sx n="40" d="100"/>
          <a:sy n="40" d="100"/>
        </p:scale>
        <p:origin x="-1262" y="-346"/>
      </p:cViewPr>
      <p:guideLst>
        <p:guide orient="horz" pos="2207"/>
        <p:guide pos="3838"/>
      </p:guideLst>
    </p:cSldViewPr>
  </p:slideViewPr>
  <p:notesTextViewPr>
    <p:cViewPr>
      <p:scale>
        <a:sx n="1" d="1"/>
        <a:sy n="1" d="1"/>
      </p:scale>
      <p:origin x="0" y="0"/>
    </p:cViewPr>
  </p:notesTextViewPr>
  <p:gridSpacing cx="73733025" cy="7373302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buFontTx/>
              <a:buNone/>
              <a:defRPr sz="1200" noProof="1">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buFontTx/>
              <a:buNone/>
              <a:defRPr sz="1200" noProof="1">
                <a:latin typeface="+mn-lt"/>
                <a:ea typeface="+mn-ea"/>
              </a:defRPr>
            </a:lvl1pPr>
          </a:lstStyle>
          <a:p>
            <a:pPr>
              <a:defRPr/>
            </a:pPr>
            <a:endParaRPr lang="zh-CN" altLang="en-US"/>
          </a:p>
        </p:txBody>
      </p:sp>
      <p:sp>
        <p:nvSpPr>
          <p:cNvPr id="17412" name="幻灯片图像占位符 3"/>
          <p:cNvSpPr>
            <a:spLocks noGrp="1" noRot="1" noChangeAspect="1"/>
          </p:cNvSpPr>
          <p:nvPr>
            <p:ph type="sldImg"/>
          </p:nvPr>
        </p:nvSpPr>
        <p:spPr bwMode="auto">
          <a:xfrm>
            <a:off x="685800" y="1143000"/>
            <a:ext cx="5486400" cy="3086100"/>
          </a:xfrm>
          <a:prstGeom prst="rect">
            <a:avLst/>
          </a:prstGeom>
          <a:noFill/>
          <a:ln w="12700">
            <a:solidFill>
              <a:srgbClr val="000000"/>
            </a:solidFill>
            <a:round/>
          </a:ln>
        </p:spPr>
      </p:sp>
      <p:sp>
        <p:nvSpPr>
          <p:cNvPr id="3077"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ln>
        </p:spPr>
        <p:txBody>
          <a:bodyPr vert="horz" wrap="square" lIns="91440" tIns="45720" rIns="91440" bIns="45720" numCol="1" anchor="t" anchorCtr="0" compatLnSpc="1"/>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buFontTx/>
              <a:buNone/>
              <a:defRPr sz="1200" noProof="1">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buFont typeface="Arial" panose="020B0604020202020204" pitchFamily="34" charset="0"/>
              <a:buNone/>
              <a:defRPr sz="1200" noProof="1" dirty="0">
                <a:ea typeface="宋体" panose="02010600030101010101" pitchFamily="2" charset="-122"/>
                <a:cs typeface="+mn-ea"/>
              </a:defRPr>
            </a:lvl1pPr>
          </a:lstStyle>
          <a:p>
            <a:pPr>
              <a:defRPr/>
            </a:pPr>
            <a:fld id="{ED8BAE99-CDFF-46CF-B649-161D25A538E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FA4BD9-45E5-4FA9-9CDC-3B72B5F86381}" type="slidenum">
              <a:rPr lang="zh-CN" altLang="en-US" smtClean="0"/>
              <a:pPr/>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FA4BD9-45E5-4FA9-9CDC-3B72B5F86381}" type="slidenum">
              <a:rPr lang="zh-CN" altLang="en-US" smtClean="0"/>
              <a:pPr/>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FA4BD9-45E5-4FA9-9CDC-3B72B5F86381}" type="slidenum">
              <a:rPr lang="zh-CN" altLang="en-US" smtClean="0"/>
              <a:pPr/>
              <a:t>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p:cNvSpPr>
          <p:nvPr>
            <p:ph type="sldImg"/>
          </p:nvPr>
        </p:nvSpPr>
        <p:spPr/>
      </p:sp>
      <p:sp>
        <p:nvSpPr>
          <p:cNvPr id="30722" name="文本占位符 2"/>
          <p:cNvSpPr>
            <a:spLocks noGrp="1"/>
          </p:cNvSpPr>
          <p:nvPr>
            <p:ph type="body" idx="4294967295"/>
          </p:nvPr>
        </p:nvSpPr>
        <p:spPr>
          <a:noFill/>
        </p:spPr>
        <p:txBody>
          <a:bodyPr/>
          <a:lstStyle/>
          <a:p>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TextEdit="1"/>
          </p:cNvSpPr>
          <p:nvPr>
            <p:ph type="sldImg"/>
          </p:nvPr>
        </p:nvSpPr>
        <p:spPr/>
      </p:sp>
      <p:sp>
        <p:nvSpPr>
          <p:cNvPr id="122883" name="备注占位符 2"/>
          <p:cNvSpPr>
            <a:spLocks noGrp="1"/>
          </p:cNvSpPr>
          <p:nvPr>
            <p:ph type="body" idx="1"/>
          </p:nvPr>
        </p:nvSpPr>
        <p:spPr>
          <a:noFill/>
        </p:spPr>
        <p:txBody>
          <a:bodyPr lIns="84387" tIns="42193" rIns="84387" bIns="42193"/>
          <a:lstStyle/>
          <a:p>
            <a:endParaRPr lang="zh-CN" altLang="en-US" smtClean="0"/>
          </a:p>
        </p:txBody>
      </p:sp>
      <p:sp>
        <p:nvSpPr>
          <p:cNvPr id="122884" name="灯片编号占位符 3"/>
          <p:cNvSpPr txBox="1">
            <a:spLocks noGrp="1"/>
          </p:cNvSpPr>
          <p:nvPr/>
        </p:nvSpPr>
        <p:spPr bwMode="auto">
          <a:xfrm>
            <a:off x="3884614" y="8685214"/>
            <a:ext cx="2971800" cy="458787"/>
          </a:xfrm>
          <a:prstGeom prst="rect">
            <a:avLst/>
          </a:prstGeom>
          <a:noFill/>
          <a:ln w="9525">
            <a:noFill/>
            <a:miter lim="800000"/>
          </a:ln>
        </p:spPr>
        <p:txBody>
          <a:bodyPr lIns="84387" tIns="42193" rIns="84387" bIns="42193" anchor="b"/>
          <a:lstStyle/>
          <a:p>
            <a:pPr algn="r" defTabSz="844486"/>
            <a:fld id="{380C4B44-0ECC-443A-B253-29ABD69841CE}" type="slidenum">
              <a:rPr lang="zh-CN" altLang="en-US" sz="1100"/>
              <a:pPr algn="r" defTabSz="844486"/>
              <a:t>46</a:t>
            </a:fld>
            <a:endParaRPr lang="en-US" altLang="zh-CN" sz="1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幻灯片图像占位符 1"/>
          <p:cNvSpPr>
            <a:spLocks noGrp="1" noRot="1" noChangeAspect="1"/>
          </p:cNvSpPr>
          <p:nvPr>
            <p:ph type="sldImg"/>
          </p:nvPr>
        </p:nvSpPr>
        <p:spPr bwMode="auto">
          <a:noFill/>
          <a:ln>
            <a:solidFill>
              <a:srgbClr val="000000"/>
            </a:solidFill>
            <a:miter lim="800000"/>
          </a:ln>
        </p:spPr>
      </p:sp>
      <p:sp>
        <p:nvSpPr>
          <p:cNvPr id="119810"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981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465D8CC-EEC4-4CC4-8367-2C0B387446BD}" type="slidenum">
              <a:rPr lang="zh-CN" altLang="en-US"/>
              <a:pPr fontAlgn="base">
                <a:spcBef>
                  <a:spcPct val="0"/>
                </a:spcBef>
                <a:spcAft>
                  <a:spcPct val="0"/>
                </a:spcAft>
              </a:pPr>
              <a:t>47</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C65C78E4-1808-45CB-A509-702FCFE48F31}" type="datetimeFigureOut">
              <a:rPr lang="zh-CN" altLang="en-US"/>
              <a:pPr>
                <a:defRPr/>
              </a:pPr>
              <a:t>2018/3/26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551D723-C212-44E8-B546-EB70A2094FB1}" type="slidenum">
              <a:rPr lang="zh-CN" altLang="en-US"/>
              <a:pPr>
                <a:defRPr/>
              </a:pPr>
              <a:t>‹#›</a:t>
            </a:fld>
            <a:endParaRPr lang="zh-CN" altLang="en-US"/>
          </a:p>
        </p:txBody>
      </p:sp>
    </p:spTree>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04D696BF-2727-45C0-9CA5-B90C4B093059}" type="datetimeFigureOut">
              <a:rPr lang="zh-CN" altLang="en-US"/>
              <a:pPr>
                <a:defRPr/>
              </a:pPr>
              <a:t>2018/3/26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BEF018-C4F6-4982-9085-38D38D8CF429}" type="slidenum">
              <a:rPr lang="zh-CN" altLang="en-US"/>
              <a:pPr>
                <a:defRPr/>
              </a:pPr>
              <a:t>‹#›</a:t>
            </a:fld>
            <a:endParaRPr lang="zh-CN" altLang="en-US"/>
          </a:p>
        </p:txBody>
      </p:sp>
    </p:spTree>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E3F20F8-0444-4A31-A010-FB5C715F801D}" type="datetimeFigureOut">
              <a:rPr lang="zh-CN" altLang="en-US"/>
              <a:pPr>
                <a:defRPr/>
              </a:pPr>
              <a:t>2018/3/26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4533836-35D2-413C-AE94-3FA2A1020BB4}" type="slidenum">
              <a:rPr lang="zh-CN" altLang="en-US"/>
              <a:pPr>
                <a:defRPr/>
              </a:pPr>
              <a:t>‹#›</a:t>
            </a:fld>
            <a:endParaRPr lang="zh-CN" altLang="en-US"/>
          </a:p>
        </p:txBody>
      </p:sp>
    </p:spTree>
  </p:cSld>
  <p:clrMapOvr>
    <a:masterClrMapping/>
  </p:clrMapOvr>
  <p:transition spd="slow">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2" name="直接连接符 7"/>
          <p:cNvCxnSpPr/>
          <p:nvPr userDrawn="1"/>
        </p:nvCxnSpPr>
        <p:spPr>
          <a:xfrm>
            <a:off x="0" y="941388"/>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cSld>
  <p:clrMapOvr>
    <a:masterClrMapping/>
  </p:clrMapOvr>
  <p:transition spd="slow">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7600" y="1346199"/>
            <a:ext cx="10516800" cy="4872875"/>
          </a:xfr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1"/>
          <p:cNvSpPr>
            <a:spLocks noGrp="1"/>
          </p:cNvSpPr>
          <p:nvPr>
            <p:ph type="dt" sz="half" idx="10"/>
          </p:nvPr>
        </p:nvSpPr>
        <p:spPr/>
        <p:txBody>
          <a:bodyPr/>
          <a:lstStyle>
            <a:lvl1pPr>
              <a:spcBef>
                <a:spcPts val="0"/>
              </a:spcBef>
              <a:spcAft>
                <a:spcPts val="0"/>
              </a:spcAft>
              <a:defRPr noProof="0"/>
            </a:lvl1pPr>
          </a:lstStyle>
          <a:p>
            <a:pPr>
              <a:defRPr/>
            </a:pPr>
            <a:endParaRPr lang="zh-CN" altLang="en-US"/>
          </a:p>
        </p:txBody>
      </p:sp>
      <p:sp>
        <p:nvSpPr>
          <p:cNvPr id="5" name="页脚占位符 3"/>
          <p:cNvSpPr>
            <a:spLocks noGrp="1"/>
          </p:cNvSpPr>
          <p:nvPr>
            <p:ph type="ftr" sz="quarter" idx="11"/>
          </p:nvPr>
        </p:nvSpPr>
        <p:spPr/>
        <p:txBody>
          <a:bodyPr/>
          <a:lstStyle>
            <a:lvl1pPr>
              <a:spcBef>
                <a:spcPts val="0"/>
              </a:spcBef>
              <a:spcAft>
                <a:spcPts val="0"/>
              </a:spcAft>
              <a:defRPr noProof="0">
                <a:latin typeface="+mn-lt"/>
                <a:ea typeface="+mn-ea"/>
              </a:defRPr>
            </a:lvl1pPr>
          </a:lstStyle>
          <a:p>
            <a:pPr>
              <a:defRPr/>
            </a:pPr>
            <a:endParaRPr lang="zh-CN" altLang="en-US"/>
          </a:p>
        </p:txBody>
      </p:sp>
      <p:sp>
        <p:nvSpPr>
          <p:cNvPr id="6" name="灯片编号占位符 4"/>
          <p:cNvSpPr>
            <a:spLocks noGrp="1"/>
          </p:cNvSpPr>
          <p:nvPr>
            <p:ph type="sldNum" sz="quarter" idx="12"/>
          </p:nvPr>
        </p:nvSpPr>
        <p:spPr/>
        <p:txBody>
          <a:bodyPr/>
          <a:lstStyle>
            <a:lvl1pPr algn="l">
              <a:defRPr sz="1800" noProof="0">
                <a:solidFill>
                  <a:schemeClr val="tx1"/>
                </a:solidFill>
                <a:latin typeface="Arial" panose="020B0604020202020204" pitchFamily="34" charset="0"/>
              </a:defRPr>
            </a:lvl1pPr>
          </a:lstStyle>
          <a:p>
            <a:pPr>
              <a:defRPr/>
            </a:pPr>
            <a:fld id="{5AFB0EEC-9F9D-4EC9-9F03-97376549AA46}" type="slidenum">
              <a:rPr lang="zh-CN" altLang="en-US"/>
              <a:pPr>
                <a:defRPr/>
              </a:pPr>
              <a:t>‹#›</a:t>
            </a:fld>
            <a:endParaRPr lang="zh-CN" altLang="en-US"/>
          </a:p>
        </p:txBody>
      </p:sp>
    </p:spTree>
  </p:cSld>
  <p:clrMapOvr>
    <a:masterClrMapping/>
  </p:clrMapOvr>
  <p:transition spd="slow">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smtClean="0"/>
            </a:lvl1pPr>
          </a:lstStyle>
          <a:p>
            <a:pPr>
              <a:defRPr/>
            </a:pPr>
            <a:fld id="{63A73960-C984-46C5-B51A-4F679A941A24}" type="datetimeFigureOut">
              <a:rPr lang="zh-CN" altLang="en-US"/>
              <a:pPr>
                <a:defRPr/>
              </a:pPr>
              <a:t>2018/3/26</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p:txBody>
          <a:bodyPr/>
          <a:lstStyle>
            <a:lvl1pPr algn="l" fontAlgn="auto">
              <a:defRPr sz="1800" smtClean="0">
                <a:solidFill>
                  <a:schemeClr val="tx1"/>
                </a:solidFill>
                <a:latin typeface="+mn-lt"/>
                <a:ea typeface="+mn-ea"/>
                <a:cs typeface="+mn-cs"/>
              </a:defRPr>
            </a:lvl1pPr>
          </a:lstStyle>
          <a:p>
            <a:pPr>
              <a:defRPr/>
            </a:pPr>
            <a:fld id="{DCACC33F-ECFA-4C4A-9586-68AD27D05195}" type="slidenum">
              <a:rPr lang="zh-CN" altLang="en-US"/>
              <a:pPr>
                <a:defRPr/>
              </a:pPr>
              <a:t>‹#›</a:t>
            </a:fld>
            <a:endParaRPr lang="zh-CN" altLang="en-US"/>
          </a:p>
        </p:txBody>
      </p:sp>
    </p:spTree>
  </p:cSld>
  <p:clrMapOvr>
    <a:masterClrMapping/>
  </p:clrMapOvr>
  <p:transition spd="slow">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标题和内容">
    <p:bg>
      <p:bgPr>
        <a:solidFill>
          <a:schemeClr val="bg1"/>
        </a:solidFill>
        <a:effectLst/>
      </p:bgPr>
    </p:bg>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srcRect t="89116"/>
          <a:stretch>
            <a:fillRect/>
          </a:stretch>
        </p:blipFill>
        <p:spPr bwMode="auto">
          <a:xfrm>
            <a:off x="0" y="0"/>
            <a:ext cx="12192000" cy="738188"/>
          </a:xfrm>
          <a:prstGeom prst="rect">
            <a:avLst/>
          </a:prstGeom>
          <a:noFill/>
          <a:ln w="9525">
            <a:noFill/>
            <a:miter lim="800000"/>
            <a:headEnd/>
            <a:tailEnd/>
          </a:ln>
        </p:spPr>
      </p:pic>
      <p:pic>
        <p:nvPicPr>
          <p:cNvPr id="3" name="图片 7"/>
          <p:cNvPicPr>
            <a:picLocks noChangeAspect="1"/>
          </p:cNvPicPr>
          <p:nvPr userDrawn="1"/>
        </p:nvPicPr>
        <p:blipFill>
          <a:blip r:embed="rId2" cstate="print"/>
          <a:srcRect t="80881"/>
          <a:stretch>
            <a:fillRect/>
          </a:stretch>
        </p:blipFill>
        <p:spPr bwMode="auto">
          <a:xfrm>
            <a:off x="0" y="6313488"/>
            <a:ext cx="12192000" cy="544512"/>
          </a:xfrm>
          <a:prstGeom prst="rect">
            <a:avLst/>
          </a:prstGeom>
          <a:noFill/>
          <a:ln w="9525">
            <a:noFill/>
            <a:miter lim="800000"/>
            <a:headEnd/>
            <a:tailEnd/>
          </a:ln>
        </p:spPr>
      </p:pic>
      <p:grpSp>
        <p:nvGrpSpPr>
          <p:cNvPr id="4" name="组合 8"/>
          <p:cNvGrpSpPr/>
          <p:nvPr/>
        </p:nvGrpSpPr>
        <p:grpSpPr>
          <a:xfrm>
            <a:off x="0" y="134543"/>
            <a:ext cx="465351" cy="469881"/>
            <a:chOff x="2099842" y="1975504"/>
            <a:chExt cx="823123" cy="831130"/>
          </a:xfrm>
          <a:solidFill>
            <a:schemeClr val="bg1"/>
          </a:solidFill>
        </p:grpSpPr>
        <p:sp>
          <p:nvSpPr>
            <p:cNvPr id="5" name="等腰三角形 9"/>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6" name="等腰三角形 10"/>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7" name="等腰三角形 11"/>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8" name="日期占位符 1"/>
          <p:cNvSpPr>
            <a:spLocks noGrp="1"/>
          </p:cNvSpPr>
          <p:nvPr>
            <p:ph type="dt" sz="half" idx="10"/>
          </p:nvPr>
        </p:nvSpPr>
        <p:spPr/>
        <p:txBody>
          <a:bodyPr/>
          <a:lstStyle>
            <a:lvl1pPr>
              <a:spcBef>
                <a:spcPct val="0"/>
              </a:spcBef>
              <a:spcAft>
                <a:spcPct val="0"/>
              </a:spcAft>
              <a:defRPr noProof="1"/>
            </a:lvl1pPr>
          </a:lstStyle>
          <a:p>
            <a:pPr>
              <a:defRPr/>
            </a:pPr>
            <a:fld id="{F5C3DE62-3CD6-4DBA-B6FA-7EDF929F7633}" type="datetimeFigureOut">
              <a:rPr lang="zh-CN" altLang="en-US"/>
              <a:pPr>
                <a:defRPr/>
              </a:pPr>
              <a:t>2018/3/26</a:t>
            </a:fld>
            <a:endParaRPr lang="zh-CN" altLang="en-US"/>
          </a:p>
        </p:txBody>
      </p:sp>
      <p:sp>
        <p:nvSpPr>
          <p:cNvPr id="9" name="页脚占位符 2"/>
          <p:cNvSpPr>
            <a:spLocks noGrp="1"/>
          </p:cNvSpPr>
          <p:nvPr>
            <p:ph type="ftr" sz="quarter" idx="11"/>
          </p:nvPr>
        </p:nvSpPr>
        <p:spPr/>
        <p:txBody>
          <a:bodyPr/>
          <a:lstStyle>
            <a:lvl1pPr>
              <a:spcBef>
                <a:spcPct val="0"/>
              </a:spcBef>
              <a:spcAft>
                <a:spcPct val="0"/>
              </a:spcAft>
              <a:defRPr noProof="1">
                <a:latin typeface="Calibri" panose="020F0502020204030204" pitchFamily="34" charset="0"/>
                <a:ea typeface="宋体" panose="02010600030101010101" pitchFamily="2" charset="-122"/>
              </a:defRPr>
            </a:lvl1pPr>
          </a:lstStyle>
          <a:p>
            <a:pPr>
              <a:defRPr/>
            </a:pPr>
            <a:endParaRPr lang="zh-CN" altLang="en-US"/>
          </a:p>
        </p:txBody>
      </p:sp>
      <p:sp>
        <p:nvSpPr>
          <p:cNvPr id="10" name="灯片编号占位符 3"/>
          <p:cNvSpPr>
            <a:spLocks noGrp="1"/>
          </p:cNvSpPr>
          <p:nvPr>
            <p:ph type="sldNum" sz="quarter" idx="12"/>
          </p:nvPr>
        </p:nvSpPr>
        <p:spPr/>
        <p:txBody>
          <a:bodyPr wrap="square" numCol="1" anchorCtr="0" compatLnSpc="1"/>
          <a:lstStyle>
            <a:lvl1pPr fontAlgn="base">
              <a:spcBef>
                <a:spcPct val="0"/>
              </a:spcBef>
              <a:spcAft>
                <a:spcPct val="0"/>
              </a:spcAft>
              <a:defRPr noProof="1">
                <a:solidFill>
                  <a:srgbClr val="898989"/>
                </a:solidFill>
                <a:latin typeface="Calibri" panose="020F0502020204030204" pitchFamily="34" charset="0"/>
                <a:ea typeface="宋体" panose="02010600030101010101" pitchFamily="2" charset="-122"/>
                <a:cs typeface="黑体" panose="02010609060101010101" pitchFamily="49" charset="-122"/>
              </a:defRPr>
            </a:lvl1pPr>
          </a:lstStyle>
          <a:p>
            <a:fld id="{431EE686-ACF8-4F2E-BF3C-516B6AD67FCB}" type="slidenum">
              <a:rPr altLang="en-US"/>
              <a:pPr/>
              <a:t>‹#›</a:t>
            </a:fld>
            <a:endParaRPr lang="zh-CN" altLang="en-US"/>
          </a:p>
        </p:txBody>
      </p:sp>
    </p:spTree>
  </p:cSld>
  <p:clrMapOvr>
    <a:masterClrMapping/>
  </p:clrMapOvr>
  <p:transition spd="slow">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2018/3/26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srcRect t="89116"/>
          <a:stretch>
            <a:fillRect/>
          </a:stretch>
        </p:blipFill>
        <p:spPr bwMode="auto">
          <a:xfrm>
            <a:off x="0" y="0"/>
            <a:ext cx="12192000" cy="738188"/>
          </a:xfrm>
          <a:prstGeom prst="rect">
            <a:avLst/>
          </a:prstGeom>
          <a:noFill/>
          <a:ln w="9525">
            <a:noFill/>
            <a:miter lim="800000"/>
            <a:headEnd/>
            <a:tailEnd/>
          </a:ln>
        </p:spPr>
      </p:pic>
      <p:pic>
        <p:nvPicPr>
          <p:cNvPr id="3" name="图片 7"/>
          <p:cNvPicPr>
            <a:picLocks noChangeAspect="1"/>
          </p:cNvPicPr>
          <p:nvPr userDrawn="1"/>
        </p:nvPicPr>
        <p:blipFill>
          <a:blip r:embed="rId2" cstate="print"/>
          <a:srcRect t="80881"/>
          <a:stretch>
            <a:fillRect/>
          </a:stretch>
        </p:blipFill>
        <p:spPr bwMode="auto">
          <a:xfrm>
            <a:off x="0" y="6313488"/>
            <a:ext cx="12192000" cy="544512"/>
          </a:xfrm>
          <a:prstGeom prst="rect">
            <a:avLst/>
          </a:prstGeom>
          <a:noFill/>
          <a:ln w="9525">
            <a:noFill/>
            <a:miter lim="800000"/>
            <a:headEnd/>
            <a:tailEnd/>
          </a:ln>
        </p:spPr>
      </p:pic>
      <p:grpSp>
        <p:nvGrpSpPr>
          <p:cNvPr id="4" name="组合 8"/>
          <p:cNvGrpSpPr/>
          <p:nvPr/>
        </p:nvGrpSpPr>
        <p:grpSpPr>
          <a:xfrm>
            <a:off x="0" y="134543"/>
            <a:ext cx="465351" cy="469881"/>
            <a:chOff x="2099842" y="1975504"/>
            <a:chExt cx="823123" cy="831130"/>
          </a:xfrm>
          <a:solidFill>
            <a:schemeClr val="bg1"/>
          </a:solidFill>
        </p:grpSpPr>
        <p:sp>
          <p:nvSpPr>
            <p:cNvPr id="5" name="等腰三角形 9"/>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6" name="等腰三角形 10"/>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7" name="等腰三角形 11"/>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8" name="日期占位符 1"/>
          <p:cNvSpPr>
            <a:spLocks noGrp="1"/>
          </p:cNvSpPr>
          <p:nvPr>
            <p:ph type="dt" sz="half" idx="10"/>
          </p:nvPr>
        </p:nvSpPr>
        <p:spPr/>
        <p:txBody>
          <a:bodyPr/>
          <a:lstStyle>
            <a:lvl1pPr>
              <a:defRPr/>
            </a:lvl1pPr>
          </a:lstStyle>
          <a:p>
            <a:pPr>
              <a:defRPr/>
            </a:pPr>
            <a:fld id="{4F022E62-2DF7-4FBD-9651-2A4B758BDE4A}" type="datetimeFigureOut">
              <a:rPr lang="zh-CN" altLang="en-US"/>
              <a:pPr>
                <a:defRPr/>
              </a:pPr>
              <a:t>2018/3/26</a:t>
            </a:fld>
            <a:endParaRPr lang="zh-CN" altLang="en-US"/>
          </a:p>
        </p:txBody>
      </p:sp>
      <p:sp>
        <p:nvSpPr>
          <p:cNvPr id="9" name="页脚占位符 2"/>
          <p:cNvSpPr>
            <a:spLocks noGrp="1"/>
          </p:cNvSpPr>
          <p:nvPr>
            <p:ph type="ftr" sz="quarter" idx="11"/>
          </p:nvPr>
        </p:nvSpPr>
        <p:spPr/>
        <p:txBody>
          <a:bodyPr/>
          <a:lstStyle>
            <a:lvl1pPr>
              <a:defRPr/>
            </a:lvl1pPr>
          </a:lstStyle>
          <a:p>
            <a:pPr>
              <a:defRPr/>
            </a:pPr>
            <a:endParaRPr lang="zh-CN" altLang="en-US"/>
          </a:p>
        </p:txBody>
      </p:sp>
      <p:sp>
        <p:nvSpPr>
          <p:cNvPr id="10" name="灯片编号占位符 3"/>
          <p:cNvSpPr>
            <a:spLocks noGrp="1"/>
          </p:cNvSpPr>
          <p:nvPr>
            <p:ph type="sldNum" sz="quarter" idx="12"/>
          </p:nvPr>
        </p:nvSpPr>
        <p:spPr/>
        <p:txBody>
          <a:bodyPr/>
          <a:lstStyle>
            <a:lvl1pPr>
              <a:defRPr/>
            </a:lvl1pPr>
          </a:lstStyle>
          <a:p>
            <a:pPr>
              <a:defRPr/>
            </a:pPr>
            <a:fld id="{DC7B9113-0C0A-46B4-955E-F4C1087D37C5}" type="slidenum">
              <a:rPr lang="zh-CN" altLang="en-US"/>
              <a:pPr>
                <a:defRPr/>
              </a:pPr>
              <a:t>‹#›</a:t>
            </a:fld>
            <a:endParaRPr lang="zh-CN" altLang="en-US"/>
          </a:p>
        </p:txBody>
      </p:sp>
    </p:spTree>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C611C46-F177-4353-8689-61319F19B783}" type="datetimeFigureOut">
              <a:rPr lang="zh-CN" altLang="en-US"/>
              <a:pPr>
                <a:defRPr/>
              </a:pPr>
              <a:t>2018/3/26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F237337-50F5-4204-B69D-B278325FC93D}" type="slidenum">
              <a:rPr lang="zh-CN" altLang="en-US"/>
              <a:pPr>
                <a:defRPr/>
              </a:pPr>
              <a:t>‹#›</a:t>
            </a:fld>
            <a:endParaRPr lang="zh-CN" altLang="en-US"/>
          </a:p>
        </p:txBody>
      </p:sp>
    </p:spTree>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fld id="{FC5FF8A6-D4A8-45AD-A523-0D9D426CB89A}" type="datetimeFigureOut">
              <a:rPr lang="zh-CN" altLang="en-US"/>
              <a:pPr>
                <a:defRPr/>
              </a:pPr>
              <a:t>2018/3/26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FB29E64-233A-4389-8DEB-D8FAAC8C4165}" type="slidenum">
              <a:rPr lang="zh-CN" altLang="en-US"/>
              <a:pPr>
                <a:defRPr/>
              </a:pPr>
              <a:t>‹#›</a:t>
            </a:fld>
            <a:endParaRPr lang="zh-CN" altLang="en-US"/>
          </a:p>
        </p:txBody>
      </p:sp>
    </p:spTree>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fld id="{304C7C7A-5CBF-4EF1-8590-6E022BD95915}" type="datetimeFigureOut">
              <a:rPr lang="zh-CN" altLang="en-US"/>
              <a:pPr>
                <a:defRPr/>
              </a:pPr>
              <a:t>2018/3/26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31786D9-C296-446C-A2D6-21934B93399E}" type="slidenum">
              <a:rPr lang="zh-CN" altLang="en-US"/>
              <a:pPr>
                <a:defRPr/>
              </a:pPr>
              <a:t>‹#›</a:t>
            </a:fld>
            <a:endParaRPr lang="zh-CN" altLang="en-US"/>
          </a:p>
        </p:txBody>
      </p:sp>
    </p:spTree>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fld id="{54CE8489-4B22-42C2-830F-53ADEFED3C82}" type="datetimeFigureOut">
              <a:rPr lang="zh-CN" altLang="en-US"/>
              <a:pPr>
                <a:defRPr/>
              </a:pPr>
              <a:t>2018/3/26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BAB0A19-F767-474C-8DC8-7ED61913D351}" type="slidenum">
              <a:rPr lang="zh-CN" altLang="en-US"/>
              <a:pPr>
                <a:defRPr/>
              </a:pPr>
              <a:t>‹#›</a:t>
            </a:fld>
            <a:endParaRPr lang="zh-CN" altLang="en-US"/>
          </a:p>
        </p:txBody>
      </p:sp>
    </p:spTree>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1C37377-902C-4E9D-BF91-4279362A1AE4}" type="datetimeFigureOut">
              <a:rPr lang="zh-CN" altLang="en-US"/>
              <a:pPr>
                <a:defRPr/>
              </a:pPr>
              <a:t>2018/3/26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697D7AA-0B45-44CE-B34B-D9F61B69A2FF}" type="slidenum">
              <a:rPr lang="zh-CN" altLang="en-US"/>
              <a:pPr>
                <a:defRPr/>
              </a:pPr>
              <a:t>‹#›</a:t>
            </a:fld>
            <a:endParaRPr lang="zh-CN" altLang="en-US"/>
          </a:p>
        </p:txBody>
      </p:sp>
    </p:spTree>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CC044CC-F6AE-487F-B996-023BD7426CEB}" type="datetimeFigureOut">
              <a:rPr lang="zh-CN" altLang="en-US"/>
              <a:pPr>
                <a:defRPr/>
              </a:pPr>
              <a:t>2018/3/26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9EBA1AB-6822-4D40-B8EA-84ACF3DE6732}" type="slidenum">
              <a:rPr lang="zh-CN" altLang="en-US"/>
              <a:pPr>
                <a:defRPr/>
              </a:pPr>
              <a:t>‹#›</a:t>
            </a:fld>
            <a:endParaRPr lang="zh-CN" altLang="en-US"/>
          </a:p>
        </p:txBody>
      </p:sp>
    </p:spTree>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A6257BD-DA30-4AED-87E7-61F680A25A2B}" type="datetimeFigureOut">
              <a:rPr lang="zh-CN" altLang="en-US"/>
              <a:pPr>
                <a:defRPr/>
              </a:pPr>
              <a:t>2018/3/26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3DEC7F2-BF5A-4E84-94FB-0865933AC0C3}" type="slidenum">
              <a:rPr lang="zh-CN" altLang="en-US"/>
              <a:pPr>
                <a:defRPr/>
              </a:pPr>
              <a:t>‹#›</a:t>
            </a:fld>
            <a:endParaRPr lang="zh-CN" altLang="en-US"/>
          </a:p>
        </p:txBody>
      </p:sp>
    </p:spTree>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p>
        </p:txBody>
      </p:sp>
      <p:sp>
        <p:nvSpPr>
          <p:cNvPr id="1027" name="文本占位符 2"/>
          <p:cNvSpPr>
            <a:spLocks noGrp="1"/>
          </p:cNvSpPr>
          <p:nvPr>
            <p:ph type="body"/>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buFontTx/>
              <a:buNone/>
              <a:defRPr sz="1200" noProof="1">
                <a:solidFill>
                  <a:schemeClr val="tx1">
                    <a:tint val="75000"/>
                  </a:schemeClr>
                </a:solidFill>
                <a:latin typeface="+mn-lt"/>
                <a:ea typeface="+mn-ea"/>
              </a:defRPr>
            </a:lvl1pPr>
          </a:lstStyle>
          <a:p>
            <a:pPr>
              <a:defRPr/>
            </a:pPr>
            <a:fld id="{C5DCBEF5-3785-48AF-8E7B-7BE1A79D546D}" type="datetimeFigureOut">
              <a:rPr lang="zh-CN" altLang="en-US"/>
              <a:pPr>
                <a:defRPr/>
              </a:pPr>
              <a:t>2018/3/26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buFontTx/>
              <a:buNone/>
              <a:defRPr sz="1200" noProof="1">
                <a:solidFill>
                  <a:schemeClr val="tx1">
                    <a:tint val="75000"/>
                  </a:schemeClr>
                </a:solidFill>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buFont typeface="Arial" panose="020B0604020202020204" pitchFamily="34" charset="0"/>
              <a:buNone/>
              <a:defRPr sz="1200" noProof="1" dirty="0">
                <a:solidFill>
                  <a:srgbClr val="898989"/>
                </a:solidFill>
                <a:ea typeface="宋体" panose="02010600030101010101" pitchFamily="2" charset="-122"/>
                <a:cs typeface="+mn-ea"/>
              </a:defRPr>
            </a:lvl1pPr>
          </a:lstStyle>
          <a:p>
            <a:pPr>
              <a:defRPr/>
            </a:pPr>
            <a:fld id="{2EC1441C-7175-4E53-A7F9-AA6D9A75D3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transition spd="slow">
    <p:blinds dir="ver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6.xml"/><Relationship Id="rId1" Type="http://schemas.openxmlformats.org/officeDocument/2006/relationships/tags" Target="../tags/tag13.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6.xml"/><Relationship Id="rId1" Type="http://schemas.openxmlformats.org/officeDocument/2006/relationships/tags" Target="../tags/tag14.xml"/><Relationship Id="rId5" Type="http://schemas.openxmlformats.org/officeDocument/2006/relationships/image" Target="../media/image82.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6.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6.xml"/><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6.xm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 Id="rId5" Type="http://schemas.openxmlformats.org/officeDocument/2006/relationships/image" Target="../media/image83.jpeg"/><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6.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6.xml"/><Relationship Id="rId6" Type="http://schemas.openxmlformats.org/officeDocument/2006/relationships/image" Target="../media/image83.jpeg"/><Relationship Id="rId5" Type="http://schemas.openxmlformats.org/officeDocument/2006/relationships/image" Target="../media/image109.png"/><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6.xml"/><Relationship Id="rId5" Type="http://schemas.openxmlformats.org/officeDocument/2006/relationships/image" Target="../media/image83.jpe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 Id="rId5" Type="http://schemas.openxmlformats.org/officeDocument/2006/relationships/image" Target="../media/image83.jpe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6.xml"/><Relationship Id="rId5" Type="http://schemas.openxmlformats.org/officeDocument/2006/relationships/image" Target="../media/image83.jpeg"/><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23.png"/><Relationship Id="rId4" Type="http://schemas.openxmlformats.org/officeDocument/2006/relationships/image" Target="../media/image122.jpeg"/></Relationships>
</file>

<file path=ppt/slides/_rels/slide64.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image" Target="../media/image124.jpeg"/><Relationship Id="rId4" Type="http://schemas.openxmlformats.org/officeDocument/2006/relationships/tags" Target="../tags/tag20.xml"/><Relationship Id="rId9"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tags" Target="../tags/tag27.xml"/><Relationship Id="rId7"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7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7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59.png"/><Relationship Id="rId4" Type="http://schemas.openxmlformats.org/officeDocument/2006/relationships/image" Target="../media/image158.png"/></Relationships>
</file>

<file path=ppt/slides/_rels/slide79.xml.rels><?xml version="1.0" encoding="UTF-8" standalone="yes"?>
<Relationships xmlns="http://schemas.openxmlformats.org/package/2006/relationships"><Relationship Id="rId3" Type="http://schemas.openxmlformats.org/officeDocument/2006/relationships/image" Target="../media/image161.gif"/><Relationship Id="rId7" Type="http://schemas.openxmlformats.org/officeDocument/2006/relationships/image" Target="../media/image165.gif"/><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gif"/><Relationship Id="rId5" Type="http://schemas.openxmlformats.org/officeDocument/2006/relationships/image" Target="../media/image163.gif"/><Relationship Id="rId4" Type="http://schemas.openxmlformats.org/officeDocument/2006/relationships/image" Target="../media/image162.gif"/></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8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8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8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92.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91.png"/><Relationship Id="rId5" Type="http://schemas.openxmlformats.org/officeDocument/2006/relationships/image" Target="../media/image132.png"/><Relationship Id="rId10" Type="http://schemas.openxmlformats.org/officeDocument/2006/relationships/image" Target="../media/image190.png"/><Relationship Id="rId4" Type="http://schemas.openxmlformats.org/officeDocument/2006/relationships/image" Target="../media/image131.png"/><Relationship Id="rId9" Type="http://schemas.openxmlformats.org/officeDocument/2006/relationships/image" Target="../media/image189.png"/></Relationships>
</file>

<file path=ppt/slides/_rels/slide88.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_rels/slide89.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ctrTitle"/>
          </p:nvPr>
        </p:nvSpPr>
        <p:spPr/>
        <p:txBody>
          <a:bodyPr/>
          <a:lstStyle/>
          <a:p>
            <a:pPr eaLnBrk="1" hangingPunct="1"/>
            <a:endParaRPr lang="zh-CN" altLang="en-US" smtClean="0"/>
          </a:p>
        </p:txBody>
      </p:sp>
      <p:sp>
        <p:nvSpPr>
          <p:cNvPr id="15362" name="副标题 3"/>
          <p:cNvSpPr>
            <a:spLocks noGrp="1"/>
          </p:cNvSpPr>
          <p:nvPr>
            <p:ph type="subTitle" idx="1"/>
          </p:nvPr>
        </p:nvSpPr>
        <p:spPr/>
        <p:txBody>
          <a:bodyPr/>
          <a:lstStyle/>
          <a:p>
            <a:pPr eaLnBrk="1" hangingPunct="1"/>
            <a:endParaRPr lang="zh-CN" altLang="en-US" smtClean="0"/>
          </a:p>
        </p:txBody>
      </p:sp>
      <p:grpSp>
        <p:nvGrpSpPr>
          <p:cNvPr id="15363" name="组合 26"/>
          <p:cNvGrpSpPr/>
          <p:nvPr/>
        </p:nvGrpSpPr>
        <p:grpSpPr bwMode="auto">
          <a:xfrm>
            <a:off x="-901700" y="-7464425"/>
            <a:ext cx="13995400" cy="14400213"/>
            <a:chOff x="-901373" y="-7490705"/>
            <a:chExt cx="13994746" cy="14398984"/>
          </a:xfrm>
        </p:grpSpPr>
        <p:sp>
          <p:nvSpPr>
            <p:cNvPr id="13" name="矩形 12"/>
            <p:cNvSpPr/>
            <p:nvPr/>
          </p:nvSpPr>
          <p:spPr>
            <a:xfrm>
              <a:off x="285" y="50864"/>
              <a:ext cx="12191430" cy="6857415"/>
            </a:xfrm>
            <a:prstGeom prst="rect">
              <a:avLst/>
            </a:prstGeom>
            <a:solidFill>
              <a:srgbClr val="1B90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9" name="弦形 18"/>
            <p:cNvSpPr/>
            <p:nvPr/>
          </p:nvSpPr>
          <p:spPr>
            <a:xfrm rot="13350635">
              <a:off x="-901373" y="-7490705"/>
              <a:ext cx="13994746" cy="14310092"/>
            </a:xfrm>
            <a:prstGeom prst="chord">
              <a:avLst>
                <a:gd name="adj1" fmla="val 4600706"/>
                <a:gd name="adj2" fmla="val 18879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15364" name="文本框 24"/>
          <p:cNvSpPr txBox="1">
            <a:spLocks noChangeArrowheads="1"/>
          </p:cNvSpPr>
          <p:nvPr/>
        </p:nvSpPr>
        <p:spPr bwMode="auto">
          <a:xfrm>
            <a:off x="17462" y="5041900"/>
            <a:ext cx="12174538" cy="646331"/>
          </a:xfrm>
          <a:prstGeom prst="rect">
            <a:avLst/>
          </a:prstGeom>
          <a:noFill/>
          <a:ln w="9525">
            <a:noFill/>
            <a:miter lim="800000"/>
          </a:ln>
        </p:spPr>
        <p:txBody>
          <a:bodyPr>
            <a:spAutoFit/>
          </a:bodyPr>
          <a:lstStyle/>
          <a:p>
            <a:pPr algn="ctr">
              <a:buFont typeface="Arial" panose="020B0604020202020204" pitchFamily="34" charset="0"/>
              <a:buNone/>
            </a:pPr>
            <a:r>
              <a:rPr lang="zh-CN" altLang="en-US" dirty="0">
                <a:solidFill>
                  <a:srgbClr val="A6A6A6"/>
                </a:solidFill>
                <a:latin typeface="微软雅黑" panose="020B0503020204020204" pitchFamily="34" charset="-122"/>
                <a:ea typeface="微软雅黑" panose="020B0503020204020204" pitchFamily="34" charset="-122"/>
                <a:sym typeface="+mn-ea"/>
              </a:rPr>
              <a:t>同方知网（北京）技术有限公司黑龙江分公</a:t>
            </a:r>
            <a:r>
              <a:rPr lang="zh-CN" altLang="en-US" dirty="0" smtClean="0">
                <a:solidFill>
                  <a:srgbClr val="A6A6A6"/>
                </a:solidFill>
                <a:latin typeface="微软雅黑" panose="020B0503020204020204" pitchFamily="34" charset="-122"/>
                <a:ea typeface="微软雅黑" panose="020B0503020204020204" pitchFamily="34" charset="-122"/>
                <a:sym typeface="+mn-ea"/>
              </a:rPr>
              <a:t>司</a:t>
            </a:r>
            <a:endParaRPr lang="en-US" altLang="zh-CN" dirty="0" smtClean="0">
              <a:solidFill>
                <a:srgbClr val="A6A6A6"/>
              </a:solidFill>
              <a:latin typeface="微软雅黑" panose="020B0503020204020204" pitchFamily="34" charset="-122"/>
              <a:ea typeface="微软雅黑" panose="020B0503020204020204" pitchFamily="34" charset="-122"/>
              <a:sym typeface="+mn-ea"/>
            </a:endParaRPr>
          </a:p>
          <a:p>
            <a:pPr algn="ctr">
              <a:buFont typeface="Arial" panose="020B0604020202020204" pitchFamily="34" charset="0"/>
              <a:buNone/>
            </a:pPr>
            <a:endParaRPr lang="en-US" altLang="zh-CN" dirty="0" smtClean="0">
              <a:solidFill>
                <a:srgbClr val="A6A6A6"/>
              </a:solidFill>
              <a:latin typeface="微软雅黑" panose="020B0503020204020204" pitchFamily="34" charset="-122"/>
              <a:ea typeface="微软雅黑" panose="020B0503020204020204" pitchFamily="34" charset="-122"/>
              <a:sym typeface="+mn-ea"/>
            </a:endParaRPr>
          </a:p>
        </p:txBody>
      </p:sp>
      <p:sp>
        <p:nvSpPr>
          <p:cNvPr id="12" name="等腰三角形 11"/>
          <p:cNvSpPr/>
          <p:nvPr/>
        </p:nvSpPr>
        <p:spPr>
          <a:xfrm rot="18000000" flipH="1">
            <a:off x="8264526" y="2786062"/>
            <a:ext cx="442912"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4" name="等腰三角形 13"/>
          <p:cNvSpPr/>
          <p:nvPr/>
        </p:nvSpPr>
        <p:spPr>
          <a:xfrm rot="19813541" flipH="1">
            <a:off x="4935538" y="1487488"/>
            <a:ext cx="442912" cy="385762"/>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5" name="等腰三角形 14"/>
          <p:cNvSpPr/>
          <p:nvPr/>
        </p:nvSpPr>
        <p:spPr>
          <a:xfrm rot="18000000" flipH="1">
            <a:off x="3033713" y="6243638"/>
            <a:ext cx="442912" cy="38576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6" name="等腰三角形 15"/>
          <p:cNvSpPr/>
          <p:nvPr/>
        </p:nvSpPr>
        <p:spPr>
          <a:xfrm rot="19813541" flipH="1">
            <a:off x="2247900" y="1046163"/>
            <a:ext cx="444500" cy="385762"/>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7" name="等腰三角形 16"/>
          <p:cNvSpPr/>
          <p:nvPr/>
        </p:nvSpPr>
        <p:spPr>
          <a:xfrm rot="18000000" flipH="1">
            <a:off x="3590925" y="5172075"/>
            <a:ext cx="442913"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8" name="等腰三角形 17"/>
          <p:cNvSpPr/>
          <p:nvPr/>
        </p:nvSpPr>
        <p:spPr>
          <a:xfrm rot="18000000" flipH="1">
            <a:off x="1358901" y="2497137"/>
            <a:ext cx="442912"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nvGrpSpPr>
          <p:cNvPr id="15372" name="组合 2"/>
          <p:cNvGrpSpPr/>
          <p:nvPr/>
        </p:nvGrpSpPr>
        <p:grpSpPr bwMode="auto">
          <a:xfrm>
            <a:off x="1758950" y="3341688"/>
            <a:ext cx="1201738" cy="830262"/>
            <a:chOff x="1720243" y="1975504"/>
            <a:chExt cx="1202722" cy="831130"/>
          </a:xfrm>
        </p:grpSpPr>
        <p:sp>
          <p:nvSpPr>
            <p:cNvPr id="7" name="等腰三角形 6"/>
            <p:cNvSpPr/>
            <p:nvPr/>
          </p:nvSpPr>
          <p:spPr>
            <a:xfrm rot="19813541" flipH="1">
              <a:off x="2099967" y="1975504"/>
              <a:ext cx="443275" cy="386165"/>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8" name="等腰三角形 7"/>
            <p:cNvSpPr/>
            <p:nvPr/>
          </p:nvSpPr>
          <p:spPr>
            <a:xfrm rot="19813541" flipH="1">
              <a:off x="2099967" y="2420469"/>
              <a:ext cx="443275" cy="386165"/>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9" name="等腰三角形 8"/>
            <p:cNvSpPr/>
            <p:nvPr/>
          </p:nvSpPr>
          <p:spPr>
            <a:xfrm rot="19813541" flipH="1">
              <a:off x="2479689" y="2197986"/>
              <a:ext cx="443276" cy="386165"/>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7" name="等腰三角形 36"/>
            <p:cNvSpPr/>
            <p:nvPr/>
          </p:nvSpPr>
          <p:spPr>
            <a:xfrm rot="19813541" flipH="1">
              <a:off x="1720243" y="2197986"/>
              <a:ext cx="443276" cy="386165"/>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grpSp>
        <p:nvGrpSpPr>
          <p:cNvPr id="15373" name="组合 25"/>
          <p:cNvGrpSpPr/>
          <p:nvPr/>
        </p:nvGrpSpPr>
        <p:grpSpPr bwMode="auto">
          <a:xfrm flipH="1">
            <a:off x="9231313" y="3341688"/>
            <a:ext cx="1201737" cy="830262"/>
            <a:chOff x="1720243" y="1975504"/>
            <a:chExt cx="1202722" cy="831130"/>
          </a:xfrm>
        </p:grpSpPr>
        <p:sp>
          <p:nvSpPr>
            <p:cNvPr id="28" name="等腰三角形 27"/>
            <p:cNvSpPr/>
            <p:nvPr/>
          </p:nvSpPr>
          <p:spPr>
            <a:xfrm rot="19813541" flipH="1">
              <a:off x="2099966" y="1975504"/>
              <a:ext cx="443276" cy="386165"/>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9" name="等腰三角形 28"/>
            <p:cNvSpPr/>
            <p:nvPr/>
          </p:nvSpPr>
          <p:spPr>
            <a:xfrm rot="19813541" flipH="1">
              <a:off x="2099966" y="2420469"/>
              <a:ext cx="443276" cy="386165"/>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0" name="等腰三角形 29"/>
            <p:cNvSpPr/>
            <p:nvPr/>
          </p:nvSpPr>
          <p:spPr>
            <a:xfrm rot="19813541" flipH="1">
              <a:off x="2479690" y="2197986"/>
              <a:ext cx="443275" cy="386165"/>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8" name="等腰三角形 37"/>
            <p:cNvSpPr/>
            <p:nvPr/>
          </p:nvSpPr>
          <p:spPr>
            <a:xfrm rot="19813541" flipH="1">
              <a:off x="1720243" y="2197986"/>
              <a:ext cx="443275" cy="386165"/>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31" name="等腰三角形 30"/>
          <p:cNvSpPr/>
          <p:nvPr/>
        </p:nvSpPr>
        <p:spPr>
          <a:xfrm rot="6300000" flipH="1">
            <a:off x="10683876" y="5145087"/>
            <a:ext cx="442912"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2" name="等腰三角形 31"/>
          <p:cNvSpPr/>
          <p:nvPr/>
        </p:nvSpPr>
        <p:spPr>
          <a:xfrm rot="21257021" flipH="1">
            <a:off x="603250" y="5434013"/>
            <a:ext cx="444500" cy="3857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3" name="等腰三角形 32"/>
          <p:cNvSpPr/>
          <p:nvPr/>
        </p:nvSpPr>
        <p:spPr>
          <a:xfrm rot="1539679" flipH="1">
            <a:off x="1079500" y="5562600"/>
            <a:ext cx="444500"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4" name="等腰三角形 33"/>
          <p:cNvSpPr/>
          <p:nvPr/>
        </p:nvSpPr>
        <p:spPr>
          <a:xfrm rot="20540864" flipH="1">
            <a:off x="1849438" y="6281738"/>
            <a:ext cx="444500" cy="385762"/>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5" name="等腰三角形 34"/>
          <p:cNvSpPr/>
          <p:nvPr/>
        </p:nvSpPr>
        <p:spPr>
          <a:xfrm rot="20540864" flipH="1">
            <a:off x="9663113" y="6281738"/>
            <a:ext cx="442912" cy="3857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6" name="等腰三角形 35"/>
          <p:cNvSpPr/>
          <p:nvPr/>
        </p:nvSpPr>
        <p:spPr>
          <a:xfrm flipH="1">
            <a:off x="11331575" y="6167438"/>
            <a:ext cx="442913" cy="385762"/>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 name="矩形 1"/>
          <p:cNvSpPr/>
          <p:nvPr/>
        </p:nvSpPr>
        <p:spPr>
          <a:xfrm>
            <a:off x="410210" y="2594610"/>
            <a:ext cx="11373485" cy="1106805"/>
          </a:xfrm>
          <a:prstGeom prst="rect">
            <a:avLst/>
          </a:prstGeom>
          <a:noFill/>
          <a:ln>
            <a:noFill/>
          </a:ln>
        </p:spPr>
        <p:txBody>
          <a:bodyPr wrap="square" rtlCol="0" anchor="t">
            <a:spAutoFit/>
          </a:bodyPr>
          <a:lstStyle/>
          <a:p>
            <a:pPr algn="ctr"/>
            <a:r>
              <a:rPr lang="zh-CN" altLang="en-US" sz="6600" b="1" spc="3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知网带您写毕业论文</a:t>
            </a:r>
            <a:endParaRPr lang="zh-CN" altLang="en-US" sz="6600" b="1" spc="3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en-US" altLang="zh-CN" sz="2800">
                <a:solidFill>
                  <a:schemeClr val="bg1"/>
                </a:solidFill>
                <a:latin typeface="微软雅黑" panose="020B0503020204020204" pitchFamily="34" charset="-122"/>
                <a:ea typeface="微软雅黑" panose="020B0503020204020204" pitchFamily="34" charset="-122"/>
              </a:rPr>
              <a:t>1 CNKI</a:t>
            </a:r>
            <a:r>
              <a:rPr lang="zh-CN" altLang="en-US" sz="2800">
                <a:solidFill>
                  <a:schemeClr val="bg1"/>
                </a:solidFill>
                <a:latin typeface="微软雅黑" panose="020B0503020204020204" pitchFamily="34" charset="-122"/>
                <a:ea typeface="微软雅黑" panose="020B0503020204020204" pitchFamily="34" charset="-122"/>
              </a:rPr>
              <a:t>知识发现平台</a:t>
            </a:r>
            <a:r>
              <a:rPr lang="en-US" altLang="zh-CN" sz="2800">
                <a:solidFill>
                  <a:schemeClr val="bg1"/>
                </a:solidFill>
                <a:latin typeface="微软雅黑" panose="020B0503020204020204" pitchFamily="34" charset="-122"/>
                <a:ea typeface="微软雅黑" panose="020B0503020204020204" pitchFamily="34" charset="-122"/>
              </a:rPr>
              <a:t>——</a:t>
            </a:r>
            <a:r>
              <a:rPr lang="zh-CN" altLang="en-US" sz="2800">
                <a:solidFill>
                  <a:schemeClr val="bg1"/>
                </a:solidFill>
                <a:latin typeface="微软雅黑" panose="020B0503020204020204" pitchFamily="34" charset="-122"/>
                <a:ea typeface="微软雅黑" panose="020B0503020204020204" pitchFamily="34" charset="-122"/>
                <a:sym typeface="+mn-ea"/>
              </a:rPr>
              <a:t>快速从海量的文献资源中获取所需资源</a:t>
            </a:r>
          </a:p>
        </p:txBody>
      </p:sp>
      <p:pic>
        <p:nvPicPr>
          <p:cNvPr id="24578" name="图片 1"/>
          <p:cNvPicPr>
            <a:picLocks noChangeAspect="1"/>
          </p:cNvPicPr>
          <p:nvPr/>
        </p:nvPicPr>
        <p:blipFill>
          <a:blip r:embed="rId2" cstate="print"/>
          <a:srcRect/>
          <a:stretch>
            <a:fillRect/>
          </a:stretch>
        </p:blipFill>
        <p:spPr bwMode="auto">
          <a:xfrm>
            <a:off x="147638" y="730250"/>
            <a:ext cx="11858625" cy="6018213"/>
          </a:xfrm>
          <a:prstGeom prst="rect">
            <a:avLst/>
          </a:prstGeom>
          <a:noFill/>
          <a:ln w="9525">
            <a:noFill/>
            <a:miter lim="800000"/>
            <a:headEnd/>
            <a:tailEnd/>
          </a:ln>
        </p:spPr>
      </p:pic>
      <p:sp>
        <p:nvSpPr>
          <p:cNvPr id="4" name="矩形 3"/>
          <p:cNvSpPr/>
          <p:nvPr/>
        </p:nvSpPr>
        <p:spPr>
          <a:xfrm>
            <a:off x="2325688" y="2535238"/>
            <a:ext cx="615950" cy="2936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pic>
        <p:nvPicPr>
          <p:cNvPr id="7" name="图片 6"/>
          <p:cNvPicPr>
            <a:picLocks noChangeAspect="1"/>
          </p:cNvPicPr>
          <p:nvPr/>
        </p:nvPicPr>
        <p:blipFill>
          <a:blip r:embed="rId3" cstate="print"/>
          <a:srcRect/>
          <a:stretch>
            <a:fillRect/>
          </a:stretch>
        </p:blipFill>
        <p:spPr bwMode="auto">
          <a:xfrm>
            <a:off x="2466975" y="2306638"/>
            <a:ext cx="1241425" cy="3094037"/>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4" grpId="5" animBg="1"/>
      <p:bldP spid="4" grpId="6" bldLvl="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3810" y="-6350"/>
            <a:ext cx="12185015" cy="6870065"/>
          </a:xfrm>
          <a:prstGeom prst="rect">
            <a:avLst/>
          </a:prstGeom>
        </p:spPr>
      </p:pic>
      <p:sp>
        <p:nvSpPr>
          <p:cNvPr id="5" name="Text Box 6"/>
          <p:cNvSpPr txBox="1">
            <a:spLocks noChangeArrowheads="1"/>
          </p:cNvSpPr>
          <p:nvPr/>
        </p:nvSpPr>
        <p:spPr bwMode="auto">
          <a:xfrm>
            <a:off x="8709660" y="5033328"/>
            <a:ext cx="3067050" cy="1189037"/>
          </a:xfrm>
          <a:prstGeom prst="rect">
            <a:avLst/>
          </a:prstGeom>
          <a:solidFill>
            <a:srgbClr val="DEEBF7"/>
          </a:solidFill>
          <a:ln w="9525">
            <a:noFill/>
            <a:miter lim="800000"/>
          </a:ln>
        </p:spPr>
        <p:txBody>
          <a:bodyPr>
            <a:spAutoFit/>
          </a:bodyPr>
          <a:lstStyle/>
          <a:p>
            <a:pPr algn="ctr">
              <a:lnSpc>
                <a:spcPct val="150000"/>
              </a:lnSpc>
              <a:buSzPct val="70000"/>
              <a:buFont typeface="Wingdings 2" pitchFamily="18" charset="2"/>
              <a:buNone/>
            </a:pPr>
            <a:r>
              <a:rPr lang="zh-CN" altLang="en-US" sz="2400" b="1">
                <a:latin typeface="幼圆"/>
                <a:ea typeface="幼圆"/>
                <a:cs typeface="幼圆"/>
                <a:sym typeface="宋体" panose="02010600030101010101" pitchFamily="2" charset="-122"/>
              </a:rPr>
              <a:t>根据输入的检索词</a:t>
            </a:r>
          </a:p>
          <a:p>
            <a:pPr algn="ctr">
              <a:lnSpc>
                <a:spcPct val="150000"/>
              </a:lnSpc>
              <a:buSzPct val="70000"/>
              <a:buFont typeface="Wingdings 2" pitchFamily="18" charset="2"/>
              <a:buNone/>
            </a:pPr>
            <a:r>
              <a:rPr lang="zh-CN" altLang="en-US" sz="2400" b="1">
                <a:latin typeface="幼圆"/>
                <a:ea typeface="幼圆"/>
                <a:cs typeface="幼圆"/>
                <a:sym typeface="宋体" panose="02010600030101010101" pitchFamily="2" charset="-122"/>
              </a:rPr>
              <a:t>系统提供相关热词</a:t>
            </a:r>
          </a:p>
        </p:txBody>
      </p:sp>
      <p:sp>
        <p:nvSpPr>
          <p:cNvPr id="6" name="矩形 5"/>
          <p:cNvSpPr/>
          <p:nvPr/>
        </p:nvSpPr>
        <p:spPr>
          <a:xfrm>
            <a:off x="504825" y="4083050"/>
            <a:ext cx="2825750" cy="22796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2400" dirty="0">
                <a:solidFill>
                  <a:schemeClr val="tx1"/>
                </a:solidFill>
              </a:rPr>
              <a:t>可以根据所检索内容提供相关热词，查找相关知识点，达到知识的纵向研究学习。</a:t>
            </a:r>
          </a:p>
        </p:txBody>
      </p:sp>
      <p:sp>
        <p:nvSpPr>
          <p:cNvPr id="3" name="矩形 2"/>
          <p:cNvSpPr/>
          <p:nvPr/>
        </p:nvSpPr>
        <p:spPr>
          <a:xfrm>
            <a:off x="9259570" y="1263015"/>
            <a:ext cx="658495" cy="519430"/>
          </a:xfrm>
          <a:prstGeom prst="rect">
            <a:avLst/>
          </a:prstGeom>
          <a:noFill/>
          <a:ln w="38100">
            <a:solidFill>
              <a:srgbClr val="92D05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cstate="print"/>
          <a:stretch>
            <a:fillRect/>
          </a:stretch>
        </p:blipFill>
        <p:spPr>
          <a:xfrm>
            <a:off x="3810" y="-6350"/>
            <a:ext cx="12185015" cy="68694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animBg="1"/>
      <p:bldP spid="5" grpId="3" animBg="1"/>
      <p:bldP spid="5" grpId="4" animBg="1"/>
      <p:bldP spid="6" grpId="0" bldLvl="0" animBg="1"/>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图片 1"/>
          <p:cNvPicPr>
            <a:picLocks noChangeAspect="1"/>
          </p:cNvPicPr>
          <p:nvPr/>
        </p:nvPicPr>
        <p:blipFill>
          <a:blip r:embed="rId2" cstate="print"/>
          <a:srcRect/>
          <a:stretch>
            <a:fillRect/>
          </a:stretch>
        </p:blipFill>
        <p:spPr bwMode="auto">
          <a:xfrm>
            <a:off x="0" y="0"/>
            <a:ext cx="12214225" cy="6858000"/>
          </a:xfrm>
          <a:prstGeom prst="rect">
            <a:avLst/>
          </a:prstGeom>
          <a:noFill/>
          <a:ln w="9525">
            <a:noFill/>
            <a:miter lim="800000"/>
            <a:headEnd/>
            <a:tailEnd/>
          </a:ln>
        </p:spPr>
      </p:pic>
      <p:sp>
        <p:nvSpPr>
          <p:cNvPr id="3" name="矩形 2"/>
          <p:cNvSpPr/>
          <p:nvPr/>
        </p:nvSpPr>
        <p:spPr>
          <a:xfrm>
            <a:off x="10717213" y="1020763"/>
            <a:ext cx="1265237" cy="357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矩形 3"/>
          <p:cNvSpPr/>
          <p:nvPr/>
        </p:nvSpPr>
        <p:spPr>
          <a:xfrm>
            <a:off x="3671888" y="1882775"/>
            <a:ext cx="258762" cy="260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4"/>
          <p:cNvSpPr/>
          <p:nvPr/>
        </p:nvSpPr>
        <p:spPr>
          <a:xfrm>
            <a:off x="4587875" y="1881188"/>
            <a:ext cx="258763" cy="258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p:nvSpPr>
        <p:spPr>
          <a:xfrm>
            <a:off x="3305175" y="2166938"/>
            <a:ext cx="258763" cy="260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123" name="Picture 3"/>
          <p:cNvPicPr>
            <a:picLocks noChangeAspect="1" noChangeArrowheads="1"/>
          </p:cNvPicPr>
          <p:nvPr/>
        </p:nvPicPr>
        <p:blipFill>
          <a:blip r:embed="rId3" cstate="print"/>
          <a:srcRect/>
          <a:stretch>
            <a:fillRect/>
          </a:stretch>
        </p:blipFill>
        <p:spPr bwMode="auto">
          <a:xfrm>
            <a:off x="0" y="641350"/>
            <a:ext cx="12192000" cy="2347913"/>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0" y="641350"/>
            <a:ext cx="12192000" cy="6216650"/>
          </a:xfrm>
          <a:prstGeom prst="rect">
            <a:avLst/>
          </a:prstGeom>
          <a:noFill/>
          <a:ln w="9525">
            <a:noFill/>
            <a:miter lim="800000"/>
            <a:headEnd/>
            <a:tailEnd/>
          </a:ln>
        </p:spPr>
      </p:pic>
      <p:sp>
        <p:nvSpPr>
          <p:cNvPr id="12" name="Text Box 6"/>
          <p:cNvSpPr txBox="1">
            <a:spLocks noChangeArrowheads="1"/>
          </p:cNvSpPr>
          <p:nvPr/>
        </p:nvSpPr>
        <p:spPr bwMode="auto">
          <a:xfrm>
            <a:off x="1671638" y="5364163"/>
            <a:ext cx="9677400" cy="1198880"/>
          </a:xfrm>
          <a:prstGeom prst="rect">
            <a:avLst/>
          </a:prstGeom>
          <a:solidFill>
            <a:schemeClr val="accent5"/>
          </a:solidFill>
          <a:ln w="9525">
            <a:noFill/>
            <a:miter lim="800000"/>
          </a:ln>
        </p:spPr>
        <p:txBody>
          <a:bodyPr>
            <a:spAutoFit/>
          </a:bodyPr>
          <a:lstStyle/>
          <a:p>
            <a:pPr>
              <a:lnSpc>
                <a:spcPct val="150000"/>
              </a:lnSpc>
              <a:buSzPct val="70000"/>
              <a:buFont typeface="Wingdings 2" pitchFamily="18" charset="2"/>
              <a:buNone/>
            </a:pPr>
            <a:r>
              <a:rPr lang="zh-CN" altLang="en-US" sz="2400" b="1" dirty="0">
                <a:solidFill>
                  <a:schemeClr val="bg1"/>
                </a:solidFill>
                <a:latin typeface="幼圆"/>
                <a:ea typeface="幼圆"/>
                <a:cs typeface="幼圆"/>
              </a:rPr>
              <a:t>高级检索：同时输入多个检索项，可按“并含”、“或含”、“不含”三种关系进行不同的组合,</a:t>
            </a:r>
            <a:r>
              <a:rPr lang="zh-CN" altLang="en-US" sz="2400" b="1" dirty="0">
                <a:solidFill>
                  <a:schemeClr val="bg1"/>
                </a:solidFill>
                <a:latin typeface="幼圆"/>
                <a:ea typeface="幼圆"/>
                <a:cs typeface="幼圆"/>
                <a:sym typeface="宋体" panose="02010600030101010101" pitchFamily="2" charset="-122"/>
              </a:rPr>
              <a:t>快速准确地查找到目标文献。</a:t>
            </a:r>
          </a:p>
        </p:txBody>
      </p:sp>
      <p:pic>
        <p:nvPicPr>
          <p:cNvPr id="13" name="图片 12"/>
          <p:cNvPicPr>
            <a:picLocks noChangeAspect="1"/>
          </p:cNvPicPr>
          <p:nvPr/>
        </p:nvPicPr>
        <p:blipFill>
          <a:blip r:embed="rId5" cstate="print"/>
          <a:srcRect/>
          <a:stretch>
            <a:fillRect/>
          </a:stretch>
        </p:blipFill>
        <p:spPr bwMode="auto">
          <a:xfrm>
            <a:off x="6908800" y="2427288"/>
            <a:ext cx="639763" cy="469900"/>
          </a:xfrm>
          <a:prstGeom prst="rect">
            <a:avLst/>
          </a:prstGeom>
          <a:noFill/>
          <a:ln w="9525">
            <a:noFill/>
            <a:miter lim="800000"/>
            <a:headEnd/>
            <a:tailEnd/>
          </a:ln>
        </p:spPr>
      </p:pic>
      <p:sp>
        <p:nvSpPr>
          <p:cNvPr id="8" name="矩形 7"/>
          <p:cNvSpPr/>
          <p:nvPr/>
        </p:nvSpPr>
        <p:spPr>
          <a:xfrm>
            <a:off x="6908800" y="2143125"/>
            <a:ext cx="639763" cy="284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 name="图片 1"/>
          <p:cNvPicPr>
            <a:picLocks noChangeAspect="1"/>
          </p:cNvPicPr>
          <p:nvPr/>
        </p:nvPicPr>
        <p:blipFill>
          <a:blip r:embed="rId6" cstate="print"/>
          <a:stretch>
            <a:fillRect/>
          </a:stretch>
        </p:blipFill>
        <p:spPr>
          <a:xfrm>
            <a:off x="0" y="641350"/>
            <a:ext cx="12192635" cy="621665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arn(inVertical)">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4"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2" grpId="0" animBg="1"/>
      <p:bldP spid="12" grpId="1" animBg="1"/>
      <p:bldP spid="12" grpId="2" animBg="1"/>
      <p:bldP spid="12" grpId="3" animBg="1"/>
      <p:bldP spid="12" grpId="4" bldLvl="0" animBg="1"/>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5" y="726534"/>
            <a:ext cx="12192000" cy="6216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圆角矩形 6"/>
          <p:cNvSpPr/>
          <p:nvPr/>
        </p:nvSpPr>
        <p:spPr>
          <a:xfrm>
            <a:off x="3125337" y="4312693"/>
            <a:ext cx="4299045" cy="4230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cstate="print"/>
          <a:stretch>
            <a:fillRect/>
          </a:stretch>
        </p:blipFill>
        <p:spPr>
          <a:xfrm>
            <a:off x="635" y="726440"/>
            <a:ext cx="12191365" cy="2350135"/>
          </a:xfrm>
          <a:prstGeom prst="rect">
            <a:avLst/>
          </a:prstGeom>
        </p:spPr>
      </p:pic>
      <p:pic>
        <p:nvPicPr>
          <p:cNvPr id="11" name="图片 10"/>
          <p:cNvPicPr>
            <a:picLocks noChangeAspect="1"/>
          </p:cNvPicPr>
          <p:nvPr/>
        </p:nvPicPr>
        <p:blipFill>
          <a:blip r:embed="rId4" cstate="print"/>
          <a:stretch>
            <a:fillRect/>
          </a:stretch>
        </p:blipFill>
        <p:spPr>
          <a:xfrm>
            <a:off x="-635" y="3581400"/>
            <a:ext cx="12192000" cy="3361690"/>
          </a:xfrm>
          <a:prstGeom prst="rect">
            <a:avLst/>
          </a:prstGeom>
        </p:spPr>
      </p:pic>
      <p:sp>
        <p:nvSpPr>
          <p:cNvPr id="14" name="矩形 13"/>
          <p:cNvSpPr/>
          <p:nvPr/>
        </p:nvSpPr>
        <p:spPr>
          <a:xfrm>
            <a:off x="5401945" y="4848860"/>
            <a:ext cx="2022475" cy="170370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相比纸质</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刊物论文提前</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2-12</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个月，快速的获取最新的研究动态</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3175" y="1997710"/>
            <a:ext cx="12261215" cy="4904740"/>
          </a:xfrm>
          <a:prstGeom prst="rect">
            <a:avLst/>
          </a:prstGeom>
        </p:spPr>
      </p:pic>
      <p:pic>
        <p:nvPicPr>
          <p:cNvPr id="3" name="图片 2"/>
          <p:cNvPicPr>
            <a:picLocks noChangeAspect="1"/>
          </p:cNvPicPr>
          <p:nvPr/>
        </p:nvPicPr>
        <p:blipFill>
          <a:blip r:embed="rId3" cstate="print"/>
          <a:stretch>
            <a:fillRect/>
          </a:stretch>
        </p:blipFill>
        <p:spPr>
          <a:xfrm>
            <a:off x="3175" y="-4445"/>
            <a:ext cx="12261215" cy="2002155"/>
          </a:xfrm>
          <a:prstGeom prst="rect">
            <a:avLst/>
          </a:prstGeom>
        </p:spPr>
      </p:pic>
      <p:sp>
        <p:nvSpPr>
          <p:cNvPr id="4" name="矩形 3"/>
          <p:cNvSpPr/>
          <p:nvPr/>
        </p:nvSpPr>
        <p:spPr>
          <a:xfrm>
            <a:off x="2446020" y="3459639"/>
            <a:ext cx="6838950" cy="19812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HTML</a:t>
            </a:r>
            <a:r>
              <a:rPr lang="zh-CN" altLang="en-US" sz="2000" b="1" dirty="0">
                <a:solidFill>
                  <a:schemeClr val="bg1"/>
                </a:solidFill>
              </a:rPr>
              <a:t>阅读，不用下载</a:t>
            </a:r>
            <a:r>
              <a:rPr lang="zh-CN" altLang="en-US" sz="2000" b="1" dirty="0" smtClean="0">
                <a:solidFill>
                  <a:schemeClr val="bg1"/>
                </a:solidFill>
              </a:rPr>
              <a:t>，</a:t>
            </a:r>
            <a:r>
              <a:rPr lang="zh-CN" altLang="en-US" sz="2000" b="1" dirty="0">
                <a:solidFill>
                  <a:schemeClr val="bg1"/>
                </a:solidFill>
              </a:rPr>
              <a:t>在</a:t>
            </a:r>
            <a:r>
              <a:rPr lang="zh-CN" altLang="en-US" sz="2000" b="1" dirty="0" smtClean="0">
                <a:solidFill>
                  <a:schemeClr val="bg1"/>
                </a:solidFill>
              </a:rPr>
              <a:t>网页中直接进行文献的阅读，</a:t>
            </a:r>
            <a:r>
              <a:rPr lang="zh-CN" altLang="en-US" sz="2000" b="1" dirty="0">
                <a:solidFill>
                  <a:schemeClr val="bg1"/>
                </a:solidFill>
              </a:rPr>
              <a:t>并在文章原文（与印刷版内容一致的电子版本）基础上，进行内容分析、知识标引，以达到富媒体出版的目的。</a:t>
            </a:r>
            <a:r>
              <a:rPr lang="zh-CN" altLang="en-US" sz="2000" b="1" dirty="0" smtClean="0">
                <a:solidFill>
                  <a:schemeClr val="bg1"/>
                </a:solidFill>
              </a:rPr>
              <a:t>在阅读</a:t>
            </a:r>
            <a:r>
              <a:rPr lang="zh-CN" altLang="en-US" sz="2000" b="1" dirty="0">
                <a:solidFill>
                  <a:schemeClr val="bg1"/>
                </a:solidFill>
              </a:rPr>
              <a:t>时</a:t>
            </a:r>
            <a:r>
              <a:rPr lang="zh-CN" altLang="en-US" sz="2000" b="1" dirty="0" smtClean="0">
                <a:solidFill>
                  <a:schemeClr val="bg1"/>
                </a:solidFill>
              </a:rPr>
              <a:t>，提供</a:t>
            </a:r>
            <a:r>
              <a:rPr lang="zh-CN" altLang="en-US" sz="2000" b="1" dirty="0">
                <a:solidFill>
                  <a:schemeClr val="bg1"/>
                </a:solidFill>
              </a:rPr>
              <a:t>各种便利和各种附加信息。</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742950"/>
            <a:ext cx="12192000" cy="6115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矩形 2"/>
          <p:cNvSpPr/>
          <p:nvPr/>
        </p:nvSpPr>
        <p:spPr>
          <a:xfrm>
            <a:off x="2343150" y="4605338"/>
            <a:ext cx="6838950" cy="19812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rPr>
              <a:t>页面左侧是文献结构，有章节导航，也有图表导航；</a:t>
            </a:r>
          </a:p>
          <a:p>
            <a:pPr algn="ctr"/>
            <a:r>
              <a:rPr lang="zh-CN" altLang="en-US" sz="2000" b="1" dirty="0">
                <a:solidFill>
                  <a:schemeClr val="bg1"/>
                </a:solidFill>
              </a:rPr>
              <a:t>页面中间是文献主体，与</a:t>
            </a:r>
            <a:r>
              <a:rPr lang="en-US" altLang="zh-CN" sz="2000" b="1" dirty="0">
                <a:solidFill>
                  <a:schemeClr val="bg1"/>
                </a:solidFill>
              </a:rPr>
              <a:t>PDF</a:t>
            </a:r>
            <a:r>
              <a:rPr lang="zh-CN" altLang="en-US" sz="2000" b="1" dirty="0">
                <a:solidFill>
                  <a:schemeClr val="bg1"/>
                </a:solidFill>
              </a:rPr>
              <a:t>左右分栏不同，</a:t>
            </a:r>
            <a:r>
              <a:rPr lang="en-US" altLang="zh-CN" sz="2000" b="1" dirty="0">
                <a:solidFill>
                  <a:schemeClr val="bg1"/>
                </a:solidFill>
              </a:rPr>
              <a:t>HTML</a:t>
            </a:r>
            <a:r>
              <a:rPr lang="zh-CN" altLang="en-US" sz="2000" b="1" dirty="0">
                <a:solidFill>
                  <a:schemeClr val="bg1"/>
                </a:solidFill>
              </a:rPr>
              <a:t>阅读页面不分栏，阅读很方便；</a:t>
            </a:r>
          </a:p>
          <a:p>
            <a:pPr algn="ctr"/>
            <a:r>
              <a:rPr lang="zh-CN" altLang="en-US" sz="2000" b="1" dirty="0">
                <a:solidFill>
                  <a:schemeClr val="bg1"/>
                </a:solidFill>
              </a:rPr>
              <a:t>页面右侧是参考文献列表</a:t>
            </a:r>
          </a:p>
        </p:txBody>
      </p:sp>
      <p:sp>
        <p:nvSpPr>
          <p:cNvPr id="4"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smtClean="0">
                <a:solidFill>
                  <a:schemeClr val="bg1"/>
                </a:solidFill>
                <a:latin typeface="微软雅黑" panose="020B0503020204020204" pitchFamily="34" charset="-122"/>
                <a:ea typeface="微软雅黑" panose="020B0503020204020204" pitchFamily="34" charset="-122"/>
              </a:rPr>
              <a:t> HTML</a:t>
            </a:r>
            <a:r>
              <a:rPr lang="zh-CN" altLang="en-US" sz="3500" dirty="0" smtClean="0">
                <a:solidFill>
                  <a:schemeClr val="bg1"/>
                </a:solidFill>
                <a:latin typeface="微软雅黑" panose="020B0503020204020204" pitchFamily="34" charset="-122"/>
                <a:ea typeface="微软雅黑" panose="020B0503020204020204" pitchFamily="34" charset="-122"/>
              </a:rPr>
              <a:t>阅读</a:t>
            </a:r>
            <a:endParaRPr lang="zh-CN" altLang="en-US" sz="3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78809"/>
            <a:ext cx="12192000" cy="552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4864248" y="5377934"/>
            <a:ext cx="4297680" cy="368300"/>
          </a:xfrm>
          <a:prstGeom prst="rect">
            <a:avLst/>
          </a:prstGeom>
        </p:spPr>
        <p:txBody>
          <a:bodyPr wrap="none">
            <a:spAutoFit/>
          </a:bodyPr>
          <a:lstStyle/>
          <a:p>
            <a:r>
              <a:rPr lang="zh-CN" altLang="en-US" dirty="0">
                <a:solidFill>
                  <a:srgbClr val="FF0000"/>
                </a:solidFill>
              </a:rPr>
              <a:t>全文可直接摘录、右键复制，使用很方便</a:t>
            </a:r>
          </a:p>
        </p:txBody>
      </p:sp>
      <p:sp>
        <p:nvSpPr>
          <p:cNvPr id="4"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smtClean="0">
                <a:solidFill>
                  <a:schemeClr val="bg1"/>
                </a:solidFill>
                <a:latin typeface="微软雅黑" panose="020B0503020204020204" pitchFamily="34" charset="-122"/>
                <a:ea typeface="微软雅黑" panose="020B0503020204020204" pitchFamily="34" charset="-122"/>
              </a:rPr>
              <a:t>HTML</a:t>
            </a:r>
            <a:r>
              <a:rPr lang="zh-CN" altLang="en-US" sz="3500" dirty="0" smtClean="0">
                <a:solidFill>
                  <a:schemeClr val="bg1"/>
                </a:solidFill>
                <a:latin typeface="微软雅黑" panose="020B0503020204020204" pitchFamily="34" charset="-122"/>
                <a:ea typeface="微软雅黑" panose="020B0503020204020204" pitchFamily="34" charset="-122"/>
              </a:rPr>
              <a:t>阅读</a:t>
            </a:r>
            <a:endParaRPr lang="zh-CN" altLang="en-US" sz="3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00100"/>
            <a:ext cx="12192000" cy="605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1997286" y="2672834"/>
            <a:ext cx="3171190" cy="368300"/>
          </a:xfrm>
          <a:prstGeom prst="rect">
            <a:avLst/>
          </a:prstGeom>
        </p:spPr>
        <p:txBody>
          <a:bodyPr wrap="none">
            <a:spAutoFit/>
          </a:bodyPr>
          <a:lstStyle/>
          <a:p>
            <a:r>
              <a:rPr lang="zh-CN" altLang="en-US" b="1" dirty="0">
                <a:solidFill>
                  <a:srgbClr val="FF0000"/>
                </a:solidFill>
              </a:rPr>
              <a:t>选词查找工具书，解析很权威</a:t>
            </a:r>
            <a:endParaRPr lang="zh-CN" altLang="en-US" dirty="0">
              <a:solidFill>
                <a:srgbClr val="FF0000"/>
              </a:solidFill>
            </a:endParaRPr>
          </a:p>
        </p:txBody>
      </p:sp>
      <p:sp>
        <p:nvSpPr>
          <p:cNvPr id="4"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smtClean="0">
                <a:solidFill>
                  <a:schemeClr val="bg1"/>
                </a:solidFill>
                <a:latin typeface="微软雅黑" panose="020B0503020204020204" pitchFamily="34" charset="-122"/>
                <a:ea typeface="微软雅黑" panose="020B0503020204020204" pitchFamily="34" charset="-122"/>
              </a:rPr>
              <a:t>HTML</a:t>
            </a:r>
            <a:r>
              <a:rPr lang="zh-CN" altLang="en-US" sz="3500" dirty="0" smtClean="0">
                <a:solidFill>
                  <a:schemeClr val="bg1"/>
                </a:solidFill>
                <a:latin typeface="微软雅黑" panose="020B0503020204020204" pitchFamily="34" charset="-122"/>
                <a:ea typeface="微软雅黑" panose="020B0503020204020204" pitchFamily="34" charset="-122"/>
              </a:rPr>
              <a:t>阅读</a:t>
            </a:r>
            <a:endParaRPr lang="zh-CN" altLang="en-US" sz="3500"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3" cstate="print"/>
          <a:srcRect/>
          <a:stretch>
            <a:fillRect/>
          </a:stretch>
        </p:blipFill>
        <p:spPr bwMode="auto">
          <a:xfrm>
            <a:off x="0" y="753035"/>
            <a:ext cx="12192000" cy="6104965"/>
          </a:xfrm>
          <a:prstGeom prst="rect">
            <a:avLst/>
          </a:prstGeom>
          <a:noFill/>
          <a:ln w="9525">
            <a:noFill/>
            <a:miter lim="800000"/>
            <a:headEnd/>
            <a:tailEnd/>
          </a:ln>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800101"/>
            <a:ext cx="12192000" cy="5848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5425889" y="5026523"/>
            <a:ext cx="6457950" cy="645160"/>
          </a:xfrm>
          <a:prstGeom prst="rect">
            <a:avLst/>
          </a:prstGeom>
        </p:spPr>
        <p:txBody>
          <a:bodyPr wrap="square">
            <a:spAutoFit/>
          </a:bodyPr>
          <a:lstStyle/>
          <a:p>
            <a:r>
              <a:rPr lang="zh-CN" altLang="en-US" b="1" dirty="0"/>
              <a:t>引入知网节，作者，机构，期刊，关键</a:t>
            </a:r>
            <a:r>
              <a:rPr lang="zh-CN" altLang="en-US" b="1" dirty="0" smtClean="0"/>
              <a:t>词。直接点击就可以获得所需内容。</a:t>
            </a:r>
            <a:endParaRPr lang="zh-CN" altLang="en-US" dirty="0"/>
          </a:p>
        </p:txBody>
      </p:sp>
      <p:sp>
        <p:nvSpPr>
          <p:cNvPr id="4"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smtClean="0">
                <a:solidFill>
                  <a:schemeClr val="bg1"/>
                </a:solidFill>
                <a:latin typeface="微软雅黑" panose="020B0503020204020204" pitchFamily="34" charset="-122"/>
                <a:ea typeface="微软雅黑" panose="020B0503020204020204" pitchFamily="34" charset="-122"/>
              </a:rPr>
              <a:t>HTML</a:t>
            </a:r>
            <a:r>
              <a:rPr lang="zh-CN" altLang="en-US" sz="3500" dirty="0" smtClean="0">
                <a:solidFill>
                  <a:schemeClr val="bg1"/>
                </a:solidFill>
                <a:latin typeface="微软雅黑" panose="020B0503020204020204" pitchFamily="34" charset="-122"/>
                <a:ea typeface="微软雅黑" panose="020B0503020204020204" pitchFamily="34" charset="-122"/>
              </a:rPr>
              <a:t>阅读</a:t>
            </a:r>
            <a:endParaRPr lang="zh-CN" altLang="en-US" sz="3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28766"/>
            <a:ext cx="12192000" cy="58102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9105900" y="1848535"/>
            <a:ext cx="2895600" cy="922020"/>
          </a:xfrm>
          <a:prstGeom prst="rect">
            <a:avLst/>
          </a:prstGeom>
        </p:spPr>
        <p:txBody>
          <a:bodyPr wrap="square">
            <a:spAutoFit/>
          </a:bodyPr>
          <a:lstStyle/>
          <a:p>
            <a:r>
              <a:rPr lang="zh-CN" altLang="en-US" dirty="0">
                <a:solidFill>
                  <a:srgbClr val="FF0000"/>
                </a:solidFill>
              </a:rPr>
              <a:t>在线阅读时，点击文内参考文献，可以直接显示参考文献的题录信息。</a:t>
            </a:r>
          </a:p>
        </p:txBody>
      </p:sp>
      <p:sp>
        <p:nvSpPr>
          <p:cNvPr id="4"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smtClean="0">
                <a:solidFill>
                  <a:schemeClr val="bg1"/>
                </a:solidFill>
                <a:latin typeface="微软雅黑" panose="020B0503020204020204" pitchFamily="34" charset="-122"/>
                <a:ea typeface="微软雅黑" panose="020B0503020204020204" pitchFamily="34" charset="-122"/>
              </a:rPr>
              <a:t>HTML</a:t>
            </a:r>
            <a:r>
              <a:rPr lang="zh-CN" altLang="en-US" sz="3500" dirty="0" smtClean="0">
                <a:solidFill>
                  <a:schemeClr val="bg1"/>
                </a:solidFill>
                <a:latin typeface="微软雅黑" panose="020B0503020204020204" pitchFamily="34" charset="-122"/>
                <a:ea typeface="微软雅黑" panose="020B0503020204020204" pitchFamily="34" charset="-122"/>
              </a:rPr>
              <a:t>阅读</a:t>
            </a:r>
            <a:endParaRPr lang="zh-CN" altLang="en-US" sz="3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3611563" cy="6858000"/>
          </a:xfrm>
          <a:prstGeom prst="rect">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6386" name="文本框 5"/>
          <p:cNvSpPr txBox="1">
            <a:spLocks noChangeArrowheads="1"/>
          </p:cNvSpPr>
          <p:nvPr/>
        </p:nvSpPr>
        <p:spPr bwMode="auto">
          <a:xfrm>
            <a:off x="1525588" y="1458913"/>
            <a:ext cx="804862" cy="3068637"/>
          </a:xfrm>
          <a:prstGeom prst="rect">
            <a:avLst/>
          </a:prstGeom>
          <a:noFill/>
          <a:ln w="9525">
            <a:noFill/>
            <a:miter lim="800000"/>
          </a:ln>
        </p:spPr>
        <p:txBody>
          <a:bodyPr>
            <a:spAutoFit/>
          </a:bodyPr>
          <a:lstStyle/>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中</a:t>
            </a:r>
          </a:p>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国</a:t>
            </a:r>
          </a:p>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知</a:t>
            </a:r>
          </a:p>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网</a:t>
            </a:r>
          </a:p>
        </p:txBody>
      </p:sp>
      <p:grpSp>
        <p:nvGrpSpPr>
          <p:cNvPr id="2" name="组合 22"/>
          <p:cNvGrpSpPr/>
          <p:nvPr/>
        </p:nvGrpSpPr>
        <p:grpSpPr>
          <a:xfrm>
            <a:off x="2507029" y="2762255"/>
            <a:ext cx="465354" cy="469882"/>
            <a:chOff x="2099842" y="1975504"/>
            <a:chExt cx="823123" cy="831130"/>
          </a:xfrm>
          <a:solidFill>
            <a:schemeClr val="bg1"/>
          </a:solidFill>
        </p:grpSpPr>
        <p:sp>
          <p:nvSpPr>
            <p:cNvPr id="24" name="等腰三角形 23"/>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5" name="等腰三角形 24"/>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6" name="等腰三角形 25"/>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16" name="文本框 15"/>
          <p:cNvSpPr txBox="1">
            <a:spLocks noChangeArrowheads="1"/>
          </p:cNvSpPr>
          <p:nvPr/>
        </p:nvSpPr>
        <p:spPr bwMode="auto">
          <a:xfrm>
            <a:off x="4853940" y="655955"/>
            <a:ext cx="5659438" cy="584200"/>
          </a:xfrm>
          <a:prstGeom prst="rect">
            <a:avLst/>
          </a:prstGeom>
          <a:noFill/>
          <a:ln w="9525">
            <a:noFill/>
            <a:miter lim="800000"/>
          </a:ln>
        </p:spPr>
        <p:txBody>
          <a:bodyPr>
            <a:spAutoFit/>
          </a:bodyPr>
          <a:lstStyle/>
          <a:p>
            <a:pPr algn="ctr">
              <a:buFont typeface="Arial" panose="020B0604020202020204" pitchFamily="34" charset="0"/>
              <a:buNone/>
            </a:pPr>
            <a:r>
              <a:rPr lang="en-US" altLang="zh-CN" sz="3200" b="1" dirty="0">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 CNKI</a:t>
            </a:r>
            <a:r>
              <a:rPr lang="zh-CN" altLang="en-US" sz="3200" b="1" dirty="0">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数据库新平台使用方法</a:t>
            </a:r>
          </a:p>
        </p:txBody>
      </p:sp>
      <p:sp>
        <p:nvSpPr>
          <p:cNvPr id="27" name="等腰三角形 26"/>
          <p:cNvSpPr/>
          <p:nvPr/>
        </p:nvSpPr>
        <p:spPr>
          <a:xfrm rot="5400000" flipH="1">
            <a:off x="4463416" y="722630"/>
            <a:ext cx="519112" cy="452437"/>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6" name="等腰三角形 5"/>
          <p:cNvSpPr/>
          <p:nvPr/>
        </p:nvSpPr>
        <p:spPr>
          <a:xfrm rot="5400000" flipH="1">
            <a:off x="4520566" y="2329180"/>
            <a:ext cx="519112" cy="45243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7" name="文本框 6"/>
          <p:cNvSpPr txBox="1">
            <a:spLocks noChangeArrowheads="1"/>
          </p:cNvSpPr>
          <p:nvPr/>
        </p:nvSpPr>
        <p:spPr bwMode="auto">
          <a:xfrm>
            <a:off x="4480878" y="738505"/>
            <a:ext cx="368300" cy="417513"/>
          </a:xfrm>
          <a:prstGeom prst="rect">
            <a:avLst/>
          </a:prstGeom>
          <a:noFill/>
          <a:ln w="9525">
            <a:noFill/>
            <a:miter lim="800000"/>
          </a:ln>
        </p:spPr>
        <p:txBody>
          <a:bodyPr>
            <a:spAutoFit/>
          </a:bodyPr>
          <a:lstStyle/>
          <a:p>
            <a:pPr>
              <a:buFont typeface="Arial" panose="020B0604020202020204" pitchFamily="34" charset="0"/>
              <a:buNone/>
            </a:pPr>
            <a:r>
              <a:rPr lang="en-US" altLang="zh-CN" sz="2000">
                <a:solidFill>
                  <a:schemeClr val="bg1"/>
                </a:solidFill>
                <a:latin typeface="微软雅黑" panose="020B0503020204020204" pitchFamily="34" charset="-122"/>
                <a:ea typeface="微软雅黑" panose="020B0503020204020204" pitchFamily="34" charset="-122"/>
              </a:rPr>
              <a:t>1</a:t>
            </a:r>
          </a:p>
        </p:txBody>
      </p:sp>
      <p:sp>
        <p:nvSpPr>
          <p:cNvPr id="16393" name="文本框 7"/>
          <p:cNvSpPr txBox="1">
            <a:spLocks noChangeArrowheads="1"/>
          </p:cNvSpPr>
          <p:nvPr/>
        </p:nvSpPr>
        <p:spPr bwMode="auto">
          <a:xfrm>
            <a:off x="4518978" y="2356168"/>
            <a:ext cx="366712" cy="417512"/>
          </a:xfrm>
          <a:prstGeom prst="rect">
            <a:avLst/>
          </a:prstGeom>
          <a:noFill/>
          <a:ln w="9525">
            <a:noFill/>
            <a:miter lim="800000"/>
          </a:ln>
        </p:spPr>
        <p:txBody>
          <a:bodyPr>
            <a:spAutoFit/>
          </a:bodyPr>
          <a:lstStyle/>
          <a:p>
            <a:pPr>
              <a:buFont typeface="Arial" panose="020B0604020202020204" pitchFamily="34" charset="0"/>
              <a:buNone/>
            </a:pPr>
            <a:r>
              <a:rPr lang="en-US" altLang="zh-CN" sz="2000">
                <a:solidFill>
                  <a:schemeClr val="bg1"/>
                </a:solidFill>
                <a:latin typeface="微软雅黑" panose="020B0503020204020204" pitchFamily="34" charset="-122"/>
                <a:ea typeface="微软雅黑" panose="020B0503020204020204" pitchFamily="34" charset="-122"/>
              </a:rPr>
              <a:t>2</a:t>
            </a:r>
          </a:p>
        </p:txBody>
      </p:sp>
      <p:sp>
        <p:nvSpPr>
          <p:cNvPr id="16394" name="文本框 4"/>
          <p:cNvSpPr txBox="1">
            <a:spLocks noChangeArrowheads="1"/>
          </p:cNvSpPr>
          <p:nvPr/>
        </p:nvSpPr>
        <p:spPr bwMode="auto">
          <a:xfrm>
            <a:off x="5373053" y="2312670"/>
            <a:ext cx="5699125" cy="584200"/>
          </a:xfrm>
          <a:prstGeom prst="rect">
            <a:avLst/>
          </a:prstGeom>
          <a:noFill/>
          <a:ln w="9525">
            <a:noFill/>
            <a:miter lim="800000"/>
          </a:ln>
        </p:spPr>
        <p:txBody>
          <a:bodyPr>
            <a:spAutoFit/>
          </a:bodyPr>
          <a:lstStyle/>
          <a:p>
            <a:pPr>
              <a:buFont typeface="Arial" panose="020B0604020202020204" pitchFamily="34" charset="0"/>
              <a:buNone/>
            </a:pPr>
            <a:r>
              <a:rPr lang="zh-CN" altLang="en-US" sz="3200" b="1" dirty="0">
                <a:effectLst>
                  <a:outerShdw blurRad="50800" dist="38100" dir="10800000" algn="r" rotWithShape="0">
                    <a:prstClr val="black">
                      <a:alpha val="40000"/>
                    </a:prstClr>
                  </a:outerShdw>
                </a:effectLst>
                <a:latin typeface="微软雅黑" panose="020B0503020204020204" pitchFamily="34" charset="-122"/>
                <a:ea typeface="微软雅黑" panose="020B0503020204020204" pitchFamily="34" charset="-122"/>
              </a:rPr>
              <a:t>全球学术快报</a:t>
            </a:r>
          </a:p>
        </p:txBody>
      </p:sp>
      <p:sp>
        <p:nvSpPr>
          <p:cNvPr id="4" name="文本框 3"/>
          <p:cNvSpPr txBox="1"/>
          <p:nvPr/>
        </p:nvSpPr>
        <p:spPr>
          <a:xfrm>
            <a:off x="5306695" y="1459230"/>
            <a:ext cx="6529070" cy="583565"/>
          </a:xfrm>
          <a:prstGeom prst="rect">
            <a:avLst/>
          </a:prstGeom>
          <a:noFill/>
        </p:spPr>
        <p:txBody>
          <a:bodyPr wrap="square" rtlCol="0">
            <a:spAutoFit/>
          </a:bodyPr>
          <a:lstStyle/>
          <a:p>
            <a:pPr>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sym typeface="+mn-ea"/>
              </a:rPr>
              <a:t>从教育科研出发，快速、准确、全面查找资料、分析资料、获取资料。</a:t>
            </a:r>
          </a:p>
          <a:p>
            <a:endParaRPr lang="en-US" altLang="zh-CN" sz="1800" dirty="0" smtClean="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306695" y="4599305"/>
            <a:ext cx="4983480" cy="306705"/>
          </a:xfrm>
          <a:prstGeom prst="rect">
            <a:avLst/>
          </a:prstGeom>
          <a:noFill/>
        </p:spPr>
        <p:txBody>
          <a:bodyPr wrap="none" rtlCol="0" anchor="t">
            <a:spAutoFit/>
          </a:bodyPr>
          <a:lstStyle/>
          <a:p>
            <a:r>
              <a:rPr lang="zh-CN" altLang="en-US" sz="1400">
                <a:latin typeface="微软雅黑" panose="020B0503020204020204" pitchFamily="34" charset="-122"/>
                <a:ea typeface="微软雅黑" panose="020B0503020204020204" pitchFamily="34" charset="-122"/>
                <a:sym typeface="+mn-ea"/>
              </a:rPr>
              <a:t>在探究式学习环境下，完成科研项目，提高科研质量和效率。</a:t>
            </a:r>
          </a:p>
        </p:txBody>
      </p:sp>
      <p:sp>
        <p:nvSpPr>
          <p:cNvPr id="8" name="文本框 7"/>
          <p:cNvSpPr txBox="1">
            <a:spLocks noChangeArrowheads="1"/>
          </p:cNvSpPr>
          <p:nvPr/>
        </p:nvSpPr>
        <p:spPr bwMode="auto">
          <a:xfrm>
            <a:off x="5201920" y="3806825"/>
            <a:ext cx="5659438" cy="583565"/>
          </a:xfrm>
          <a:prstGeom prst="rect">
            <a:avLst/>
          </a:prstGeom>
          <a:noFill/>
          <a:ln w="9525">
            <a:noFill/>
            <a:miter lim="800000"/>
          </a:ln>
        </p:spPr>
        <p:txBody>
          <a:bodyPr>
            <a:spAutoFit/>
          </a:bodyPr>
          <a:lstStyle/>
          <a:p>
            <a:pPr algn="l">
              <a:buFont typeface="Arial" panose="020B0604020202020204" pitchFamily="34" charset="0"/>
              <a:buNone/>
            </a:pPr>
            <a:r>
              <a:rPr lang="zh-CN" altLang="en-US" sz="3200" b="1">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文献的研读与写作</a:t>
            </a:r>
          </a:p>
        </p:txBody>
      </p:sp>
      <p:sp>
        <p:nvSpPr>
          <p:cNvPr id="9" name="等腰三角形 8"/>
          <p:cNvSpPr/>
          <p:nvPr/>
        </p:nvSpPr>
        <p:spPr>
          <a:xfrm rot="5400000" flipH="1">
            <a:off x="4580891" y="3873500"/>
            <a:ext cx="519112" cy="452437"/>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0" name="文本框 9"/>
          <p:cNvSpPr txBox="1">
            <a:spLocks noChangeArrowheads="1"/>
          </p:cNvSpPr>
          <p:nvPr/>
        </p:nvSpPr>
        <p:spPr bwMode="auto">
          <a:xfrm>
            <a:off x="4614228" y="3889375"/>
            <a:ext cx="368300" cy="398780"/>
          </a:xfrm>
          <a:prstGeom prst="rect">
            <a:avLst/>
          </a:prstGeom>
          <a:noFill/>
          <a:ln w="9525">
            <a:noFill/>
            <a:miter lim="800000"/>
          </a:ln>
        </p:spPr>
        <p:txBody>
          <a:bodyPr>
            <a:spAutoFit/>
          </a:bodyPr>
          <a:lstStyle/>
          <a:p>
            <a:pPr>
              <a:buFont typeface="Arial" panose="020B0604020202020204" pitchFamily="34" charset="0"/>
              <a:buNone/>
            </a:pPr>
            <a:r>
              <a:rPr lang="en-US" altLang="zh-CN" sz="2000">
                <a:solidFill>
                  <a:schemeClr val="bg1"/>
                </a:solidFill>
                <a:latin typeface="微软雅黑" panose="020B0503020204020204" pitchFamily="34" charset="-122"/>
                <a:ea typeface="微软雅黑" panose="020B0503020204020204" pitchFamily="34" charset="-122"/>
              </a:rPr>
              <a:t>3</a:t>
            </a:r>
          </a:p>
        </p:txBody>
      </p:sp>
      <p:sp>
        <p:nvSpPr>
          <p:cNvPr id="11" name="文本框 10"/>
          <p:cNvSpPr txBox="1"/>
          <p:nvPr/>
        </p:nvSpPr>
        <p:spPr>
          <a:xfrm>
            <a:off x="5306695" y="2966085"/>
            <a:ext cx="6529070"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移动端知网，随时随地掌握学术热点</a:t>
            </a:r>
            <a:endParaRPr lang="en-US" altLang="zh-CN" sz="1400" dirty="0" smtClean="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6"/>
                                        </p:tgtEl>
                                        <p:attrNameLst>
                                          <p:attrName>style.color</p:attrName>
                                        </p:attrNameLst>
                                      </p:cBhvr>
                                      <p:to>
                                        <p:clrVal>
                                          <a:schemeClr val="accent2"/>
                                        </p:clrVal>
                                      </p:to>
                                    </p:set>
                                    <p:set>
                                      <p:cBhvr>
                                        <p:cTn id="7" dur="500" fill="hold"/>
                                        <p:tgtEl>
                                          <p:spTgt spid="16"/>
                                        </p:tgtEl>
                                        <p:attrNameLst>
                                          <p:attrName>fillcolor</p:attrName>
                                        </p:attrNameLst>
                                      </p:cBhvr>
                                      <p:to>
                                        <p:clrVal>
                                          <a:schemeClr val="accent2"/>
                                        </p:clrVal>
                                      </p:to>
                                    </p:set>
                                    <p:set>
                                      <p:cBhvr>
                                        <p:cTn id="8" dur="500" fill="hold"/>
                                        <p:tgtEl>
                                          <p:spTgt spid="16"/>
                                        </p:tgtEl>
                                        <p:attrNameLst>
                                          <p:attrName>fill.type</p:attrName>
                                        </p:attrNameLst>
                                      </p:cBhvr>
                                      <p:to>
                                        <p:strVal val="solid"/>
                                      </p:to>
                                    </p:set>
                                  </p:childTnLst>
                                </p:cTn>
                              </p:par>
                              <p:par>
                                <p:cTn id="9" presetID="26" presetClass="emph" presetSubtype="0" fill="hold" grpId="0" nodeType="withEffect">
                                  <p:stCondLst>
                                    <p:cond delay="0"/>
                                  </p:stCondLst>
                                  <p:childTnLst>
                                    <p:animEffect transition="out" filter="fade">
                                      <p:cBhvr>
                                        <p:cTn id="10" dur="500" tmFilter="0, 0; .2, .5; .8, .5; 1, 0"/>
                                        <p:tgtEl>
                                          <p:spTgt spid="27"/>
                                        </p:tgtEl>
                                      </p:cBhvr>
                                    </p:animEffect>
                                    <p:animScale>
                                      <p:cBhvr>
                                        <p:cTn id="11" dur="250" autoRev="1" fill="hold"/>
                                        <p:tgtEl>
                                          <p:spTgt spid="27"/>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bldLvl="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31929"/>
            <a:ext cx="12192000" cy="5840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9848850" y="5067985"/>
            <a:ext cx="2133600" cy="1476375"/>
          </a:xfrm>
          <a:prstGeom prst="rect">
            <a:avLst/>
          </a:prstGeom>
        </p:spPr>
        <p:txBody>
          <a:bodyPr wrap="square">
            <a:spAutoFit/>
          </a:bodyPr>
          <a:lstStyle/>
          <a:p>
            <a:r>
              <a:rPr lang="zh-CN" altLang="en-US" dirty="0">
                <a:solidFill>
                  <a:srgbClr val="FF0000"/>
                </a:solidFill>
              </a:rPr>
              <a:t>图表都可以在线下载，增强出版文献还可以下载文献相关的使用过程、图片、音频哦。 </a:t>
            </a:r>
          </a:p>
        </p:txBody>
      </p:sp>
      <p:sp>
        <p:nvSpPr>
          <p:cNvPr id="4"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smtClean="0">
                <a:solidFill>
                  <a:schemeClr val="bg1"/>
                </a:solidFill>
                <a:latin typeface="微软雅黑" panose="020B0503020204020204" pitchFamily="34" charset="-122"/>
                <a:ea typeface="微软雅黑" panose="020B0503020204020204" pitchFamily="34" charset="-122"/>
              </a:rPr>
              <a:t>HTML</a:t>
            </a:r>
            <a:r>
              <a:rPr lang="zh-CN" altLang="en-US" sz="3500" dirty="0" smtClean="0">
                <a:solidFill>
                  <a:schemeClr val="bg1"/>
                </a:solidFill>
                <a:latin typeface="微软雅黑" panose="020B0503020204020204" pitchFamily="34" charset="-122"/>
                <a:ea typeface="微软雅黑" panose="020B0503020204020204" pitchFamily="34" charset="-122"/>
              </a:rPr>
              <a:t>阅读</a:t>
            </a:r>
            <a:endParaRPr lang="zh-CN" altLang="en-US" sz="3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6591" y="-1125415"/>
            <a:ext cx="731520" cy="942535"/>
          </a:xfrm>
          <a:prstGeom prst="rect">
            <a:avLst/>
          </a:prstGeom>
          <a:gradFill flip="none" rotWithShape="1">
            <a:gsLst>
              <a:gs pos="0">
                <a:srgbClr val="FDFA75"/>
              </a:gs>
              <a:gs pos="100000">
                <a:srgbClr val="D79E1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348111" y="-1125416"/>
            <a:ext cx="731520" cy="942535"/>
          </a:xfrm>
          <a:prstGeom prst="rect">
            <a:avLst/>
          </a:prstGeom>
          <a:gradFill flip="none" rotWithShape="1">
            <a:gsLst>
              <a:gs pos="0">
                <a:srgbClr val="515151"/>
              </a:gs>
              <a:gs pos="100000">
                <a:srgbClr val="20202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4" descr="数据论文.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t="2956"/>
          <a:stretch>
            <a:fillRect/>
          </a:stretch>
        </p:blipFill>
        <p:spPr bwMode="auto">
          <a:xfrm>
            <a:off x="0" y="988512"/>
            <a:ext cx="12220575" cy="586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矩形 1"/>
          <p:cNvSpPr>
            <a:spLocks noChangeArrowheads="1"/>
          </p:cNvSpPr>
          <p:nvPr/>
        </p:nvSpPr>
        <p:spPr bwMode="auto">
          <a:xfrm>
            <a:off x="2319338" y="3445962"/>
            <a:ext cx="2033587" cy="341312"/>
          </a:xfrm>
          <a:prstGeom prst="rect">
            <a:avLst/>
          </a:prstGeom>
          <a:noFill/>
          <a:ln w="19050" algn="ctr">
            <a:solidFill>
              <a:srgbClr val="FF0000"/>
            </a:solidFill>
            <a:roun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buFont typeface="Arial" panose="020B0604020202020204" pitchFamily="34" charset="0"/>
              <a:buNone/>
            </a:pPr>
            <a:endParaRPr lang="zh-CN" altLang="en-US">
              <a:ea typeface="宋体" panose="02010600030101010101" pitchFamily="2" charset="-122"/>
            </a:endParaRPr>
          </a:p>
        </p:txBody>
      </p:sp>
      <p:sp>
        <p:nvSpPr>
          <p:cNvPr id="22" name="文本框 21"/>
          <p:cNvSpPr txBox="1"/>
          <p:nvPr/>
        </p:nvSpPr>
        <p:spPr>
          <a:xfrm>
            <a:off x="4455224" y="3445962"/>
            <a:ext cx="1544524" cy="460375"/>
          </a:xfrm>
          <a:prstGeom prst="rect">
            <a:avLst/>
          </a:prstGeom>
          <a:solidFill>
            <a:srgbClr val="C00000"/>
          </a:solidFill>
        </p:spPr>
        <p:txBody>
          <a:bodyPr wrap="square">
            <a:spAutoFit/>
          </a:bodyPr>
          <a:lstStyle/>
          <a:p>
            <a:pPr algn="ctr">
              <a:defRPr/>
            </a:pPr>
            <a:r>
              <a:rPr lang="zh-CN" altLang="en-US" sz="2400" dirty="0">
                <a:solidFill>
                  <a:schemeClr val="bg1"/>
                </a:solidFill>
                <a:latin typeface="微软雅黑" panose="020B0503020204020204" pitchFamily="34" charset="-122"/>
                <a:ea typeface="微软雅黑" panose="020B0503020204020204" pitchFamily="34" charset="-122"/>
              </a:rPr>
              <a:t>数据集</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584425" y="191644"/>
            <a:ext cx="6590098" cy="521970"/>
          </a:xfrm>
          <a:prstGeom prst="rect">
            <a:avLst/>
          </a:prstGeom>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数据论文出版</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图片 1" descr="作者发文检索"/>
          <p:cNvPicPr>
            <a:picLocks noChangeAspect="1"/>
          </p:cNvPicPr>
          <p:nvPr/>
        </p:nvPicPr>
        <p:blipFill>
          <a:blip r:embed="rId2" cstate="print"/>
          <a:srcRect/>
          <a:stretch>
            <a:fillRect/>
          </a:stretch>
        </p:blipFill>
        <p:spPr bwMode="auto">
          <a:xfrm>
            <a:off x="15875" y="806450"/>
            <a:ext cx="12101513" cy="4803775"/>
          </a:xfrm>
          <a:prstGeom prst="rect">
            <a:avLst/>
          </a:prstGeom>
          <a:noFill/>
          <a:ln w="9525">
            <a:noFill/>
            <a:miter lim="800000"/>
            <a:headEnd/>
            <a:tailEnd/>
          </a:ln>
        </p:spPr>
      </p:pic>
      <p:sp>
        <p:nvSpPr>
          <p:cNvPr id="28674"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en-US" altLang="zh-CN" sz="3500">
                <a:solidFill>
                  <a:schemeClr val="bg1"/>
                </a:solidFill>
                <a:latin typeface="微软雅黑" panose="020B0503020204020204" pitchFamily="34" charset="-122"/>
                <a:ea typeface="微软雅黑" panose="020B0503020204020204" pitchFamily="34" charset="-122"/>
              </a:rPr>
              <a:t>1.3</a:t>
            </a:r>
            <a:r>
              <a:rPr lang="zh-CN" altLang="en-US" sz="3500">
                <a:solidFill>
                  <a:schemeClr val="bg1"/>
                </a:solidFill>
                <a:latin typeface="微软雅黑" panose="020B0503020204020204" pitchFamily="34" charset="-122"/>
                <a:ea typeface="微软雅黑" panose="020B0503020204020204" pitchFamily="34" charset="-122"/>
              </a:rPr>
              <a:t>作者发文检索</a:t>
            </a:r>
          </a:p>
        </p:txBody>
      </p:sp>
      <p:sp>
        <p:nvSpPr>
          <p:cNvPr id="4" name="矩形 3"/>
          <p:cNvSpPr/>
          <p:nvPr/>
        </p:nvSpPr>
        <p:spPr>
          <a:xfrm>
            <a:off x="2536825" y="2065338"/>
            <a:ext cx="7251700" cy="1204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6406" name="Text Box 6"/>
          <p:cNvSpPr txBox="1">
            <a:spLocks noChangeArrowheads="1"/>
          </p:cNvSpPr>
          <p:nvPr/>
        </p:nvSpPr>
        <p:spPr bwMode="auto">
          <a:xfrm>
            <a:off x="4260850" y="4108450"/>
            <a:ext cx="5581650" cy="641350"/>
          </a:xfrm>
          <a:prstGeom prst="rect">
            <a:avLst/>
          </a:prstGeom>
          <a:solidFill>
            <a:srgbClr val="DEEBF7"/>
          </a:solidFill>
          <a:ln w="9525">
            <a:noFill/>
            <a:miter lim="800000"/>
          </a:ln>
        </p:spPr>
        <p:txBody>
          <a:bodyPr>
            <a:spAutoFit/>
          </a:bodyPr>
          <a:lstStyle/>
          <a:p>
            <a:pPr>
              <a:lnSpc>
                <a:spcPct val="150000"/>
              </a:lnSpc>
              <a:buSzPct val="70000"/>
              <a:buFont typeface="Wingdings 2" pitchFamily="18" charset="2"/>
              <a:buNone/>
            </a:pPr>
            <a:r>
              <a:rPr lang="zh-CN" altLang="en-US" sz="2400" b="1">
                <a:latin typeface="幼圆"/>
                <a:ea typeface="幼圆"/>
                <a:cs typeface="幼圆"/>
              </a:rPr>
              <a:t>作者发文检索：查找该作者的发文情况。</a:t>
            </a:r>
          </a:p>
        </p:txBody>
      </p:sp>
      <p:sp>
        <p:nvSpPr>
          <p:cNvPr id="17" name="矩形 16"/>
          <p:cNvSpPr/>
          <p:nvPr/>
        </p:nvSpPr>
        <p:spPr>
          <a:xfrm>
            <a:off x="2220913" y="1516063"/>
            <a:ext cx="1119187" cy="4111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406"/>
                                        </p:tgtEl>
                                        <p:attrNameLst>
                                          <p:attrName>style.visibility</p:attrName>
                                        </p:attrNameLst>
                                      </p:cBhvr>
                                      <p:to>
                                        <p:strVal val="visible"/>
                                      </p:to>
                                    </p:set>
                                    <p:animEffect transition="in" filter="fade">
                                      <p:cBhvr>
                                        <p:cTn id="15" dur="500"/>
                                        <p:tgtEl>
                                          <p:spTgt spid="16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6406" grpId="0" bldLvl="0" animBg="1"/>
      <p:bldP spid="16406" grpId="1" animBg="1"/>
      <p:bldP spid="16406" grpId="2" animBg="1"/>
      <p:bldP spid="16406" grpId="3" animBg="1"/>
      <p:bldP spid="16406" grpId="4" animBg="1"/>
      <p:bldP spid="17" grpId="0" animBg="1"/>
      <p:bldP spid="17" grpId="1" animBg="1"/>
      <p:bldP spid="17" grpId="2" animBg="1"/>
      <p:bldP spid="17" grpId="3" animBg="1"/>
      <p:bldP spid="17" grpId="4" animBg="1"/>
      <p:bldP spid="17" grpId="5" animBg="1"/>
      <p:bldP spid="17" grpId="6"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en-US" altLang="zh-CN" sz="3500">
                <a:solidFill>
                  <a:schemeClr val="bg1"/>
                </a:solidFill>
                <a:latin typeface="微软雅黑" panose="020B0503020204020204" pitchFamily="34" charset="-122"/>
                <a:ea typeface="微软雅黑" panose="020B0503020204020204" pitchFamily="34" charset="-122"/>
              </a:rPr>
              <a:t>1.4</a:t>
            </a:r>
            <a:r>
              <a:rPr lang="zh-CN" altLang="en-US" sz="3500">
                <a:solidFill>
                  <a:schemeClr val="bg1"/>
                </a:solidFill>
                <a:latin typeface="微软雅黑" panose="020B0503020204020204" pitchFamily="34" charset="-122"/>
                <a:ea typeface="微软雅黑" panose="020B0503020204020204" pitchFamily="34" charset="-122"/>
              </a:rPr>
              <a:t>句子检索</a:t>
            </a:r>
          </a:p>
        </p:txBody>
      </p:sp>
      <p:pic>
        <p:nvPicPr>
          <p:cNvPr id="29698" name="图片 1" descr="句子检索"/>
          <p:cNvPicPr>
            <a:picLocks noChangeAspect="1"/>
          </p:cNvPicPr>
          <p:nvPr/>
        </p:nvPicPr>
        <p:blipFill>
          <a:blip r:embed="rId3" cstate="print"/>
          <a:srcRect/>
          <a:stretch>
            <a:fillRect/>
          </a:stretch>
        </p:blipFill>
        <p:spPr bwMode="auto">
          <a:xfrm>
            <a:off x="52388" y="784225"/>
            <a:ext cx="12082462" cy="4989513"/>
          </a:xfrm>
          <a:prstGeom prst="rect">
            <a:avLst/>
          </a:prstGeom>
          <a:noFill/>
          <a:ln w="9525">
            <a:noFill/>
            <a:miter lim="800000"/>
            <a:headEnd/>
            <a:tailEnd/>
          </a:ln>
        </p:spPr>
      </p:pic>
      <p:sp>
        <p:nvSpPr>
          <p:cNvPr id="4" name="矩形 3"/>
          <p:cNvSpPr/>
          <p:nvPr/>
        </p:nvSpPr>
        <p:spPr>
          <a:xfrm>
            <a:off x="2517775" y="2027555"/>
            <a:ext cx="7726045" cy="8172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6406" name="Text Box 6"/>
          <p:cNvSpPr txBox="1">
            <a:spLocks noChangeArrowheads="1"/>
          </p:cNvSpPr>
          <p:nvPr/>
        </p:nvSpPr>
        <p:spPr bwMode="auto">
          <a:xfrm>
            <a:off x="1800225" y="4585018"/>
            <a:ext cx="9123363" cy="1189037"/>
          </a:xfrm>
          <a:prstGeom prst="rect">
            <a:avLst/>
          </a:prstGeom>
          <a:solidFill>
            <a:srgbClr val="DEEBF7"/>
          </a:solidFill>
          <a:ln w="9525">
            <a:noFill/>
            <a:miter lim="800000"/>
          </a:ln>
        </p:spPr>
        <p:txBody>
          <a:bodyPr>
            <a:spAutoFit/>
          </a:bodyPr>
          <a:lstStyle/>
          <a:p>
            <a:pPr>
              <a:lnSpc>
                <a:spcPct val="150000"/>
              </a:lnSpc>
              <a:buSzPct val="70000"/>
              <a:buFont typeface="Wingdings 2" pitchFamily="18" charset="2"/>
              <a:buNone/>
            </a:pPr>
            <a:r>
              <a:rPr lang="zh-CN" altLang="en-US" sz="2400" b="1">
                <a:latin typeface="幼圆"/>
                <a:ea typeface="幼圆"/>
                <a:cs typeface="幼圆"/>
              </a:rPr>
              <a:t>句子检索：针对句子中出现的两个关键词进行查找，</a:t>
            </a:r>
            <a:r>
              <a:rPr lang="zh-CN" altLang="en-US" sz="2400" b="1">
                <a:latin typeface="幼圆"/>
                <a:ea typeface="幼圆"/>
                <a:cs typeface="幼圆"/>
                <a:sym typeface="宋体" panose="02010600030101010101" pitchFamily="2" charset="-122"/>
              </a:rPr>
              <a:t>检索出现此句的文章，提高检准率。</a:t>
            </a:r>
          </a:p>
        </p:txBody>
      </p:sp>
      <p:sp>
        <p:nvSpPr>
          <p:cNvPr id="17" name="矩形 16"/>
          <p:cNvSpPr/>
          <p:nvPr/>
        </p:nvSpPr>
        <p:spPr>
          <a:xfrm>
            <a:off x="3394075" y="1516063"/>
            <a:ext cx="1120775" cy="4111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406"/>
                                        </p:tgtEl>
                                        <p:attrNameLst>
                                          <p:attrName>style.visibility</p:attrName>
                                        </p:attrNameLst>
                                      </p:cBhvr>
                                      <p:to>
                                        <p:strVal val="visible"/>
                                      </p:to>
                                    </p:set>
                                    <p:animEffect transition="in" filter="fade">
                                      <p:cBhvr>
                                        <p:cTn id="15" dur="500"/>
                                        <p:tgtEl>
                                          <p:spTgt spid="16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6406" grpId="0" bldLvl="0" animBg="1"/>
      <p:bldP spid="16406" grpId="1" animBg="1"/>
      <p:bldP spid="16406" grpId="2" animBg="1"/>
      <p:bldP spid="16406" grpId="3" animBg="1"/>
      <p:bldP spid="16406" grpId="4" animBg="1"/>
      <p:bldP spid="17" grpId="0" animBg="1"/>
      <p:bldP spid="17" grpId="1" animBg="1"/>
      <p:bldP spid="17" grpId="2" animBg="1"/>
      <p:bldP spid="17" grpId="3" animBg="1"/>
      <p:bldP spid="17" grpId="4" animBg="1"/>
      <p:bldP spid="17" grpId="5" animBg="1"/>
      <p:bldP spid="17" grpId="6"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图片 5"/>
          <p:cNvPicPr>
            <a:picLocks noChangeAspect="1"/>
          </p:cNvPicPr>
          <p:nvPr/>
        </p:nvPicPr>
        <p:blipFill>
          <a:blip r:embed="rId2" cstate="print"/>
          <a:srcRect/>
          <a:stretch>
            <a:fillRect/>
          </a:stretch>
        </p:blipFill>
        <p:spPr bwMode="auto">
          <a:xfrm>
            <a:off x="474663" y="3714750"/>
            <a:ext cx="10664825" cy="2514600"/>
          </a:xfrm>
          <a:prstGeom prst="rect">
            <a:avLst/>
          </a:prstGeom>
          <a:noFill/>
          <a:ln w="9525">
            <a:noFill/>
            <a:miter lim="800000"/>
            <a:headEnd/>
            <a:tailEnd/>
          </a:ln>
        </p:spPr>
      </p:pic>
      <p:pic>
        <p:nvPicPr>
          <p:cNvPr id="37890" name="图片 4"/>
          <p:cNvPicPr>
            <a:picLocks noChangeAspect="1"/>
          </p:cNvPicPr>
          <p:nvPr/>
        </p:nvPicPr>
        <p:blipFill>
          <a:blip r:embed="rId3" cstate="print"/>
          <a:srcRect b="14442"/>
          <a:stretch>
            <a:fillRect/>
          </a:stretch>
        </p:blipFill>
        <p:spPr bwMode="auto">
          <a:xfrm>
            <a:off x="474663" y="760413"/>
            <a:ext cx="10664825" cy="2708275"/>
          </a:xfrm>
          <a:prstGeom prst="rect">
            <a:avLst/>
          </a:prstGeom>
          <a:noFill/>
          <a:ln w="9525">
            <a:noFill/>
            <a:miter lim="800000"/>
            <a:headEnd/>
            <a:tailEnd/>
          </a:ln>
        </p:spPr>
      </p:pic>
      <p:sp>
        <p:nvSpPr>
          <p:cNvPr id="37891" name="标题 1"/>
          <p:cNvSpPr>
            <a:spLocks noChangeArrowheads="1"/>
          </p:cNvSpPr>
          <p:nvPr/>
        </p:nvSpPr>
        <p:spPr bwMode="auto">
          <a:xfrm>
            <a:off x="706438" y="177800"/>
            <a:ext cx="6680200"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en-US" altLang="zh-CN" sz="3500">
                <a:solidFill>
                  <a:schemeClr val="bg1"/>
                </a:solidFill>
                <a:latin typeface="微软雅黑" panose="020B0503020204020204" pitchFamily="34" charset="-122"/>
                <a:ea typeface="微软雅黑" panose="020B0503020204020204" pitchFamily="34" charset="-122"/>
              </a:rPr>
              <a:t>1.5</a:t>
            </a:r>
            <a:r>
              <a:rPr lang="zh-CN" altLang="en-US" sz="3500">
                <a:solidFill>
                  <a:schemeClr val="bg1"/>
                </a:solidFill>
                <a:latin typeface="微软雅黑" panose="020B0503020204020204" pitchFamily="34" charset="-122"/>
                <a:ea typeface="微软雅黑" panose="020B0503020204020204" pitchFamily="34" charset="-122"/>
              </a:rPr>
              <a:t>检索结果</a:t>
            </a:r>
            <a:r>
              <a:rPr lang="en-US" altLang="zh-CN" sz="3500">
                <a:solidFill>
                  <a:schemeClr val="bg1"/>
                </a:solidFill>
                <a:latin typeface="微软雅黑" panose="020B0503020204020204" pitchFamily="34" charset="-122"/>
                <a:ea typeface="微软雅黑" panose="020B0503020204020204" pitchFamily="34" charset="-122"/>
              </a:rPr>
              <a:t>——</a:t>
            </a:r>
            <a:r>
              <a:rPr lang="zh-CN" altLang="en-US" sz="3500">
                <a:solidFill>
                  <a:schemeClr val="bg1"/>
                </a:solidFill>
                <a:latin typeface="微软雅黑" panose="020B0503020204020204" pitchFamily="34" charset="-122"/>
                <a:ea typeface="微软雅黑" panose="020B0503020204020204" pitchFamily="34" charset="-122"/>
              </a:rPr>
              <a:t>中英文统一检索</a:t>
            </a:r>
          </a:p>
        </p:txBody>
      </p:sp>
      <p:sp>
        <p:nvSpPr>
          <p:cNvPr id="8" name="矩形 7"/>
          <p:cNvSpPr>
            <a:spLocks noChangeArrowheads="1"/>
          </p:cNvSpPr>
          <p:nvPr/>
        </p:nvSpPr>
        <p:spPr bwMode="auto">
          <a:xfrm>
            <a:off x="5175250" y="1352550"/>
            <a:ext cx="2416175" cy="412750"/>
          </a:xfrm>
          <a:prstGeom prst="rect">
            <a:avLst/>
          </a:prstGeom>
          <a:solidFill>
            <a:schemeClr val="bg1"/>
          </a:solidFill>
          <a:ln w="25400">
            <a:solidFill>
              <a:srgbClr val="FF0000"/>
            </a:solidFill>
            <a:round/>
          </a:ln>
        </p:spPr>
        <p:txBody>
          <a:bodyPr/>
          <a:lstStyle/>
          <a:p>
            <a:pPr algn="ctr" eaLnBrk="0" hangingPunct="0">
              <a:buFont typeface="Arial" panose="020B0604020202020204" pitchFamily="34" charset="0"/>
              <a:buNone/>
            </a:pPr>
            <a:r>
              <a:rPr lang="zh-CN" altLang="en-US">
                <a:latin typeface="微软雅黑" panose="020B0503020204020204" pitchFamily="34" charset="-122"/>
                <a:ea typeface="微软雅黑" panose="020B0503020204020204" pitchFamily="34" charset="-122"/>
              </a:rPr>
              <a:t>中文文献检索结果</a:t>
            </a:r>
          </a:p>
        </p:txBody>
      </p:sp>
      <p:sp>
        <p:nvSpPr>
          <p:cNvPr id="10" name="矩形 9"/>
          <p:cNvSpPr>
            <a:spLocks noChangeArrowheads="1"/>
          </p:cNvSpPr>
          <p:nvPr/>
        </p:nvSpPr>
        <p:spPr bwMode="auto">
          <a:xfrm>
            <a:off x="5205413" y="4495800"/>
            <a:ext cx="2416175" cy="430213"/>
          </a:xfrm>
          <a:prstGeom prst="rect">
            <a:avLst/>
          </a:prstGeom>
          <a:solidFill>
            <a:schemeClr val="bg1"/>
          </a:solidFill>
          <a:ln w="25400">
            <a:solidFill>
              <a:srgbClr val="FF0000"/>
            </a:solidFill>
            <a:round/>
          </a:ln>
        </p:spPr>
        <p:txBody>
          <a:bodyPr/>
          <a:lstStyle/>
          <a:p>
            <a:pPr algn="ctr" eaLnBrk="0" hangingPunct="0">
              <a:buFont typeface="Arial" panose="020B0604020202020204" pitchFamily="34" charset="0"/>
              <a:buNone/>
            </a:pPr>
            <a:r>
              <a:rPr lang="zh-CN" altLang="en-US">
                <a:latin typeface="微软雅黑" panose="020B0503020204020204" pitchFamily="34" charset="-122"/>
                <a:ea typeface="微软雅黑" panose="020B0503020204020204" pitchFamily="34" charset="-122"/>
              </a:rPr>
              <a:t>外文文献检索结果</a:t>
            </a:r>
          </a:p>
        </p:txBody>
      </p:sp>
      <p:sp>
        <p:nvSpPr>
          <p:cNvPr id="13" name="矩形 12"/>
          <p:cNvSpPr/>
          <p:nvPr/>
        </p:nvSpPr>
        <p:spPr>
          <a:xfrm>
            <a:off x="7900988" y="698500"/>
            <a:ext cx="920750" cy="27241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5" name="矩形 14"/>
          <p:cNvSpPr/>
          <p:nvPr/>
        </p:nvSpPr>
        <p:spPr>
          <a:xfrm>
            <a:off x="10182225" y="714375"/>
            <a:ext cx="539750" cy="27241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6"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6"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3" grpId="0" animBg="1"/>
      <p:bldP spid="13" grpId="1" animBg="1"/>
      <p:bldP spid="13" grpId="2" animBg="1"/>
      <p:bldP spid="13" grpId="3" animBg="1"/>
      <p:bldP spid="13" grpId="4" animBg="1"/>
      <p:bldP spid="13" grpId="5" animBg="1"/>
      <p:bldP spid="13" grpId="6" bldLvl="0" animBg="1"/>
      <p:bldP spid="15" grpId="0" animBg="1"/>
      <p:bldP spid="15" grpId="1" animBg="1"/>
      <p:bldP spid="15" grpId="2" animBg="1"/>
      <p:bldP spid="15" grpId="3" animBg="1"/>
      <p:bldP spid="15" grpId="4" animBg="1"/>
      <p:bldP spid="15" grpId="5" animBg="1"/>
      <p:bldP spid="15" grpId="6"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1595" y="788670"/>
            <a:ext cx="12152630" cy="5934710"/>
          </a:xfrm>
          <a:prstGeom prst="rect">
            <a:avLst/>
          </a:prstGeom>
        </p:spPr>
      </p:pic>
      <p:sp>
        <p:nvSpPr>
          <p:cNvPr id="38914" name="标题 1"/>
          <p:cNvSpPr>
            <a:spLocks noChangeArrowheads="1"/>
          </p:cNvSpPr>
          <p:nvPr/>
        </p:nvSpPr>
        <p:spPr bwMode="auto">
          <a:xfrm>
            <a:off x="706438" y="177800"/>
            <a:ext cx="6680200"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en-US" altLang="zh-CN" sz="3500">
                <a:solidFill>
                  <a:schemeClr val="bg1"/>
                </a:solidFill>
                <a:latin typeface="微软雅黑" panose="020B0503020204020204" pitchFamily="34" charset="-122"/>
                <a:ea typeface="微软雅黑" panose="020B0503020204020204" pitchFamily="34" charset="-122"/>
              </a:rPr>
              <a:t>1.5</a:t>
            </a:r>
            <a:r>
              <a:rPr lang="zh-CN" altLang="en-US" sz="3500">
                <a:solidFill>
                  <a:schemeClr val="bg1"/>
                </a:solidFill>
                <a:latin typeface="微软雅黑" panose="020B0503020204020204" pitchFamily="34" charset="-122"/>
                <a:ea typeface="微软雅黑" panose="020B0503020204020204" pitchFamily="34" charset="-122"/>
              </a:rPr>
              <a:t>检索结果</a:t>
            </a:r>
            <a:r>
              <a:rPr lang="en-US" altLang="zh-CN" sz="3500">
                <a:solidFill>
                  <a:schemeClr val="bg1"/>
                </a:solidFill>
                <a:latin typeface="微软雅黑" panose="020B0503020204020204" pitchFamily="34" charset="-122"/>
                <a:ea typeface="微软雅黑" panose="020B0503020204020204" pitchFamily="34" charset="-122"/>
              </a:rPr>
              <a:t>——</a:t>
            </a:r>
            <a:r>
              <a:rPr lang="zh-CN" altLang="en-US" sz="3500">
                <a:solidFill>
                  <a:schemeClr val="bg1"/>
                </a:solidFill>
                <a:latin typeface="微软雅黑" panose="020B0503020204020204" pitchFamily="34" charset="-122"/>
                <a:ea typeface="微软雅黑" panose="020B0503020204020204" pitchFamily="34" charset="-122"/>
              </a:rPr>
              <a:t>外文检索</a:t>
            </a:r>
          </a:p>
        </p:txBody>
      </p:sp>
      <p:sp>
        <p:nvSpPr>
          <p:cNvPr id="4" name="矩形 3"/>
          <p:cNvSpPr>
            <a:spLocks noChangeArrowheads="1"/>
          </p:cNvSpPr>
          <p:nvPr/>
        </p:nvSpPr>
        <p:spPr bwMode="auto">
          <a:xfrm>
            <a:off x="62230" y="2345690"/>
            <a:ext cx="9852025" cy="701040"/>
          </a:xfrm>
          <a:prstGeom prst="rect">
            <a:avLst/>
          </a:prstGeom>
          <a:noFill/>
          <a:ln w="25400">
            <a:solidFill>
              <a:srgbClr val="FF0000"/>
            </a:solidFill>
            <a:round/>
          </a:ln>
        </p:spPr>
        <p:txBody>
          <a:bodyPr/>
          <a:lstStyle/>
          <a:p>
            <a:pPr eaLnBrk="0" hangingPunct="0">
              <a:buFont typeface="Arial" panose="020B0604020202020204" pitchFamily="34" charset="0"/>
              <a:buNone/>
            </a:pP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标题 1"/>
          <p:cNvSpPr>
            <a:spLocks noChangeArrowheads="1"/>
          </p:cNvSpPr>
          <p:nvPr/>
        </p:nvSpPr>
        <p:spPr bwMode="auto">
          <a:xfrm>
            <a:off x="706438" y="177800"/>
            <a:ext cx="6680200"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en-US" altLang="zh-CN" sz="3500">
                <a:solidFill>
                  <a:schemeClr val="bg1"/>
                </a:solidFill>
                <a:latin typeface="微软雅黑" panose="020B0503020204020204" pitchFamily="34" charset="-122"/>
                <a:ea typeface="微软雅黑" panose="020B0503020204020204" pitchFamily="34" charset="-122"/>
              </a:rPr>
              <a:t>1.5</a:t>
            </a:r>
            <a:r>
              <a:rPr lang="zh-CN" altLang="en-US" sz="3500">
                <a:solidFill>
                  <a:schemeClr val="bg1"/>
                </a:solidFill>
                <a:latin typeface="微软雅黑" panose="020B0503020204020204" pitchFamily="34" charset="-122"/>
                <a:ea typeface="微软雅黑" panose="020B0503020204020204" pitchFamily="34" charset="-122"/>
              </a:rPr>
              <a:t>外文检索</a:t>
            </a:r>
          </a:p>
        </p:txBody>
      </p:sp>
      <p:pic>
        <p:nvPicPr>
          <p:cNvPr id="39938" name="图片 2"/>
          <p:cNvPicPr>
            <a:picLocks noChangeAspect="1"/>
          </p:cNvPicPr>
          <p:nvPr/>
        </p:nvPicPr>
        <p:blipFill>
          <a:blip r:embed="rId2" cstate="print"/>
          <a:srcRect/>
          <a:stretch>
            <a:fillRect/>
          </a:stretch>
        </p:blipFill>
        <p:spPr bwMode="auto">
          <a:xfrm>
            <a:off x="706438" y="749300"/>
            <a:ext cx="11047412" cy="5694363"/>
          </a:xfrm>
          <a:prstGeom prst="rect">
            <a:avLst/>
          </a:prstGeom>
          <a:noFill/>
          <a:ln w="9525">
            <a:noFill/>
            <a:miter lim="800000"/>
            <a:headEnd/>
            <a:tailEnd/>
          </a:ln>
        </p:spPr>
      </p:pic>
      <p:pic>
        <p:nvPicPr>
          <p:cNvPr id="39939" name="图片 3"/>
          <p:cNvPicPr>
            <a:picLocks noChangeAspect="1"/>
          </p:cNvPicPr>
          <p:nvPr/>
        </p:nvPicPr>
        <p:blipFill>
          <a:blip r:embed="rId3" cstate="print"/>
          <a:srcRect/>
          <a:stretch>
            <a:fillRect/>
          </a:stretch>
        </p:blipFill>
        <p:spPr bwMode="auto">
          <a:xfrm>
            <a:off x="3617913" y="2595563"/>
            <a:ext cx="8135937" cy="3848100"/>
          </a:xfrm>
          <a:prstGeom prst="rect">
            <a:avLst/>
          </a:prstGeom>
          <a:noFill/>
          <a:ln w="9525">
            <a:noFill/>
            <a:miter lim="800000"/>
            <a:headEnd/>
            <a:tailEnd/>
          </a:ln>
        </p:spPr>
      </p:pic>
      <p:sp>
        <p:nvSpPr>
          <p:cNvPr id="43012" name="TextBox 6"/>
          <p:cNvSpPr txBox="1">
            <a:spLocks noChangeArrowheads="1"/>
          </p:cNvSpPr>
          <p:nvPr/>
        </p:nvSpPr>
        <p:spPr bwMode="auto">
          <a:xfrm>
            <a:off x="8237538" y="1890713"/>
            <a:ext cx="2892425" cy="922337"/>
          </a:xfrm>
          <a:prstGeom prst="rect">
            <a:avLst/>
          </a:prstGeom>
          <a:solidFill>
            <a:schemeClr val="bg1"/>
          </a:solidFill>
          <a:ln w="25400">
            <a:solidFill>
              <a:srgbClr val="FF0000"/>
            </a:solidFill>
            <a:miter lim="800000"/>
          </a:ln>
        </p:spPr>
        <p:txBody>
          <a:bodyPr>
            <a:spAutoFit/>
          </a:bodyPr>
          <a:lstStyle/>
          <a:p>
            <a:pPr algn="ctr" eaLnBrk="0" hangingPunct="0">
              <a:lnSpc>
                <a:spcPct val="15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rPr>
              <a:t>一站式获取</a:t>
            </a:r>
            <a:r>
              <a:rPr lang="en-US" altLang="zh-CN">
                <a:latin typeface="微软雅黑" panose="020B0503020204020204" pitchFamily="34" charset="-122"/>
                <a:ea typeface="微软雅黑" panose="020B0503020204020204" pitchFamily="34" charset="-122"/>
              </a:rPr>
              <a:t>1,4000</a:t>
            </a:r>
            <a:r>
              <a:rPr lang="zh-CN" altLang="en-US">
                <a:latin typeface="微软雅黑" panose="020B0503020204020204" pitchFamily="34" charset="-122"/>
                <a:ea typeface="微软雅黑" panose="020B0503020204020204" pitchFamily="34" charset="-122"/>
              </a:rPr>
              <a:t>余家</a:t>
            </a:r>
            <a:endParaRPr lang="en-US" altLang="zh-CN">
              <a:latin typeface="微软雅黑" panose="020B0503020204020204" pitchFamily="34" charset="-122"/>
              <a:ea typeface="微软雅黑" panose="020B0503020204020204" pitchFamily="34" charset="-122"/>
            </a:endParaRPr>
          </a:p>
          <a:p>
            <a:pPr algn="ctr" eaLnBrk="0" hangingPunct="0">
              <a:lnSpc>
                <a:spcPct val="15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rPr>
              <a:t>国际知名出版社科研动态</a:t>
            </a:r>
            <a:endParaRPr lang="en-US" altLang="zh-CN">
              <a:latin typeface="微软雅黑" panose="020B0503020204020204" pitchFamily="34" charset="-122"/>
              <a:ea typeface="微软雅黑" panose="020B0503020204020204" pitchFamily="34" charset="-122"/>
            </a:endParaRPr>
          </a:p>
        </p:txBody>
      </p:sp>
      <p:pic>
        <p:nvPicPr>
          <p:cNvPr id="23555" name="Picture 4"/>
          <p:cNvPicPr>
            <a:picLocks noChangeAspect="1"/>
          </p:cNvPicPr>
          <p:nvPr/>
        </p:nvPicPr>
        <p:blipFill>
          <a:blip r:embed="rId4" cstate="print"/>
          <a:srcRect r="24326" b="25237"/>
          <a:stretch>
            <a:fillRect/>
          </a:stretch>
        </p:blipFill>
        <p:spPr bwMode="auto">
          <a:xfrm>
            <a:off x="163513" y="1892300"/>
            <a:ext cx="6827837" cy="4378325"/>
          </a:xfrm>
          <a:prstGeom prst="rect">
            <a:avLst/>
          </a:prstGeom>
          <a:noFill/>
          <a:ln w="9525">
            <a:solidFill>
              <a:schemeClr val="tx1"/>
            </a:solid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additive="base">
                                        <p:cTn id="7" dur="500"/>
                                        <p:tgtEl>
                                          <p:spTgt spid="43012"/>
                                        </p:tgtEl>
                                        <p:attrNameLst>
                                          <p:attrName>ppt_y</p:attrName>
                                        </p:attrNameLst>
                                      </p:cBhvr>
                                      <p:tavLst>
                                        <p:tav tm="0">
                                          <p:val>
                                            <p:strVal val="#ppt_y+#ppt_h*1.125000"/>
                                          </p:val>
                                        </p:tav>
                                        <p:tav tm="100000">
                                          <p:val>
                                            <p:strVal val="#ppt_y"/>
                                          </p:val>
                                        </p:tav>
                                      </p:tavLst>
                                    </p:anim>
                                    <p:animEffect transition="in" filter="wipe(up)">
                                      <p:cBhvr>
                                        <p:cTn id="8" dur="500"/>
                                        <p:tgtEl>
                                          <p:spTgt spid="4301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555"/>
                                        </p:tgtEl>
                                        <p:attrNameLst>
                                          <p:attrName>style.visibility</p:attrName>
                                        </p:attrNameLst>
                                      </p:cBhvr>
                                      <p:to>
                                        <p:strVal val="visible"/>
                                      </p:to>
                                    </p:set>
                                    <p:anim calcmode="lin" valueType="num">
                                      <p:cBhvr additive="base">
                                        <p:cTn id="12" dur="500" fill="hold"/>
                                        <p:tgtEl>
                                          <p:spTgt spid="23555"/>
                                        </p:tgtEl>
                                        <p:attrNameLst>
                                          <p:attrName>ppt_x</p:attrName>
                                        </p:attrNameLst>
                                      </p:cBhvr>
                                      <p:tavLst>
                                        <p:tav tm="0">
                                          <p:val>
                                            <p:strVal val="#ppt_x"/>
                                          </p:val>
                                        </p:tav>
                                        <p:tav tm="100000">
                                          <p:val>
                                            <p:strVal val="#ppt_x"/>
                                          </p:val>
                                        </p:tav>
                                      </p:tavLst>
                                    </p:anim>
                                    <p:anim calcmode="lin" valueType="num">
                                      <p:cBhvr additive="base">
                                        <p:cTn id="13"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3555"/>
                                        </p:tgtEl>
                                        <p:attrNameLst>
                                          <p:attrName>ppt_x</p:attrName>
                                        </p:attrNameLst>
                                      </p:cBhvr>
                                      <p:tavLst>
                                        <p:tav tm="0">
                                          <p:val>
                                            <p:strVal val="ppt_x"/>
                                          </p:val>
                                        </p:tav>
                                        <p:tav tm="100000">
                                          <p:val>
                                            <p:strVal val="ppt_x"/>
                                          </p:val>
                                        </p:tav>
                                      </p:tavLst>
                                    </p:anim>
                                    <p:anim calcmode="lin" valueType="num">
                                      <p:cBhvr additive="base">
                                        <p:cTn id="18" dur="500"/>
                                        <p:tgtEl>
                                          <p:spTgt spid="23555"/>
                                        </p:tgtEl>
                                        <p:attrNameLst>
                                          <p:attrName>ppt_y</p:attrName>
                                        </p:attrNameLst>
                                      </p:cBhvr>
                                      <p:tavLst>
                                        <p:tav tm="0">
                                          <p:val>
                                            <p:strVal val="ppt_y"/>
                                          </p:val>
                                        </p:tav>
                                        <p:tav tm="100000">
                                          <p:val>
                                            <p:strVal val="1+ppt_h/2"/>
                                          </p:val>
                                        </p:tav>
                                      </p:tavLst>
                                    </p:anim>
                                    <p:set>
                                      <p:cBhvr>
                                        <p:cTn id="19" dur="1" fill="hold">
                                          <p:stCondLst>
                                            <p:cond delay="499"/>
                                          </p:stCondLst>
                                        </p:cTn>
                                        <p:tgtEl>
                                          <p:spTgt spid="23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2"/>
          <p:cNvPicPr>
            <a:picLocks noChangeAspect="1"/>
          </p:cNvPicPr>
          <p:nvPr/>
        </p:nvPicPr>
        <p:blipFill>
          <a:blip r:embed="rId2" cstate="print"/>
          <a:srcRect/>
          <a:stretch>
            <a:fillRect/>
          </a:stretch>
        </p:blipFill>
        <p:spPr bwMode="auto">
          <a:xfrm>
            <a:off x="53975" y="715963"/>
            <a:ext cx="11941175" cy="5989637"/>
          </a:xfrm>
          <a:prstGeom prst="rect">
            <a:avLst/>
          </a:prstGeom>
          <a:noFill/>
          <a:ln w="9525">
            <a:noFill/>
            <a:miter lim="800000"/>
            <a:headEnd/>
            <a:tailEnd/>
          </a:ln>
        </p:spPr>
      </p:pic>
      <p:sp>
        <p:nvSpPr>
          <p:cNvPr id="32770"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en-US" altLang="zh-CN" sz="3500">
                <a:solidFill>
                  <a:schemeClr val="bg1"/>
                </a:solidFill>
                <a:latin typeface="微软雅黑" panose="020B0503020204020204" pitchFamily="34" charset="-122"/>
                <a:ea typeface="微软雅黑" panose="020B0503020204020204" pitchFamily="34" charset="-122"/>
              </a:rPr>
              <a:t>1.6</a:t>
            </a:r>
            <a:r>
              <a:rPr lang="zh-CN" altLang="en-US" sz="3500">
                <a:solidFill>
                  <a:schemeClr val="bg1"/>
                </a:solidFill>
                <a:latin typeface="微软雅黑" panose="020B0503020204020204" pitchFamily="34" charset="-122"/>
                <a:ea typeface="微软雅黑" panose="020B0503020204020204" pitchFamily="34" charset="-122"/>
              </a:rPr>
              <a:t>出版物检索</a:t>
            </a:r>
          </a:p>
        </p:txBody>
      </p:sp>
      <p:sp>
        <p:nvSpPr>
          <p:cNvPr id="17" name="矩形 16"/>
          <p:cNvSpPr/>
          <p:nvPr/>
        </p:nvSpPr>
        <p:spPr>
          <a:xfrm>
            <a:off x="10358438" y="2017713"/>
            <a:ext cx="1119187" cy="3190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7" grpId="3" animBg="1"/>
      <p:bldP spid="17" grpId="4" animBg="1"/>
      <p:bldP spid="17" grpId="5" animBg="1"/>
      <p:bldP spid="17" grpId="6"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1.6</a:t>
            </a:r>
            <a:r>
              <a:rPr lang="zh-CN" altLang="en-US" sz="3500" dirty="0">
                <a:solidFill>
                  <a:schemeClr val="bg1"/>
                </a:solidFill>
                <a:latin typeface="微软雅黑" panose="020B0503020204020204" pitchFamily="34" charset="-122"/>
                <a:ea typeface="微软雅黑" panose="020B0503020204020204" pitchFamily="34" charset="-122"/>
              </a:rPr>
              <a:t>出版物检索</a:t>
            </a:r>
          </a:p>
        </p:txBody>
      </p:sp>
      <p:pic>
        <p:nvPicPr>
          <p:cNvPr id="3" name="图片 2"/>
          <p:cNvPicPr>
            <a:picLocks noChangeAspect="1"/>
          </p:cNvPicPr>
          <p:nvPr/>
        </p:nvPicPr>
        <p:blipFill>
          <a:blip r:embed="rId2" cstate="print"/>
          <a:stretch>
            <a:fillRect/>
          </a:stretch>
        </p:blipFill>
        <p:spPr>
          <a:xfrm>
            <a:off x="8890" y="699135"/>
            <a:ext cx="12107545" cy="5525770"/>
          </a:xfrm>
          <a:prstGeom prst="rect">
            <a:avLst/>
          </a:prstGeom>
        </p:spPr>
      </p:pic>
      <p:sp>
        <p:nvSpPr>
          <p:cNvPr id="4" name="矩形 3"/>
          <p:cNvSpPr/>
          <p:nvPr/>
        </p:nvSpPr>
        <p:spPr>
          <a:xfrm>
            <a:off x="2584450" y="812165"/>
            <a:ext cx="1119505" cy="4108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5" name="图片 4"/>
          <p:cNvPicPr>
            <a:picLocks noChangeAspect="1"/>
          </p:cNvPicPr>
          <p:nvPr/>
        </p:nvPicPr>
        <p:blipFill>
          <a:blip r:embed="rId3" cstate="print"/>
          <a:stretch>
            <a:fillRect/>
          </a:stretch>
        </p:blipFill>
        <p:spPr>
          <a:xfrm>
            <a:off x="2569210" y="1259840"/>
            <a:ext cx="1590675" cy="2533650"/>
          </a:xfrm>
          <a:prstGeom prst="rect">
            <a:avLst/>
          </a:prstGeom>
        </p:spPr>
      </p:pic>
      <p:sp>
        <p:nvSpPr>
          <p:cNvPr id="6" name="矩形 5"/>
          <p:cNvSpPr/>
          <p:nvPr/>
        </p:nvSpPr>
        <p:spPr>
          <a:xfrm>
            <a:off x="2584450" y="1687830"/>
            <a:ext cx="753110" cy="2736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6"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4" grpId="5" animBg="1"/>
      <p:bldP spid="4" grpId="6" bldLvl="0" animBg="1"/>
      <p:bldP spid="6" grpId="0" animBg="1"/>
      <p:bldP spid="6" grpId="1" animBg="1"/>
      <p:bldP spid="6" grpId="2" animBg="1"/>
      <p:bldP spid="6" grpId="3" animBg="1"/>
      <p:bldP spid="6" grpId="4" animBg="1"/>
      <p:bldP spid="6" grpId="5" animBg="1"/>
      <p:bldP spid="6" grpId="6"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10795" y="774065"/>
            <a:ext cx="12116435" cy="5800090"/>
          </a:xfrm>
          <a:prstGeom prst="rect">
            <a:avLst/>
          </a:prstGeom>
        </p:spPr>
      </p:pic>
      <p:sp>
        <p:nvSpPr>
          <p:cNvPr id="2048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1.6</a:t>
            </a:r>
            <a:r>
              <a:rPr lang="zh-CN" altLang="en-US" sz="3500" dirty="0">
                <a:solidFill>
                  <a:schemeClr val="bg1"/>
                </a:solidFill>
                <a:latin typeface="微软雅黑" panose="020B0503020204020204" pitchFamily="34" charset="-122"/>
                <a:ea typeface="微软雅黑" panose="020B0503020204020204" pitchFamily="34" charset="-122"/>
              </a:rPr>
              <a:t>出版物检索</a:t>
            </a:r>
          </a:p>
        </p:txBody>
      </p:sp>
      <p:sp>
        <p:nvSpPr>
          <p:cNvPr id="6" name="矩形 5"/>
          <p:cNvSpPr/>
          <p:nvPr/>
        </p:nvSpPr>
        <p:spPr>
          <a:xfrm>
            <a:off x="413385" y="4974579"/>
            <a:ext cx="1303655" cy="2736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9234805" y="5065205"/>
            <a:ext cx="1303655" cy="2736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6"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P spid="6" grpId="5" animBg="1"/>
      <p:bldP spid="6" grpId="6" bldLvl="0" animBg="1"/>
      <p:bldP spid="3" grpId="0" animBg="1"/>
      <p:bldP spid="3" grpId="1" animBg="1"/>
      <p:bldP spid="3" grpId="2" animBg="1"/>
      <p:bldP spid="3" grpId="3" animBg="1"/>
      <p:bldP spid="3" grpId="4" animBg="1"/>
      <p:bldP spid="3" grpId="5" animBg="1"/>
      <p:bldP spid="3" grpId="6"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5" y="157413"/>
            <a:ext cx="12189455" cy="553085"/>
          </a:xfrm>
          <a:prstGeom prst="rect">
            <a:avLst/>
          </a:prstGeom>
          <a:noFill/>
          <a:effectLst/>
        </p:spPr>
        <p:txBody>
          <a:bodyPr wrap="square" rtlCol="0">
            <a:spAutoFit/>
          </a:bodyPr>
          <a:lstStyle/>
          <a:p>
            <a:pPr algn="l"/>
            <a:r>
              <a:rPr lang="en-US" altLang="zh-CN"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rPr>
              <a:t>   </a:t>
            </a:r>
            <a:r>
              <a:rPr lang="en-US" altLang="zh-CN" sz="3000" b="1" spc="600" dirty="0">
                <a:solidFill>
                  <a:schemeClr val="bg1"/>
                </a:solidFill>
                <a:latin typeface="微软雅黑" panose="020B0503020204020204" pitchFamily="34" charset="-122"/>
                <a:ea typeface="微软雅黑" panose="020B0503020204020204" pitchFamily="34" charset="-122"/>
              </a:rPr>
              <a:t> </a:t>
            </a:r>
            <a:r>
              <a:rPr lang="zh-CN" altLang="en-US" sz="3000" b="1" spc="600" dirty="0">
                <a:solidFill>
                  <a:schemeClr val="bg1"/>
                </a:solidFill>
                <a:latin typeface="微软雅黑" panose="020B0503020204020204" pitchFamily="34" charset="-122"/>
                <a:ea typeface="微软雅黑" panose="020B0503020204020204" pitchFamily="34" charset="-122"/>
              </a:rPr>
              <a:t>新版知网</a:t>
            </a:r>
          </a:p>
        </p:txBody>
      </p:sp>
      <p:sp>
        <p:nvSpPr>
          <p:cNvPr id="43" name="文本框 42"/>
          <p:cNvSpPr txBox="1"/>
          <p:nvPr/>
        </p:nvSpPr>
        <p:spPr>
          <a:xfrm>
            <a:off x="-1" y="1614513"/>
            <a:ext cx="12189455" cy="3907790"/>
          </a:xfrm>
          <a:prstGeom prst="rect">
            <a:avLst/>
          </a:prstGeom>
          <a:noFill/>
          <a:effectLst/>
        </p:spPr>
        <p:txBody>
          <a:bodyPr wrap="square" rtlCol="0">
            <a:spAutoFit/>
          </a:bodyPr>
          <a:lstStyle/>
          <a:p>
            <a:pPr algn="ctr"/>
            <a:r>
              <a:rPr lang="en-US" altLang="zh-CN" sz="48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pitchFamily="34" charset="-122"/>
                <a:ea typeface="微软雅黑" panose="020B0503020204020204" pitchFamily="34" charset="-122"/>
              </a:rPr>
              <a:t>2017</a:t>
            </a:r>
            <a:r>
              <a:rPr lang="zh-CN" altLang="en-US" sz="48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pitchFamily="34" charset="-122"/>
                <a:ea typeface="微软雅黑" panose="020B0503020204020204" pitchFamily="34" charset="-122"/>
              </a:rPr>
              <a:t>年</a:t>
            </a:r>
            <a:r>
              <a:rPr lang="en-US" altLang="zh-CN" sz="48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pitchFamily="34" charset="-122"/>
                <a:ea typeface="微软雅黑" panose="020B0503020204020204" pitchFamily="34" charset="-122"/>
              </a:rPr>
              <a:t>10</a:t>
            </a:r>
            <a:r>
              <a:rPr lang="zh-CN" altLang="en-US" sz="48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pitchFamily="34" charset="-122"/>
                <a:ea typeface="微软雅黑" panose="020B0503020204020204" pitchFamily="34" charset="-122"/>
              </a:rPr>
              <a:t>月</a:t>
            </a:r>
            <a:r>
              <a:rPr lang="en-US" altLang="zh-CN" sz="48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pitchFamily="34" charset="-122"/>
                <a:ea typeface="微软雅黑" panose="020B0503020204020204" pitchFamily="34" charset="-122"/>
              </a:rPr>
              <a:t>27</a:t>
            </a:r>
            <a:r>
              <a:rPr lang="zh-CN" altLang="en-US" sz="48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pitchFamily="34" charset="-122"/>
                <a:ea typeface="微软雅黑" panose="020B0503020204020204" pitchFamily="34" charset="-122"/>
              </a:rPr>
              <a:t>日</a:t>
            </a:r>
          </a:p>
          <a:p>
            <a:pPr algn="ctr"/>
            <a:endParaRPr lang="zh-CN" altLang="en-US" sz="48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pitchFamily="34" charset="-122"/>
              <a:ea typeface="微软雅黑" panose="020B0503020204020204" pitchFamily="34" charset="-122"/>
            </a:endParaRPr>
          </a:p>
          <a:p>
            <a:pPr algn="ctr"/>
            <a:r>
              <a:rPr lang="zh-CN" altLang="en-US" sz="60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pitchFamily="34" charset="-122"/>
                <a:ea typeface="微软雅黑" panose="020B0503020204020204" pitchFamily="34" charset="-122"/>
              </a:rPr>
              <a:t>知网正式推出新首页</a:t>
            </a:r>
          </a:p>
          <a:p>
            <a:pPr algn="ctr"/>
            <a:endParaRPr lang="zh-CN" altLang="en-US" sz="60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pitchFamily="34" charset="-122"/>
              <a:ea typeface="微软雅黑" panose="020B0503020204020204" pitchFamily="34" charset="-122"/>
            </a:endParaRPr>
          </a:p>
          <a:p>
            <a:pPr algn="ctr"/>
            <a:r>
              <a:rPr lang="zh-CN" altLang="en-US" sz="3600" spc="3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一样的网址  不一样的检索体验</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100"/>
                                  </p:iterate>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par>
                          <p:cTn id="7" fill="hold">
                            <p:stCondLst>
                              <p:cond delay="1100"/>
                            </p:stCondLst>
                            <p:childTnLst>
                              <p:par>
                                <p:cTn id="8" presetID="1" presetClass="entr" presetSubtype="0" fill="hold" nodeType="afterEffect">
                                  <p:stCondLst>
                                    <p:cond delay="799"/>
                                  </p:stCondLst>
                                  <p:iterate type="lt">
                                    <p:tmAbs val="100"/>
                                  </p:iterate>
                                  <p:childTnLst>
                                    <p:set>
                                      <p:cBhvr>
                                        <p:cTn id="9" dur="1" fill="hold">
                                          <p:stCondLst>
                                            <p:cond delay="0"/>
                                          </p:stCondLst>
                                        </p:cTn>
                                        <p:tgtEl>
                                          <p:spTgt spid="43">
                                            <p:txEl>
                                              <p:pRg st="2" end="2"/>
                                            </p:txEl>
                                          </p:spTgt>
                                        </p:tgtEl>
                                        <p:attrNameLst>
                                          <p:attrName>style.visibility</p:attrName>
                                        </p:attrNameLst>
                                      </p:cBhvr>
                                      <p:to>
                                        <p:strVal val="visible"/>
                                      </p:to>
                                    </p:set>
                                  </p:childTnLst>
                                </p:cTn>
                              </p:par>
                            </p:childTnLst>
                          </p:cTn>
                        </p:par>
                        <p:par>
                          <p:cTn id="10" fill="hold">
                            <p:stCondLst>
                              <p:cond delay="2799"/>
                            </p:stCondLst>
                            <p:childTnLst>
                              <p:par>
                                <p:cTn id="11" presetID="1" presetClass="entr" presetSubtype="0" fill="hold" nodeType="afterEffect">
                                  <p:stCondLst>
                                    <p:cond delay="799"/>
                                  </p:stCondLst>
                                  <p:childTnLst>
                                    <p:set>
                                      <p:cBhvr>
                                        <p:cTn id="12"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25400" y="753745"/>
            <a:ext cx="12151995" cy="5771515"/>
          </a:xfrm>
          <a:prstGeom prst="rect">
            <a:avLst/>
          </a:prstGeom>
        </p:spPr>
      </p:pic>
      <p:sp>
        <p:nvSpPr>
          <p:cNvPr id="20482" name="标题 1"/>
          <p:cNvSpPr/>
          <p:nvPr/>
        </p:nvSpPr>
        <p:spPr>
          <a:xfrm>
            <a:off x="545073"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1.6</a:t>
            </a:r>
            <a:r>
              <a:rPr lang="zh-CN" altLang="en-US" sz="3500" dirty="0">
                <a:solidFill>
                  <a:schemeClr val="bg1"/>
                </a:solidFill>
                <a:latin typeface="微软雅黑" panose="020B0503020204020204" pitchFamily="34" charset="-122"/>
                <a:ea typeface="微软雅黑" panose="020B0503020204020204" pitchFamily="34" charset="-122"/>
              </a:rPr>
              <a:t>出版物检索</a:t>
            </a:r>
          </a:p>
        </p:txBody>
      </p:sp>
      <p:sp>
        <p:nvSpPr>
          <p:cNvPr id="5" name="矩形 4"/>
          <p:cNvSpPr/>
          <p:nvPr/>
        </p:nvSpPr>
        <p:spPr>
          <a:xfrm>
            <a:off x="8787130" y="1628775"/>
            <a:ext cx="1303655" cy="2736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3945255" y="3000375"/>
            <a:ext cx="1303655" cy="5480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8" name="图片 7"/>
          <p:cNvPicPr>
            <a:picLocks noChangeAspect="1"/>
          </p:cNvPicPr>
          <p:nvPr/>
        </p:nvPicPr>
        <p:blipFill>
          <a:blip r:embed="rId3" cstate="print"/>
          <a:stretch>
            <a:fillRect/>
          </a:stretch>
        </p:blipFill>
        <p:spPr>
          <a:xfrm>
            <a:off x="8787130" y="1983105"/>
            <a:ext cx="1303655" cy="1017270"/>
          </a:xfrm>
          <a:prstGeom prst="rect">
            <a:avLst/>
          </a:prstGeom>
          <a:ln w="3175">
            <a:solidFill>
              <a:schemeClr val="tx1">
                <a:alpha val="38000"/>
              </a:schemeClr>
            </a:solidFill>
          </a:ln>
        </p:spPr>
      </p:pic>
      <p:sp>
        <p:nvSpPr>
          <p:cNvPr id="2" name="矩形 1"/>
          <p:cNvSpPr/>
          <p:nvPr/>
        </p:nvSpPr>
        <p:spPr>
          <a:xfrm>
            <a:off x="3498402" y="1109121"/>
            <a:ext cx="4424082" cy="3899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964170" y="1618615"/>
            <a:ext cx="776605" cy="289560"/>
          </a:xfrm>
          <a:prstGeom prst="rect">
            <a:avLst/>
          </a:prstGeom>
          <a:noFill/>
          <a:ln w="38100">
            <a:solidFill>
              <a:srgbClr val="92D05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7"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6"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animBg="1"/>
      <p:bldP spid="5" grpId="6" bldLvl="0" animBg="1"/>
      <p:bldP spid="7" grpId="0" animBg="1"/>
      <p:bldP spid="7" grpId="1" animBg="1"/>
      <p:bldP spid="7" grpId="2" animBg="1"/>
      <p:bldP spid="7" grpId="3" animBg="1"/>
      <p:bldP spid="7" grpId="4" animBg="1"/>
      <p:bldP spid="7" grpId="5" animBg="1"/>
      <p:bldP spid="7" grpId="7" bldLvl="0" animBg="1"/>
      <p:bldP spid="2" grpId="0" bldLvl="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p:nvPr/>
        </p:nvSpPr>
        <p:spPr>
          <a:xfrm>
            <a:off x="545073"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1.6</a:t>
            </a:r>
            <a:r>
              <a:rPr lang="zh-CN" altLang="en-US" sz="3500" dirty="0">
                <a:solidFill>
                  <a:schemeClr val="bg1"/>
                </a:solidFill>
                <a:latin typeface="微软雅黑" panose="020B0503020204020204" pitchFamily="34" charset="-122"/>
                <a:ea typeface="微软雅黑" panose="020B0503020204020204" pitchFamily="34" charset="-122"/>
              </a:rPr>
              <a:t>出版物检索</a:t>
            </a:r>
          </a:p>
        </p:txBody>
      </p:sp>
      <p:pic>
        <p:nvPicPr>
          <p:cNvPr id="2" name="图片 1"/>
          <p:cNvPicPr>
            <a:picLocks noChangeAspect="1"/>
          </p:cNvPicPr>
          <p:nvPr/>
        </p:nvPicPr>
        <p:blipFill>
          <a:blip r:embed="rId2" cstate="print"/>
          <a:stretch>
            <a:fillRect/>
          </a:stretch>
        </p:blipFill>
        <p:spPr>
          <a:xfrm>
            <a:off x="35560" y="751840"/>
            <a:ext cx="12119610" cy="5958205"/>
          </a:xfrm>
          <a:prstGeom prst="rect">
            <a:avLst/>
          </a:prstGeom>
        </p:spPr>
      </p:pic>
    </p:spTree>
  </p:cSld>
  <p:clrMapOvr>
    <a:masterClrMapping/>
  </p:clrMapOvr>
  <p:transition spd="slow">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p:nvPr/>
        </p:nvSpPr>
        <p:spPr>
          <a:xfrm>
            <a:off x="545073"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1.6</a:t>
            </a:r>
            <a:r>
              <a:rPr lang="zh-CN" altLang="en-US" sz="3500" dirty="0">
                <a:solidFill>
                  <a:schemeClr val="bg1"/>
                </a:solidFill>
                <a:latin typeface="微软雅黑" panose="020B0503020204020204" pitchFamily="34" charset="-122"/>
                <a:ea typeface="微软雅黑" panose="020B0503020204020204" pitchFamily="34" charset="-122"/>
              </a:rPr>
              <a:t>出版物检索</a:t>
            </a:r>
          </a:p>
        </p:txBody>
      </p:sp>
      <p:pic>
        <p:nvPicPr>
          <p:cNvPr id="2" name="图片 1"/>
          <p:cNvPicPr>
            <a:picLocks noChangeAspect="1"/>
          </p:cNvPicPr>
          <p:nvPr/>
        </p:nvPicPr>
        <p:blipFill>
          <a:blip r:embed="rId2" cstate="print"/>
          <a:stretch>
            <a:fillRect/>
          </a:stretch>
        </p:blipFill>
        <p:spPr>
          <a:xfrm>
            <a:off x="24130" y="772795"/>
            <a:ext cx="12143105" cy="5733415"/>
          </a:xfrm>
          <a:prstGeom prst="rect">
            <a:avLst/>
          </a:prstGeom>
        </p:spPr>
      </p:pic>
      <p:pic>
        <p:nvPicPr>
          <p:cNvPr id="4" name="图片 3"/>
          <p:cNvPicPr>
            <a:picLocks noChangeAspect="1"/>
          </p:cNvPicPr>
          <p:nvPr/>
        </p:nvPicPr>
        <p:blipFill>
          <a:blip r:embed="rId3" cstate="print"/>
          <a:stretch>
            <a:fillRect/>
          </a:stretch>
        </p:blipFill>
        <p:spPr>
          <a:xfrm>
            <a:off x="24130" y="772795"/>
            <a:ext cx="12143105" cy="5734050"/>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14375"/>
            <a:ext cx="12192000" cy="6143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标题 1"/>
          <p:cNvSpPr/>
          <p:nvPr/>
        </p:nvSpPr>
        <p:spPr>
          <a:xfrm>
            <a:off x="258470" y="177800"/>
            <a:ext cx="10771187" cy="490538"/>
          </a:xfrm>
          <a:prstGeom prst="rect">
            <a:avLst/>
          </a:prstGeom>
          <a:noFill/>
          <a:ln w="9525">
            <a:noFill/>
          </a:ln>
        </p:spPr>
        <p:txBody>
          <a:bodyPr anchor="t"/>
          <a:lstStyle/>
          <a:p>
            <a:pPr lvl="0" indent="0" eaLnBrk="0" hangingPunct="0">
              <a:lnSpc>
                <a:spcPct val="90000"/>
              </a:lnSpc>
            </a:pPr>
            <a:r>
              <a:rPr lang="en-US" altLang="zh-CN" sz="3500" dirty="0" smtClean="0">
                <a:solidFill>
                  <a:schemeClr val="bg1"/>
                </a:solidFill>
                <a:latin typeface="微软雅黑" panose="020B0503020204020204" pitchFamily="34" charset="-122"/>
                <a:ea typeface="微软雅黑" panose="020B0503020204020204" pitchFamily="34" charset="-122"/>
              </a:rPr>
              <a:t>  1.7</a:t>
            </a:r>
            <a:r>
              <a:rPr lang="zh-CN" altLang="en-US" sz="3500" dirty="0" smtClean="0">
                <a:solidFill>
                  <a:schemeClr val="bg1"/>
                </a:solidFill>
                <a:latin typeface="微软雅黑" panose="020B0503020204020204" pitchFamily="34" charset="-122"/>
                <a:ea typeface="微软雅黑" panose="020B0503020204020204" pitchFamily="34" charset="-122"/>
              </a:rPr>
              <a:t>网络首发出版</a:t>
            </a:r>
            <a:endParaRPr lang="zh-CN" altLang="en-US" sz="3500" dirty="0">
              <a:solidFill>
                <a:schemeClr val="bg1"/>
              </a:solidFill>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14375"/>
            <a:ext cx="12201525" cy="6143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11029657" y="1405719"/>
            <a:ext cx="680122" cy="2456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480179" y="4940490"/>
            <a:ext cx="6387152" cy="1419367"/>
          </a:xfrm>
          <a:prstGeom prst="rect">
            <a:avLst/>
          </a:prstGeom>
          <a:gradFill flip="none" rotWithShape="1">
            <a:gsLst>
              <a:gs pos="0">
                <a:srgbClr val="FDFA75"/>
              </a:gs>
              <a:gs pos="100000">
                <a:srgbClr val="D79E1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solidFill>
              </a:rPr>
              <a:t>任何</a:t>
            </a:r>
            <a:r>
              <a:rPr lang="zh-CN" altLang="en-US" dirty="0">
                <a:solidFill>
                  <a:schemeClr val="tx1"/>
                </a:solidFill>
              </a:rPr>
              <a:t>一篇投</a:t>
            </a:r>
            <a:r>
              <a:rPr lang="zh-CN" altLang="en-US" dirty="0" smtClean="0">
                <a:solidFill>
                  <a:schemeClr val="tx1"/>
                </a:solidFill>
              </a:rPr>
              <a:t>到这些期刊，</a:t>
            </a:r>
            <a:r>
              <a:rPr lang="zh-CN" altLang="en-US" dirty="0">
                <a:solidFill>
                  <a:schemeClr val="tx1"/>
                </a:solidFill>
              </a:rPr>
              <a:t>一经编辑部录用和审定</a:t>
            </a:r>
            <a:r>
              <a:rPr lang="zh-CN" altLang="en-US" dirty="0" smtClean="0">
                <a:solidFill>
                  <a:schemeClr val="tx1"/>
                </a:solidFill>
              </a:rPr>
              <a:t>，以及</a:t>
            </a:r>
            <a:r>
              <a:rPr lang="zh-CN" altLang="en-US" dirty="0">
                <a:solidFill>
                  <a:schemeClr val="tx1"/>
                </a:solidFill>
              </a:rPr>
              <a:t>电子杂志社</a:t>
            </a:r>
            <a:r>
              <a:rPr lang="zh-CN" altLang="en-US" dirty="0" smtClean="0">
                <a:solidFill>
                  <a:schemeClr val="tx1"/>
                </a:solidFill>
              </a:rPr>
              <a:t>审核。可在</a:t>
            </a:r>
            <a:r>
              <a:rPr lang="en-US" altLang="zh-CN" dirty="0">
                <a:solidFill>
                  <a:schemeClr val="tx1"/>
                </a:solidFill>
              </a:rPr>
              <a:t>CAJ-N</a:t>
            </a:r>
            <a:r>
              <a:rPr lang="zh-CN" altLang="en-US" dirty="0">
                <a:solidFill>
                  <a:schemeClr val="tx1"/>
                </a:solidFill>
              </a:rPr>
              <a:t>中以网络首发方式正式出版</a:t>
            </a:r>
            <a:r>
              <a:rPr lang="zh-CN" altLang="en-US" dirty="0" smtClean="0">
                <a:solidFill>
                  <a:schemeClr val="tx1"/>
                </a:solidFill>
              </a:rPr>
              <a:t>。</a:t>
            </a:r>
            <a:endParaRPr lang="en-US" altLang="zh-CN" dirty="0" smtClean="0">
              <a:solidFill>
                <a:schemeClr val="tx1"/>
              </a:solidFill>
            </a:endParaRPr>
          </a:p>
          <a:p>
            <a:endParaRPr lang="en-US" altLang="zh-CN" dirty="0" smtClean="0">
              <a:solidFill>
                <a:schemeClr val="tx1"/>
              </a:solidFill>
            </a:endParaRPr>
          </a:p>
          <a:p>
            <a:pPr algn="ctr"/>
            <a:r>
              <a:rPr lang="zh-CN" altLang="en-US" b="1" dirty="0" smtClean="0">
                <a:solidFill>
                  <a:schemeClr val="tx1"/>
                </a:solidFill>
              </a:rPr>
              <a:t>确保</a:t>
            </a:r>
            <a:r>
              <a:rPr lang="zh-CN" altLang="en-US" b="1" dirty="0">
                <a:solidFill>
                  <a:schemeClr val="tx1"/>
                </a:solidFill>
              </a:rPr>
              <a:t>学术成果的首发权与快速</a:t>
            </a:r>
            <a:r>
              <a:rPr lang="zh-CN" altLang="en-US" b="1" dirty="0" smtClean="0">
                <a:solidFill>
                  <a:schemeClr val="tx1"/>
                </a:solidFill>
              </a:rPr>
              <a:t>传播</a:t>
            </a:r>
            <a:endParaRPr lang="zh-CN" altLang="en-US" b="1" dirty="0">
              <a:solidFill>
                <a:schemeClr val="tx1"/>
              </a:solidFill>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1.7</a:t>
            </a:r>
            <a:r>
              <a:rPr lang="zh-CN" altLang="en-US" sz="3500" dirty="0">
                <a:solidFill>
                  <a:schemeClr val="bg1"/>
                </a:solidFill>
                <a:latin typeface="微软雅黑" panose="020B0503020204020204" pitchFamily="34" charset="-122"/>
                <a:ea typeface="微软雅黑" panose="020B0503020204020204" pitchFamily="34" charset="-122"/>
              </a:rPr>
              <a:t>网络首发</a:t>
            </a:r>
          </a:p>
        </p:txBody>
      </p:sp>
      <p:pic>
        <p:nvPicPr>
          <p:cNvPr id="2" name="图片 1"/>
          <p:cNvPicPr>
            <a:picLocks noChangeAspect="1"/>
          </p:cNvPicPr>
          <p:nvPr/>
        </p:nvPicPr>
        <p:blipFill>
          <a:blip r:embed="rId2" cstate="print"/>
          <a:stretch>
            <a:fillRect/>
          </a:stretch>
        </p:blipFill>
        <p:spPr>
          <a:xfrm>
            <a:off x="22225" y="668655"/>
            <a:ext cx="12146280" cy="6108700"/>
          </a:xfrm>
          <a:prstGeom prst="rect">
            <a:avLst/>
          </a:prstGeom>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5080" y="934720"/>
            <a:ext cx="12181205" cy="5902960"/>
          </a:xfrm>
          <a:prstGeom prst="rect">
            <a:avLst/>
          </a:prstGeom>
        </p:spPr>
      </p:pic>
      <p:sp>
        <p:nvSpPr>
          <p:cNvPr id="23554" name="标题 1"/>
          <p:cNvSpPr/>
          <p:nvPr/>
        </p:nvSpPr>
        <p:spPr>
          <a:xfrm>
            <a:off x="371475" y="147320"/>
            <a:ext cx="8767445" cy="490855"/>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1.8 </a:t>
            </a:r>
            <a:r>
              <a:rPr lang="zh-CN" altLang="en-US" sz="3500" dirty="0">
                <a:solidFill>
                  <a:schemeClr val="bg1"/>
                </a:solidFill>
                <a:latin typeface="微软雅黑" panose="020B0503020204020204" pitchFamily="34" charset="-122"/>
                <a:ea typeface="微软雅黑" panose="020B0503020204020204" pitchFamily="34" charset="-122"/>
              </a:rPr>
              <a:t>文献分析</a:t>
            </a:r>
            <a:r>
              <a:rPr lang="en-US" altLang="zh-CN" sz="3500" dirty="0">
                <a:solidFill>
                  <a:schemeClr val="bg1"/>
                </a:solidFill>
                <a:latin typeface="微软雅黑" panose="020B0503020204020204" pitchFamily="34" charset="-122"/>
                <a:ea typeface="微软雅黑" panose="020B0503020204020204" pitchFamily="34" charset="-122"/>
              </a:rPr>
              <a:t>——</a:t>
            </a:r>
            <a:r>
              <a:rPr lang="zh-CN" altLang="en-US" sz="3500" dirty="0">
                <a:solidFill>
                  <a:schemeClr val="bg1"/>
                </a:solidFill>
                <a:latin typeface="微软雅黑" panose="020B0503020204020204" pitchFamily="34" charset="-122"/>
                <a:ea typeface="微软雅黑" panose="020B0503020204020204" pitchFamily="34" charset="-122"/>
              </a:rPr>
              <a:t>文献分组、可视化分析</a:t>
            </a:r>
          </a:p>
        </p:txBody>
      </p:sp>
    </p:spTree>
  </p:cSld>
  <p:clrMapOvr>
    <a:masterClrMapping/>
  </p:clrMapOvr>
  <p:transition spd="slow">
    <p:blinds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00100"/>
            <a:ext cx="12192000" cy="605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554" name="标题 1"/>
          <p:cNvSpPr/>
          <p:nvPr/>
        </p:nvSpPr>
        <p:spPr>
          <a:xfrm>
            <a:off x="706755" y="177800"/>
            <a:ext cx="8767445" cy="490855"/>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1.8 </a:t>
            </a:r>
            <a:r>
              <a:rPr lang="zh-CN" altLang="en-US" sz="3500" dirty="0">
                <a:solidFill>
                  <a:schemeClr val="bg1"/>
                </a:solidFill>
                <a:latin typeface="微软雅黑" panose="020B0503020204020204" pitchFamily="34" charset="-122"/>
                <a:ea typeface="微软雅黑" panose="020B0503020204020204" pitchFamily="34" charset="-122"/>
              </a:rPr>
              <a:t>文献分析</a:t>
            </a:r>
            <a:r>
              <a:rPr lang="en-US" altLang="zh-CN" sz="3500" dirty="0">
                <a:solidFill>
                  <a:schemeClr val="bg1"/>
                </a:solidFill>
                <a:latin typeface="微软雅黑" panose="020B0503020204020204" pitchFamily="34" charset="-122"/>
                <a:ea typeface="微软雅黑" panose="020B0503020204020204" pitchFamily="34" charset="-122"/>
              </a:rPr>
              <a:t>——</a:t>
            </a:r>
            <a:r>
              <a:rPr lang="zh-CN" altLang="en-US" sz="3500" dirty="0">
                <a:solidFill>
                  <a:schemeClr val="bg1"/>
                </a:solidFill>
                <a:latin typeface="微软雅黑" panose="020B0503020204020204" pitchFamily="34" charset="-122"/>
                <a:ea typeface="微软雅黑" panose="020B0503020204020204" pitchFamily="34" charset="-122"/>
              </a:rPr>
              <a:t>文献分组、可视化分析</a:t>
            </a:r>
          </a:p>
        </p:txBody>
      </p:sp>
      <p:sp>
        <p:nvSpPr>
          <p:cNvPr id="3" name="矩形 2"/>
          <p:cNvSpPr/>
          <p:nvPr/>
        </p:nvSpPr>
        <p:spPr>
          <a:xfrm>
            <a:off x="9474199" y="2503666"/>
            <a:ext cx="400685" cy="4121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10699892" y="3087272"/>
            <a:ext cx="400685" cy="46978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10699891" y="4651357"/>
            <a:ext cx="400685" cy="4121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186054" y="2053907"/>
            <a:ext cx="3720465" cy="2736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Text Box 6"/>
          <p:cNvSpPr txBox="1"/>
          <p:nvPr/>
        </p:nvSpPr>
        <p:spPr>
          <a:xfrm>
            <a:off x="1348200" y="5210916"/>
            <a:ext cx="7122160" cy="1198880"/>
          </a:xfrm>
          <a:prstGeom prst="rect">
            <a:avLst/>
          </a:prstGeom>
          <a:solidFill>
            <a:srgbClr val="DEEBF7"/>
          </a:solidFill>
          <a:ln w="9525">
            <a:solidFill>
              <a:schemeClr val="tx1"/>
            </a:solidFill>
          </a:ln>
        </p:spPr>
        <p:txBody>
          <a:bodyPr wrap="square" anchor="t">
            <a:spAutoFit/>
          </a:bodyPr>
          <a:lstStyle/>
          <a:p>
            <a:pPr lvl="0" indent="0" algn="ctr">
              <a:lnSpc>
                <a:spcPct val="150000"/>
              </a:lnSpc>
              <a:buSzPct val="70000"/>
              <a:buFont typeface="Wingdings 2" pitchFamily="18" charset="2"/>
              <a:buNone/>
            </a:pPr>
            <a:r>
              <a:rPr lang="en-US" altLang="zh-CN" sz="2400" b="1" dirty="0">
                <a:latin typeface="幼圆" panose="02010509060101010101" charset="-122"/>
                <a:ea typeface="幼圆" panose="02010509060101010101" charset="-122"/>
                <a:sym typeface="宋体" panose="02010600030101010101" pitchFamily="2" charset="-122"/>
              </a:rPr>
              <a:t> </a:t>
            </a:r>
            <a:r>
              <a:rPr lang="zh-CN" altLang="en-US" sz="2400" b="1" dirty="0">
                <a:latin typeface="幼圆" panose="02010509060101010101" charset="-122"/>
                <a:ea typeface="幼圆" panose="02010509060101010101" charset="-122"/>
                <a:sym typeface="宋体" panose="02010600030101010101" pitchFamily="2" charset="-122"/>
              </a:rPr>
              <a:t>可针对学科、发表年度、研究层次、作者、机构、基金对结果分组浏览，实现细化检索结果的目的</a:t>
            </a:r>
          </a:p>
        </p:txBody>
      </p:sp>
      <p:sp>
        <p:nvSpPr>
          <p:cNvPr id="12" name="矩形 11"/>
          <p:cNvSpPr/>
          <p:nvPr/>
        </p:nvSpPr>
        <p:spPr>
          <a:xfrm>
            <a:off x="10588656" y="6203738"/>
            <a:ext cx="400685" cy="4121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00100"/>
            <a:ext cx="12192000" cy="605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00100"/>
            <a:ext cx="12192000" cy="605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6"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par>
                                <p:cTn id="17" presetID="18" presetClass="entr" presetSubtype="12" fill="hold" grpId="6"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par>
                                <p:cTn id="20" presetID="18" presetClass="entr" presetSubtype="12" fill="hold" grpId="6"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par>
                                <p:cTn id="23" presetID="18" presetClass="entr" presetSubtype="12" fill="hold" grpId="6"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strips(down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1"/>
                                        </p:tgtEl>
                                        <p:attrNameLst>
                                          <p:attrName>style.visibility</p:attrName>
                                        </p:attrNameLst>
                                      </p:cBhvr>
                                      <p:to>
                                        <p:strVal val="visible"/>
                                      </p:to>
                                    </p:set>
                                    <p:animEffect transition="in" filter="barn(inVertical)">
                                      <p:cBhvr>
                                        <p:cTn id="30" dur="500"/>
                                        <p:tgtEl>
                                          <p:spTgt spid="205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barn(inVertical)">
                                      <p:cBhvr>
                                        <p:cTn id="3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bldLvl="0" animBg="1"/>
      <p:bldP spid="4" grpId="0" animBg="1"/>
      <p:bldP spid="4" grpId="1" animBg="1"/>
      <p:bldP spid="4" grpId="2" animBg="1"/>
      <p:bldP spid="4" grpId="3" animBg="1"/>
      <p:bldP spid="4" grpId="4" animBg="1"/>
      <p:bldP spid="4" grpId="5" animBg="1"/>
      <p:bldP spid="4" grpId="6" bldLvl="0" animBg="1"/>
      <p:bldP spid="5" grpId="0" animBg="1"/>
      <p:bldP spid="5" grpId="1" animBg="1"/>
      <p:bldP spid="5" grpId="2" animBg="1"/>
      <p:bldP spid="5" grpId="3" animBg="1"/>
      <p:bldP spid="5" grpId="4" animBg="1"/>
      <p:bldP spid="5" grpId="5" animBg="1"/>
      <p:bldP spid="5" grpId="6" bldLvl="0" animBg="1"/>
      <p:bldP spid="8" grpId="0" animBg="1"/>
      <p:bldP spid="8" grpId="1" animBg="1"/>
      <p:bldP spid="8" grpId="2" animBg="1"/>
      <p:bldP spid="8" grpId="3" animBg="1"/>
      <p:bldP spid="8" grpId="4" animBg="1"/>
      <p:bldP spid="8" grpId="5" animBg="1"/>
      <p:bldP spid="8" grpId="6" bldLvl="0" animBg="1"/>
      <p:bldP spid="10" grpId="0" bldLvl="0" animBg="1"/>
      <p:bldP spid="10" grpId="1" animBg="1"/>
      <p:bldP spid="10" grpId="2" animBg="1"/>
      <p:bldP spid="10" grpId="3" animBg="1"/>
      <p:bldP spid="10" grpId="4" animBg="1"/>
      <p:bldP spid="12" grpId="0" animBg="1"/>
      <p:bldP spid="12" grpId="1" animBg="1"/>
      <p:bldP spid="12" grpId="2" animBg="1"/>
      <p:bldP spid="12" grpId="3" animBg="1"/>
      <p:bldP spid="12" grpId="4" animBg="1"/>
      <p:bldP spid="12" grpId="5" animBg="1"/>
      <p:bldP spid="12" grpId="6" bldLvl="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5"/>
          <p:cNvPicPr>
            <a:picLocks noChangeAspect="1" noChangeArrowheads="1"/>
          </p:cNvPicPr>
          <p:nvPr/>
        </p:nvPicPr>
        <p:blipFill>
          <a:blip r:embed="rId2" cstate="print"/>
          <a:srcRect/>
          <a:stretch>
            <a:fillRect/>
          </a:stretch>
        </p:blipFill>
        <p:spPr bwMode="auto">
          <a:xfrm>
            <a:off x="1" y="738936"/>
            <a:ext cx="12398188" cy="5727330"/>
          </a:xfrm>
          <a:prstGeom prst="rect">
            <a:avLst/>
          </a:prstGeom>
          <a:noFill/>
          <a:ln w="9525">
            <a:noFill/>
            <a:miter lim="800000"/>
            <a:headEnd/>
            <a:tailEnd/>
          </a:ln>
          <a:effectLst/>
        </p:spPr>
      </p:pic>
      <p:sp>
        <p:nvSpPr>
          <p:cNvPr id="23555" name="标题 9"/>
          <p:cNvSpPr>
            <a:spLocks noGrp="1" noChangeArrowheads="1"/>
          </p:cNvSpPr>
          <p:nvPr>
            <p:ph type="title" idx="4294967295"/>
          </p:nvPr>
        </p:nvSpPr>
        <p:spPr>
          <a:xfrm>
            <a:off x="0" y="0"/>
            <a:ext cx="10382250" cy="779145"/>
          </a:xfrm>
        </p:spPr>
        <p:txBody>
          <a:bodyPr anchor="ctr"/>
          <a:lstStyle/>
          <a:p>
            <a:pPr eaLnBrk="1" hangingPunct="1"/>
            <a:r>
              <a:rPr lang="zh-CN" altLang="en-US" sz="4000" dirty="0" smtClean="0"/>
              <a:t>    </a:t>
            </a:r>
            <a:r>
              <a:rPr lang="zh-CN" altLang="en-US" sz="4000" dirty="0" smtClean="0">
                <a:solidFill>
                  <a:schemeClr val="bg1"/>
                </a:solidFill>
              </a:rPr>
              <a:t> </a:t>
            </a:r>
            <a:r>
              <a:rPr lang="en-US" altLang="zh-CN" sz="4000" b="1" dirty="0" smtClean="0">
                <a:solidFill>
                  <a:schemeClr val="bg1"/>
                </a:solidFill>
              </a:rPr>
              <a:t>1.8 </a:t>
            </a:r>
            <a:r>
              <a:rPr lang="zh-CN" altLang="en-US" sz="4000" b="1" dirty="0" smtClean="0">
                <a:solidFill>
                  <a:schemeClr val="bg1"/>
                </a:solidFill>
              </a:rPr>
              <a:t>整体进展可视化分析</a:t>
            </a:r>
          </a:p>
        </p:txBody>
      </p:sp>
      <p:sp>
        <p:nvSpPr>
          <p:cNvPr id="22" name="矩形 21"/>
          <p:cNvSpPr/>
          <p:nvPr/>
        </p:nvSpPr>
        <p:spPr bwMode="auto">
          <a:xfrm>
            <a:off x="3678518" y="3492780"/>
            <a:ext cx="1360488" cy="2825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pic>
        <p:nvPicPr>
          <p:cNvPr id="20485" name="Picture 5"/>
          <p:cNvPicPr>
            <a:picLocks noChangeAspect="1" noChangeArrowheads="1"/>
          </p:cNvPicPr>
          <p:nvPr/>
        </p:nvPicPr>
        <p:blipFill>
          <a:blip r:embed="rId3" cstate="print"/>
          <a:srcRect/>
          <a:stretch>
            <a:fillRect/>
          </a:stretch>
        </p:blipFill>
        <p:spPr bwMode="auto">
          <a:xfrm>
            <a:off x="3781705" y="3788803"/>
            <a:ext cx="1152525" cy="485775"/>
          </a:xfrm>
          <a:prstGeom prst="rect">
            <a:avLst/>
          </a:prstGeom>
          <a:noFill/>
          <a:ln w="9525">
            <a:noFill/>
            <a:miter lim="800000"/>
            <a:headEnd/>
            <a:tailEnd/>
          </a:ln>
          <a:effectLst/>
        </p:spPr>
      </p:pic>
    </p:spTree>
  </p:cSld>
  <p:clrMapOvr>
    <a:masterClrMapping/>
  </p:clrMapOvr>
  <p:transition spd="med" advTm="3056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wipe(down)">
                                      <p:cBhvr>
                                        <p:cTn id="12"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9"/>
          <p:cNvSpPr>
            <a:spLocks noGrp="1" noChangeArrowheads="1"/>
          </p:cNvSpPr>
          <p:nvPr>
            <p:ph type="title" idx="4294967295"/>
          </p:nvPr>
        </p:nvSpPr>
        <p:spPr>
          <a:xfrm>
            <a:off x="0" y="0"/>
            <a:ext cx="10382250" cy="779145"/>
          </a:xfrm>
        </p:spPr>
        <p:txBody>
          <a:bodyPr anchor="ctr"/>
          <a:lstStyle/>
          <a:p>
            <a:pPr eaLnBrk="1" hangingPunct="1"/>
            <a:r>
              <a:rPr lang="zh-CN" altLang="en-US" sz="4000" dirty="0" smtClean="0"/>
              <a:t>  </a:t>
            </a:r>
            <a:r>
              <a:rPr lang="zh-CN" altLang="en-US" sz="4000" b="1" dirty="0" smtClean="0">
                <a:solidFill>
                  <a:schemeClr val="bg1"/>
                </a:solidFill>
              </a:rPr>
              <a:t>   </a:t>
            </a:r>
            <a:r>
              <a:rPr lang="en-US" altLang="zh-CN" sz="4000" b="1" dirty="0" smtClean="0">
                <a:solidFill>
                  <a:schemeClr val="bg1"/>
                </a:solidFill>
              </a:rPr>
              <a:t>1.8 </a:t>
            </a:r>
            <a:r>
              <a:rPr lang="zh-CN" altLang="en-US" sz="4000" b="1" dirty="0" smtClean="0">
                <a:solidFill>
                  <a:schemeClr val="bg1"/>
                </a:solidFill>
              </a:rPr>
              <a:t>整体进展可视化分析</a:t>
            </a:r>
          </a:p>
        </p:txBody>
      </p:sp>
      <p:pic>
        <p:nvPicPr>
          <p:cNvPr id="21524" name="Picture 20" descr="F:\QQ\1158009065\Image\C2C\2P]@CWAGX59((H]5IQGS2%Q.png"/>
          <p:cNvPicPr>
            <a:picLocks noChangeAspect="1" noChangeArrowheads="1"/>
          </p:cNvPicPr>
          <p:nvPr/>
        </p:nvPicPr>
        <p:blipFill>
          <a:blip r:embed="rId2" cstate="print"/>
          <a:srcRect/>
          <a:stretch>
            <a:fillRect/>
          </a:stretch>
        </p:blipFill>
        <p:spPr bwMode="auto">
          <a:xfrm>
            <a:off x="331788" y="1166813"/>
            <a:ext cx="11734800" cy="4786312"/>
          </a:xfrm>
          <a:prstGeom prst="rect">
            <a:avLst/>
          </a:prstGeom>
          <a:noFill/>
          <a:ln w="9525">
            <a:noFill/>
            <a:miter lim="800000"/>
            <a:headEnd/>
            <a:tailEnd/>
          </a:ln>
        </p:spPr>
      </p:pic>
      <p:sp>
        <p:nvSpPr>
          <p:cNvPr id="2" name="矩形 1"/>
          <p:cNvSpPr/>
          <p:nvPr/>
        </p:nvSpPr>
        <p:spPr>
          <a:xfrm>
            <a:off x="487363" y="1749425"/>
            <a:ext cx="1404937"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1525" name="Picture 21" descr="F:\QQ\1158009065\Image\C2C\[K}8ZHL[PWT_YU2C`O}WYQ9.png"/>
          <p:cNvPicPr>
            <a:picLocks noChangeAspect="1" noChangeArrowheads="1"/>
          </p:cNvPicPr>
          <p:nvPr/>
        </p:nvPicPr>
        <p:blipFill>
          <a:blip r:embed="rId3" cstate="print"/>
          <a:srcRect/>
          <a:stretch>
            <a:fillRect/>
          </a:stretch>
        </p:blipFill>
        <p:spPr bwMode="auto">
          <a:xfrm>
            <a:off x="331788" y="1166813"/>
            <a:ext cx="11734800" cy="4752975"/>
          </a:xfrm>
          <a:prstGeom prst="rect">
            <a:avLst/>
          </a:prstGeom>
          <a:noFill/>
          <a:ln w="9525">
            <a:noFill/>
            <a:miter lim="800000"/>
            <a:headEnd/>
            <a:tailEnd/>
          </a:ln>
        </p:spPr>
      </p:pic>
      <p:sp>
        <p:nvSpPr>
          <p:cNvPr id="3" name="矩形 2"/>
          <p:cNvSpPr/>
          <p:nvPr/>
        </p:nvSpPr>
        <p:spPr>
          <a:xfrm>
            <a:off x="693738" y="2065338"/>
            <a:ext cx="850900" cy="252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1526" name="Picture 22" descr="F:\QQ\1158009065\Image\C2C\S42%CD2S@HT52@VAUCIH7{A.png"/>
          <p:cNvPicPr>
            <a:picLocks noChangeAspect="1" noChangeArrowheads="1"/>
          </p:cNvPicPr>
          <p:nvPr/>
        </p:nvPicPr>
        <p:blipFill>
          <a:blip r:embed="rId4" cstate="print"/>
          <a:srcRect/>
          <a:stretch>
            <a:fillRect/>
          </a:stretch>
        </p:blipFill>
        <p:spPr bwMode="auto">
          <a:xfrm>
            <a:off x="331788" y="1166813"/>
            <a:ext cx="11734800" cy="4752975"/>
          </a:xfrm>
          <a:prstGeom prst="rect">
            <a:avLst/>
          </a:prstGeom>
          <a:noFill/>
          <a:ln w="9525">
            <a:noFill/>
            <a:miter lim="800000"/>
            <a:headEnd/>
            <a:tailEnd/>
          </a:ln>
        </p:spPr>
      </p:pic>
      <p:sp>
        <p:nvSpPr>
          <p:cNvPr id="4" name="矩形 3"/>
          <p:cNvSpPr/>
          <p:nvPr/>
        </p:nvSpPr>
        <p:spPr>
          <a:xfrm>
            <a:off x="693738" y="2900363"/>
            <a:ext cx="625475" cy="331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1527" name="Picture 23"/>
          <p:cNvPicPr>
            <a:picLocks noChangeAspect="1" noChangeArrowheads="1"/>
          </p:cNvPicPr>
          <p:nvPr/>
        </p:nvPicPr>
        <p:blipFill>
          <a:blip r:embed="rId5" cstate="print"/>
          <a:srcRect/>
          <a:stretch>
            <a:fillRect/>
          </a:stretch>
        </p:blipFill>
        <p:spPr bwMode="auto">
          <a:xfrm>
            <a:off x="2836863" y="1466850"/>
            <a:ext cx="9229725" cy="4295775"/>
          </a:xfrm>
          <a:prstGeom prst="rect">
            <a:avLst/>
          </a:prstGeom>
          <a:noFill/>
          <a:ln w="9525">
            <a:noFill/>
            <a:miter lim="800000"/>
            <a:headEnd/>
            <a:tailEnd/>
          </a:ln>
          <a:effectLst/>
        </p:spPr>
      </p:pic>
      <p:pic>
        <p:nvPicPr>
          <p:cNvPr id="21528" name="Picture 24"/>
          <p:cNvPicPr>
            <a:picLocks noChangeAspect="1" noChangeArrowheads="1"/>
          </p:cNvPicPr>
          <p:nvPr/>
        </p:nvPicPr>
        <p:blipFill>
          <a:blip r:embed="rId6" cstate="print"/>
          <a:srcRect/>
          <a:stretch>
            <a:fillRect/>
          </a:stretch>
        </p:blipFill>
        <p:spPr bwMode="auto">
          <a:xfrm>
            <a:off x="2836863" y="1466850"/>
            <a:ext cx="9229725" cy="4295775"/>
          </a:xfrm>
          <a:prstGeom prst="rect">
            <a:avLst/>
          </a:prstGeom>
          <a:noFill/>
          <a:ln w="9525">
            <a:noFill/>
            <a:miter lim="800000"/>
            <a:headEnd/>
            <a:tailEnd/>
          </a:ln>
          <a:effectLst/>
        </p:spPr>
      </p:pic>
      <p:sp>
        <p:nvSpPr>
          <p:cNvPr id="5" name="矩形 4"/>
          <p:cNvSpPr/>
          <p:nvPr/>
        </p:nvSpPr>
        <p:spPr>
          <a:xfrm>
            <a:off x="693738" y="5076825"/>
            <a:ext cx="850900" cy="298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1529" name="Picture 25"/>
          <p:cNvPicPr>
            <a:picLocks noChangeAspect="1" noChangeArrowheads="1"/>
          </p:cNvPicPr>
          <p:nvPr/>
        </p:nvPicPr>
        <p:blipFill>
          <a:blip r:embed="rId7" cstate="print"/>
          <a:srcRect/>
          <a:stretch>
            <a:fillRect/>
          </a:stretch>
        </p:blipFill>
        <p:spPr bwMode="auto">
          <a:xfrm>
            <a:off x="136525" y="1166813"/>
            <a:ext cx="11930063" cy="4752975"/>
          </a:xfrm>
          <a:prstGeom prst="rect">
            <a:avLst/>
          </a:prstGeom>
          <a:noFill/>
          <a:ln w="9525">
            <a:solidFill>
              <a:schemeClr val="tx1"/>
            </a:solidFill>
            <a:miter lim="800000"/>
            <a:headEnd/>
            <a:tailEnd/>
          </a:ln>
          <a:effectLst/>
        </p:spPr>
      </p:pic>
      <p:sp>
        <p:nvSpPr>
          <p:cNvPr id="6" name="矩形 5"/>
          <p:cNvSpPr/>
          <p:nvPr/>
        </p:nvSpPr>
        <p:spPr>
          <a:xfrm>
            <a:off x="1006475" y="5375275"/>
            <a:ext cx="1144588" cy="387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p:cNvSpPr/>
          <p:nvPr/>
        </p:nvSpPr>
        <p:spPr>
          <a:xfrm>
            <a:off x="3516313" y="5568950"/>
            <a:ext cx="7504112" cy="73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a:solidFill>
                  <a:schemeClr val="bg1"/>
                </a:solidFill>
                <a:effectLst>
                  <a:outerShdw blurRad="38100" dist="38100" dir="2700000" algn="tl">
                    <a:srgbClr val="000000">
                      <a:alpha val="43137"/>
                    </a:srgbClr>
                  </a:outerShdw>
                </a:effectLst>
              </a:rPr>
              <a:t>点击柱形图的柱形条选择关键词进行比较分析</a:t>
            </a:r>
          </a:p>
        </p:txBody>
      </p:sp>
    </p:spTree>
  </p:cSld>
  <p:clrMapOvr>
    <a:masterClrMapping/>
  </p:clrMapOvr>
  <p:transition spd="med" advTm="3056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1524"/>
                                        </p:tgtEl>
                                        <p:attrNameLst>
                                          <p:attrName>style.visibility</p:attrName>
                                        </p:attrNameLst>
                                      </p:cBhvr>
                                      <p:to>
                                        <p:strVal val="visible"/>
                                      </p:to>
                                    </p:set>
                                    <p:animEffect transition="in" filter="barn(inVertical)">
                                      <p:cBhvr>
                                        <p:cTn id="10" dur="500"/>
                                        <p:tgtEl>
                                          <p:spTgt spid="215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525"/>
                                        </p:tgtEl>
                                        <p:attrNameLst>
                                          <p:attrName>style.visibility</p:attrName>
                                        </p:attrNameLst>
                                      </p:cBhvr>
                                      <p:to>
                                        <p:strVal val="visible"/>
                                      </p:to>
                                    </p:set>
                                    <p:animEffect transition="in" filter="barn(inVertical)">
                                      <p:cBhvr>
                                        <p:cTn id="15" dur="500"/>
                                        <p:tgtEl>
                                          <p:spTgt spid="215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21526"/>
                                        </p:tgtEl>
                                        <p:attrNameLst>
                                          <p:attrName>style.visibility</p:attrName>
                                        </p:attrNameLst>
                                      </p:cBhvr>
                                      <p:to>
                                        <p:strVal val="visible"/>
                                      </p:to>
                                    </p:set>
                                    <p:animEffect transition="in" filter="barn(inVertical)">
                                      <p:cBhvr>
                                        <p:cTn id="26" dur="500"/>
                                        <p:tgtEl>
                                          <p:spTgt spid="215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527"/>
                                        </p:tgtEl>
                                        <p:attrNameLst>
                                          <p:attrName>style.visibility</p:attrName>
                                        </p:attrNameLst>
                                      </p:cBhvr>
                                      <p:to>
                                        <p:strVal val="visible"/>
                                      </p:to>
                                    </p:set>
                                    <p:animEffect transition="in" filter="barn(inVertical)">
                                      <p:cBhvr>
                                        <p:cTn id="31" dur="500"/>
                                        <p:tgtEl>
                                          <p:spTgt spid="215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528"/>
                                        </p:tgtEl>
                                        <p:attrNameLst>
                                          <p:attrName>style.visibility</p:attrName>
                                        </p:attrNameLst>
                                      </p:cBhvr>
                                      <p:to>
                                        <p:strVal val="visible"/>
                                      </p:to>
                                    </p:set>
                                    <p:animEffect transition="in" filter="barn(inVertical)">
                                      <p:cBhvr>
                                        <p:cTn id="36" dur="500"/>
                                        <p:tgtEl>
                                          <p:spTgt spid="215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1529"/>
                                        </p:tgtEl>
                                        <p:attrNameLst>
                                          <p:attrName>style.visibility</p:attrName>
                                        </p:attrNameLst>
                                      </p:cBhvr>
                                      <p:to>
                                        <p:strVal val="visible"/>
                                      </p:to>
                                    </p:set>
                                    <p:animEffect transition="in" filter="barn(inVertical)">
                                      <p:cBhvr>
                                        <p:cTn id="44" dur="500"/>
                                        <p:tgtEl>
                                          <p:spTgt spid="2152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15"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5240" y="810895"/>
            <a:ext cx="12160885" cy="6011545"/>
          </a:xfrm>
          <a:prstGeom prst="rect">
            <a:avLst/>
          </a:prstGeom>
        </p:spPr>
      </p:pic>
      <p:sp>
        <p:nvSpPr>
          <p:cNvPr id="26627"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1.9 </a:t>
            </a:r>
            <a:r>
              <a:rPr lang="zh-CN" altLang="en-US" sz="3500" dirty="0">
                <a:solidFill>
                  <a:schemeClr val="bg1"/>
                </a:solidFill>
                <a:latin typeface="微软雅黑" panose="020B0503020204020204" pitchFamily="34" charset="-122"/>
                <a:ea typeface="微软雅黑" panose="020B0503020204020204" pitchFamily="34" charset="-122"/>
              </a:rPr>
              <a:t>阅读文献</a:t>
            </a:r>
          </a:p>
        </p:txBody>
      </p:sp>
      <p:pic>
        <p:nvPicPr>
          <p:cNvPr id="3" name="图片 2"/>
          <p:cNvPicPr>
            <a:picLocks noChangeAspect="1"/>
          </p:cNvPicPr>
          <p:nvPr/>
        </p:nvPicPr>
        <p:blipFill>
          <a:blip r:embed="rId3" cstate="print"/>
          <a:stretch>
            <a:fillRect/>
          </a:stretch>
        </p:blipFill>
        <p:spPr>
          <a:xfrm>
            <a:off x="15240" y="761999"/>
            <a:ext cx="12219305" cy="6060441"/>
          </a:xfrm>
          <a:prstGeom prst="rect">
            <a:avLst/>
          </a:prstGeom>
        </p:spPr>
      </p:pic>
      <p:sp>
        <p:nvSpPr>
          <p:cNvPr id="28680" name="圆角矩形标注 12"/>
          <p:cNvSpPr/>
          <p:nvPr/>
        </p:nvSpPr>
        <p:spPr>
          <a:xfrm>
            <a:off x="6363017" y="3322160"/>
            <a:ext cx="4433887" cy="989013"/>
          </a:xfrm>
          <a:prstGeom prst="wedgeRoundRectCallout">
            <a:avLst>
              <a:gd name="adj1" fmla="val -39681"/>
              <a:gd name="adj2" fmla="val -82773"/>
              <a:gd name="adj3" fmla="val 16667"/>
            </a:avLst>
          </a:prstGeom>
          <a:solidFill>
            <a:schemeClr val="bg1"/>
          </a:solidFill>
          <a:ln w="12700" cap="flat" cmpd="sng">
            <a:solidFill>
              <a:srgbClr val="FF0000"/>
            </a:solidFill>
            <a:prstDash val="solid"/>
            <a:miter/>
            <a:headEnd type="none" w="med" len="med"/>
            <a:tailEnd type="none" w="med" len="med"/>
          </a:ln>
        </p:spPr>
        <p:txBody>
          <a:bodyPr anchor="t"/>
          <a:lstStyle/>
          <a:p>
            <a:pPr lvl="0" indent="0"/>
            <a:r>
              <a:rPr lang="zh-CN" altLang="en-US" sz="2400" b="1" dirty="0">
                <a:latin typeface="微软雅黑" panose="020B0503020204020204" pitchFamily="34" charset="-122"/>
                <a:ea typeface="微软雅黑" panose="020B0503020204020204" pitchFamily="34" charset="-122"/>
              </a:rPr>
              <a:t>蓝色字体为超链接，可以点击直接进入相应的检索页面。</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wipe(down)">
                                      <p:cBhvr>
                                        <p:cTn id="12"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标题 1"/>
          <p:cNvSpPr/>
          <p:nvPr/>
        </p:nvSpPr>
        <p:spPr>
          <a:xfrm>
            <a:off x="6668" y="125095"/>
            <a:ext cx="10771187" cy="490538"/>
          </a:xfrm>
          <a:prstGeom prst="rect">
            <a:avLst/>
          </a:prstGeom>
          <a:noFill/>
          <a:ln w="9525">
            <a:noFill/>
          </a:ln>
        </p:spPr>
        <p:txBody>
          <a:bodyPr anchor="t"/>
          <a:lstStyle/>
          <a:p>
            <a:pPr lvl="0" indent="0" algn="ctr">
              <a:lnSpc>
                <a:spcPct val="90000"/>
              </a:lnSpc>
            </a:pPr>
            <a:r>
              <a:rPr lang="zh-CN" altLang="en-US" sz="3000" spc="60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rPr>
              <a:t>新版本增值功能         </a:t>
            </a:r>
            <a:r>
              <a:rPr lang="zh-CN" altLang="en-US" sz="3000" spc="600" dirty="0">
                <a:ln w="9525" cmpd="sng">
                  <a:solidFill>
                    <a:schemeClr val="accent1"/>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微软雅黑" panose="020B0503020204020204" pitchFamily="34" charset="-122"/>
                <a:ea typeface="微软雅黑" panose="020B0503020204020204" pitchFamily="34" charset="-122"/>
              </a:rPr>
              <a:t>   </a:t>
            </a:r>
            <a:r>
              <a:rPr lang="en-US" altLang="zh-CN" sz="3000" spc="600" dirty="0">
                <a:ln w="9525" cmpd="sng">
                  <a:solidFill>
                    <a:schemeClr val="accent1"/>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微软雅黑" panose="020B0503020204020204" pitchFamily="34" charset="-122"/>
                <a:ea typeface="微软雅黑" panose="020B0503020204020204" pitchFamily="34" charset="-122"/>
              </a:rPr>
              <a:t>www.cnki.net</a:t>
            </a:r>
          </a:p>
        </p:txBody>
      </p:sp>
      <p:sp>
        <p:nvSpPr>
          <p:cNvPr id="6" name="MH_SubTitle_1"/>
          <p:cNvSpPr/>
          <p:nvPr>
            <p:custDataLst>
              <p:tags r:id="rId1"/>
            </p:custDataLst>
          </p:nvPr>
        </p:nvSpPr>
        <p:spPr>
          <a:xfrm>
            <a:off x="706438" y="1655760"/>
            <a:ext cx="1440832" cy="1336383"/>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7AC6A5"/>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500" b="1" i="0" u="none" strike="noStrike" kern="1200" cap="none" spc="0" normalizeH="0" baseline="0" noProof="0" dirty="0">
                <a:ln>
                  <a:noFill/>
                </a:ln>
                <a:solidFill>
                  <a:srgbClr val="FFFFFF"/>
                </a:solidFill>
                <a:effectLst/>
                <a:uLnTx/>
                <a:uFillTx/>
                <a:latin typeface="+mn-lt"/>
                <a:ea typeface="微软雅黑" panose="020B0503020204020204" pitchFamily="34" charset="-122"/>
                <a:cs typeface="+mn-cs"/>
              </a:rPr>
              <a:t>资源</a:t>
            </a:r>
          </a:p>
        </p:txBody>
      </p:sp>
      <p:sp>
        <p:nvSpPr>
          <p:cNvPr id="7" name="MH_Other_1"/>
          <p:cNvSpPr/>
          <p:nvPr>
            <p:custDataLst>
              <p:tags r:id="rId2"/>
            </p:custDataLst>
          </p:nvPr>
        </p:nvSpPr>
        <p:spPr>
          <a:xfrm>
            <a:off x="363276" y="3020705"/>
            <a:ext cx="2127155" cy="350293"/>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7AC6A5"/>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9" name="MH_Text_1"/>
          <p:cNvSpPr/>
          <p:nvPr>
            <p:custDataLst>
              <p:tags r:id="rId3"/>
            </p:custDataLst>
          </p:nvPr>
        </p:nvSpPr>
        <p:spPr>
          <a:xfrm>
            <a:off x="6753" y="3699254"/>
            <a:ext cx="3021013" cy="28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期刊、报纸、博硕、会议、</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工具书、图片、年鉴数据、标准、科技成果、专利</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中外文统一集成</a:t>
            </a:r>
          </a:p>
        </p:txBody>
      </p:sp>
      <p:sp>
        <p:nvSpPr>
          <p:cNvPr id="10" name="MH_SubTitle_2"/>
          <p:cNvSpPr/>
          <p:nvPr>
            <p:custDataLst>
              <p:tags r:id="rId4"/>
            </p:custDataLst>
          </p:nvPr>
        </p:nvSpPr>
        <p:spPr>
          <a:xfrm>
            <a:off x="3748230" y="1655763"/>
            <a:ext cx="1492510" cy="1336380"/>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B764D"/>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500" b="1" i="0" u="none" strike="noStrike" kern="1200" cap="none" spc="0" normalizeH="0" baseline="0" noProof="0" dirty="0">
                <a:ln>
                  <a:noFill/>
                </a:ln>
                <a:solidFill>
                  <a:srgbClr val="FFFFFF"/>
                </a:solidFill>
                <a:effectLst/>
                <a:uLnTx/>
                <a:uFillTx/>
                <a:latin typeface="+mn-lt"/>
                <a:ea typeface="微软雅黑" panose="020B0503020204020204" pitchFamily="34" charset="-122"/>
                <a:cs typeface="+mn-cs"/>
              </a:rPr>
              <a:t>功能</a:t>
            </a:r>
          </a:p>
        </p:txBody>
      </p:sp>
      <p:sp>
        <p:nvSpPr>
          <p:cNvPr id="11" name="MH_Other_2"/>
          <p:cNvSpPr/>
          <p:nvPr>
            <p:custDataLst>
              <p:tags r:id="rId5"/>
            </p:custDataLst>
          </p:nvPr>
        </p:nvSpPr>
        <p:spPr>
          <a:xfrm>
            <a:off x="3260866" y="3048001"/>
            <a:ext cx="2443897" cy="350292"/>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FB764D"/>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12" name="MH_Text_2"/>
          <p:cNvSpPr/>
          <p:nvPr>
            <p:custDataLst>
              <p:tags r:id="rId6"/>
            </p:custDataLst>
          </p:nvPr>
        </p:nvSpPr>
        <p:spPr>
          <a:xfrm>
            <a:off x="2983185" y="3686317"/>
            <a:ext cx="3022600" cy="28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检索</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下载</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可视化、文献分析</a:t>
            </a:r>
          </a:p>
        </p:txBody>
      </p:sp>
      <p:sp>
        <p:nvSpPr>
          <p:cNvPr id="13" name="MH_SubTitle_3"/>
          <p:cNvSpPr/>
          <p:nvPr>
            <p:custDataLst>
              <p:tags r:id="rId7"/>
            </p:custDataLst>
          </p:nvPr>
        </p:nvSpPr>
        <p:spPr>
          <a:xfrm>
            <a:off x="6827146" y="1655764"/>
            <a:ext cx="1398232" cy="1336383"/>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65C7EB"/>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500" b="1" i="0" u="none" strike="noStrike" kern="1200" cap="none" spc="0" normalizeH="0" baseline="0" noProof="0" dirty="0">
                <a:ln>
                  <a:noFill/>
                </a:ln>
                <a:solidFill>
                  <a:srgbClr val="FFFFFF"/>
                </a:solidFill>
                <a:effectLst/>
                <a:uLnTx/>
                <a:uFillTx/>
                <a:latin typeface="+mn-lt"/>
                <a:ea typeface="微软雅黑" panose="020B0503020204020204" pitchFamily="34" charset="-122"/>
                <a:cs typeface="+mn-cs"/>
              </a:rPr>
              <a:t>平台</a:t>
            </a:r>
          </a:p>
        </p:txBody>
      </p:sp>
      <p:sp>
        <p:nvSpPr>
          <p:cNvPr id="14" name="MH_Other_3"/>
          <p:cNvSpPr/>
          <p:nvPr>
            <p:custDataLst>
              <p:tags r:id="rId8"/>
            </p:custDataLst>
          </p:nvPr>
        </p:nvSpPr>
        <p:spPr>
          <a:xfrm>
            <a:off x="6494131" y="3048001"/>
            <a:ext cx="2064263" cy="350293"/>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65C7EB"/>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15" name="MH_Text_3"/>
          <p:cNvSpPr/>
          <p:nvPr>
            <p:custDataLst>
              <p:tags r:id="rId9"/>
            </p:custDataLst>
          </p:nvPr>
        </p:nvSpPr>
        <p:spPr>
          <a:xfrm>
            <a:off x="6092031" y="3562776"/>
            <a:ext cx="3021013" cy="28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个性化</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数字化学习与研究平台</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协同研学平台</a:t>
            </a:r>
          </a:p>
        </p:txBody>
      </p:sp>
      <p:sp>
        <p:nvSpPr>
          <p:cNvPr id="16" name="MH_SubTitle_3"/>
          <p:cNvSpPr/>
          <p:nvPr>
            <p:custDataLst>
              <p:tags r:id="rId10"/>
            </p:custDataLst>
          </p:nvPr>
        </p:nvSpPr>
        <p:spPr>
          <a:xfrm>
            <a:off x="9646328" y="1655762"/>
            <a:ext cx="1398232" cy="1336383"/>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2500" b="1" dirty="0">
                <a:solidFill>
                  <a:srgbClr val="FFFFFF"/>
                </a:solidFill>
                <a:ea typeface="微软雅黑" panose="020B0503020204020204" pitchFamily="34" charset="-122"/>
              </a:rPr>
              <a:t>出版</a:t>
            </a:r>
            <a:endParaRPr kumimoji="0" lang="zh-CN" altLang="en-US" sz="2500" b="1" i="0" u="none" strike="noStrike" kern="1200" cap="none" spc="0" normalizeH="0" baseline="0" noProof="0" dirty="0">
              <a:ln>
                <a:noFill/>
              </a:ln>
              <a:solidFill>
                <a:srgbClr val="FFFFFF"/>
              </a:solidFill>
              <a:effectLst/>
              <a:uLnTx/>
              <a:uFillTx/>
              <a:latin typeface="+mn-lt"/>
              <a:ea typeface="微软雅黑" panose="020B0503020204020204" pitchFamily="34" charset="-122"/>
              <a:cs typeface="+mn-cs"/>
            </a:endParaRPr>
          </a:p>
        </p:txBody>
      </p:sp>
      <p:sp>
        <p:nvSpPr>
          <p:cNvPr id="17" name="MH_Other_3"/>
          <p:cNvSpPr/>
          <p:nvPr>
            <p:custDataLst>
              <p:tags r:id="rId11"/>
            </p:custDataLst>
          </p:nvPr>
        </p:nvSpPr>
        <p:spPr>
          <a:xfrm>
            <a:off x="9313313" y="3047999"/>
            <a:ext cx="2064263" cy="350293"/>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18" name="MH_Text_1"/>
          <p:cNvSpPr/>
          <p:nvPr>
            <p:custDataLst>
              <p:tags r:id="rId12"/>
            </p:custDataLst>
          </p:nvPr>
        </p:nvSpPr>
        <p:spPr>
          <a:xfrm>
            <a:off x="8834937" y="3851652"/>
            <a:ext cx="3021013" cy="28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lang="zh-CN" altLang="en-US"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优先出版</a:t>
            </a:r>
            <a:endPar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a:p>
            <a:pPr lvl="0" algn="ctr">
              <a:lnSpc>
                <a:spcPct val="130000"/>
              </a:lnSpc>
              <a:defRPr/>
            </a:pPr>
            <a:r>
              <a:rPr lang="zh-CN" altLang="en-US"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网络</a:t>
            </a:r>
            <a:r>
              <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首发</a:t>
            </a:r>
          </a:p>
          <a:p>
            <a:pPr lvl="0" algn="ctr">
              <a:lnSpc>
                <a:spcPct val="130000"/>
              </a:lnSpc>
              <a:defRPr/>
            </a:pPr>
            <a:r>
              <a:rPr lang="zh-CN" altLang="en-US"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增强出版</a:t>
            </a:r>
          </a:p>
          <a:p>
            <a:pPr lvl="0" algn="ctr">
              <a:lnSpc>
                <a:spcPct val="130000"/>
              </a:lnSpc>
              <a:defRPr/>
            </a:pPr>
            <a:r>
              <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数据论文</a:t>
            </a:r>
          </a:p>
          <a:p>
            <a:pPr lvl="0" algn="ctr">
              <a:lnSpc>
                <a:spcPct val="130000"/>
              </a:lnSpc>
              <a:defRPr/>
            </a:pPr>
            <a:endPar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smtClean="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7620" y="46355"/>
            <a:ext cx="12145010" cy="6765290"/>
          </a:xfrm>
          <a:prstGeom prst="rect">
            <a:avLst/>
          </a:prstGeom>
        </p:spPr>
      </p:pic>
      <p:sp>
        <p:nvSpPr>
          <p:cNvPr id="3" name="矩形 2"/>
          <p:cNvSpPr/>
          <p:nvPr/>
        </p:nvSpPr>
        <p:spPr>
          <a:xfrm>
            <a:off x="4070985" y="2123440"/>
            <a:ext cx="4446905" cy="224726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1" lang="zh-CN" altLang="en-US" sz="1800" b="1" i="0" u="none" strike="noStrike" cap="none" normalizeH="0" baseline="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rPr>
              <a:t>数字对象唯一标识符，是一套识别数字资源的机制，涵括的对象有</a:t>
            </a:r>
            <a:r>
              <a:rPr kumimoji="1" lang="zh-CN" altLang="en-US" sz="1800" b="1" i="0" u="none" strike="noStrike" cap="none" normalizeH="0" baseline="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视频、报告或书籍</a:t>
            </a:r>
            <a:r>
              <a:rPr kumimoji="1" lang="zh-CN" altLang="en-US" sz="1800" b="1" i="0" u="none" strike="noStrike" cap="none" normalizeH="0" baseline="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rPr>
              <a:t>等等。</a:t>
            </a: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1" lang="zh-CN" altLang="en-US" sz="1800" b="1" i="0" u="none" strike="noStrike" cap="none" normalizeH="0" baseline="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1" lang="zh-CN" altLang="en-US" sz="1800" b="1" i="0" u="none" strike="noStrike" cap="none" normalizeH="0" baseline="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rPr>
              <a:t>无论走到哪里都有踪迹可寻，并且通过DOI系统的自动转换后，将永远指向最新和有效的网站网址。</a:t>
            </a:r>
          </a:p>
        </p:txBody>
      </p:sp>
    </p:spTree>
  </p:cSld>
  <p:clrMapOvr>
    <a:masterClrMapping/>
  </p:clrMapOvr>
  <p:transition spd="slow">
    <p:blinds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27940" y="-64770"/>
            <a:ext cx="12200890" cy="6895465"/>
          </a:xfrm>
          <a:prstGeom prst="rect">
            <a:avLst/>
          </a:prstGeom>
        </p:spPr>
      </p:pic>
      <p:pic>
        <p:nvPicPr>
          <p:cNvPr id="3" name="图片 2"/>
          <p:cNvPicPr>
            <a:picLocks noChangeAspect="1"/>
          </p:cNvPicPr>
          <p:nvPr/>
        </p:nvPicPr>
        <p:blipFill>
          <a:blip r:embed="rId3" cstate="print"/>
          <a:stretch>
            <a:fillRect/>
          </a:stretch>
        </p:blipFill>
        <p:spPr>
          <a:xfrm>
            <a:off x="-27940" y="-64770"/>
            <a:ext cx="12200255" cy="6812915"/>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stretch>
            <a:fillRect/>
          </a:stretch>
        </p:blipFill>
        <p:spPr>
          <a:xfrm>
            <a:off x="12065" y="777875"/>
            <a:ext cx="12198350" cy="6116320"/>
          </a:xfrm>
          <a:prstGeom prst="rect">
            <a:avLst/>
          </a:prstGeom>
        </p:spPr>
      </p:pic>
      <p:sp>
        <p:nvSpPr>
          <p:cNvPr id="27650"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zh-CN" altLang="en-US" sz="3500" dirty="0">
                <a:solidFill>
                  <a:schemeClr val="bg1"/>
                </a:solidFill>
                <a:latin typeface="微软雅黑" panose="020B0503020204020204" pitchFamily="34" charset="-122"/>
                <a:ea typeface="微软雅黑" panose="020B0503020204020204" pitchFamily="34" charset="-122"/>
              </a:rPr>
              <a:t>知网节点、知识网络</a:t>
            </a:r>
          </a:p>
        </p:txBody>
      </p:sp>
      <p:sp>
        <p:nvSpPr>
          <p:cNvPr id="4" name="矩形 3"/>
          <p:cNvSpPr/>
          <p:nvPr/>
        </p:nvSpPr>
        <p:spPr>
          <a:xfrm>
            <a:off x="318135" y="4509135"/>
            <a:ext cx="1319530" cy="3657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313055" y="4874895"/>
            <a:ext cx="1308735" cy="3657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318135" y="5240655"/>
            <a:ext cx="1319530" cy="3657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9" name="图片 8"/>
          <p:cNvPicPr>
            <a:picLocks noChangeAspect="1"/>
          </p:cNvPicPr>
          <p:nvPr/>
        </p:nvPicPr>
        <p:blipFill>
          <a:blip r:embed="rId3" cstate="print"/>
          <a:stretch>
            <a:fillRect/>
          </a:stretch>
        </p:blipFill>
        <p:spPr>
          <a:xfrm>
            <a:off x="2482215" y="808355"/>
            <a:ext cx="9585325" cy="6055995"/>
          </a:xfrm>
          <a:prstGeom prst="rect">
            <a:avLst/>
          </a:prstGeom>
        </p:spPr>
      </p:pic>
      <p:sp>
        <p:nvSpPr>
          <p:cNvPr id="10" name="矩形 9"/>
          <p:cNvSpPr/>
          <p:nvPr/>
        </p:nvSpPr>
        <p:spPr>
          <a:xfrm>
            <a:off x="3046320" y="2678427"/>
            <a:ext cx="2468880" cy="395605"/>
          </a:xfrm>
          <a:prstGeom prst="rect">
            <a:avLst/>
          </a:prstGeom>
        </p:spPr>
        <p:txBody>
          <a:bodyPr wrap="none">
            <a:spAutoFit/>
          </a:bodyPr>
          <a:lstStyle/>
          <a:p>
            <a:pPr algn="ctr">
              <a:lnSpc>
                <a:spcPct val="110000"/>
              </a:lnSpc>
            </a:pPr>
            <a:r>
              <a:rPr lang="zh-CN" altLang="en-US" dirty="0">
                <a:solidFill>
                  <a:srgbClr val="FF0000"/>
                </a:solidFill>
                <a:latin typeface="微软雅黑" panose="020B0503020204020204" pitchFamily="34" charset="-122"/>
                <a:ea typeface="微软雅黑" panose="020B0503020204020204" pitchFamily="34" charset="-122"/>
              </a:rPr>
              <a:t>参考文献（探究原理）</a:t>
            </a:r>
          </a:p>
        </p:txBody>
      </p:sp>
      <p:sp>
        <p:nvSpPr>
          <p:cNvPr id="11" name="矩形 10"/>
          <p:cNvSpPr/>
          <p:nvPr/>
        </p:nvSpPr>
        <p:spPr>
          <a:xfrm>
            <a:off x="8129194" y="1763261"/>
            <a:ext cx="2926080" cy="395605"/>
          </a:xfrm>
          <a:prstGeom prst="rect">
            <a:avLst/>
          </a:prstGeom>
        </p:spPr>
        <p:txBody>
          <a:bodyPr wrap="none">
            <a:spAutoFit/>
          </a:bodyPr>
          <a:lstStyle/>
          <a:p>
            <a:pPr algn="ctr">
              <a:lnSpc>
                <a:spcPct val="110000"/>
              </a:lnSpc>
            </a:pPr>
            <a:r>
              <a:rPr lang="zh-CN" altLang="en-US" dirty="0">
                <a:solidFill>
                  <a:srgbClr val="FF0000"/>
                </a:solidFill>
                <a:latin typeface="微软雅黑" panose="020B0503020204020204" pitchFamily="34" charset="-122"/>
                <a:ea typeface="微软雅黑" panose="020B0503020204020204" pitchFamily="34" charset="-122"/>
              </a:rPr>
              <a:t>引证文献（探究最新方法）</a:t>
            </a:r>
          </a:p>
        </p:txBody>
      </p:sp>
      <p:pic>
        <p:nvPicPr>
          <p:cNvPr id="12" name="图片 11"/>
          <p:cNvPicPr>
            <a:picLocks noChangeAspect="1"/>
          </p:cNvPicPr>
          <p:nvPr/>
        </p:nvPicPr>
        <p:blipFill>
          <a:blip r:embed="rId4" cstate="print"/>
          <a:stretch>
            <a:fillRect/>
          </a:stretch>
        </p:blipFill>
        <p:spPr>
          <a:xfrm>
            <a:off x="2386965" y="777875"/>
            <a:ext cx="9680575" cy="60559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6"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6"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6"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4" grpId="5" animBg="1"/>
      <p:bldP spid="4" grpId="6" bldLvl="0" animBg="1"/>
      <p:bldP spid="3" grpId="0" animBg="1"/>
      <p:bldP spid="3" grpId="1" animBg="1"/>
      <p:bldP spid="3" grpId="2" animBg="1"/>
      <p:bldP spid="3" grpId="3" animBg="1"/>
      <p:bldP spid="3" grpId="4" animBg="1"/>
      <p:bldP spid="3" grpId="5" animBg="1"/>
      <p:bldP spid="3" grpId="6" bldLvl="0" animBg="1"/>
      <p:bldP spid="5" grpId="0" animBg="1"/>
      <p:bldP spid="5" grpId="1" animBg="1"/>
      <p:bldP spid="5" grpId="2" animBg="1"/>
      <p:bldP spid="5" grpId="3" animBg="1"/>
      <p:bldP spid="5" grpId="4" animBg="1"/>
      <p:bldP spid="5" grpId="5" animBg="1"/>
      <p:bldP spid="5" grpId="6" bldLvl="0" animBg="1"/>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60077" y="2700635"/>
            <a:ext cx="4871847" cy="1446550"/>
          </a:xfrm>
          <a:prstGeom prst="rect">
            <a:avLst/>
          </a:prstGeom>
          <a:noFill/>
        </p:spPr>
        <p:txBody>
          <a:bodyPr wrap="none" lIns="91440" tIns="45720" rIns="91440" bIns="45720">
            <a:spAutoFit/>
          </a:bodyPr>
          <a:lstStyle/>
          <a:p>
            <a:pPr algn="ctr"/>
            <a:r>
              <a:rPr lang="zh-CN" altLang="en-US" sz="8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微软雅黑" pitchFamily="34" charset="-122"/>
                <a:ea typeface="微软雅黑" pitchFamily="34" charset="-122"/>
              </a:rPr>
              <a:t>有奖问答</a:t>
            </a:r>
            <a:endParaRPr lang="zh-CN" altLang="en-US"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微软雅黑" pitchFamily="34" charset="-122"/>
              <a:ea typeface="微软雅黑" pitchFamily="34" charset="-122"/>
            </a:endParaRPr>
          </a:p>
        </p:txBody>
      </p:sp>
    </p:spTree>
  </p:cSld>
  <p:clrMapOvr>
    <a:masterClrMapping/>
  </p:clrMapOvr>
  <p:transition spd="slow">
    <p:blinds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3611563" cy="6858000"/>
          </a:xfrm>
          <a:prstGeom prst="rect">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6386" name="文本框 5"/>
          <p:cNvSpPr txBox="1">
            <a:spLocks noChangeArrowheads="1"/>
          </p:cNvSpPr>
          <p:nvPr/>
        </p:nvSpPr>
        <p:spPr bwMode="auto">
          <a:xfrm>
            <a:off x="1525588" y="1458913"/>
            <a:ext cx="804862" cy="3068637"/>
          </a:xfrm>
          <a:prstGeom prst="rect">
            <a:avLst/>
          </a:prstGeom>
          <a:noFill/>
          <a:ln w="9525">
            <a:noFill/>
            <a:miter lim="800000"/>
          </a:ln>
        </p:spPr>
        <p:txBody>
          <a:bodyPr>
            <a:spAutoFit/>
          </a:bodyPr>
          <a:lstStyle/>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中</a:t>
            </a:r>
          </a:p>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国</a:t>
            </a:r>
          </a:p>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知</a:t>
            </a:r>
          </a:p>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网</a:t>
            </a:r>
          </a:p>
        </p:txBody>
      </p:sp>
      <p:grpSp>
        <p:nvGrpSpPr>
          <p:cNvPr id="2" name="组合 22"/>
          <p:cNvGrpSpPr/>
          <p:nvPr/>
        </p:nvGrpSpPr>
        <p:grpSpPr>
          <a:xfrm>
            <a:off x="2507029" y="2762255"/>
            <a:ext cx="465354" cy="469882"/>
            <a:chOff x="2099842" y="1975504"/>
            <a:chExt cx="823123" cy="831130"/>
          </a:xfrm>
          <a:solidFill>
            <a:schemeClr val="bg1"/>
          </a:solidFill>
        </p:grpSpPr>
        <p:sp>
          <p:nvSpPr>
            <p:cNvPr id="24" name="等腰三角形 23"/>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5" name="等腰三角形 24"/>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6" name="等腰三角形 25"/>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16" name="文本框 15"/>
          <p:cNvSpPr txBox="1">
            <a:spLocks noChangeArrowheads="1"/>
          </p:cNvSpPr>
          <p:nvPr/>
        </p:nvSpPr>
        <p:spPr bwMode="auto">
          <a:xfrm>
            <a:off x="4853940" y="655955"/>
            <a:ext cx="5659438" cy="584200"/>
          </a:xfrm>
          <a:prstGeom prst="rect">
            <a:avLst/>
          </a:prstGeom>
          <a:noFill/>
          <a:ln w="9525">
            <a:noFill/>
            <a:miter lim="800000"/>
          </a:ln>
        </p:spPr>
        <p:txBody>
          <a:bodyPr>
            <a:spAutoFit/>
          </a:bodyPr>
          <a:lstStyle/>
          <a:p>
            <a:pPr algn="ctr">
              <a:buFont typeface="Arial" panose="020B0604020202020204" pitchFamily="34" charset="0"/>
              <a:buNone/>
            </a:pPr>
            <a:r>
              <a:rPr lang="en-US" altLang="zh-CN" sz="3200" b="1" dirty="0">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 CNKI</a:t>
            </a:r>
            <a:r>
              <a:rPr lang="zh-CN" altLang="en-US" sz="3200" b="1" dirty="0">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数据库新平台使用方法</a:t>
            </a:r>
          </a:p>
        </p:txBody>
      </p:sp>
      <p:sp>
        <p:nvSpPr>
          <p:cNvPr id="27" name="等腰三角形 26"/>
          <p:cNvSpPr/>
          <p:nvPr/>
        </p:nvSpPr>
        <p:spPr>
          <a:xfrm rot="5400000" flipH="1">
            <a:off x="4463416" y="722630"/>
            <a:ext cx="519112" cy="452437"/>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6" name="等腰三角形 5"/>
          <p:cNvSpPr/>
          <p:nvPr/>
        </p:nvSpPr>
        <p:spPr>
          <a:xfrm rot="5400000" flipH="1">
            <a:off x="4520566" y="2329180"/>
            <a:ext cx="519112" cy="45243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7" name="文本框 6"/>
          <p:cNvSpPr txBox="1">
            <a:spLocks noChangeArrowheads="1"/>
          </p:cNvSpPr>
          <p:nvPr/>
        </p:nvSpPr>
        <p:spPr bwMode="auto">
          <a:xfrm>
            <a:off x="4480878" y="738505"/>
            <a:ext cx="368300" cy="417513"/>
          </a:xfrm>
          <a:prstGeom prst="rect">
            <a:avLst/>
          </a:prstGeom>
          <a:noFill/>
          <a:ln w="9525">
            <a:noFill/>
            <a:miter lim="800000"/>
          </a:ln>
        </p:spPr>
        <p:txBody>
          <a:bodyPr>
            <a:spAutoFit/>
          </a:bodyPr>
          <a:lstStyle/>
          <a:p>
            <a:pPr>
              <a:buFont typeface="Arial" panose="020B0604020202020204" pitchFamily="34" charset="0"/>
              <a:buNone/>
            </a:pPr>
            <a:r>
              <a:rPr lang="en-US" altLang="zh-CN" sz="2000">
                <a:solidFill>
                  <a:schemeClr val="bg1"/>
                </a:solidFill>
                <a:latin typeface="微软雅黑" panose="020B0503020204020204" pitchFamily="34" charset="-122"/>
                <a:ea typeface="微软雅黑" panose="020B0503020204020204" pitchFamily="34" charset="-122"/>
              </a:rPr>
              <a:t>1</a:t>
            </a:r>
          </a:p>
        </p:txBody>
      </p:sp>
      <p:sp>
        <p:nvSpPr>
          <p:cNvPr id="16393" name="文本框 7"/>
          <p:cNvSpPr txBox="1">
            <a:spLocks noChangeArrowheads="1"/>
          </p:cNvSpPr>
          <p:nvPr/>
        </p:nvSpPr>
        <p:spPr bwMode="auto">
          <a:xfrm>
            <a:off x="4518978" y="2356168"/>
            <a:ext cx="366712" cy="417512"/>
          </a:xfrm>
          <a:prstGeom prst="rect">
            <a:avLst/>
          </a:prstGeom>
          <a:noFill/>
          <a:ln w="9525">
            <a:noFill/>
            <a:miter lim="800000"/>
          </a:ln>
        </p:spPr>
        <p:txBody>
          <a:bodyPr>
            <a:spAutoFit/>
          </a:bodyPr>
          <a:lstStyle/>
          <a:p>
            <a:pPr>
              <a:buFont typeface="Arial" panose="020B0604020202020204" pitchFamily="34" charset="0"/>
              <a:buNone/>
            </a:pPr>
            <a:r>
              <a:rPr lang="en-US" altLang="zh-CN" sz="2000">
                <a:solidFill>
                  <a:schemeClr val="bg1"/>
                </a:solidFill>
                <a:latin typeface="微软雅黑" panose="020B0503020204020204" pitchFamily="34" charset="-122"/>
                <a:ea typeface="微软雅黑" panose="020B0503020204020204" pitchFamily="34" charset="-122"/>
              </a:rPr>
              <a:t>2</a:t>
            </a:r>
          </a:p>
        </p:txBody>
      </p:sp>
      <p:sp>
        <p:nvSpPr>
          <p:cNvPr id="16394" name="文本框 4"/>
          <p:cNvSpPr txBox="1">
            <a:spLocks noChangeArrowheads="1"/>
          </p:cNvSpPr>
          <p:nvPr/>
        </p:nvSpPr>
        <p:spPr bwMode="auto">
          <a:xfrm>
            <a:off x="5373053" y="2312670"/>
            <a:ext cx="5699125" cy="584200"/>
          </a:xfrm>
          <a:prstGeom prst="rect">
            <a:avLst/>
          </a:prstGeom>
          <a:noFill/>
          <a:ln w="9525">
            <a:noFill/>
            <a:miter lim="800000"/>
          </a:ln>
        </p:spPr>
        <p:txBody>
          <a:bodyPr>
            <a:spAutoFit/>
          </a:bodyPr>
          <a:lstStyle/>
          <a:p>
            <a:pPr>
              <a:buFont typeface="Arial" panose="020B0604020202020204" pitchFamily="34" charset="0"/>
              <a:buNone/>
            </a:pPr>
            <a:r>
              <a:rPr lang="zh-CN" altLang="en-US" sz="3200" b="1" dirty="0">
                <a:effectLst>
                  <a:outerShdw blurRad="50800" dist="38100" dir="10800000" algn="r" rotWithShape="0">
                    <a:prstClr val="black">
                      <a:alpha val="40000"/>
                    </a:prstClr>
                  </a:outerShdw>
                </a:effectLst>
                <a:latin typeface="微软雅黑" panose="020B0503020204020204" pitchFamily="34" charset="-122"/>
                <a:ea typeface="微软雅黑" panose="020B0503020204020204" pitchFamily="34" charset="-122"/>
              </a:rPr>
              <a:t>全球学术快报</a:t>
            </a:r>
          </a:p>
        </p:txBody>
      </p:sp>
      <p:sp>
        <p:nvSpPr>
          <p:cNvPr id="4" name="文本框 3"/>
          <p:cNvSpPr txBox="1"/>
          <p:nvPr/>
        </p:nvSpPr>
        <p:spPr>
          <a:xfrm>
            <a:off x="5306695" y="1459230"/>
            <a:ext cx="6529070" cy="583565"/>
          </a:xfrm>
          <a:prstGeom prst="rect">
            <a:avLst/>
          </a:prstGeom>
          <a:noFill/>
        </p:spPr>
        <p:txBody>
          <a:bodyPr wrap="square" rtlCol="0">
            <a:spAutoFit/>
          </a:bodyPr>
          <a:lstStyle/>
          <a:p>
            <a:pPr>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sym typeface="+mn-ea"/>
              </a:rPr>
              <a:t>从教育科研出发，快速、准确、全面查找资料、分析资料、获取资料。</a:t>
            </a:r>
          </a:p>
          <a:p>
            <a:endParaRPr lang="en-US" altLang="zh-CN" sz="1800" dirty="0" smtClean="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306695" y="4599305"/>
            <a:ext cx="4983480" cy="306705"/>
          </a:xfrm>
          <a:prstGeom prst="rect">
            <a:avLst/>
          </a:prstGeom>
          <a:noFill/>
        </p:spPr>
        <p:txBody>
          <a:bodyPr wrap="none" rtlCol="0" anchor="t">
            <a:spAutoFit/>
          </a:bodyPr>
          <a:lstStyle/>
          <a:p>
            <a:r>
              <a:rPr lang="zh-CN" altLang="en-US" sz="1400">
                <a:latin typeface="微软雅黑" panose="020B0503020204020204" pitchFamily="34" charset="-122"/>
                <a:ea typeface="微软雅黑" panose="020B0503020204020204" pitchFamily="34" charset="-122"/>
                <a:sym typeface="+mn-ea"/>
              </a:rPr>
              <a:t>在探究式学习环境下，完成科研项目，提高科研质量和效率。</a:t>
            </a:r>
          </a:p>
        </p:txBody>
      </p:sp>
      <p:sp>
        <p:nvSpPr>
          <p:cNvPr id="8" name="文本框 7"/>
          <p:cNvSpPr txBox="1">
            <a:spLocks noChangeArrowheads="1"/>
          </p:cNvSpPr>
          <p:nvPr/>
        </p:nvSpPr>
        <p:spPr bwMode="auto">
          <a:xfrm>
            <a:off x="5201920" y="3806825"/>
            <a:ext cx="5659438" cy="583565"/>
          </a:xfrm>
          <a:prstGeom prst="rect">
            <a:avLst/>
          </a:prstGeom>
          <a:noFill/>
          <a:ln w="9525">
            <a:noFill/>
            <a:miter lim="800000"/>
          </a:ln>
        </p:spPr>
        <p:txBody>
          <a:bodyPr>
            <a:spAutoFit/>
          </a:bodyPr>
          <a:lstStyle/>
          <a:p>
            <a:pPr algn="l">
              <a:buFont typeface="Arial" panose="020B0604020202020204" pitchFamily="34" charset="0"/>
              <a:buNone/>
            </a:pPr>
            <a:r>
              <a:rPr lang="zh-CN" altLang="en-US" sz="3200" b="1">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文献的研读与写作</a:t>
            </a:r>
          </a:p>
        </p:txBody>
      </p:sp>
      <p:sp>
        <p:nvSpPr>
          <p:cNvPr id="9" name="等腰三角形 8"/>
          <p:cNvSpPr/>
          <p:nvPr/>
        </p:nvSpPr>
        <p:spPr>
          <a:xfrm rot="5400000" flipH="1">
            <a:off x="4580891" y="3873500"/>
            <a:ext cx="519112" cy="452437"/>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0" name="文本框 9"/>
          <p:cNvSpPr txBox="1">
            <a:spLocks noChangeArrowheads="1"/>
          </p:cNvSpPr>
          <p:nvPr/>
        </p:nvSpPr>
        <p:spPr bwMode="auto">
          <a:xfrm>
            <a:off x="4614228" y="3889375"/>
            <a:ext cx="368300" cy="398780"/>
          </a:xfrm>
          <a:prstGeom prst="rect">
            <a:avLst/>
          </a:prstGeom>
          <a:noFill/>
          <a:ln w="9525">
            <a:noFill/>
            <a:miter lim="800000"/>
          </a:ln>
        </p:spPr>
        <p:txBody>
          <a:bodyPr>
            <a:spAutoFit/>
          </a:bodyPr>
          <a:lstStyle/>
          <a:p>
            <a:pPr>
              <a:buFont typeface="Arial" panose="020B0604020202020204" pitchFamily="34" charset="0"/>
              <a:buNone/>
            </a:pPr>
            <a:r>
              <a:rPr lang="en-US" altLang="zh-CN" sz="2000">
                <a:solidFill>
                  <a:schemeClr val="bg1"/>
                </a:solidFill>
                <a:latin typeface="微软雅黑" panose="020B0503020204020204" pitchFamily="34" charset="-122"/>
                <a:ea typeface="微软雅黑" panose="020B0503020204020204" pitchFamily="34" charset="-122"/>
              </a:rPr>
              <a:t>3</a:t>
            </a:r>
          </a:p>
        </p:txBody>
      </p:sp>
      <p:sp>
        <p:nvSpPr>
          <p:cNvPr id="11" name="文本框 10"/>
          <p:cNvSpPr txBox="1"/>
          <p:nvPr/>
        </p:nvSpPr>
        <p:spPr>
          <a:xfrm>
            <a:off x="5306695" y="2966085"/>
            <a:ext cx="6529070"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移动端知网，随时随地掌握学术热点</a:t>
            </a:r>
            <a:endParaRPr lang="en-US" altLang="zh-CN" sz="1400" dirty="0" smtClean="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6393"/>
                                        </p:tgtEl>
                                        <p:attrNameLst>
                                          <p:attrName>style.color</p:attrName>
                                        </p:attrNameLst>
                                      </p:cBhvr>
                                      <p:to>
                                        <p:clrVal>
                                          <a:schemeClr val="accent2"/>
                                        </p:clrVal>
                                      </p:to>
                                    </p:set>
                                    <p:set>
                                      <p:cBhvr>
                                        <p:cTn id="7" dur="500" fill="hold"/>
                                        <p:tgtEl>
                                          <p:spTgt spid="16393"/>
                                        </p:tgtEl>
                                        <p:attrNameLst>
                                          <p:attrName>fillcolor</p:attrName>
                                        </p:attrNameLst>
                                      </p:cBhvr>
                                      <p:to>
                                        <p:clrVal>
                                          <a:schemeClr val="accent2"/>
                                        </p:clrVal>
                                      </p:to>
                                    </p:set>
                                    <p:set>
                                      <p:cBhvr>
                                        <p:cTn id="8" dur="500" fill="hold"/>
                                        <p:tgtEl>
                                          <p:spTgt spid="16393"/>
                                        </p:tgtEl>
                                        <p:attrNameLst>
                                          <p:attrName>fill.type</p:attrName>
                                        </p:attrNameLst>
                                      </p:cBhvr>
                                      <p:to>
                                        <p:strVal val="solid"/>
                                      </p:to>
                                    </p:set>
                                  </p:childTnLst>
                                </p:cTn>
                              </p:par>
                              <p:par>
                                <p:cTn id="9" presetID="26" presetClass="emph" presetSubtype="0" fill="hold" grpId="0" nodeType="with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16394"/>
                                        </p:tgtEl>
                                      </p:cBhvr>
                                    </p:animEffect>
                                    <p:animScale>
                                      <p:cBhvr>
                                        <p:cTn id="14" dur="250" autoRev="1" fill="hold"/>
                                        <p:tgtEl>
                                          <p:spTgt spid="1639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393" grpId="0"/>
      <p:bldP spid="1639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图片 1"/>
          <p:cNvPicPr>
            <a:picLocks noChangeAspect="1"/>
          </p:cNvPicPr>
          <p:nvPr/>
        </p:nvPicPr>
        <p:blipFill>
          <a:blip r:embed="rId3" cstate="print"/>
          <a:srcRect/>
          <a:stretch>
            <a:fillRect/>
          </a:stretch>
        </p:blipFill>
        <p:spPr bwMode="auto">
          <a:xfrm>
            <a:off x="-46038" y="6350"/>
            <a:ext cx="12241213" cy="68580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46038" y="6350"/>
            <a:ext cx="12241213" cy="6858000"/>
          </a:xfrm>
          <a:prstGeom prst="rect">
            <a:avLst/>
          </a:prstGeom>
          <a:noFill/>
          <a:ln w="9525">
            <a:noFill/>
            <a:miter lim="800000"/>
            <a:headEnd/>
            <a:tailEnd/>
          </a:ln>
        </p:spPr>
      </p:pic>
    </p:spTree>
    <p:custDataLst>
      <p:tags r:id="rId1"/>
    </p:custData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6200" y="-1125538"/>
            <a:ext cx="731838" cy="942975"/>
          </a:xfrm>
          <a:prstGeom prst="rect">
            <a:avLst/>
          </a:prstGeom>
          <a:gradFill flip="none" rotWithShape="1">
            <a:gsLst>
              <a:gs pos="0">
                <a:srgbClr val="FDFA75"/>
              </a:gs>
              <a:gs pos="100000">
                <a:srgbClr val="D79E1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1" name="直接连接符 10"/>
          <p:cNvCxnSpPr/>
          <p:nvPr/>
        </p:nvCxnSpPr>
        <p:spPr>
          <a:xfrm rot="5400000">
            <a:off x="-30163" y="-1081728"/>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3215457" y="363415"/>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椭圆 12"/>
          <p:cNvSpPr>
            <a:spLocks noChangeAspect="1"/>
          </p:cNvSpPr>
          <p:nvPr/>
        </p:nvSpPr>
        <p:spPr>
          <a:xfrm>
            <a:off x="3300413" y="447675"/>
            <a:ext cx="179387" cy="180975"/>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4" name="直接连接符 13"/>
          <p:cNvCxnSpPr/>
          <p:nvPr/>
        </p:nvCxnSpPr>
        <p:spPr>
          <a:xfrm rot="16200000" flipH="1">
            <a:off x="8942388" y="-1066843"/>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flipH="1">
            <a:off x="8599740" y="378300"/>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椭圆 15"/>
          <p:cNvSpPr>
            <a:spLocks noChangeAspect="1"/>
          </p:cNvSpPr>
          <p:nvPr/>
        </p:nvSpPr>
        <p:spPr>
          <a:xfrm flipH="1">
            <a:off x="8685213" y="463550"/>
            <a:ext cx="179387" cy="179388"/>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文本框 26"/>
          <p:cNvSpPr txBox="1"/>
          <p:nvPr/>
        </p:nvSpPr>
        <p:spPr>
          <a:xfrm>
            <a:off x="6349" y="257829"/>
            <a:ext cx="12189455" cy="553998"/>
          </a:xfrm>
          <a:prstGeom prst="rect">
            <a:avLst/>
          </a:prstGeom>
          <a:noFill/>
          <a:effectLst/>
        </p:spPr>
        <p:txBody>
          <a:bodyPr>
            <a:spAutoFit/>
          </a:bodyPr>
          <a:lstStyle/>
          <a:p>
            <a:pPr algn="ctr" fontAlgn="auto">
              <a:spcBef>
                <a:spcPts val="0"/>
              </a:spcBef>
              <a:spcAft>
                <a:spcPts val="0"/>
              </a:spcAft>
              <a:defRPr/>
            </a:pPr>
            <a:r>
              <a:rPr lang="zh-CN" altLang="en-US" sz="3000" spc="600" dirty="0">
                <a:gradFill>
                  <a:gsLst>
                    <a:gs pos="0">
                      <a:srgbClr val="FDFA75"/>
                    </a:gs>
                    <a:gs pos="100000">
                      <a:srgbClr val="D79E11"/>
                    </a:gs>
                  </a:gsLst>
                  <a:lin ang="2700000" scaled="1"/>
                </a:gradFill>
                <a:latin typeface="微软雅黑" panose="020B0503020204020204" charset="-122"/>
                <a:ea typeface="微软雅黑" panose="020B0503020204020204" charset="-122"/>
              </a:rPr>
              <a:t>全球学术快报</a:t>
            </a:r>
            <a:endParaRPr lang="en-US" altLang="zh-CN" sz="3000" dirty="0">
              <a:gradFill>
                <a:gsLst>
                  <a:gs pos="0">
                    <a:srgbClr val="FDFA75"/>
                  </a:gs>
                  <a:gs pos="100000">
                    <a:srgbClr val="D79E11"/>
                  </a:gs>
                </a:gsLst>
                <a:lin ang="2700000" scaled="1"/>
              </a:gradFill>
              <a:latin typeface="微软雅黑" panose="020B0503020204020204" charset="-122"/>
              <a:ea typeface="微软雅黑" panose="020B0503020204020204" charset="-122"/>
            </a:endParaRPr>
          </a:p>
        </p:txBody>
      </p:sp>
      <p:cxnSp>
        <p:nvCxnSpPr>
          <p:cNvPr id="23" name="直接连接符 22"/>
          <p:cNvCxnSpPr/>
          <p:nvPr/>
        </p:nvCxnSpPr>
        <p:spPr>
          <a:xfrm rot="5400000">
            <a:off x="-30163" y="-1081728"/>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16200000" flipH="1">
            <a:off x="8942388" y="-1066843"/>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grpSp>
        <p:nvGrpSpPr>
          <p:cNvPr id="2" name="组合 34"/>
          <p:cNvGrpSpPr/>
          <p:nvPr/>
        </p:nvGrpSpPr>
        <p:grpSpPr bwMode="auto">
          <a:xfrm>
            <a:off x="10429875" y="2481263"/>
            <a:ext cx="1485900" cy="1131887"/>
            <a:chOff x="1950293" y="1597601"/>
            <a:chExt cx="1485643" cy="1130334"/>
          </a:xfrm>
        </p:grpSpPr>
        <p:pic>
          <p:nvPicPr>
            <p:cNvPr id="121873" name="图片 25"/>
            <p:cNvPicPr>
              <a:picLocks noChangeAspect="1" noChangeArrowheads="1"/>
            </p:cNvPicPr>
            <p:nvPr/>
          </p:nvPicPr>
          <p:blipFill>
            <a:blip r:embed="rId3" cstate="print"/>
            <a:srcRect/>
            <a:stretch>
              <a:fillRect/>
            </a:stretch>
          </p:blipFill>
          <p:spPr bwMode="auto">
            <a:xfrm>
              <a:off x="2223613" y="1597601"/>
              <a:ext cx="939004" cy="647589"/>
            </a:xfrm>
            <a:prstGeom prst="rect">
              <a:avLst/>
            </a:prstGeom>
            <a:noFill/>
            <a:ln w="9525">
              <a:noFill/>
              <a:miter lim="800000"/>
              <a:headEnd/>
              <a:tailEnd/>
            </a:ln>
          </p:spPr>
        </p:pic>
        <p:sp>
          <p:nvSpPr>
            <p:cNvPr id="121874" name="文本框 32"/>
            <p:cNvSpPr txBox="1">
              <a:spLocks noChangeArrowheads="1"/>
            </p:cNvSpPr>
            <p:nvPr/>
          </p:nvSpPr>
          <p:spPr bwMode="auto">
            <a:xfrm>
              <a:off x="1950293" y="2331605"/>
              <a:ext cx="1485643" cy="396330"/>
            </a:xfrm>
            <a:prstGeom prst="rect">
              <a:avLst/>
            </a:prstGeom>
            <a:noFill/>
            <a:ln w="9525">
              <a:noFill/>
              <a:miter lim="800000"/>
            </a:ln>
          </p:spPr>
          <p:txBody>
            <a:bodyPr>
              <a:spAutoFit/>
            </a:bodyPr>
            <a:lstStyle/>
            <a:p>
              <a:pPr algn="ctr"/>
              <a:r>
                <a:rPr lang="zh-CN" altLang="en-US" sz="2000" b="1">
                  <a:latin typeface="微软雅黑" panose="020B0503020204020204" charset="-122"/>
                  <a:ea typeface="微软雅黑" panose="020B0503020204020204" charset="-122"/>
                </a:rPr>
                <a:t>个性化定制</a:t>
              </a:r>
            </a:p>
          </p:txBody>
        </p:sp>
      </p:grpSp>
      <p:grpSp>
        <p:nvGrpSpPr>
          <p:cNvPr id="3" name="组合 33"/>
          <p:cNvGrpSpPr/>
          <p:nvPr/>
        </p:nvGrpSpPr>
        <p:grpSpPr bwMode="auto">
          <a:xfrm>
            <a:off x="10429875" y="1085850"/>
            <a:ext cx="1485900" cy="1130300"/>
            <a:chOff x="524127" y="1597601"/>
            <a:chExt cx="1485643" cy="1130920"/>
          </a:xfrm>
        </p:grpSpPr>
        <p:pic>
          <p:nvPicPr>
            <p:cNvPr id="121876" name="图片 23"/>
            <p:cNvPicPr>
              <a:picLocks noChangeAspect="1" noChangeArrowheads="1"/>
            </p:cNvPicPr>
            <p:nvPr/>
          </p:nvPicPr>
          <p:blipFill>
            <a:blip r:embed="rId4" cstate="print"/>
            <a:srcRect/>
            <a:stretch>
              <a:fillRect/>
            </a:stretch>
          </p:blipFill>
          <p:spPr bwMode="auto">
            <a:xfrm>
              <a:off x="797447" y="1597601"/>
              <a:ext cx="939004" cy="647589"/>
            </a:xfrm>
            <a:prstGeom prst="rect">
              <a:avLst/>
            </a:prstGeom>
            <a:noFill/>
            <a:ln w="9525">
              <a:noFill/>
              <a:miter lim="800000"/>
              <a:headEnd/>
              <a:tailEnd/>
            </a:ln>
          </p:spPr>
        </p:pic>
        <p:sp>
          <p:nvSpPr>
            <p:cNvPr id="121877" name="文本框 57"/>
            <p:cNvSpPr txBox="1">
              <a:spLocks noChangeArrowheads="1"/>
            </p:cNvSpPr>
            <p:nvPr/>
          </p:nvSpPr>
          <p:spPr bwMode="auto">
            <a:xfrm>
              <a:off x="524127" y="2331428"/>
              <a:ext cx="1485643" cy="397093"/>
            </a:xfrm>
            <a:prstGeom prst="rect">
              <a:avLst/>
            </a:prstGeom>
            <a:noFill/>
            <a:ln w="9525">
              <a:noFill/>
              <a:miter lim="800000"/>
            </a:ln>
          </p:spPr>
          <p:txBody>
            <a:bodyPr>
              <a:spAutoFit/>
            </a:bodyPr>
            <a:lstStyle/>
            <a:p>
              <a:pPr algn="ctr"/>
              <a:r>
                <a:rPr lang="zh-CN" altLang="en-US" sz="2000" b="1">
                  <a:latin typeface="微软雅黑" panose="020B0503020204020204" charset="-122"/>
                  <a:ea typeface="微软雅黑" panose="020B0503020204020204" charset="-122"/>
                </a:rPr>
                <a:t>文献检索</a:t>
              </a:r>
            </a:p>
          </p:txBody>
        </p:sp>
      </p:grpSp>
      <p:grpSp>
        <p:nvGrpSpPr>
          <p:cNvPr id="5" name="组合 36"/>
          <p:cNvGrpSpPr/>
          <p:nvPr/>
        </p:nvGrpSpPr>
        <p:grpSpPr bwMode="auto">
          <a:xfrm>
            <a:off x="10429875" y="3878263"/>
            <a:ext cx="1485900" cy="1130300"/>
            <a:chOff x="3376459" y="1597601"/>
            <a:chExt cx="1485643" cy="1130920"/>
          </a:xfrm>
        </p:grpSpPr>
        <p:pic>
          <p:nvPicPr>
            <p:cNvPr id="121879" name="图片 29"/>
            <p:cNvPicPr>
              <a:picLocks noChangeAspect="1" noChangeArrowheads="1"/>
            </p:cNvPicPr>
            <p:nvPr/>
          </p:nvPicPr>
          <p:blipFill>
            <a:blip r:embed="rId5" cstate="print"/>
            <a:srcRect/>
            <a:stretch>
              <a:fillRect/>
            </a:stretch>
          </p:blipFill>
          <p:spPr bwMode="auto">
            <a:xfrm>
              <a:off x="3649779" y="1597601"/>
              <a:ext cx="939004" cy="647589"/>
            </a:xfrm>
            <a:prstGeom prst="rect">
              <a:avLst/>
            </a:prstGeom>
            <a:noFill/>
            <a:ln w="9525">
              <a:noFill/>
              <a:miter lim="800000"/>
              <a:headEnd/>
              <a:tailEnd/>
            </a:ln>
          </p:spPr>
        </p:pic>
        <p:sp>
          <p:nvSpPr>
            <p:cNvPr id="121880" name="文本框 58"/>
            <p:cNvSpPr txBox="1">
              <a:spLocks noChangeArrowheads="1"/>
            </p:cNvSpPr>
            <p:nvPr/>
          </p:nvSpPr>
          <p:spPr bwMode="auto">
            <a:xfrm>
              <a:off x="3376459" y="2331428"/>
              <a:ext cx="1485643" cy="397093"/>
            </a:xfrm>
            <a:prstGeom prst="rect">
              <a:avLst/>
            </a:prstGeom>
            <a:noFill/>
            <a:ln w="9525">
              <a:noFill/>
              <a:miter lim="800000"/>
            </a:ln>
          </p:spPr>
          <p:txBody>
            <a:bodyPr>
              <a:spAutoFit/>
            </a:bodyPr>
            <a:lstStyle/>
            <a:p>
              <a:pPr algn="ctr"/>
              <a:r>
                <a:rPr lang="zh-CN" altLang="en-US" sz="2000" b="1">
                  <a:latin typeface="微软雅黑" panose="020B0503020204020204" charset="-122"/>
                  <a:ea typeface="微软雅黑" panose="020B0503020204020204" charset="-122"/>
                </a:rPr>
                <a:t>文献管理</a:t>
              </a:r>
            </a:p>
          </p:txBody>
        </p:sp>
      </p:grpSp>
      <p:grpSp>
        <p:nvGrpSpPr>
          <p:cNvPr id="6" name="组合 37"/>
          <p:cNvGrpSpPr/>
          <p:nvPr/>
        </p:nvGrpSpPr>
        <p:grpSpPr bwMode="auto">
          <a:xfrm>
            <a:off x="10429875" y="5273675"/>
            <a:ext cx="1485900" cy="1131888"/>
            <a:chOff x="4805240" y="1597601"/>
            <a:chExt cx="1485643" cy="1130334"/>
          </a:xfrm>
        </p:grpSpPr>
        <p:pic>
          <p:nvPicPr>
            <p:cNvPr id="121882" name="图片 31"/>
            <p:cNvPicPr>
              <a:picLocks noChangeAspect="1" noChangeArrowheads="1"/>
            </p:cNvPicPr>
            <p:nvPr/>
          </p:nvPicPr>
          <p:blipFill>
            <a:blip r:embed="rId6" cstate="print"/>
            <a:srcRect/>
            <a:stretch>
              <a:fillRect/>
            </a:stretch>
          </p:blipFill>
          <p:spPr bwMode="auto">
            <a:xfrm>
              <a:off x="5075946" y="1597601"/>
              <a:ext cx="939004" cy="647589"/>
            </a:xfrm>
            <a:prstGeom prst="rect">
              <a:avLst/>
            </a:prstGeom>
            <a:noFill/>
            <a:ln w="9525">
              <a:noFill/>
              <a:miter lim="800000"/>
              <a:headEnd/>
              <a:tailEnd/>
            </a:ln>
          </p:spPr>
        </p:pic>
        <p:sp>
          <p:nvSpPr>
            <p:cNvPr id="121883" name="文本框 59"/>
            <p:cNvSpPr txBox="1">
              <a:spLocks noChangeArrowheads="1"/>
            </p:cNvSpPr>
            <p:nvPr/>
          </p:nvSpPr>
          <p:spPr bwMode="auto">
            <a:xfrm>
              <a:off x="4805240" y="2331605"/>
              <a:ext cx="1485643" cy="396330"/>
            </a:xfrm>
            <a:prstGeom prst="rect">
              <a:avLst/>
            </a:prstGeom>
            <a:noFill/>
            <a:ln w="9525">
              <a:noFill/>
              <a:miter lim="800000"/>
            </a:ln>
          </p:spPr>
          <p:txBody>
            <a:bodyPr>
              <a:spAutoFit/>
            </a:bodyPr>
            <a:lstStyle/>
            <a:p>
              <a:pPr algn="ctr"/>
              <a:r>
                <a:rPr lang="zh-CN" altLang="en-US" sz="2000" b="1">
                  <a:latin typeface="微软雅黑" panose="020B0503020204020204" charset="-122"/>
                  <a:ea typeface="微软雅黑" panose="020B0503020204020204" charset="-122"/>
                </a:rPr>
                <a:t>云同步</a:t>
              </a:r>
            </a:p>
          </p:txBody>
        </p:sp>
      </p:grpSp>
      <p:pic>
        <p:nvPicPr>
          <p:cNvPr id="65" name="Picture 8" descr="http://m.cnki.net/mcnkidown/imgs/down-code.png"/>
          <p:cNvPicPr>
            <a:picLocks noChangeAspect="1" noChangeArrowheads="1"/>
          </p:cNvPicPr>
          <p:nvPr/>
        </p:nvPicPr>
        <p:blipFill>
          <a:blip r:embed="rId7" cstate="print"/>
          <a:srcRect/>
          <a:stretch>
            <a:fillRect/>
          </a:stretch>
        </p:blipFill>
        <p:spPr bwMode="auto">
          <a:xfrm>
            <a:off x="822325" y="917575"/>
            <a:ext cx="4784725" cy="4783138"/>
          </a:xfrm>
          <a:prstGeom prst="rect">
            <a:avLst/>
          </a:prstGeom>
          <a:noFill/>
          <a:ln w="9525">
            <a:noFill/>
            <a:miter lim="800000"/>
            <a:headEnd/>
            <a:tailEnd/>
          </a:ln>
        </p:spPr>
      </p:pic>
      <p:sp>
        <p:nvSpPr>
          <p:cNvPr id="66" name="TextBox 15"/>
          <p:cNvSpPr txBox="1">
            <a:spLocks noChangeArrowheads="1"/>
          </p:cNvSpPr>
          <p:nvPr/>
        </p:nvSpPr>
        <p:spPr bwMode="auto">
          <a:xfrm>
            <a:off x="87313" y="5651500"/>
            <a:ext cx="6099175" cy="1041400"/>
          </a:xfrm>
          <a:prstGeom prst="rect">
            <a:avLst/>
          </a:prstGeom>
          <a:noFill/>
          <a:ln w="9525">
            <a:noFill/>
            <a:miter lim="800000"/>
          </a:ln>
        </p:spPr>
        <p:txBody>
          <a:bodyPr>
            <a:spAutoFit/>
          </a:bodyPr>
          <a:lstStyle/>
          <a:p>
            <a:pPr algn="ctr">
              <a:lnSpc>
                <a:spcPct val="130000"/>
              </a:lnSpc>
            </a:pPr>
            <a:r>
              <a:rPr lang="zh-CN" altLang="en-US" sz="2400" b="1">
                <a:latin typeface="微软雅黑" panose="020B0503020204020204" charset="-122"/>
                <a:ea typeface="微软雅黑" panose="020B0503020204020204" charset="-122"/>
              </a:rPr>
              <a:t>扫描二维码     或</a:t>
            </a:r>
            <a:endParaRPr lang="en-US" altLang="zh-CN" sz="2400" b="1">
              <a:latin typeface="微软雅黑" panose="020B0503020204020204" charset="-122"/>
              <a:ea typeface="微软雅黑" panose="020B0503020204020204" charset="-122"/>
            </a:endParaRPr>
          </a:p>
          <a:p>
            <a:pPr algn="ctr">
              <a:lnSpc>
                <a:spcPct val="130000"/>
              </a:lnSpc>
            </a:pPr>
            <a:r>
              <a:rPr lang="zh-CN" altLang="en-US" sz="2400" b="1">
                <a:latin typeface="微软雅黑" panose="020B0503020204020204" charset="-122"/>
                <a:ea typeface="微软雅黑" panose="020B0503020204020204" charset="-122"/>
              </a:rPr>
              <a:t>在应用商城搜索“全球学术快报”</a:t>
            </a:r>
            <a:endParaRPr lang="en-US" altLang="zh-CN" sz="2400" b="1">
              <a:latin typeface="微软雅黑" panose="020B0503020204020204" charset="-122"/>
              <a:ea typeface="微软雅黑" panose="020B0503020204020204" charset="-122"/>
            </a:endParaRPr>
          </a:p>
        </p:txBody>
      </p:sp>
      <p:grpSp>
        <p:nvGrpSpPr>
          <p:cNvPr id="7" name="组合 38"/>
          <p:cNvGrpSpPr/>
          <p:nvPr/>
        </p:nvGrpSpPr>
        <p:grpSpPr bwMode="auto">
          <a:xfrm>
            <a:off x="6978650" y="831850"/>
            <a:ext cx="3016250" cy="6024563"/>
            <a:chOff x="5346154" y="541483"/>
            <a:chExt cx="3324225" cy="6637337"/>
          </a:xfrm>
        </p:grpSpPr>
        <p:pic>
          <p:nvPicPr>
            <p:cNvPr id="121887" name="图片 6" descr="phone"/>
            <p:cNvPicPr>
              <a:picLocks noChangeAspect="1" noChangeArrowheads="1"/>
            </p:cNvPicPr>
            <p:nvPr/>
          </p:nvPicPr>
          <p:blipFill>
            <a:blip r:embed="rId8" cstate="print"/>
            <a:srcRect/>
            <a:stretch>
              <a:fillRect/>
            </a:stretch>
          </p:blipFill>
          <p:spPr bwMode="auto">
            <a:xfrm>
              <a:off x="5346154" y="541483"/>
              <a:ext cx="3324225" cy="6637337"/>
            </a:xfrm>
            <a:prstGeom prst="rect">
              <a:avLst/>
            </a:prstGeom>
            <a:noFill/>
            <a:ln w="9525">
              <a:noFill/>
              <a:miter lim="800000"/>
              <a:headEnd/>
              <a:tailEnd/>
            </a:ln>
          </p:spPr>
        </p:pic>
        <p:pic>
          <p:nvPicPr>
            <p:cNvPr id="121888" name="图片 40"/>
            <p:cNvPicPr>
              <a:picLocks noChangeAspect="1" noChangeArrowheads="1"/>
            </p:cNvPicPr>
            <p:nvPr/>
          </p:nvPicPr>
          <p:blipFill>
            <a:blip r:embed="rId9" cstate="print"/>
            <a:srcRect/>
            <a:stretch>
              <a:fillRect/>
            </a:stretch>
          </p:blipFill>
          <p:spPr bwMode="auto">
            <a:xfrm>
              <a:off x="5650953" y="1475309"/>
              <a:ext cx="2643188" cy="4701350"/>
            </a:xfrm>
            <a:prstGeom prst="rect">
              <a:avLst/>
            </a:prstGeom>
            <a:noFill/>
            <a:ln w="9525">
              <a:noFill/>
              <a:miter lim="800000"/>
              <a:headEnd/>
              <a:tailEnd/>
            </a:ln>
          </p:spPr>
        </p:pic>
      </p:gr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slide(fromTop)">
                                      <p:cBhvr>
                                        <p:cTn id="12" dur="500"/>
                                        <p:tgtEl>
                                          <p:spTgt spid="66"/>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Right)">
                                      <p:cBhvr>
                                        <p:cTn id="16" dur="500"/>
                                        <p:tgtEl>
                                          <p:spTgt spid="3"/>
                                        </p:tgtEl>
                                      </p:cBhvr>
                                    </p:animEffect>
                                  </p:childTnLst>
                                </p:cTn>
                              </p:par>
                            </p:childTnLst>
                          </p:cTn>
                        </p:par>
                        <p:par>
                          <p:cTn id="17" fill="hold">
                            <p:stCondLst>
                              <p:cond delay="1500"/>
                            </p:stCondLst>
                            <p:childTnLst>
                              <p:par>
                                <p:cTn id="18" presetID="1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lide(fromRight)">
                                      <p:cBhvr>
                                        <p:cTn id="20" dur="500"/>
                                        <p:tgtEl>
                                          <p:spTgt spid="2"/>
                                        </p:tgtEl>
                                      </p:cBhvr>
                                    </p:animEffect>
                                  </p:childTnLst>
                                </p:cTn>
                              </p:par>
                            </p:childTnLst>
                          </p:cTn>
                        </p:par>
                        <p:par>
                          <p:cTn id="21" fill="hold">
                            <p:stCondLst>
                              <p:cond delay="2000"/>
                            </p:stCondLst>
                            <p:childTnLst>
                              <p:par>
                                <p:cTn id="22" presetID="1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lide(fromRight)">
                                      <p:cBhvr>
                                        <p:cTn id="24" dur="500"/>
                                        <p:tgtEl>
                                          <p:spTgt spid="5"/>
                                        </p:tgtEl>
                                      </p:cBhvr>
                                    </p:animEffect>
                                  </p:childTnLst>
                                </p:cTn>
                              </p:par>
                            </p:childTnLst>
                          </p:cTn>
                        </p:par>
                        <p:par>
                          <p:cTn id="25" fill="hold">
                            <p:stCondLst>
                              <p:cond delay="2500"/>
                            </p:stCondLst>
                            <p:childTnLst>
                              <p:par>
                                <p:cTn id="26" presetID="1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lide(fromRight)">
                                      <p:cBhvr>
                                        <p:cTn id="28" dur="500"/>
                                        <p:tgtEl>
                                          <p:spTgt spid="6"/>
                                        </p:tgtEl>
                                      </p:cBhvr>
                                    </p:animEffect>
                                  </p:childTnLst>
                                </p:cTn>
                              </p:par>
                            </p:childTnLst>
                          </p:cTn>
                        </p:par>
                        <p:par>
                          <p:cTn id="29" fill="hold">
                            <p:stCondLst>
                              <p:cond delay="3000"/>
                            </p:stCondLst>
                            <p:childTnLst>
                              <p:par>
                                <p:cTn id="30" presetID="47"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bwMode="auto">
          <a:xfrm>
            <a:off x="6878638" y="138113"/>
            <a:ext cx="4537075" cy="6719887"/>
            <a:chOff x="5473417" y="1107155"/>
            <a:chExt cx="4537502" cy="5962904"/>
          </a:xfrm>
        </p:grpSpPr>
        <p:pic>
          <p:nvPicPr>
            <p:cNvPr id="118795" name="图片 7"/>
            <p:cNvPicPr>
              <a:picLocks noChangeAspect="1"/>
            </p:cNvPicPr>
            <p:nvPr/>
          </p:nvPicPr>
          <p:blipFill>
            <a:blip r:embed="rId3" cstate="print"/>
            <a:srcRect/>
            <a:stretch>
              <a:fillRect/>
            </a:stretch>
          </p:blipFill>
          <p:spPr bwMode="auto">
            <a:xfrm>
              <a:off x="5814495" y="1107155"/>
              <a:ext cx="3696822" cy="5962904"/>
            </a:xfrm>
            <a:prstGeom prst="rect">
              <a:avLst/>
            </a:prstGeom>
            <a:noFill/>
            <a:ln w="9525">
              <a:noFill/>
              <a:miter lim="800000"/>
              <a:headEnd/>
              <a:tailEnd/>
            </a:ln>
          </p:spPr>
        </p:pic>
        <p:sp>
          <p:nvSpPr>
            <p:cNvPr id="32" name="矩形 31"/>
            <p:cNvSpPr/>
            <p:nvPr/>
          </p:nvSpPr>
          <p:spPr>
            <a:xfrm>
              <a:off x="6218024" y="1714292"/>
              <a:ext cx="3191175" cy="3859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fontAlgn="auto">
                <a:spcBef>
                  <a:spcPts val="0"/>
                </a:spcBef>
                <a:spcAft>
                  <a:spcPts val="0"/>
                </a:spcAft>
                <a:defRPr/>
              </a:pPr>
              <a:endParaRPr lang="zh-CN" altLang="en-US" sz="1900" dirty="0">
                <a:solidFill>
                  <a:schemeClr val="tx1">
                    <a:lumMod val="50000"/>
                  </a:schemeClr>
                </a:solidFill>
              </a:endParaRPr>
            </a:p>
          </p:txBody>
        </p:sp>
        <p:sp>
          <p:nvSpPr>
            <p:cNvPr id="33" name="矩形 32"/>
            <p:cNvSpPr/>
            <p:nvPr/>
          </p:nvSpPr>
          <p:spPr>
            <a:xfrm>
              <a:off x="5473417" y="2100268"/>
              <a:ext cx="4537502" cy="67334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fontAlgn="auto">
                <a:spcBef>
                  <a:spcPts val="0"/>
                </a:spcBef>
                <a:spcAft>
                  <a:spcPts val="0"/>
                </a:spcAft>
                <a:defRPr/>
              </a:pPr>
              <a:r>
                <a:rPr lang="zh-CN" altLang="en-US" sz="3200" dirty="0">
                  <a:solidFill>
                    <a:schemeClr val="tx1">
                      <a:lumMod val="50000"/>
                    </a:schemeClr>
                  </a:solidFill>
                  <a:latin typeface="微软雅黑" panose="020B0503020204020204" charset="-122"/>
                  <a:ea typeface="微软雅黑" panose="020B0503020204020204" charset="-122"/>
                </a:rPr>
                <a:t>手机号注册</a:t>
              </a:r>
              <a:r>
                <a:rPr lang="en-US" altLang="zh-CN" sz="3200" dirty="0">
                  <a:solidFill>
                    <a:schemeClr val="tx1">
                      <a:lumMod val="50000"/>
                    </a:schemeClr>
                  </a:solidFill>
                  <a:latin typeface="微软雅黑" panose="020B0503020204020204" charset="-122"/>
                  <a:ea typeface="微软雅黑" panose="020B0503020204020204" charset="-122"/>
                </a:rPr>
                <a:t> </a:t>
              </a:r>
              <a:r>
                <a:rPr lang="zh-CN" altLang="en-US" sz="3200" dirty="0">
                  <a:solidFill>
                    <a:schemeClr val="tx1">
                      <a:lumMod val="50000"/>
                    </a:schemeClr>
                  </a:solidFill>
                  <a:latin typeface="微软雅黑" panose="020B0503020204020204" charset="-122"/>
                  <a:ea typeface="微软雅黑" panose="020B0503020204020204" charset="-122"/>
                </a:rPr>
                <a:t>或</a:t>
              </a:r>
              <a:r>
                <a:rPr lang="en-US" altLang="zh-CN" sz="3200" dirty="0">
                  <a:solidFill>
                    <a:schemeClr val="tx1">
                      <a:lumMod val="50000"/>
                    </a:schemeClr>
                  </a:solidFill>
                  <a:latin typeface="微软雅黑" panose="020B0503020204020204" charset="-122"/>
                  <a:ea typeface="微软雅黑" panose="020B0503020204020204" charset="-122"/>
                </a:rPr>
                <a:t> </a:t>
              </a:r>
              <a:r>
                <a:rPr lang="zh-CN" altLang="en-US" sz="3200" dirty="0">
                  <a:solidFill>
                    <a:schemeClr val="tx1">
                      <a:lumMod val="50000"/>
                    </a:schemeClr>
                  </a:solidFill>
                  <a:latin typeface="微软雅黑" panose="020B0503020204020204" charset="-122"/>
                  <a:ea typeface="微软雅黑" panose="020B0503020204020204" charset="-122"/>
                </a:rPr>
                <a:t>普通注册</a:t>
              </a:r>
            </a:p>
          </p:txBody>
        </p:sp>
      </p:grpSp>
      <p:sp>
        <p:nvSpPr>
          <p:cNvPr id="4" name="矩形 3"/>
          <p:cNvSpPr/>
          <p:nvPr/>
        </p:nvSpPr>
        <p:spPr>
          <a:xfrm>
            <a:off x="2616200" y="-1125538"/>
            <a:ext cx="731838" cy="942975"/>
          </a:xfrm>
          <a:prstGeom prst="rect">
            <a:avLst/>
          </a:prstGeom>
          <a:gradFill flip="none" rotWithShape="1">
            <a:gsLst>
              <a:gs pos="0">
                <a:srgbClr val="FDFA75"/>
              </a:gs>
              <a:gs pos="100000">
                <a:srgbClr val="D79E1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4" name="直接连接符 13"/>
          <p:cNvCxnSpPr/>
          <p:nvPr/>
        </p:nvCxnSpPr>
        <p:spPr>
          <a:xfrm rot="16200000" flipH="1">
            <a:off x="8942388" y="-1066843"/>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pic>
        <p:nvPicPr>
          <p:cNvPr id="17" name="Picture 4"/>
          <p:cNvPicPr>
            <a:picLocks noChangeAspect="1" noChangeArrowheads="1"/>
          </p:cNvPicPr>
          <p:nvPr/>
        </p:nvPicPr>
        <p:blipFill>
          <a:blip r:embed="rId4" cstate="print"/>
          <a:srcRect/>
          <a:stretch>
            <a:fillRect/>
          </a:stretch>
        </p:blipFill>
        <p:spPr bwMode="auto">
          <a:xfrm>
            <a:off x="7296150" y="138113"/>
            <a:ext cx="3702050" cy="6484937"/>
          </a:xfrm>
          <a:prstGeom prst="rect">
            <a:avLst/>
          </a:prstGeom>
          <a:noFill/>
          <a:ln w="9525">
            <a:noFill/>
            <a:miter lim="800000"/>
            <a:headEnd/>
            <a:tailEnd/>
          </a:ln>
        </p:spPr>
      </p:pic>
      <p:pic>
        <p:nvPicPr>
          <p:cNvPr id="118789" name="图片 2"/>
          <p:cNvPicPr>
            <a:picLocks noChangeAspect="1"/>
          </p:cNvPicPr>
          <p:nvPr/>
        </p:nvPicPr>
        <p:blipFill>
          <a:blip r:embed="rId5" cstate="print"/>
          <a:srcRect/>
          <a:stretch>
            <a:fillRect/>
          </a:stretch>
        </p:blipFill>
        <p:spPr bwMode="auto">
          <a:xfrm>
            <a:off x="1949450" y="112713"/>
            <a:ext cx="4119563" cy="6705600"/>
          </a:xfrm>
          <a:prstGeom prst="rect">
            <a:avLst/>
          </a:prstGeom>
          <a:noFill/>
          <a:ln w="9525">
            <a:noFill/>
            <a:miter lim="800000"/>
            <a:headEnd/>
            <a:tailEnd/>
          </a:ln>
        </p:spPr>
      </p:pic>
      <p:pic>
        <p:nvPicPr>
          <p:cNvPr id="6" name="图片 5"/>
          <p:cNvPicPr>
            <a:picLocks noChangeAspect="1"/>
          </p:cNvPicPr>
          <p:nvPr/>
        </p:nvPicPr>
        <p:blipFill>
          <a:blip r:embed="rId6" cstate="print"/>
          <a:srcRect l="2600" t="11810" r="2315" b="53900"/>
          <a:stretch>
            <a:fillRect/>
          </a:stretch>
        </p:blipFill>
        <p:spPr bwMode="auto">
          <a:xfrm>
            <a:off x="2441575" y="2179638"/>
            <a:ext cx="3187700" cy="2044700"/>
          </a:xfrm>
          <a:prstGeom prst="rect">
            <a:avLst/>
          </a:prstGeom>
          <a:noFill/>
          <a:ln w="19050">
            <a:solidFill>
              <a:srgbClr val="FF0000"/>
            </a:solidFill>
            <a:miter lim="800000"/>
            <a:headEnd/>
            <a:tailEnd/>
          </a:ln>
        </p:spPr>
      </p:pic>
      <p:sp>
        <p:nvSpPr>
          <p:cNvPr id="22" name="矩形 21"/>
          <p:cNvSpPr/>
          <p:nvPr/>
        </p:nvSpPr>
        <p:spPr>
          <a:xfrm>
            <a:off x="2889250" y="1062038"/>
            <a:ext cx="920750" cy="393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fontAlgn="auto">
              <a:spcBef>
                <a:spcPts val="0"/>
              </a:spcBef>
              <a:spcAft>
                <a:spcPts val="0"/>
              </a:spcAft>
              <a:defRPr/>
            </a:pPr>
            <a:endParaRPr lang="zh-CN" altLang="en-US" sz="1900" dirty="0">
              <a:solidFill>
                <a:schemeClr val="tx1">
                  <a:lumMod val="50000"/>
                </a:schemeClr>
              </a:solidFill>
            </a:endParaRPr>
          </a:p>
        </p:txBody>
      </p:sp>
      <p:sp>
        <p:nvSpPr>
          <p:cNvPr id="28" name="矩形 27"/>
          <p:cNvSpPr/>
          <p:nvPr/>
        </p:nvSpPr>
        <p:spPr>
          <a:xfrm>
            <a:off x="4035425" y="1398588"/>
            <a:ext cx="1898650" cy="4794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fontAlgn="auto">
              <a:spcBef>
                <a:spcPts val="0"/>
              </a:spcBef>
              <a:spcAft>
                <a:spcPts val="0"/>
              </a:spcAft>
              <a:defRPr/>
            </a:pPr>
            <a:r>
              <a:rPr lang="zh-CN" altLang="en-US" sz="3200" dirty="0">
                <a:solidFill>
                  <a:schemeClr val="tx1">
                    <a:lumMod val="50000"/>
                  </a:schemeClr>
                </a:solidFill>
                <a:latin typeface="微软雅黑" panose="020B0503020204020204" charset="-122"/>
                <a:ea typeface="微软雅黑" panose="020B0503020204020204" charset="-122"/>
              </a:rPr>
              <a:t>点击登录</a:t>
            </a:r>
          </a:p>
        </p:txBody>
      </p:sp>
      <p:sp>
        <p:nvSpPr>
          <p:cNvPr id="30" name="矩形 29"/>
          <p:cNvSpPr/>
          <p:nvPr/>
        </p:nvSpPr>
        <p:spPr>
          <a:xfrm>
            <a:off x="4656138" y="3971925"/>
            <a:ext cx="763587" cy="252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fontAlgn="auto">
              <a:spcBef>
                <a:spcPts val="0"/>
              </a:spcBef>
              <a:spcAft>
                <a:spcPts val="0"/>
              </a:spcAft>
              <a:defRPr/>
            </a:pPr>
            <a:endParaRPr lang="zh-CN" altLang="en-US" sz="1900" dirty="0">
              <a:solidFill>
                <a:schemeClr val="tx1">
                  <a:lumMod val="50000"/>
                </a:schemeClr>
              </a:solidFill>
            </a:endParaRPr>
          </a:p>
        </p:txBody>
      </p:sp>
      <p:sp>
        <p:nvSpPr>
          <p:cNvPr id="31" name="矩形 30"/>
          <p:cNvSpPr/>
          <p:nvPr/>
        </p:nvSpPr>
        <p:spPr>
          <a:xfrm>
            <a:off x="3662363" y="4291013"/>
            <a:ext cx="1987550" cy="59690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fontAlgn="auto">
              <a:spcBef>
                <a:spcPts val="0"/>
              </a:spcBef>
              <a:spcAft>
                <a:spcPts val="0"/>
              </a:spcAft>
              <a:defRPr/>
            </a:pPr>
            <a:r>
              <a:rPr lang="zh-CN" altLang="en-US" sz="3200" dirty="0">
                <a:solidFill>
                  <a:schemeClr val="tx1">
                    <a:lumMod val="50000"/>
                  </a:schemeClr>
                </a:solidFill>
                <a:latin typeface="微软雅黑" panose="020B0503020204020204" charset="-122"/>
                <a:ea typeface="微软雅黑" panose="020B0503020204020204" charset="-122"/>
              </a:rPr>
              <a:t>立即注册</a:t>
            </a: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8" grpId="0" bldLvl="0" animBg="1"/>
      <p:bldP spid="30" grpId="0" bldLvl="0" animBg="1"/>
      <p:bldP spid="31"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文本框 1"/>
          <p:cNvSpPr txBox="1">
            <a:spLocks noChangeArrowheads="1"/>
          </p:cNvSpPr>
          <p:nvPr/>
        </p:nvSpPr>
        <p:spPr bwMode="auto">
          <a:xfrm>
            <a:off x="509588" y="1303338"/>
            <a:ext cx="4622800" cy="1833562"/>
          </a:xfrm>
          <a:prstGeom prst="rect">
            <a:avLst/>
          </a:prstGeom>
          <a:noFill/>
          <a:ln w="9525">
            <a:noFill/>
            <a:miter lim="800000"/>
          </a:ln>
        </p:spPr>
        <p:txBody>
          <a:bodyPr>
            <a:spAutoFit/>
          </a:bodyPr>
          <a:lstStyle/>
          <a:p>
            <a:pPr>
              <a:lnSpc>
                <a:spcPct val="130000"/>
              </a:lnSpc>
            </a:pPr>
            <a:r>
              <a:rPr lang="en-US" altLang="zh-CN" sz="2200">
                <a:latin typeface="微软雅黑" panose="020B0503020204020204" charset="-122"/>
                <a:ea typeface="微软雅黑" panose="020B0503020204020204" charset="-122"/>
              </a:rPr>
              <a:t>     </a:t>
            </a:r>
            <a:r>
              <a:rPr lang="zh-CN" altLang="en-US" sz="2200">
                <a:latin typeface="微软雅黑" panose="020B0503020204020204" charset="-122"/>
                <a:ea typeface="微软雅黑" panose="020B0503020204020204" charset="-122"/>
              </a:rPr>
              <a:t>个人中心提供个人信息编辑、我的足迹、评论、点赞查看编辑、机构关联、账号管理、通用设置等与个人信息相关的功能。 </a:t>
            </a:r>
          </a:p>
        </p:txBody>
      </p:sp>
      <p:sp>
        <p:nvSpPr>
          <p:cNvPr id="3" name="标题 5121"/>
          <p:cNvSpPr>
            <a:spLocks noGrp="1"/>
          </p:cNvSpPr>
          <p:nvPr/>
        </p:nvSpPr>
        <p:spPr>
          <a:xfrm>
            <a:off x="527050" y="254000"/>
            <a:ext cx="4711700" cy="628650"/>
          </a:xfrm>
          <a:prstGeom prst="rect">
            <a:avLst/>
          </a:prstGeom>
          <a:ln w="9525">
            <a:noFill/>
            <a:miter/>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80000"/>
              </a:lnSpc>
              <a:buFont typeface="Arial" panose="020B0604020202020204" pitchFamily="34" charset="0"/>
              <a:buNone/>
              <a:defRPr/>
            </a:pPr>
            <a:r>
              <a:rPr lang="zh-CN" altLang="en-US" sz="3600" i="1" noProof="1">
                <a:latin typeface="微软雅黑" panose="020B0503020204020204" charset="-122"/>
                <a:ea typeface="微软雅黑" panose="020B0503020204020204" charset="-122"/>
              </a:rPr>
              <a:t> </a:t>
            </a:r>
            <a:r>
              <a:rPr lang="zh-CN" altLang="en-US" sz="3600" noProof="1" smtClean="0">
                <a:latin typeface="微软雅黑" panose="020B0503020204020204" charset="-122"/>
                <a:ea typeface="微软雅黑" panose="020B0503020204020204" charset="-122"/>
              </a:rPr>
              <a:t>基本操作</a:t>
            </a:r>
            <a:r>
              <a:rPr lang="en-US" altLang="zh-CN" sz="3600" noProof="1" smtClean="0">
                <a:latin typeface="微软雅黑" panose="020B0503020204020204" charset="-122"/>
                <a:ea typeface="微软雅黑" panose="020B0503020204020204" charset="-122"/>
              </a:rPr>
              <a:t>-</a:t>
            </a:r>
            <a:r>
              <a:rPr lang="zh-CN" altLang="en-US" sz="3600" noProof="1">
                <a:latin typeface="微软雅黑" panose="020B0503020204020204" charset="-122"/>
                <a:ea typeface="微软雅黑" panose="020B0503020204020204" charset="-122"/>
              </a:rPr>
              <a:t>个人中心</a:t>
            </a:r>
          </a:p>
        </p:txBody>
      </p:sp>
      <p:pic>
        <p:nvPicPr>
          <p:cNvPr id="120835" name="图片 4"/>
          <p:cNvPicPr>
            <a:picLocks noChangeAspect="1"/>
          </p:cNvPicPr>
          <p:nvPr/>
        </p:nvPicPr>
        <p:blipFill>
          <a:blip r:embed="rId3" cstate="print"/>
          <a:srcRect/>
          <a:stretch>
            <a:fillRect/>
          </a:stretch>
        </p:blipFill>
        <p:spPr bwMode="auto">
          <a:xfrm>
            <a:off x="4943475" y="-393700"/>
            <a:ext cx="4772025" cy="8482013"/>
          </a:xfrm>
          <a:prstGeom prst="rect">
            <a:avLst/>
          </a:prstGeom>
          <a:noFill/>
          <a:ln w="9525">
            <a:noFill/>
            <a:miter lim="800000"/>
            <a:headEnd/>
            <a:tailEnd/>
          </a:ln>
        </p:spPr>
      </p:pic>
      <p:sp>
        <p:nvSpPr>
          <p:cNvPr id="120836" name="文本框 1"/>
          <p:cNvSpPr txBox="1">
            <a:spLocks noChangeArrowheads="1"/>
          </p:cNvSpPr>
          <p:nvPr/>
        </p:nvSpPr>
        <p:spPr bwMode="auto">
          <a:xfrm>
            <a:off x="977900" y="3435350"/>
            <a:ext cx="3873500" cy="2016125"/>
          </a:xfrm>
          <a:prstGeom prst="rect">
            <a:avLst/>
          </a:prstGeom>
          <a:noFill/>
          <a:ln w="9525">
            <a:noFill/>
            <a:miter lim="800000"/>
          </a:ln>
        </p:spPr>
        <p:txBody>
          <a:bodyPr>
            <a:spAutoFit/>
          </a:bodyPr>
          <a:lstStyle/>
          <a:p>
            <a:pPr>
              <a:lnSpc>
                <a:spcPct val="180000"/>
              </a:lnSpc>
            </a:pPr>
            <a:r>
              <a:rPr lang="zh-CN" altLang="en-US" sz="2400">
                <a:latin typeface="微软雅黑" panose="020B0503020204020204" charset="-122"/>
                <a:ea typeface="微软雅黑" panose="020B0503020204020204" charset="-122"/>
              </a:rPr>
              <a:t>使用机构账户下载方式：</a:t>
            </a:r>
          </a:p>
          <a:p>
            <a:pPr>
              <a:lnSpc>
                <a:spcPct val="130000"/>
              </a:lnSpc>
            </a:pPr>
            <a:r>
              <a:rPr lang="en-US" altLang="zh-CN" sz="2400">
                <a:latin typeface="微软雅黑" panose="020B0503020204020204" charset="-122"/>
                <a:ea typeface="微软雅黑" panose="020B0503020204020204" charset="-122"/>
                <a:sym typeface="Arial" panose="020B0604020202020204" pitchFamily="34" charset="0"/>
              </a:rPr>
              <a:t> </a:t>
            </a:r>
            <a:r>
              <a:rPr lang="en-US" altLang="zh-CN" sz="2000">
                <a:latin typeface="微软雅黑" panose="020B0503020204020204" charset="-122"/>
                <a:ea typeface="微软雅黑" panose="020B0503020204020204" charset="-122"/>
                <a:sym typeface="Arial" panose="020B0604020202020204" pitchFamily="34" charset="0"/>
              </a:rPr>
              <a:t>1</a:t>
            </a:r>
            <a:r>
              <a:rPr lang="zh-CN" altLang="en-US" sz="2000">
                <a:latin typeface="微软雅黑" panose="020B0503020204020204" charset="-122"/>
                <a:ea typeface="微软雅黑" panose="020B0503020204020204" charset="-122"/>
                <a:sym typeface="Arial" panose="020B0604020202020204" pitchFamily="34" charset="0"/>
              </a:rPr>
              <a:t>）位置自动关联</a:t>
            </a:r>
          </a:p>
          <a:p>
            <a:pPr>
              <a:lnSpc>
                <a:spcPct val="130000"/>
              </a:lnSpc>
            </a:pPr>
            <a:r>
              <a:rPr lang="en-US" altLang="zh-CN" sz="2000">
                <a:latin typeface="微软雅黑" panose="020B0503020204020204" charset="-122"/>
                <a:ea typeface="微软雅黑" panose="020B0503020204020204" charset="-122"/>
                <a:sym typeface="Arial" panose="020B0604020202020204" pitchFamily="34" charset="0"/>
              </a:rPr>
              <a:t> 2</a:t>
            </a:r>
            <a:r>
              <a:rPr lang="zh-CN" altLang="en-US" sz="2000">
                <a:latin typeface="微软雅黑" panose="020B0503020204020204" charset="-122"/>
                <a:ea typeface="微软雅黑" panose="020B0503020204020204" charset="-122"/>
                <a:sym typeface="Arial" panose="020B0604020202020204" pitchFamily="34" charset="0"/>
              </a:rPr>
              <a:t>）使用</a:t>
            </a:r>
            <a:r>
              <a:rPr lang="en-US" altLang="zh-CN" sz="2000">
                <a:latin typeface="微软雅黑" panose="020B0503020204020204" charset="-122"/>
                <a:ea typeface="微软雅黑" panose="020B0503020204020204" charset="-122"/>
                <a:sym typeface="Arial" panose="020B0604020202020204" pitchFamily="34" charset="0"/>
              </a:rPr>
              <a:t>IP</a:t>
            </a:r>
            <a:r>
              <a:rPr lang="zh-CN" altLang="en-US" sz="2000">
                <a:latin typeface="微软雅黑" panose="020B0503020204020204" charset="-122"/>
                <a:ea typeface="微软雅黑" panose="020B0503020204020204" charset="-122"/>
                <a:sym typeface="Arial" panose="020B0604020202020204" pitchFamily="34" charset="0"/>
              </a:rPr>
              <a:t>自动登录</a:t>
            </a:r>
          </a:p>
          <a:p>
            <a:pPr>
              <a:lnSpc>
                <a:spcPct val="130000"/>
              </a:lnSpc>
            </a:pPr>
            <a:r>
              <a:rPr lang="en-US" altLang="zh-CN" sz="2000">
                <a:latin typeface="微软雅黑" panose="020B0503020204020204" charset="-122"/>
                <a:ea typeface="微软雅黑" panose="020B0503020204020204" charset="-122"/>
                <a:sym typeface="Arial" panose="020B0604020202020204" pitchFamily="34" charset="0"/>
              </a:rPr>
              <a:t> 3</a:t>
            </a:r>
            <a:r>
              <a:rPr lang="zh-CN" altLang="en-US" sz="2000">
                <a:latin typeface="微软雅黑" panose="020B0503020204020204" charset="-122"/>
                <a:ea typeface="微软雅黑" panose="020B0503020204020204" charset="-122"/>
                <a:sym typeface="Arial" panose="020B0604020202020204" pitchFamily="34" charset="0"/>
              </a:rPr>
              <a:t>）机构账号登录</a:t>
            </a:r>
          </a:p>
        </p:txBody>
      </p:sp>
      <p:pic>
        <p:nvPicPr>
          <p:cNvPr id="120837" name="Picture 4"/>
          <p:cNvPicPr>
            <a:picLocks noChangeAspect="1"/>
          </p:cNvPicPr>
          <p:nvPr/>
        </p:nvPicPr>
        <p:blipFill>
          <a:blip r:embed="rId4" cstate="print"/>
          <a:srcRect/>
          <a:stretch>
            <a:fillRect/>
          </a:stretch>
        </p:blipFill>
        <p:spPr bwMode="auto">
          <a:xfrm>
            <a:off x="5514975" y="836613"/>
            <a:ext cx="3028950" cy="5287962"/>
          </a:xfrm>
          <a:prstGeom prst="rect">
            <a:avLst/>
          </a:prstGeom>
          <a:noFill/>
          <a:ln w="9525">
            <a:noFill/>
            <a:miter lim="800000"/>
            <a:headEnd/>
            <a:tailEnd/>
          </a:ln>
        </p:spPr>
      </p:pic>
      <p:pic>
        <p:nvPicPr>
          <p:cNvPr id="120838" name="图片 4"/>
          <p:cNvPicPr>
            <a:picLocks noChangeAspect="1"/>
          </p:cNvPicPr>
          <p:nvPr/>
        </p:nvPicPr>
        <p:blipFill>
          <a:blip r:embed="rId3" cstate="print"/>
          <a:srcRect/>
          <a:stretch>
            <a:fillRect/>
          </a:stretch>
        </p:blipFill>
        <p:spPr bwMode="auto">
          <a:xfrm>
            <a:off x="8393113" y="-373063"/>
            <a:ext cx="4770437" cy="8482013"/>
          </a:xfrm>
          <a:prstGeom prst="rect">
            <a:avLst/>
          </a:prstGeom>
          <a:noFill/>
          <a:ln w="9525">
            <a:noFill/>
            <a:miter lim="800000"/>
            <a:headEnd/>
            <a:tailEnd/>
          </a:ln>
        </p:spPr>
      </p:pic>
      <p:pic>
        <p:nvPicPr>
          <p:cNvPr id="120839" name="Picture 5"/>
          <p:cNvPicPr>
            <a:picLocks noChangeAspect="1"/>
          </p:cNvPicPr>
          <p:nvPr/>
        </p:nvPicPr>
        <p:blipFill>
          <a:blip r:embed="rId5" cstate="print"/>
          <a:srcRect/>
          <a:stretch>
            <a:fillRect/>
          </a:stretch>
        </p:blipFill>
        <p:spPr bwMode="auto">
          <a:xfrm>
            <a:off x="8982075" y="836613"/>
            <a:ext cx="3028950" cy="5287962"/>
          </a:xfrm>
          <a:prstGeom prst="rect">
            <a:avLst/>
          </a:prstGeom>
          <a:noFill/>
          <a:ln w="9525">
            <a:noFill/>
            <a:miter lim="800000"/>
            <a:headEnd/>
            <a:tailEnd/>
          </a:ln>
        </p:spPr>
      </p:pic>
      <p:sp>
        <p:nvSpPr>
          <p:cNvPr id="4" name="矩形 3"/>
          <p:cNvSpPr/>
          <p:nvPr/>
        </p:nvSpPr>
        <p:spPr>
          <a:xfrm>
            <a:off x="7924800" y="5749925"/>
            <a:ext cx="468313" cy="3746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矩形 9"/>
          <p:cNvSpPr/>
          <p:nvPr/>
        </p:nvSpPr>
        <p:spPr>
          <a:xfrm>
            <a:off x="7477125" y="1871663"/>
            <a:ext cx="1066800" cy="534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ustDataLst>
      <p:tags r:id="rId1"/>
    </p:custData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charset="-122"/>
                <a:ea typeface="微软雅黑" panose="020B0503020204020204" charset="-122"/>
              </a:rPr>
              <a:t>动态跟踪  移动阅读</a:t>
            </a:r>
          </a:p>
        </p:txBody>
      </p:sp>
      <p:pic>
        <p:nvPicPr>
          <p:cNvPr id="103426" name="图片 2" descr="蓝色"/>
          <p:cNvPicPr>
            <a:picLocks noChangeAspect="1"/>
          </p:cNvPicPr>
          <p:nvPr/>
        </p:nvPicPr>
        <p:blipFill>
          <a:blip r:embed="rId2" cstate="print"/>
          <a:srcRect/>
          <a:stretch>
            <a:fillRect/>
          </a:stretch>
        </p:blipFill>
        <p:spPr bwMode="auto">
          <a:xfrm>
            <a:off x="10407650" y="234950"/>
            <a:ext cx="1150938" cy="252413"/>
          </a:xfrm>
          <a:prstGeom prst="rect">
            <a:avLst/>
          </a:prstGeom>
          <a:noFill/>
          <a:ln w="9525">
            <a:noFill/>
            <a:miter lim="800000"/>
            <a:headEnd/>
            <a:tailEnd/>
          </a:ln>
        </p:spPr>
      </p:pic>
      <p:pic>
        <p:nvPicPr>
          <p:cNvPr id="63493" name="Picture 5"/>
          <p:cNvPicPr>
            <a:picLocks noChangeAspect="1"/>
          </p:cNvPicPr>
          <p:nvPr/>
        </p:nvPicPr>
        <p:blipFill>
          <a:blip r:embed="rId3" cstate="print"/>
          <a:srcRect/>
          <a:stretch>
            <a:fillRect/>
          </a:stretch>
        </p:blipFill>
        <p:spPr bwMode="auto">
          <a:xfrm>
            <a:off x="0" y="1074738"/>
            <a:ext cx="3062288" cy="5449887"/>
          </a:xfrm>
          <a:prstGeom prst="rect">
            <a:avLst/>
          </a:prstGeom>
          <a:noFill/>
          <a:ln w="9525">
            <a:noFill/>
            <a:miter lim="800000"/>
            <a:headEnd/>
            <a:tailEnd/>
          </a:ln>
        </p:spPr>
      </p:pic>
      <p:pic>
        <p:nvPicPr>
          <p:cNvPr id="63494" name="Picture 6"/>
          <p:cNvPicPr>
            <a:picLocks noChangeAspect="1"/>
          </p:cNvPicPr>
          <p:nvPr/>
        </p:nvPicPr>
        <p:blipFill>
          <a:blip r:embed="rId4" cstate="print"/>
          <a:srcRect/>
          <a:stretch>
            <a:fillRect/>
          </a:stretch>
        </p:blipFill>
        <p:spPr bwMode="auto">
          <a:xfrm>
            <a:off x="3001963" y="1074738"/>
            <a:ext cx="3060700" cy="5449887"/>
          </a:xfrm>
          <a:prstGeom prst="rect">
            <a:avLst/>
          </a:prstGeom>
          <a:noFill/>
          <a:ln w="9525">
            <a:noFill/>
            <a:miter lim="800000"/>
            <a:headEnd/>
            <a:tailEnd/>
          </a:ln>
        </p:spPr>
      </p:pic>
      <p:pic>
        <p:nvPicPr>
          <p:cNvPr id="63495" name="Picture 7"/>
          <p:cNvPicPr>
            <a:picLocks noChangeAspect="1"/>
          </p:cNvPicPr>
          <p:nvPr/>
        </p:nvPicPr>
        <p:blipFill>
          <a:blip r:embed="rId5" cstate="print"/>
          <a:srcRect/>
          <a:stretch>
            <a:fillRect/>
          </a:stretch>
        </p:blipFill>
        <p:spPr bwMode="auto">
          <a:xfrm>
            <a:off x="6059488" y="1074738"/>
            <a:ext cx="3062287" cy="5449887"/>
          </a:xfrm>
          <a:prstGeom prst="rect">
            <a:avLst/>
          </a:prstGeom>
          <a:noFill/>
          <a:ln w="9525">
            <a:noFill/>
            <a:miter lim="800000"/>
            <a:headEnd/>
            <a:tailEnd/>
          </a:ln>
        </p:spPr>
      </p:pic>
      <p:pic>
        <p:nvPicPr>
          <p:cNvPr id="63496" name="Picture 8"/>
          <p:cNvPicPr>
            <a:picLocks noChangeAspect="1"/>
          </p:cNvPicPr>
          <p:nvPr/>
        </p:nvPicPr>
        <p:blipFill>
          <a:blip r:embed="rId6" cstate="print"/>
          <a:srcRect/>
          <a:stretch>
            <a:fillRect/>
          </a:stretch>
        </p:blipFill>
        <p:spPr bwMode="auto">
          <a:xfrm>
            <a:off x="9132888" y="1074738"/>
            <a:ext cx="3062287" cy="5449887"/>
          </a:xfrm>
          <a:prstGeom prst="rect">
            <a:avLst/>
          </a:prstGeom>
          <a:noFill/>
          <a:ln w="9525">
            <a:noFill/>
            <a:miter lim="800000"/>
            <a:headEnd/>
            <a:tailEnd/>
          </a:ln>
        </p:spPr>
      </p:pic>
      <p:sp>
        <p:nvSpPr>
          <p:cNvPr id="103431" name="标题 1"/>
          <p:cNvSpPr>
            <a:spLocks noGrp="1"/>
          </p:cNvSpPr>
          <p:nvPr/>
        </p:nvSpPr>
        <p:spPr bwMode="auto">
          <a:xfrm>
            <a:off x="7969250" y="620713"/>
            <a:ext cx="4225925" cy="360362"/>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主题推荐</a:t>
            </a:r>
          </a:p>
        </p:txBody>
      </p:sp>
      <p:sp>
        <p:nvSpPr>
          <p:cNvPr id="10" name="矩形 9"/>
          <p:cNvSpPr/>
          <p:nvPr/>
        </p:nvSpPr>
        <p:spPr>
          <a:xfrm>
            <a:off x="71438" y="1628775"/>
            <a:ext cx="769937" cy="2873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1" name="矩形 10"/>
          <p:cNvSpPr/>
          <p:nvPr/>
        </p:nvSpPr>
        <p:spPr>
          <a:xfrm>
            <a:off x="481013" y="1196975"/>
            <a:ext cx="2520950" cy="3603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pic>
        <p:nvPicPr>
          <p:cNvPr id="103434" name="图片 3" descr="蓝色"/>
          <p:cNvPicPr>
            <a:picLocks noChangeAspect="1"/>
          </p:cNvPicPr>
          <p:nvPr/>
        </p:nvPicPr>
        <p:blipFill>
          <a:blip r:embed="rId2" cstate="print"/>
          <a:srcRect/>
          <a:stretch>
            <a:fillRect/>
          </a:stretch>
        </p:blipFill>
        <p:spPr bwMode="auto">
          <a:xfrm>
            <a:off x="10407650" y="280988"/>
            <a:ext cx="1150938" cy="252412"/>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wipe(left)">
                                      <p:cBhvr>
                                        <p:cTn id="7" dur="500"/>
                                        <p:tgtEl>
                                          <p:spTgt spid="6349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Bottom)">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Bottom)">
                                      <p:cBhvr>
                                        <p:cTn id="17" dur="500"/>
                                        <p:tgtEl>
                                          <p:spTgt spid="10"/>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3494"/>
                                        </p:tgtEl>
                                        <p:attrNameLst>
                                          <p:attrName>style.visibility</p:attrName>
                                        </p:attrNameLst>
                                      </p:cBhvr>
                                      <p:to>
                                        <p:strVal val="visible"/>
                                      </p:to>
                                    </p:set>
                                    <p:animEffect transition="in" filter="wipe(left)">
                                      <p:cBhvr>
                                        <p:cTn id="21" dur="500"/>
                                        <p:tgtEl>
                                          <p:spTgt spid="63494"/>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3495"/>
                                        </p:tgtEl>
                                        <p:attrNameLst>
                                          <p:attrName>style.visibility</p:attrName>
                                        </p:attrNameLst>
                                      </p:cBhvr>
                                      <p:to>
                                        <p:strVal val="visible"/>
                                      </p:to>
                                    </p:set>
                                    <p:animEffect transition="in" filter="wipe(left)">
                                      <p:cBhvr>
                                        <p:cTn id="25" dur="500"/>
                                        <p:tgtEl>
                                          <p:spTgt spid="6349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3496"/>
                                        </p:tgtEl>
                                        <p:attrNameLst>
                                          <p:attrName>style.visibility</p:attrName>
                                        </p:attrNameLst>
                                      </p:cBhvr>
                                      <p:to>
                                        <p:strVal val="visible"/>
                                      </p:to>
                                    </p:set>
                                    <p:animEffect transition="in" filter="wipe(left)">
                                      <p:cBhvr>
                                        <p:cTn id="30" dur="500"/>
                                        <p:tgtEl>
                                          <p:spTgt spid="63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 y="257829"/>
            <a:ext cx="12189455" cy="553085"/>
          </a:xfrm>
          <a:prstGeom prst="rect">
            <a:avLst/>
          </a:prstGeom>
          <a:noFill/>
          <a:effectLst/>
        </p:spPr>
        <p:txBody>
          <a:bodyPr wrap="square" rtlCol="0">
            <a:spAutoFit/>
          </a:bodyPr>
          <a:lstStyle/>
          <a:p>
            <a:pPr algn="ctr"/>
            <a:r>
              <a:rPr lang="zh-CN" altLang="en-US"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rPr>
              <a:t>知网新进展</a:t>
            </a:r>
            <a:endParaRPr lang="en-US" altLang="zh-CN"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rot="5400000">
            <a:off x="1595457" y="-1081728"/>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3215457" y="363415"/>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a:spLocks noChangeAspect="1"/>
          </p:cNvSpPr>
          <p:nvPr/>
        </p:nvSpPr>
        <p:spPr>
          <a:xfrm>
            <a:off x="3300314" y="448272"/>
            <a:ext cx="180000" cy="180000"/>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rot="16200000" flipH="1">
            <a:off x="10569455" y="-1066843"/>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flipH="1">
            <a:off x="8599740" y="378300"/>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flipH="1">
            <a:off x="8684598" y="463157"/>
            <a:ext cx="180000" cy="180000"/>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3" cstate="print"/>
          <a:stretch>
            <a:fillRect/>
          </a:stretch>
        </p:blipFill>
        <p:spPr>
          <a:xfrm>
            <a:off x="0" y="0"/>
            <a:ext cx="12213996" cy="6858000"/>
          </a:xfrm>
          <a:prstGeom prst="rect">
            <a:avLst/>
          </a:prstGeom>
        </p:spPr>
      </p:pic>
      <p:sp>
        <p:nvSpPr>
          <p:cNvPr id="77" name="矩形 76"/>
          <p:cNvSpPr/>
          <p:nvPr/>
        </p:nvSpPr>
        <p:spPr>
          <a:xfrm>
            <a:off x="739941" y="1020165"/>
            <a:ext cx="1265321" cy="15348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4" cstate="print"/>
          <a:stretch>
            <a:fillRect/>
          </a:stretch>
        </p:blipFill>
        <p:spPr>
          <a:xfrm>
            <a:off x="-1" y="628272"/>
            <a:ext cx="12213997" cy="2282190"/>
          </a:xfrm>
          <a:prstGeom prst="rect">
            <a:avLst/>
          </a:prstGeom>
        </p:spPr>
      </p:pic>
      <p:pic>
        <p:nvPicPr>
          <p:cNvPr id="18" name="图片 17"/>
          <p:cNvPicPr>
            <a:picLocks noChangeAspect="1"/>
          </p:cNvPicPr>
          <p:nvPr/>
        </p:nvPicPr>
        <p:blipFill>
          <a:blip r:embed="rId5" cstate="print"/>
          <a:stretch>
            <a:fillRect/>
          </a:stretch>
        </p:blipFill>
        <p:spPr>
          <a:xfrm>
            <a:off x="0" y="628272"/>
            <a:ext cx="12206267" cy="228219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heel(1)">
                                      <p:cBhvr>
                                        <p:cTn id="7" dur="10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图片 4"/>
          <p:cNvPicPr>
            <a:picLocks noChangeAspect="1"/>
          </p:cNvPicPr>
          <p:nvPr/>
        </p:nvPicPr>
        <p:blipFill>
          <a:blip r:embed="rId2" cstate="print"/>
          <a:srcRect/>
          <a:stretch>
            <a:fillRect/>
          </a:stretch>
        </p:blipFill>
        <p:spPr bwMode="auto">
          <a:xfrm>
            <a:off x="4256088" y="661988"/>
            <a:ext cx="3671887" cy="6021387"/>
          </a:xfrm>
          <a:prstGeom prst="rect">
            <a:avLst/>
          </a:prstGeom>
          <a:noFill/>
          <a:ln w="9525">
            <a:noFill/>
            <a:miter lim="800000"/>
            <a:headEnd/>
            <a:tailEnd/>
          </a:ln>
        </p:spPr>
      </p:pic>
      <p:sp>
        <p:nvSpPr>
          <p:cNvPr id="104450"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altLang="en-US" sz="3200">
                <a:solidFill>
                  <a:schemeClr val="bg1"/>
                </a:solidFill>
                <a:latin typeface="微软雅黑" panose="020B0503020204020204" charset="-122"/>
                <a:ea typeface="微软雅黑" panose="020B0503020204020204" charset="-122"/>
              </a:rPr>
              <a:t>动态跟踪  移动阅读</a:t>
            </a:r>
          </a:p>
        </p:txBody>
      </p:sp>
      <p:pic>
        <p:nvPicPr>
          <p:cNvPr id="104451" name="Picture 2"/>
          <p:cNvPicPr>
            <a:picLocks noChangeAspect="1"/>
          </p:cNvPicPr>
          <p:nvPr/>
        </p:nvPicPr>
        <p:blipFill>
          <a:blip r:embed="rId3" cstate="print"/>
          <a:srcRect/>
          <a:stretch>
            <a:fillRect/>
          </a:stretch>
        </p:blipFill>
        <p:spPr bwMode="auto">
          <a:xfrm>
            <a:off x="757238" y="668338"/>
            <a:ext cx="3228975" cy="6015037"/>
          </a:xfrm>
          <a:prstGeom prst="rect">
            <a:avLst/>
          </a:prstGeom>
          <a:noFill/>
          <a:ln w="9525">
            <a:noFill/>
            <a:miter lim="800000"/>
            <a:headEnd/>
            <a:tailEnd/>
          </a:ln>
        </p:spPr>
      </p:pic>
      <p:pic>
        <p:nvPicPr>
          <p:cNvPr id="91140" name="Picture 4"/>
          <p:cNvPicPr>
            <a:picLocks noChangeAspect="1"/>
          </p:cNvPicPr>
          <p:nvPr/>
        </p:nvPicPr>
        <p:blipFill>
          <a:blip r:embed="rId4" cstate="print"/>
          <a:srcRect/>
          <a:stretch>
            <a:fillRect/>
          </a:stretch>
        </p:blipFill>
        <p:spPr bwMode="auto">
          <a:xfrm>
            <a:off x="8320088" y="668338"/>
            <a:ext cx="3443287" cy="6015037"/>
          </a:xfrm>
          <a:prstGeom prst="rect">
            <a:avLst/>
          </a:prstGeom>
          <a:noFill/>
          <a:ln w="9525">
            <a:noFill/>
            <a:miter lim="800000"/>
            <a:headEnd/>
            <a:tailEnd/>
          </a:ln>
        </p:spPr>
      </p:pic>
      <p:sp>
        <p:nvSpPr>
          <p:cNvPr id="104453" name="标题 1"/>
          <p:cNvSpPr>
            <a:spLocks noGrp="1"/>
          </p:cNvSpPr>
          <p:nvPr/>
        </p:nvSpPr>
        <p:spPr bwMode="auto">
          <a:xfrm>
            <a:off x="7927975" y="177800"/>
            <a:ext cx="4225925" cy="358775"/>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我的图书馆</a:t>
            </a:r>
          </a:p>
        </p:txBody>
      </p:sp>
      <p:sp>
        <p:nvSpPr>
          <p:cNvPr id="13" name="矩形 12"/>
          <p:cNvSpPr/>
          <p:nvPr/>
        </p:nvSpPr>
        <p:spPr>
          <a:xfrm>
            <a:off x="3217863" y="1457325"/>
            <a:ext cx="768350" cy="2889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4" name="矩形 13"/>
          <p:cNvSpPr/>
          <p:nvPr/>
        </p:nvSpPr>
        <p:spPr>
          <a:xfrm>
            <a:off x="7526338" y="862013"/>
            <a:ext cx="401637" cy="3794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Bottom)">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lide(fromBottom)">
                                      <p:cBhvr>
                                        <p:cTn id="12" dur="500"/>
                                        <p:tgtEl>
                                          <p:spTgt spid="1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1140"/>
                                        </p:tgtEl>
                                        <p:attrNameLst>
                                          <p:attrName>style.visibility</p:attrName>
                                        </p:attrNameLst>
                                      </p:cBhvr>
                                      <p:to>
                                        <p:strVal val="visible"/>
                                      </p:to>
                                    </p:set>
                                    <p:animEffect transition="in" filter="wipe(up)">
                                      <p:cBhvr>
                                        <p:cTn id="16"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图片 3"/>
          <p:cNvPicPr>
            <a:picLocks noChangeAspect="1"/>
          </p:cNvPicPr>
          <p:nvPr/>
        </p:nvPicPr>
        <p:blipFill>
          <a:blip r:embed="rId2" cstate="print"/>
          <a:srcRect/>
          <a:stretch>
            <a:fillRect/>
          </a:stretch>
        </p:blipFill>
        <p:spPr bwMode="auto">
          <a:xfrm>
            <a:off x="203200" y="668338"/>
            <a:ext cx="3668713" cy="6018212"/>
          </a:xfrm>
          <a:prstGeom prst="rect">
            <a:avLst/>
          </a:prstGeom>
          <a:noFill/>
          <a:ln w="9525">
            <a:noFill/>
            <a:miter lim="800000"/>
            <a:headEnd/>
            <a:tailEnd/>
          </a:ln>
        </p:spPr>
      </p:pic>
      <p:sp>
        <p:nvSpPr>
          <p:cNvPr id="105474"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charset="-122"/>
                <a:ea typeface="微软雅黑" panose="020B0503020204020204" charset="-122"/>
              </a:rPr>
              <a:t>动态跟踪  移动阅读</a:t>
            </a:r>
          </a:p>
        </p:txBody>
      </p:sp>
      <p:pic>
        <p:nvPicPr>
          <p:cNvPr id="92164" name="Picture 4"/>
          <p:cNvPicPr>
            <a:picLocks noChangeAspect="1"/>
          </p:cNvPicPr>
          <p:nvPr/>
        </p:nvPicPr>
        <p:blipFill>
          <a:blip r:embed="rId3" cstate="print"/>
          <a:srcRect/>
          <a:stretch>
            <a:fillRect/>
          </a:stretch>
        </p:blipFill>
        <p:spPr bwMode="auto">
          <a:xfrm>
            <a:off x="8545513" y="668338"/>
            <a:ext cx="3667125" cy="6018212"/>
          </a:xfrm>
          <a:prstGeom prst="rect">
            <a:avLst/>
          </a:prstGeom>
          <a:noFill/>
          <a:ln w="9525">
            <a:noFill/>
            <a:miter lim="800000"/>
            <a:headEnd/>
            <a:tailEnd/>
          </a:ln>
        </p:spPr>
      </p:pic>
      <p:sp>
        <p:nvSpPr>
          <p:cNvPr id="105476" name="标题 1"/>
          <p:cNvSpPr>
            <a:spLocks noGrp="1"/>
          </p:cNvSpPr>
          <p:nvPr/>
        </p:nvSpPr>
        <p:spPr bwMode="auto">
          <a:xfrm>
            <a:off x="7832725" y="112713"/>
            <a:ext cx="4225925" cy="358775"/>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我的图书馆</a:t>
            </a:r>
          </a:p>
        </p:txBody>
      </p:sp>
      <p:sp>
        <p:nvSpPr>
          <p:cNvPr id="14" name="矩形 13"/>
          <p:cNvSpPr/>
          <p:nvPr/>
        </p:nvSpPr>
        <p:spPr>
          <a:xfrm>
            <a:off x="2273300" y="919163"/>
            <a:ext cx="1223963" cy="2889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学科定制</a:t>
            </a:r>
          </a:p>
        </p:txBody>
      </p:sp>
      <p:sp>
        <p:nvSpPr>
          <p:cNvPr id="15" name="矩形 14"/>
          <p:cNvSpPr/>
          <p:nvPr/>
        </p:nvSpPr>
        <p:spPr>
          <a:xfrm>
            <a:off x="9920288" y="919163"/>
            <a:ext cx="1223962" cy="2889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期刊定制</a:t>
            </a:r>
          </a:p>
        </p:txBody>
      </p:sp>
      <p:sp>
        <p:nvSpPr>
          <p:cNvPr id="16" name="矩形 15"/>
          <p:cNvSpPr/>
          <p:nvPr/>
        </p:nvSpPr>
        <p:spPr>
          <a:xfrm>
            <a:off x="7105650" y="1136650"/>
            <a:ext cx="625475" cy="2873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7" name="矩形 16"/>
          <p:cNvSpPr/>
          <p:nvPr/>
        </p:nvSpPr>
        <p:spPr>
          <a:xfrm>
            <a:off x="11780838" y="2249488"/>
            <a:ext cx="431800" cy="4437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8" name="矩形 17"/>
          <p:cNvSpPr/>
          <p:nvPr/>
        </p:nvSpPr>
        <p:spPr>
          <a:xfrm>
            <a:off x="309563" y="1663700"/>
            <a:ext cx="776287" cy="4238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pic>
        <p:nvPicPr>
          <p:cNvPr id="105482" name="图片 4"/>
          <p:cNvPicPr>
            <a:picLocks noChangeAspect="1"/>
          </p:cNvPicPr>
          <p:nvPr/>
        </p:nvPicPr>
        <p:blipFill>
          <a:blip r:embed="rId4" cstate="print"/>
          <a:srcRect/>
          <a:stretch>
            <a:fillRect/>
          </a:stretch>
        </p:blipFill>
        <p:spPr bwMode="auto">
          <a:xfrm>
            <a:off x="3997325" y="668338"/>
            <a:ext cx="4424363" cy="60198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Bottom)">
                                      <p:cBhvr>
                                        <p:cTn id="7" dur="500"/>
                                        <p:tgtEl>
                                          <p:spTgt spid="1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lide(fromBottom)">
                                      <p:cBhvr>
                                        <p:cTn id="11" dur="500"/>
                                        <p:tgtEl>
                                          <p:spTgt spid="18"/>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2164"/>
                                        </p:tgtEl>
                                        <p:attrNameLst>
                                          <p:attrName>style.visibility</p:attrName>
                                        </p:attrNameLst>
                                      </p:cBhvr>
                                      <p:to>
                                        <p:strVal val="visible"/>
                                      </p:to>
                                    </p:set>
                                    <p:animEffect transition="in" filter="wipe(left)">
                                      <p:cBhvr>
                                        <p:cTn id="20" dur="500"/>
                                        <p:tgtEl>
                                          <p:spTgt spid="92164"/>
                                        </p:tgtEl>
                                      </p:cBhvr>
                                    </p:animEffect>
                                  </p:childTnLst>
                                </p:cTn>
                              </p:par>
                            </p:childTnLst>
                          </p:cTn>
                        </p:par>
                        <p:par>
                          <p:cTn id="21" fill="hold">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lide(fromBottom)">
                                      <p:cBhvr>
                                        <p:cTn id="24" dur="500"/>
                                        <p:tgtEl>
                                          <p:spTgt spid="15"/>
                                        </p:tgtEl>
                                      </p:cBhvr>
                                    </p:animEffect>
                                  </p:childTnLst>
                                </p:cTn>
                              </p:par>
                            </p:childTnLst>
                          </p:cTn>
                        </p:par>
                        <p:par>
                          <p:cTn id="25" fill="hold">
                            <p:stCondLst>
                              <p:cond delay="1000"/>
                            </p:stCondLst>
                            <p:childTnLst>
                              <p:par>
                                <p:cTn id="26" presetID="12" presetClass="entr" presetSubtype="1"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slide(fromTop)">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图片 5"/>
          <p:cNvPicPr>
            <a:picLocks noChangeAspect="1"/>
          </p:cNvPicPr>
          <p:nvPr/>
        </p:nvPicPr>
        <p:blipFill>
          <a:blip r:embed="rId2" cstate="print"/>
          <a:srcRect/>
          <a:stretch>
            <a:fillRect/>
          </a:stretch>
        </p:blipFill>
        <p:spPr bwMode="auto">
          <a:xfrm>
            <a:off x="7907338" y="752475"/>
            <a:ext cx="4227512" cy="6134100"/>
          </a:xfrm>
          <a:prstGeom prst="rect">
            <a:avLst/>
          </a:prstGeom>
          <a:noFill/>
          <a:ln w="9525">
            <a:noFill/>
            <a:miter lim="800000"/>
            <a:headEnd/>
            <a:tailEnd/>
          </a:ln>
        </p:spPr>
      </p:pic>
      <p:pic>
        <p:nvPicPr>
          <p:cNvPr id="106498" name="图片 4"/>
          <p:cNvPicPr>
            <a:picLocks noChangeAspect="1"/>
          </p:cNvPicPr>
          <p:nvPr/>
        </p:nvPicPr>
        <p:blipFill>
          <a:blip r:embed="rId3" cstate="print"/>
          <a:srcRect/>
          <a:stretch>
            <a:fillRect/>
          </a:stretch>
        </p:blipFill>
        <p:spPr bwMode="auto">
          <a:xfrm>
            <a:off x="3986213" y="752475"/>
            <a:ext cx="3921125" cy="6134100"/>
          </a:xfrm>
          <a:prstGeom prst="rect">
            <a:avLst/>
          </a:prstGeom>
          <a:noFill/>
          <a:ln w="9525">
            <a:noFill/>
            <a:miter lim="800000"/>
            <a:headEnd/>
            <a:tailEnd/>
          </a:ln>
        </p:spPr>
      </p:pic>
      <p:pic>
        <p:nvPicPr>
          <p:cNvPr id="106499" name="图片 3"/>
          <p:cNvPicPr>
            <a:picLocks noChangeAspect="1"/>
          </p:cNvPicPr>
          <p:nvPr/>
        </p:nvPicPr>
        <p:blipFill>
          <a:blip r:embed="rId4" cstate="print"/>
          <a:srcRect/>
          <a:stretch>
            <a:fillRect/>
          </a:stretch>
        </p:blipFill>
        <p:spPr bwMode="auto">
          <a:xfrm>
            <a:off x="184150" y="752475"/>
            <a:ext cx="3802063" cy="6134100"/>
          </a:xfrm>
          <a:prstGeom prst="rect">
            <a:avLst/>
          </a:prstGeom>
          <a:noFill/>
          <a:ln w="9525">
            <a:noFill/>
            <a:miter lim="800000"/>
            <a:headEnd/>
            <a:tailEnd/>
          </a:ln>
        </p:spPr>
      </p:pic>
      <p:sp>
        <p:nvSpPr>
          <p:cNvPr id="106500" name="标题 1"/>
          <p:cNvSpPr>
            <a:spLocks noChangeArrowheads="1"/>
          </p:cNvSpPr>
          <p:nvPr/>
        </p:nvSpPr>
        <p:spPr bwMode="auto">
          <a:xfrm>
            <a:off x="709613" y="128588"/>
            <a:ext cx="10771187" cy="490537"/>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charset="-122"/>
                <a:ea typeface="微软雅黑" panose="020B0503020204020204" charset="-122"/>
              </a:rPr>
              <a:t>动态跟踪  移动阅读</a:t>
            </a:r>
          </a:p>
        </p:txBody>
      </p:sp>
      <p:sp>
        <p:nvSpPr>
          <p:cNvPr id="106501" name="标题 1"/>
          <p:cNvSpPr>
            <a:spLocks noGrp="1"/>
          </p:cNvSpPr>
          <p:nvPr/>
        </p:nvSpPr>
        <p:spPr bwMode="auto">
          <a:xfrm>
            <a:off x="7907338" y="128588"/>
            <a:ext cx="4225925" cy="358775"/>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我的图书馆</a:t>
            </a:r>
          </a:p>
        </p:txBody>
      </p:sp>
      <p:sp>
        <p:nvSpPr>
          <p:cNvPr id="14" name="矩形 13"/>
          <p:cNvSpPr/>
          <p:nvPr/>
        </p:nvSpPr>
        <p:spPr>
          <a:xfrm>
            <a:off x="2120900" y="935038"/>
            <a:ext cx="1223963" cy="2889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作者定制</a:t>
            </a:r>
          </a:p>
        </p:txBody>
      </p:sp>
      <p:sp>
        <p:nvSpPr>
          <p:cNvPr id="15" name="矩形 14"/>
          <p:cNvSpPr/>
          <p:nvPr/>
        </p:nvSpPr>
        <p:spPr>
          <a:xfrm>
            <a:off x="6265863" y="933450"/>
            <a:ext cx="1223962" cy="2889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热点定制</a:t>
            </a:r>
          </a:p>
        </p:txBody>
      </p:sp>
      <p:sp>
        <p:nvSpPr>
          <p:cNvPr id="16" name="矩形 15"/>
          <p:cNvSpPr/>
          <p:nvPr/>
        </p:nvSpPr>
        <p:spPr>
          <a:xfrm>
            <a:off x="10256838" y="935038"/>
            <a:ext cx="1223962" cy="2889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主题定制</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Bottom)">
                                      <p:cBhvr>
                                        <p:cTn id="7" dur="500"/>
                                        <p:tgtEl>
                                          <p:spTgt spid="1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lide(fromBottom)">
                                      <p:cBhvr>
                                        <p:cTn id="11" dur="500"/>
                                        <p:tgtEl>
                                          <p:spTgt spid="15"/>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
          <p:cNvGrpSpPr>
            <a:grpSpLocks noChangeAspect="1"/>
          </p:cNvGrpSpPr>
          <p:nvPr/>
        </p:nvGrpSpPr>
        <p:grpSpPr bwMode="auto">
          <a:xfrm>
            <a:off x="7670800" y="42863"/>
            <a:ext cx="4475163" cy="6700837"/>
            <a:chOff x="5772185" y="406400"/>
            <a:chExt cx="3324225" cy="6637337"/>
          </a:xfrm>
        </p:grpSpPr>
        <p:grpSp>
          <p:nvGrpSpPr>
            <p:cNvPr id="4" name="组合 15"/>
            <p:cNvGrpSpPr/>
            <p:nvPr/>
          </p:nvGrpSpPr>
          <p:grpSpPr bwMode="auto">
            <a:xfrm>
              <a:off x="5772185" y="406400"/>
              <a:ext cx="3324225" cy="6637337"/>
              <a:chOff x="5772185" y="406400"/>
              <a:chExt cx="3324225" cy="6637337"/>
            </a:xfrm>
          </p:grpSpPr>
          <p:pic>
            <p:nvPicPr>
              <p:cNvPr id="107533" name="图片 6" descr="phone"/>
              <p:cNvPicPr>
                <a:picLocks noChangeAspect="1" noChangeArrowheads="1"/>
              </p:cNvPicPr>
              <p:nvPr/>
            </p:nvPicPr>
            <p:blipFill>
              <a:blip r:embed="rId2" cstate="print"/>
              <a:srcRect/>
              <a:stretch>
                <a:fillRect/>
              </a:stretch>
            </p:blipFill>
            <p:spPr bwMode="auto">
              <a:xfrm>
                <a:off x="5772185" y="406400"/>
                <a:ext cx="3324225" cy="6637337"/>
              </a:xfrm>
              <a:prstGeom prst="rect">
                <a:avLst/>
              </a:prstGeom>
              <a:noFill/>
              <a:ln w="9525">
                <a:noFill/>
                <a:miter lim="800000"/>
                <a:headEnd/>
                <a:tailEnd/>
              </a:ln>
            </p:spPr>
          </p:pic>
          <p:pic>
            <p:nvPicPr>
              <p:cNvPr id="107534" name="图片 21"/>
              <p:cNvPicPr>
                <a:picLocks noChangeAspect="1" noChangeArrowheads="1"/>
              </p:cNvPicPr>
              <p:nvPr/>
            </p:nvPicPr>
            <p:blipFill>
              <a:blip r:embed="rId3" cstate="print"/>
              <a:srcRect/>
              <a:stretch>
                <a:fillRect/>
              </a:stretch>
            </p:blipFill>
            <p:spPr bwMode="auto">
              <a:xfrm>
                <a:off x="6076984" y="1350617"/>
                <a:ext cx="2643188" cy="4701350"/>
              </a:xfrm>
              <a:prstGeom prst="rect">
                <a:avLst/>
              </a:prstGeom>
              <a:noFill/>
              <a:ln w="9525">
                <a:noFill/>
                <a:miter lim="800000"/>
                <a:headEnd/>
                <a:tailEnd/>
              </a:ln>
            </p:spPr>
          </p:pic>
        </p:grpSp>
        <p:pic>
          <p:nvPicPr>
            <p:cNvPr id="107532" name="图片 16"/>
            <p:cNvPicPr>
              <a:picLocks noChangeAspect="1" noChangeArrowheads="1"/>
            </p:cNvPicPr>
            <p:nvPr/>
          </p:nvPicPr>
          <p:blipFill>
            <a:blip r:embed="rId4" cstate="print"/>
            <a:srcRect/>
            <a:stretch>
              <a:fillRect/>
            </a:stretch>
          </p:blipFill>
          <p:spPr bwMode="auto">
            <a:xfrm>
              <a:off x="6063134" y="1350618"/>
              <a:ext cx="2643188" cy="4701350"/>
            </a:xfrm>
            <a:prstGeom prst="rect">
              <a:avLst/>
            </a:prstGeom>
            <a:noFill/>
            <a:ln w="9525">
              <a:noFill/>
              <a:miter lim="800000"/>
              <a:headEnd/>
              <a:tailEnd/>
            </a:ln>
          </p:spPr>
        </p:pic>
      </p:grpSp>
      <p:sp>
        <p:nvSpPr>
          <p:cNvPr id="14" name="同心圆 13"/>
          <p:cNvSpPr/>
          <p:nvPr/>
        </p:nvSpPr>
        <p:spPr>
          <a:xfrm>
            <a:off x="8555038" y="2044700"/>
            <a:ext cx="139700" cy="106363"/>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noProof="1">
              <a:solidFill>
                <a:schemeClr val="tx1"/>
              </a:solidFill>
            </a:endParaRPr>
          </a:p>
        </p:txBody>
      </p:sp>
      <p:cxnSp>
        <p:nvCxnSpPr>
          <p:cNvPr id="18" name="肘形连接符 17"/>
          <p:cNvCxnSpPr>
            <a:stCxn id="14" idx="2"/>
            <a:endCxn id="3" idx="3"/>
          </p:cNvCxnSpPr>
          <p:nvPr/>
        </p:nvCxnSpPr>
        <p:spPr>
          <a:xfrm rot="10800000">
            <a:off x="7466013" y="2097088"/>
            <a:ext cx="1089025" cy="12700"/>
          </a:xfrm>
          <a:prstGeom prst="bentConnector3">
            <a:avLst>
              <a:gd name="adj1" fmla="val 50000"/>
            </a:avLst>
          </a:prstGeom>
          <a:ln w="15875">
            <a:solidFill>
              <a:srgbClr val="F5595D"/>
            </a:solidFill>
          </a:ln>
        </p:spPr>
        <p:style>
          <a:lnRef idx="1">
            <a:schemeClr val="accent1"/>
          </a:lnRef>
          <a:fillRef idx="0">
            <a:schemeClr val="accent1"/>
          </a:fillRef>
          <a:effectRef idx="0">
            <a:schemeClr val="accent1"/>
          </a:effectRef>
          <a:fontRef idx="minor">
            <a:schemeClr val="tx1"/>
          </a:fontRef>
        </p:style>
      </p:cxnSp>
      <p:sp>
        <p:nvSpPr>
          <p:cNvPr id="3" name="圆角矩形 2"/>
          <p:cNvSpPr/>
          <p:nvPr/>
        </p:nvSpPr>
        <p:spPr>
          <a:xfrm>
            <a:off x="5310188" y="1846263"/>
            <a:ext cx="2155825" cy="501650"/>
          </a:xfrm>
          <a:prstGeom prst="roundRect">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r>
              <a:rPr lang="zh-CN" altLang="en-US" sz="1200" noProof="1">
                <a:solidFill>
                  <a:srgbClr val="FF0000"/>
                </a:solidFill>
                <a:latin typeface="微软雅黑" panose="020B0503020204020204" charset="-122"/>
                <a:ea typeface="微软雅黑" panose="020B0503020204020204" charset="-122"/>
                <a:sym typeface="+mn-ea"/>
              </a:rPr>
              <a:t>会议/项目</a:t>
            </a:r>
          </a:p>
        </p:txBody>
      </p:sp>
      <p:sp>
        <p:nvSpPr>
          <p:cNvPr id="23" name="圆角矩形 22"/>
          <p:cNvSpPr/>
          <p:nvPr/>
        </p:nvSpPr>
        <p:spPr>
          <a:xfrm>
            <a:off x="5392738" y="3448050"/>
            <a:ext cx="2076450" cy="501650"/>
          </a:xfrm>
          <a:prstGeom prst="roundRect">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r>
              <a:rPr lang="zh-CN" altLang="en-US" sz="1600" noProof="1">
                <a:solidFill>
                  <a:srgbClr val="FE8709"/>
                </a:solidFill>
                <a:latin typeface="微软雅黑" panose="020B0503020204020204" charset="-122"/>
                <a:ea typeface="微软雅黑" panose="020B0503020204020204" charset="-122"/>
                <a:sym typeface="+mn-ea"/>
              </a:rPr>
              <a:t>快报</a:t>
            </a:r>
          </a:p>
        </p:txBody>
      </p:sp>
      <p:sp>
        <p:nvSpPr>
          <p:cNvPr id="24" name="同心圆 23"/>
          <p:cNvSpPr/>
          <p:nvPr/>
        </p:nvSpPr>
        <p:spPr>
          <a:xfrm>
            <a:off x="8604250" y="3119438"/>
            <a:ext cx="139700" cy="104775"/>
          </a:xfrm>
          <a:prstGeom prst="donut">
            <a:avLst/>
          </a:prstGeom>
          <a:solidFill>
            <a:srgbClr val="FE91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noProof="1">
              <a:solidFill>
                <a:schemeClr val="tx1"/>
              </a:solidFill>
            </a:endParaRPr>
          </a:p>
        </p:txBody>
      </p:sp>
      <p:cxnSp>
        <p:nvCxnSpPr>
          <p:cNvPr id="25" name="肘形连接符 24"/>
          <p:cNvCxnSpPr>
            <a:stCxn id="24" idx="3"/>
            <a:endCxn id="23" idx="3"/>
          </p:cNvCxnSpPr>
          <p:nvPr/>
        </p:nvCxnSpPr>
        <p:spPr>
          <a:xfrm rot="5400000">
            <a:off x="7801769" y="2875757"/>
            <a:ext cx="490537" cy="1155700"/>
          </a:xfrm>
          <a:prstGeom prst="bentConnector2">
            <a:avLst/>
          </a:prstGeom>
          <a:ln w="15875">
            <a:solidFill>
              <a:srgbClr val="FE7F00"/>
            </a:solidFill>
          </a:ln>
        </p:spPr>
        <p:style>
          <a:lnRef idx="1">
            <a:schemeClr val="accent1"/>
          </a:lnRef>
          <a:fillRef idx="0">
            <a:schemeClr val="accent1"/>
          </a:fillRef>
          <a:effectRef idx="0">
            <a:schemeClr val="accent1"/>
          </a:effectRef>
          <a:fontRef idx="minor">
            <a:schemeClr val="tx1"/>
          </a:fontRef>
        </p:style>
      </p:cxnSp>
      <p:sp>
        <p:nvSpPr>
          <p:cNvPr id="107528" name="文本框 1"/>
          <p:cNvSpPr txBox="1">
            <a:spLocks noChangeArrowheads="1"/>
          </p:cNvSpPr>
          <p:nvPr/>
        </p:nvSpPr>
        <p:spPr bwMode="auto">
          <a:xfrm>
            <a:off x="1144588" y="1512888"/>
            <a:ext cx="4533900" cy="523875"/>
          </a:xfrm>
          <a:prstGeom prst="rect">
            <a:avLst/>
          </a:prstGeom>
          <a:noFill/>
          <a:ln w="9525">
            <a:noFill/>
            <a:miter lim="800000"/>
          </a:ln>
        </p:spPr>
        <p:txBody>
          <a:bodyPr>
            <a:spAutoFit/>
          </a:bodyPr>
          <a:lstStyle/>
          <a:p>
            <a:pPr>
              <a:buFont typeface="Arial" panose="020B0604020202020204" pitchFamily="34" charset="0"/>
              <a:buNone/>
            </a:pPr>
            <a:r>
              <a:rPr lang="zh-CN" altLang="en-US" sz="2800">
                <a:solidFill>
                  <a:srgbClr val="444444"/>
                </a:solidFill>
                <a:latin typeface="微软雅黑" panose="020B0503020204020204" charset="-122"/>
                <a:ea typeface="微软雅黑" panose="020B0503020204020204" charset="-122"/>
                <a:sym typeface="Arial" panose="020B0604020202020204" pitchFamily="34" charset="0"/>
              </a:rPr>
              <a:t>首页即时推送</a:t>
            </a:r>
          </a:p>
        </p:txBody>
      </p:sp>
      <p:sp>
        <p:nvSpPr>
          <p:cNvPr id="107529" name="标题 5121"/>
          <p:cNvSpPr>
            <a:spLocks noGrp="1" noChangeArrowheads="1"/>
          </p:cNvSpPr>
          <p:nvPr/>
        </p:nvSpPr>
        <p:spPr bwMode="auto">
          <a:xfrm>
            <a:off x="554038" y="55563"/>
            <a:ext cx="6886575" cy="628650"/>
          </a:xfrm>
          <a:prstGeom prst="rect">
            <a:avLst/>
          </a:prstGeom>
          <a:noFill/>
          <a:ln w="9525">
            <a:noFill/>
            <a:miter lim="800000"/>
          </a:ln>
        </p:spPr>
        <p:txBody>
          <a:bodyPr anchor="ctr"/>
          <a:lstStyle/>
          <a:p>
            <a:pPr>
              <a:lnSpc>
                <a:spcPct val="80000"/>
              </a:lnSpc>
              <a:buFont typeface="Arial" panose="020B0604020202020204" pitchFamily="34" charset="0"/>
              <a:buNone/>
            </a:pPr>
            <a:r>
              <a:rPr lang="zh-CN" altLang="en-US" sz="3600" noProof="1">
                <a:solidFill>
                  <a:schemeClr val="bg1"/>
                </a:solidFill>
                <a:latin typeface="微软雅黑" panose="020B0503020204020204" charset="-122"/>
                <a:ea typeface="微软雅黑" panose="020B0503020204020204" charset="-122"/>
              </a:rPr>
              <a:t> </a:t>
            </a:r>
            <a:r>
              <a:rPr lang="zh-CN" sz="3600">
                <a:solidFill>
                  <a:schemeClr val="bg1"/>
                </a:solidFill>
                <a:latin typeface="微软雅黑" panose="020B0503020204020204" charset="-122"/>
                <a:ea typeface="微软雅黑" panose="020B0503020204020204" charset="-122"/>
              </a:rPr>
              <a:t>基本操作</a:t>
            </a:r>
            <a:r>
              <a:rPr lang="zh-CN" altLang="zh-CN" sz="3600" noProof="1">
                <a:solidFill>
                  <a:schemeClr val="bg1"/>
                </a:solidFill>
                <a:latin typeface="微软雅黑" panose="020B0503020204020204" charset="-122"/>
                <a:ea typeface="微软雅黑" panose="020B0503020204020204" charset="-122"/>
              </a:rPr>
              <a:t>-</a:t>
            </a:r>
            <a:r>
              <a:rPr lang="zh-CN" altLang="en-US" sz="3600" noProof="1">
                <a:solidFill>
                  <a:schemeClr val="bg1"/>
                </a:solidFill>
                <a:latin typeface="微软雅黑" panose="020B0503020204020204" charset="-122"/>
                <a:ea typeface="微软雅黑" panose="020B0503020204020204" charset="-122"/>
              </a:rPr>
              <a:t>即时推送</a:t>
            </a:r>
          </a:p>
        </p:txBody>
      </p:sp>
      <p:sp>
        <p:nvSpPr>
          <p:cNvPr id="107530" name="文本框 1"/>
          <p:cNvSpPr txBox="1">
            <a:spLocks noChangeArrowheads="1"/>
          </p:cNvSpPr>
          <p:nvPr/>
        </p:nvSpPr>
        <p:spPr bwMode="auto">
          <a:xfrm>
            <a:off x="554038" y="2041525"/>
            <a:ext cx="4557712" cy="2892425"/>
          </a:xfrm>
          <a:prstGeom prst="rect">
            <a:avLst/>
          </a:prstGeom>
          <a:noFill/>
          <a:ln w="9525">
            <a:noFill/>
            <a:miter lim="800000"/>
          </a:ln>
        </p:spPr>
        <p:txBody>
          <a:bodyPr>
            <a:spAutoFit/>
          </a:bodyPr>
          <a:lstStyle/>
          <a:p>
            <a:pPr>
              <a:lnSpc>
                <a:spcPct val="130000"/>
              </a:lnSpc>
              <a:buFont typeface="Arial" panose="020B0604020202020204" pitchFamily="34" charset="0"/>
              <a:buNone/>
            </a:pPr>
            <a:r>
              <a:rPr lang="en-US" altLang="zh-CN" sz="2000">
                <a:solidFill>
                  <a:srgbClr val="595959"/>
                </a:solidFill>
                <a:latin typeface="微软雅黑" panose="020B0503020204020204" charset="-122"/>
                <a:ea typeface="微软雅黑" panose="020B0503020204020204" charset="-122"/>
              </a:rPr>
              <a:t>      </a:t>
            </a:r>
            <a:r>
              <a:rPr lang="zh-CN" altLang="en-US" sz="2000">
                <a:solidFill>
                  <a:srgbClr val="595959"/>
                </a:solidFill>
                <a:latin typeface="微软雅黑" panose="020B0503020204020204" charset="-122"/>
                <a:ea typeface="微软雅黑" panose="020B0503020204020204" charset="-122"/>
              </a:rPr>
              <a:t>用户在定制内容后，若学科下的文献有更新，或期刊内容有更新，会即时推送到用户首页，方便用户获取最新的关注动态。</a:t>
            </a:r>
            <a:endParaRPr lang="en-US" altLang="zh-CN" sz="2000">
              <a:solidFill>
                <a:srgbClr val="595959"/>
              </a:solidFill>
              <a:latin typeface="微软雅黑" panose="020B0503020204020204" charset="-122"/>
              <a:ea typeface="微软雅黑" panose="020B0503020204020204" charset="-122"/>
            </a:endParaRPr>
          </a:p>
          <a:p>
            <a:pPr>
              <a:lnSpc>
                <a:spcPct val="130000"/>
              </a:lnSpc>
              <a:buFont typeface="Arial" panose="020B0604020202020204" pitchFamily="34" charset="0"/>
              <a:buNone/>
            </a:pPr>
            <a:r>
              <a:rPr lang="en-US" altLang="zh-CN" sz="2000">
                <a:solidFill>
                  <a:srgbClr val="595959"/>
                </a:solidFill>
                <a:latin typeface="微软雅黑" panose="020B0503020204020204" charset="-122"/>
                <a:ea typeface="微软雅黑" panose="020B0503020204020204" charset="-122"/>
              </a:rPr>
              <a:t>      </a:t>
            </a:r>
            <a:r>
              <a:rPr lang="zh-CN" altLang="en-US" sz="2000">
                <a:solidFill>
                  <a:srgbClr val="595959"/>
                </a:solidFill>
                <a:latin typeface="微软雅黑" panose="020B0503020204020204" charset="-122"/>
                <a:ea typeface="微软雅黑" panose="020B0503020204020204" charset="-122"/>
                <a:sym typeface="宋体" panose="02010600030101010101" pitchFamily="2" charset="-122"/>
              </a:rPr>
              <a:t>用户可以我的图书馆中获取已关注学科的动态，会议、热点、项目和期刊的全部更新情况，以及历史更新记录。</a:t>
            </a:r>
            <a:endParaRPr lang="zh-CN" altLang="en-US" sz="2000">
              <a:solidFill>
                <a:srgbClr val="595959"/>
              </a:solidFill>
              <a:latin typeface="微软雅黑" panose="020B0503020204020204" charset="-122"/>
              <a:ea typeface="微软雅黑" panose="020B0503020204020204" charset="-122"/>
            </a:endParaRPr>
          </a:p>
        </p:txBody>
      </p:sp>
    </p:spTree>
  </p:cSld>
  <p:clrMapOvr>
    <a:masterClrMapping/>
  </p:clrMapOvr>
  <p:transition spd="slow">
    <p:blinds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charset="-122"/>
                <a:ea typeface="微软雅黑" panose="020B0503020204020204" charset="-122"/>
              </a:rPr>
              <a:t>动态跟踪  移动阅读</a:t>
            </a:r>
          </a:p>
        </p:txBody>
      </p:sp>
      <p:sp>
        <p:nvSpPr>
          <p:cNvPr id="108546" name="标题 1"/>
          <p:cNvSpPr>
            <a:spLocks noGrp="1"/>
          </p:cNvSpPr>
          <p:nvPr/>
        </p:nvSpPr>
        <p:spPr bwMode="auto">
          <a:xfrm>
            <a:off x="7969250" y="574675"/>
            <a:ext cx="4225925" cy="360363"/>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期刊</a:t>
            </a:r>
          </a:p>
        </p:txBody>
      </p:sp>
      <p:pic>
        <p:nvPicPr>
          <p:cNvPr id="108547" name="Picture 13"/>
          <p:cNvPicPr>
            <a:picLocks noChangeAspect="1"/>
          </p:cNvPicPr>
          <p:nvPr/>
        </p:nvPicPr>
        <p:blipFill>
          <a:blip r:embed="rId2" cstate="print"/>
          <a:srcRect/>
          <a:stretch>
            <a:fillRect/>
          </a:stretch>
        </p:blipFill>
        <p:spPr bwMode="auto">
          <a:xfrm>
            <a:off x="985838" y="1006475"/>
            <a:ext cx="3179762" cy="5661025"/>
          </a:xfrm>
          <a:prstGeom prst="rect">
            <a:avLst/>
          </a:prstGeom>
          <a:noFill/>
          <a:ln w="9525">
            <a:noFill/>
            <a:miter lim="800000"/>
            <a:headEnd/>
            <a:tailEnd/>
          </a:ln>
        </p:spPr>
      </p:pic>
      <p:pic>
        <p:nvPicPr>
          <p:cNvPr id="65550" name="Picture 14"/>
          <p:cNvPicPr>
            <a:picLocks noChangeAspect="1"/>
          </p:cNvPicPr>
          <p:nvPr/>
        </p:nvPicPr>
        <p:blipFill>
          <a:blip r:embed="rId3" cstate="print"/>
          <a:srcRect/>
          <a:stretch>
            <a:fillRect/>
          </a:stretch>
        </p:blipFill>
        <p:spPr bwMode="auto">
          <a:xfrm>
            <a:off x="4462463" y="1006475"/>
            <a:ext cx="3179762" cy="5661025"/>
          </a:xfrm>
          <a:prstGeom prst="rect">
            <a:avLst/>
          </a:prstGeom>
          <a:noFill/>
          <a:ln w="9525">
            <a:noFill/>
            <a:miter lim="800000"/>
            <a:headEnd/>
            <a:tailEnd/>
          </a:ln>
        </p:spPr>
      </p:pic>
      <p:pic>
        <p:nvPicPr>
          <p:cNvPr id="65551" name="Picture 15"/>
          <p:cNvPicPr>
            <a:picLocks noChangeAspect="1"/>
          </p:cNvPicPr>
          <p:nvPr/>
        </p:nvPicPr>
        <p:blipFill>
          <a:blip r:embed="rId4" cstate="print"/>
          <a:srcRect/>
          <a:stretch>
            <a:fillRect/>
          </a:stretch>
        </p:blipFill>
        <p:spPr bwMode="auto">
          <a:xfrm>
            <a:off x="7958138" y="1006475"/>
            <a:ext cx="3179762" cy="5661025"/>
          </a:xfrm>
          <a:prstGeom prst="rect">
            <a:avLst/>
          </a:prstGeom>
          <a:noFill/>
          <a:ln w="9525">
            <a:noFill/>
            <a:miter lim="800000"/>
            <a:headEnd/>
            <a:tailEnd/>
          </a:ln>
        </p:spPr>
      </p:pic>
      <p:sp>
        <p:nvSpPr>
          <p:cNvPr id="29" name="矩形 28"/>
          <p:cNvSpPr/>
          <p:nvPr/>
        </p:nvSpPr>
        <p:spPr>
          <a:xfrm>
            <a:off x="1057275" y="1582738"/>
            <a:ext cx="1295400" cy="2873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30" name="矩形 29"/>
          <p:cNvSpPr/>
          <p:nvPr/>
        </p:nvSpPr>
        <p:spPr>
          <a:xfrm>
            <a:off x="2065338" y="3454400"/>
            <a:ext cx="985837" cy="3603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31" name="矩形 30"/>
          <p:cNvSpPr/>
          <p:nvPr/>
        </p:nvSpPr>
        <p:spPr>
          <a:xfrm>
            <a:off x="985838" y="3887788"/>
            <a:ext cx="3167062" cy="2590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32" name="矩形 31"/>
          <p:cNvSpPr/>
          <p:nvPr/>
        </p:nvSpPr>
        <p:spPr>
          <a:xfrm>
            <a:off x="6818313" y="1222375"/>
            <a:ext cx="407987" cy="2889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pic>
        <p:nvPicPr>
          <p:cNvPr id="108554" name="图片 2" descr="蓝色"/>
          <p:cNvPicPr>
            <a:picLocks noChangeAspect="1"/>
          </p:cNvPicPr>
          <p:nvPr/>
        </p:nvPicPr>
        <p:blipFill>
          <a:blip r:embed="rId5" cstate="print"/>
          <a:srcRect/>
          <a:stretch>
            <a:fillRect/>
          </a:stretch>
        </p:blipFill>
        <p:spPr bwMode="auto">
          <a:xfrm>
            <a:off x="10407650" y="234950"/>
            <a:ext cx="1150938" cy="25241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lide(fromBottom)">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lide(fromBottom)">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Bottom)">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550"/>
                                        </p:tgtEl>
                                        <p:attrNameLst>
                                          <p:attrName>style.visibility</p:attrName>
                                        </p:attrNameLst>
                                      </p:cBhvr>
                                      <p:to>
                                        <p:strVal val="visible"/>
                                      </p:to>
                                    </p:set>
                                    <p:animEffect transition="in" filter="wipe(left)">
                                      <p:cBhvr>
                                        <p:cTn id="22" dur="500"/>
                                        <p:tgtEl>
                                          <p:spTgt spid="6555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slide(fromBottom)">
                                      <p:cBhvr>
                                        <p:cTn id="27" dur="500"/>
                                        <p:tgtEl>
                                          <p:spTgt spid="32"/>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65551"/>
                                        </p:tgtEl>
                                        <p:attrNameLst>
                                          <p:attrName>style.visibility</p:attrName>
                                        </p:attrNameLst>
                                      </p:cBhvr>
                                      <p:to>
                                        <p:strVal val="visible"/>
                                      </p:to>
                                    </p:set>
                                    <p:animEffect transition="in" filter="wipe(left)">
                                      <p:cBhvr>
                                        <p:cTn id="31" dur="500"/>
                                        <p:tgtEl>
                                          <p:spTgt spid="65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charset="-122"/>
                <a:ea typeface="微软雅黑" panose="020B0503020204020204" charset="-122"/>
              </a:rPr>
              <a:t>动态跟踪  移动阅读</a:t>
            </a:r>
          </a:p>
        </p:txBody>
      </p:sp>
      <p:sp>
        <p:nvSpPr>
          <p:cNvPr id="109570" name="标题 1"/>
          <p:cNvSpPr>
            <a:spLocks noGrp="1"/>
          </p:cNvSpPr>
          <p:nvPr/>
        </p:nvSpPr>
        <p:spPr bwMode="auto">
          <a:xfrm>
            <a:off x="7969250" y="177800"/>
            <a:ext cx="4225925" cy="360363"/>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作者</a:t>
            </a:r>
          </a:p>
        </p:txBody>
      </p:sp>
      <p:pic>
        <p:nvPicPr>
          <p:cNvPr id="109571" name="Picture 16"/>
          <p:cNvPicPr>
            <a:picLocks noChangeAspect="1"/>
          </p:cNvPicPr>
          <p:nvPr/>
        </p:nvPicPr>
        <p:blipFill>
          <a:blip r:embed="rId2" cstate="print"/>
          <a:srcRect/>
          <a:stretch>
            <a:fillRect/>
          </a:stretch>
        </p:blipFill>
        <p:spPr bwMode="auto">
          <a:xfrm>
            <a:off x="835025" y="838200"/>
            <a:ext cx="3175000" cy="5653088"/>
          </a:xfrm>
          <a:prstGeom prst="rect">
            <a:avLst/>
          </a:prstGeom>
          <a:noFill/>
          <a:ln w="9525">
            <a:noFill/>
            <a:miter lim="800000"/>
            <a:headEnd/>
            <a:tailEnd/>
          </a:ln>
        </p:spPr>
      </p:pic>
      <p:pic>
        <p:nvPicPr>
          <p:cNvPr id="65553" name="Picture 17"/>
          <p:cNvPicPr>
            <a:picLocks noChangeAspect="1"/>
          </p:cNvPicPr>
          <p:nvPr/>
        </p:nvPicPr>
        <p:blipFill>
          <a:blip r:embed="rId3" cstate="print"/>
          <a:srcRect/>
          <a:stretch>
            <a:fillRect/>
          </a:stretch>
        </p:blipFill>
        <p:spPr bwMode="auto">
          <a:xfrm>
            <a:off x="4475163" y="838200"/>
            <a:ext cx="3175000" cy="5653088"/>
          </a:xfrm>
          <a:prstGeom prst="rect">
            <a:avLst/>
          </a:prstGeom>
          <a:noFill/>
          <a:ln w="9525">
            <a:noFill/>
            <a:miter lim="800000"/>
            <a:headEnd/>
            <a:tailEnd/>
          </a:ln>
        </p:spPr>
      </p:pic>
      <p:pic>
        <p:nvPicPr>
          <p:cNvPr id="10" name="Picture 18"/>
          <p:cNvPicPr>
            <a:picLocks noChangeAspect="1"/>
          </p:cNvPicPr>
          <p:nvPr/>
        </p:nvPicPr>
        <p:blipFill>
          <a:blip r:embed="rId4" cstate="print"/>
          <a:srcRect/>
          <a:stretch>
            <a:fillRect/>
          </a:stretch>
        </p:blipFill>
        <p:spPr bwMode="auto">
          <a:xfrm>
            <a:off x="7969250" y="838200"/>
            <a:ext cx="3171825" cy="5646738"/>
          </a:xfrm>
          <a:prstGeom prst="rect">
            <a:avLst/>
          </a:prstGeom>
          <a:noFill/>
          <a:ln w="9525">
            <a:noFill/>
            <a:miter lim="800000"/>
            <a:headEnd/>
            <a:tailEnd/>
          </a:ln>
        </p:spPr>
      </p:pic>
      <p:sp>
        <p:nvSpPr>
          <p:cNvPr id="12" name="矩形 11"/>
          <p:cNvSpPr/>
          <p:nvPr/>
        </p:nvSpPr>
        <p:spPr>
          <a:xfrm>
            <a:off x="835025" y="1800225"/>
            <a:ext cx="2952750" cy="18732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3" name="矩形 12"/>
          <p:cNvSpPr/>
          <p:nvPr/>
        </p:nvSpPr>
        <p:spPr>
          <a:xfrm>
            <a:off x="5233988" y="4078288"/>
            <a:ext cx="1655762" cy="3603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553"/>
                                        </p:tgtEl>
                                        <p:attrNameLst>
                                          <p:attrName>style.visibility</p:attrName>
                                        </p:attrNameLst>
                                      </p:cBhvr>
                                      <p:to>
                                        <p:strVal val="visible"/>
                                      </p:to>
                                    </p:set>
                                    <p:animEffect transition="in" filter="wipe(left)">
                                      <p:cBhvr>
                                        <p:cTn id="12" dur="500"/>
                                        <p:tgtEl>
                                          <p:spTgt spid="6555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lide(fromBottom)">
                                      <p:cBhvr>
                                        <p:cTn id="17" dur="500"/>
                                        <p:tgtEl>
                                          <p:spTgt spid="13"/>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charset="-122"/>
                <a:ea typeface="微软雅黑" panose="020B0503020204020204" charset="-122"/>
              </a:rPr>
              <a:t>动态跟踪  移动阅读</a:t>
            </a:r>
          </a:p>
        </p:txBody>
      </p:sp>
      <p:sp>
        <p:nvSpPr>
          <p:cNvPr id="110594" name="标题 1"/>
          <p:cNvSpPr>
            <a:spLocks noGrp="1"/>
          </p:cNvSpPr>
          <p:nvPr/>
        </p:nvSpPr>
        <p:spPr bwMode="auto">
          <a:xfrm>
            <a:off x="7816850" y="668338"/>
            <a:ext cx="4225925" cy="360362"/>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文献</a:t>
            </a:r>
          </a:p>
        </p:txBody>
      </p:sp>
      <p:pic>
        <p:nvPicPr>
          <p:cNvPr id="110595" name="Picture 23"/>
          <p:cNvPicPr>
            <a:picLocks noChangeAspect="1"/>
          </p:cNvPicPr>
          <p:nvPr/>
        </p:nvPicPr>
        <p:blipFill>
          <a:blip r:embed="rId2" cstate="print"/>
          <a:srcRect/>
          <a:stretch>
            <a:fillRect/>
          </a:stretch>
        </p:blipFill>
        <p:spPr bwMode="auto">
          <a:xfrm>
            <a:off x="409575" y="1166813"/>
            <a:ext cx="2855913" cy="5084762"/>
          </a:xfrm>
          <a:prstGeom prst="rect">
            <a:avLst/>
          </a:prstGeom>
          <a:noFill/>
          <a:ln w="9525">
            <a:noFill/>
            <a:miter lim="800000"/>
            <a:headEnd/>
            <a:tailEnd/>
          </a:ln>
        </p:spPr>
      </p:pic>
      <p:pic>
        <p:nvPicPr>
          <p:cNvPr id="65560" name="Picture 24"/>
          <p:cNvPicPr>
            <a:picLocks noChangeAspect="1"/>
          </p:cNvPicPr>
          <p:nvPr/>
        </p:nvPicPr>
        <p:blipFill>
          <a:blip r:embed="rId3" cstate="print"/>
          <a:srcRect/>
          <a:stretch>
            <a:fillRect/>
          </a:stretch>
        </p:blipFill>
        <p:spPr bwMode="auto">
          <a:xfrm>
            <a:off x="3262313" y="1166813"/>
            <a:ext cx="2857500" cy="5084762"/>
          </a:xfrm>
          <a:prstGeom prst="rect">
            <a:avLst/>
          </a:prstGeom>
          <a:noFill/>
          <a:ln w="9525">
            <a:noFill/>
            <a:miter lim="800000"/>
            <a:headEnd/>
            <a:tailEnd/>
          </a:ln>
        </p:spPr>
      </p:pic>
      <p:pic>
        <p:nvPicPr>
          <p:cNvPr id="65561" name="Picture 25"/>
          <p:cNvPicPr>
            <a:picLocks noChangeAspect="1"/>
          </p:cNvPicPr>
          <p:nvPr/>
        </p:nvPicPr>
        <p:blipFill>
          <a:blip r:embed="rId4" cstate="print"/>
          <a:srcRect/>
          <a:stretch>
            <a:fillRect/>
          </a:stretch>
        </p:blipFill>
        <p:spPr bwMode="auto">
          <a:xfrm>
            <a:off x="6121400" y="1166813"/>
            <a:ext cx="2855913" cy="5084762"/>
          </a:xfrm>
          <a:prstGeom prst="rect">
            <a:avLst/>
          </a:prstGeom>
          <a:noFill/>
          <a:ln w="9525">
            <a:noFill/>
            <a:miter lim="800000"/>
            <a:headEnd/>
            <a:tailEnd/>
          </a:ln>
        </p:spPr>
      </p:pic>
      <p:pic>
        <p:nvPicPr>
          <p:cNvPr id="65562" name="Picture 26"/>
          <p:cNvPicPr>
            <a:picLocks noChangeAspect="1"/>
          </p:cNvPicPr>
          <p:nvPr/>
        </p:nvPicPr>
        <p:blipFill>
          <a:blip r:embed="rId5" cstate="print"/>
          <a:srcRect/>
          <a:stretch>
            <a:fillRect/>
          </a:stretch>
        </p:blipFill>
        <p:spPr bwMode="auto">
          <a:xfrm>
            <a:off x="8977313" y="1166813"/>
            <a:ext cx="2857500" cy="5084762"/>
          </a:xfrm>
          <a:prstGeom prst="rect">
            <a:avLst/>
          </a:prstGeom>
          <a:noFill/>
          <a:ln w="9525">
            <a:noFill/>
            <a:miter lim="800000"/>
            <a:headEnd/>
            <a:tailEnd/>
          </a:ln>
        </p:spPr>
      </p:pic>
      <p:sp>
        <p:nvSpPr>
          <p:cNvPr id="26" name="矩形 25"/>
          <p:cNvSpPr/>
          <p:nvPr/>
        </p:nvSpPr>
        <p:spPr>
          <a:xfrm>
            <a:off x="409575" y="1670050"/>
            <a:ext cx="1368425" cy="2889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27" name="矩形 26"/>
          <p:cNvSpPr/>
          <p:nvPr/>
        </p:nvSpPr>
        <p:spPr>
          <a:xfrm>
            <a:off x="4081463" y="2678113"/>
            <a:ext cx="1871662" cy="2889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28" name="矩形 27"/>
          <p:cNvSpPr/>
          <p:nvPr/>
        </p:nvSpPr>
        <p:spPr>
          <a:xfrm>
            <a:off x="6169025" y="1670050"/>
            <a:ext cx="504825" cy="2889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29" name="矩形 28"/>
          <p:cNvSpPr/>
          <p:nvPr/>
        </p:nvSpPr>
        <p:spPr>
          <a:xfrm>
            <a:off x="6169025" y="2822575"/>
            <a:ext cx="504825" cy="2889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30" name="矩形 29"/>
          <p:cNvSpPr/>
          <p:nvPr/>
        </p:nvSpPr>
        <p:spPr>
          <a:xfrm>
            <a:off x="8977313" y="5559425"/>
            <a:ext cx="2808287" cy="7921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pic>
        <p:nvPicPr>
          <p:cNvPr id="110604" name="图片 2" descr="蓝色"/>
          <p:cNvPicPr>
            <a:picLocks noChangeAspect="1"/>
          </p:cNvPicPr>
          <p:nvPr/>
        </p:nvPicPr>
        <p:blipFill>
          <a:blip r:embed="rId6" cstate="print"/>
          <a:srcRect/>
          <a:stretch>
            <a:fillRect/>
          </a:stretch>
        </p:blipFill>
        <p:spPr bwMode="auto">
          <a:xfrm>
            <a:off x="10407650" y="250825"/>
            <a:ext cx="1150938" cy="250825"/>
          </a:xfrm>
          <a:prstGeom prst="rect">
            <a:avLst/>
          </a:prstGeom>
          <a:noFill/>
          <a:ln w="9525">
            <a:noFill/>
            <a:miter lim="800000"/>
            <a:headEnd/>
            <a:tailEnd/>
          </a:ln>
        </p:spPr>
      </p:pic>
      <p:sp>
        <p:nvSpPr>
          <p:cNvPr id="4" name="矩形 3"/>
          <p:cNvSpPr/>
          <p:nvPr/>
        </p:nvSpPr>
        <p:spPr>
          <a:xfrm>
            <a:off x="1897063" y="1670050"/>
            <a:ext cx="1368425" cy="2889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lide(fromBottom)">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5560"/>
                                        </p:tgtEl>
                                        <p:attrNameLst>
                                          <p:attrName>style.visibility</p:attrName>
                                        </p:attrNameLst>
                                      </p:cBhvr>
                                      <p:to>
                                        <p:strVal val="visible"/>
                                      </p:to>
                                    </p:set>
                                    <p:animEffect transition="in" filter="wipe(up)">
                                      <p:cBhvr>
                                        <p:cTn id="12" dur="500"/>
                                        <p:tgtEl>
                                          <p:spTgt spid="65560"/>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slide(fromBottom)">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5561"/>
                                        </p:tgtEl>
                                        <p:attrNameLst>
                                          <p:attrName>style.visibility</p:attrName>
                                        </p:attrNameLst>
                                      </p:cBhvr>
                                      <p:to>
                                        <p:strVal val="visible"/>
                                      </p:to>
                                    </p:set>
                                    <p:animEffect transition="in" filter="wipe(up)">
                                      <p:cBhvr>
                                        <p:cTn id="21" dur="500"/>
                                        <p:tgtEl>
                                          <p:spTgt spid="65561"/>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slide(fromBottom)">
                                      <p:cBhvr>
                                        <p:cTn id="25" dur="500"/>
                                        <p:tgtEl>
                                          <p:spTgt spid="28"/>
                                        </p:tgtEl>
                                      </p:cBhvr>
                                    </p:animEffect>
                                  </p:childTnLst>
                                </p:cTn>
                              </p:par>
                            </p:childTnLst>
                          </p:cTn>
                        </p:par>
                        <p:par>
                          <p:cTn id="26" fill="hold">
                            <p:stCondLst>
                              <p:cond delay="1000"/>
                            </p:stCondLst>
                            <p:childTnLst>
                              <p:par>
                                <p:cTn id="27" presetID="12" presetClass="entr" presetSubtype="4"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slide(fromBottom)">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5562"/>
                                        </p:tgtEl>
                                        <p:attrNameLst>
                                          <p:attrName>style.visibility</p:attrName>
                                        </p:attrNameLst>
                                      </p:cBhvr>
                                      <p:to>
                                        <p:strVal val="visible"/>
                                      </p:to>
                                    </p:set>
                                    <p:animEffect transition="in" filter="wipe(up)">
                                      <p:cBhvr>
                                        <p:cTn id="34" dur="500"/>
                                        <p:tgtEl>
                                          <p:spTgt spid="65562"/>
                                        </p:tgtEl>
                                      </p:cBhvr>
                                    </p:animEffect>
                                  </p:childTnLst>
                                </p:cTn>
                              </p:par>
                            </p:childTnLst>
                          </p:cTn>
                        </p:par>
                        <p:par>
                          <p:cTn id="35" fill="hold">
                            <p:stCondLst>
                              <p:cond delay="500"/>
                            </p:stCondLst>
                            <p:childTnLst>
                              <p:par>
                                <p:cTn id="36" presetID="12" presetClass="entr" presetSubtype="4"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slide(fromBottom)">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slide(fromBottom)">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28" grpId="0" bldLvl="0" animBg="1"/>
      <p:bldP spid="29" grpId="0" bldLvl="0" animBg="1"/>
      <p:bldP spid="30" grpId="0" bldLvl="0" animBg="1"/>
      <p:bldP spid="4"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charset="-122"/>
                <a:ea typeface="微软雅黑" panose="020B0503020204020204" charset="-122"/>
              </a:rPr>
              <a:t>动态跟踪  移动阅读</a:t>
            </a:r>
          </a:p>
        </p:txBody>
      </p:sp>
      <p:sp>
        <p:nvSpPr>
          <p:cNvPr id="111618" name="标题 1"/>
          <p:cNvSpPr>
            <a:spLocks noGrp="1"/>
          </p:cNvSpPr>
          <p:nvPr/>
        </p:nvSpPr>
        <p:spPr bwMode="auto">
          <a:xfrm>
            <a:off x="7969250" y="574675"/>
            <a:ext cx="4225925" cy="360363"/>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资料库</a:t>
            </a:r>
          </a:p>
        </p:txBody>
      </p:sp>
      <p:pic>
        <p:nvPicPr>
          <p:cNvPr id="111619" name="Picture 7"/>
          <p:cNvPicPr>
            <a:picLocks noChangeAspect="1"/>
          </p:cNvPicPr>
          <p:nvPr/>
        </p:nvPicPr>
        <p:blipFill>
          <a:blip r:embed="rId2" cstate="print"/>
          <a:srcRect/>
          <a:stretch>
            <a:fillRect/>
          </a:stretch>
        </p:blipFill>
        <p:spPr bwMode="auto">
          <a:xfrm>
            <a:off x="985838" y="958850"/>
            <a:ext cx="3221037" cy="5735638"/>
          </a:xfrm>
          <a:prstGeom prst="rect">
            <a:avLst/>
          </a:prstGeom>
          <a:noFill/>
          <a:ln w="9525">
            <a:noFill/>
            <a:miter lim="800000"/>
            <a:headEnd/>
            <a:tailEnd/>
          </a:ln>
        </p:spPr>
      </p:pic>
      <p:pic>
        <p:nvPicPr>
          <p:cNvPr id="66568" name="Picture 8"/>
          <p:cNvPicPr>
            <a:picLocks noChangeAspect="1"/>
          </p:cNvPicPr>
          <p:nvPr/>
        </p:nvPicPr>
        <p:blipFill>
          <a:blip r:embed="rId3" cstate="print"/>
          <a:srcRect/>
          <a:stretch>
            <a:fillRect/>
          </a:stretch>
        </p:blipFill>
        <p:spPr bwMode="auto">
          <a:xfrm>
            <a:off x="4513263" y="958850"/>
            <a:ext cx="3222625" cy="5735638"/>
          </a:xfrm>
          <a:prstGeom prst="rect">
            <a:avLst/>
          </a:prstGeom>
          <a:noFill/>
          <a:ln w="9525">
            <a:noFill/>
            <a:miter lim="800000"/>
            <a:headEnd/>
            <a:tailEnd/>
          </a:ln>
        </p:spPr>
      </p:pic>
      <p:pic>
        <p:nvPicPr>
          <p:cNvPr id="66569" name="Picture 9"/>
          <p:cNvPicPr>
            <a:picLocks noChangeAspect="1"/>
          </p:cNvPicPr>
          <p:nvPr/>
        </p:nvPicPr>
        <p:blipFill>
          <a:blip r:embed="rId4" cstate="print"/>
          <a:srcRect/>
          <a:stretch>
            <a:fillRect/>
          </a:stretch>
        </p:blipFill>
        <p:spPr bwMode="auto">
          <a:xfrm>
            <a:off x="8042275" y="958850"/>
            <a:ext cx="3221038" cy="5735638"/>
          </a:xfrm>
          <a:prstGeom prst="rect">
            <a:avLst/>
          </a:prstGeom>
          <a:noFill/>
          <a:ln w="9525">
            <a:noFill/>
            <a:miter lim="800000"/>
            <a:headEnd/>
            <a:tailEnd/>
          </a:ln>
        </p:spPr>
      </p:pic>
      <p:sp>
        <p:nvSpPr>
          <p:cNvPr id="20" name="矩形 19"/>
          <p:cNvSpPr/>
          <p:nvPr/>
        </p:nvSpPr>
        <p:spPr>
          <a:xfrm>
            <a:off x="985838" y="1150938"/>
            <a:ext cx="287337" cy="2873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21" name="矩形 20"/>
          <p:cNvSpPr/>
          <p:nvPr/>
        </p:nvSpPr>
        <p:spPr>
          <a:xfrm>
            <a:off x="5737225" y="1511300"/>
            <a:ext cx="360363" cy="3587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pic>
        <p:nvPicPr>
          <p:cNvPr id="111624" name="图片 2" descr="蓝色"/>
          <p:cNvPicPr>
            <a:picLocks noChangeAspect="1"/>
          </p:cNvPicPr>
          <p:nvPr/>
        </p:nvPicPr>
        <p:blipFill>
          <a:blip r:embed="rId5" cstate="print"/>
          <a:srcRect/>
          <a:stretch>
            <a:fillRect/>
          </a:stretch>
        </p:blipFill>
        <p:spPr bwMode="auto">
          <a:xfrm>
            <a:off x="10407650" y="234950"/>
            <a:ext cx="1150938" cy="25241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568"/>
                                        </p:tgtEl>
                                        <p:attrNameLst>
                                          <p:attrName>style.visibility</p:attrName>
                                        </p:attrNameLst>
                                      </p:cBhvr>
                                      <p:to>
                                        <p:strVal val="visible"/>
                                      </p:to>
                                    </p:set>
                                    <p:animEffect transition="in" filter="wipe(left)">
                                      <p:cBhvr>
                                        <p:cTn id="12" dur="500"/>
                                        <p:tgtEl>
                                          <p:spTgt spid="6656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lide(fromBottom)">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6569"/>
                                        </p:tgtEl>
                                        <p:attrNameLst>
                                          <p:attrName>style.visibility</p:attrName>
                                        </p:attrNameLst>
                                      </p:cBhvr>
                                      <p:to>
                                        <p:strVal val="visible"/>
                                      </p:to>
                                    </p:set>
                                    <p:animEffect transition="in" filter="wipe(up)">
                                      <p:cBhvr>
                                        <p:cTn id="22" dur="500"/>
                                        <p:tgtEl>
                                          <p:spTgt spid="66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charset="-122"/>
                <a:ea typeface="微软雅黑" panose="020B0503020204020204" charset="-122"/>
              </a:rPr>
              <a:t>动态跟踪  移动阅读</a:t>
            </a:r>
          </a:p>
        </p:txBody>
      </p:sp>
      <p:sp>
        <p:nvSpPr>
          <p:cNvPr id="112642" name="标题 1"/>
          <p:cNvSpPr>
            <a:spLocks noGrp="1"/>
          </p:cNvSpPr>
          <p:nvPr/>
        </p:nvSpPr>
        <p:spPr bwMode="auto">
          <a:xfrm>
            <a:off x="7969250" y="620713"/>
            <a:ext cx="4225925" cy="360362"/>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资料库</a:t>
            </a:r>
          </a:p>
        </p:txBody>
      </p:sp>
      <p:pic>
        <p:nvPicPr>
          <p:cNvPr id="112643" name="Picture 10"/>
          <p:cNvPicPr>
            <a:picLocks noChangeAspect="1"/>
          </p:cNvPicPr>
          <p:nvPr/>
        </p:nvPicPr>
        <p:blipFill>
          <a:blip r:embed="rId2" cstate="print"/>
          <a:srcRect/>
          <a:stretch>
            <a:fillRect/>
          </a:stretch>
        </p:blipFill>
        <p:spPr bwMode="auto">
          <a:xfrm>
            <a:off x="985838" y="1004888"/>
            <a:ext cx="3221037" cy="5735637"/>
          </a:xfrm>
          <a:prstGeom prst="rect">
            <a:avLst/>
          </a:prstGeom>
          <a:noFill/>
          <a:ln w="9525">
            <a:noFill/>
            <a:miter lim="800000"/>
            <a:headEnd/>
            <a:tailEnd/>
          </a:ln>
        </p:spPr>
      </p:pic>
      <p:pic>
        <p:nvPicPr>
          <p:cNvPr id="66571" name="Picture 11"/>
          <p:cNvPicPr>
            <a:picLocks noChangeAspect="1"/>
          </p:cNvPicPr>
          <p:nvPr/>
        </p:nvPicPr>
        <p:blipFill>
          <a:blip r:embed="rId3" cstate="print"/>
          <a:srcRect/>
          <a:stretch>
            <a:fillRect/>
          </a:stretch>
        </p:blipFill>
        <p:spPr bwMode="auto">
          <a:xfrm>
            <a:off x="4513263" y="1004888"/>
            <a:ext cx="3222625" cy="5735637"/>
          </a:xfrm>
          <a:prstGeom prst="rect">
            <a:avLst/>
          </a:prstGeom>
          <a:noFill/>
          <a:ln w="9525">
            <a:noFill/>
            <a:miter lim="800000"/>
            <a:headEnd/>
            <a:tailEnd/>
          </a:ln>
        </p:spPr>
      </p:pic>
      <p:pic>
        <p:nvPicPr>
          <p:cNvPr id="10" name="Picture 12"/>
          <p:cNvPicPr>
            <a:picLocks noChangeAspect="1"/>
          </p:cNvPicPr>
          <p:nvPr/>
        </p:nvPicPr>
        <p:blipFill>
          <a:blip r:embed="rId4" cstate="print"/>
          <a:srcRect/>
          <a:stretch>
            <a:fillRect/>
          </a:stretch>
        </p:blipFill>
        <p:spPr bwMode="auto">
          <a:xfrm>
            <a:off x="8042275" y="1004888"/>
            <a:ext cx="3221038" cy="5735637"/>
          </a:xfrm>
          <a:prstGeom prst="rect">
            <a:avLst/>
          </a:prstGeom>
          <a:noFill/>
          <a:ln w="9525">
            <a:noFill/>
            <a:miter lim="800000"/>
            <a:headEnd/>
            <a:tailEnd/>
          </a:ln>
        </p:spPr>
      </p:pic>
      <p:sp>
        <p:nvSpPr>
          <p:cNvPr id="11" name="矩形 10"/>
          <p:cNvSpPr/>
          <p:nvPr/>
        </p:nvSpPr>
        <p:spPr>
          <a:xfrm>
            <a:off x="2641600" y="1196975"/>
            <a:ext cx="360363" cy="3603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2" name="矩形 11"/>
          <p:cNvSpPr/>
          <p:nvPr/>
        </p:nvSpPr>
        <p:spPr>
          <a:xfrm>
            <a:off x="6602413" y="1196975"/>
            <a:ext cx="358775" cy="3603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3" name="矩形 12"/>
          <p:cNvSpPr/>
          <p:nvPr/>
        </p:nvSpPr>
        <p:spPr>
          <a:xfrm>
            <a:off x="6961188" y="1196975"/>
            <a:ext cx="360362" cy="3603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4" name="矩形 13"/>
          <p:cNvSpPr/>
          <p:nvPr/>
        </p:nvSpPr>
        <p:spPr>
          <a:xfrm>
            <a:off x="7321550" y="1196975"/>
            <a:ext cx="360363" cy="3603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5" name="矩形 14"/>
          <p:cNvSpPr/>
          <p:nvPr/>
        </p:nvSpPr>
        <p:spPr>
          <a:xfrm>
            <a:off x="1849438" y="1700213"/>
            <a:ext cx="1871662" cy="2889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插入</a:t>
            </a:r>
            <a:r>
              <a:rPr lang="en-US" altLang="zh-CN" dirty="0">
                <a:solidFill>
                  <a:srgbClr val="FF0000"/>
                </a:solidFill>
                <a:latin typeface="微软雅黑" panose="020B0503020204020204" charset="-122"/>
                <a:ea typeface="微软雅黑" panose="020B0503020204020204" charset="-122"/>
              </a:rPr>
              <a:t>/</a:t>
            </a:r>
            <a:r>
              <a:rPr lang="zh-CN" altLang="en-US" dirty="0">
                <a:solidFill>
                  <a:srgbClr val="FF0000"/>
                </a:solidFill>
                <a:latin typeface="微软雅黑" panose="020B0503020204020204" charset="-122"/>
                <a:ea typeface="微软雅黑" panose="020B0503020204020204" charset="-122"/>
              </a:rPr>
              <a:t>删除书签</a:t>
            </a:r>
          </a:p>
        </p:txBody>
      </p:sp>
      <p:sp>
        <p:nvSpPr>
          <p:cNvPr id="16" name="矩形 15"/>
          <p:cNvSpPr/>
          <p:nvPr/>
        </p:nvSpPr>
        <p:spPr>
          <a:xfrm>
            <a:off x="4729163" y="1268413"/>
            <a:ext cx="1873250" cy="2889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在文献中搜索</a:t>
            </a:r>
          </a:p>
        </p:txBody>
      </p:sp>
      <p:sp>
        <p:nvSpPr>
          <p:cNvPr id="18" name="矩形 17"/>
          <p:cNvSpPr/>
          <p:nvPr/>
        </p:nvSpPr>
        <p:spPr>
          <a:xfrm>
            <a:off x="5449888" y="1628775"/>
            <a:ext cx="1871662" cy="287338"/>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查看书签与标注</a:t>
            </a:r>
          </a:p>
        </p:txBody>
      </p:sp>
      <p:sp>
        <p:nvSpPr>
          <p:cNvPr id="19" name="矩形 18"/>
          <p:cNvSpPr/>
          <p:nvPr/>
        </p:nvSpPr>
        <p:spPr>
          <a:xfrm>
            <a:off x="7321550" y="1628775"/>
            <a:ext cx="1871663" cy="287338"/>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更多标注功能</a:t>
            </a:r>
          </a:p>
        </p:txBody>
      </p:sp>
      <p:sp>
        <p:nvSpPr>
          <p:cNvPr id="20" name="矩形 19"/>
          <p:cNvSpPr/>
          <p:nvPr/>
        </p:nvSpPr>
        <p:spPr>
          <a:xfrm>
            <a:off x="8834438" y="1196975"/>
            <a:ext cx="2016125" cy="3603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21" name="矩形 20"/>
          <p:cNvSpPr/>
          <p:nvPr/>
        </p:nvSpPr>
        <p:spPr>
          <a:xfrm>
            <a:off x="9698038" y="1628775"/>
            <a:ext cx="1511300" cy="15843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添加注释</a:t>
            </a:r>
            <a:endParaRPr lang="en-US" altLang="zh-CN" dirty="0">
              <a:solidFill>
                <a:srgbClr val="FF0000"/>
              </a:solidFill>
              <a:latin typeface="微软雅黑" panose="020B0503020204020204" charset="-122"/>
              <a:ea typeface="微软雅黑" panose="020B0503020204020204" charset="-122"/>
            </a:endParaRPr>
          </a:p>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图片搜索</a:t>
            </a:r>
            <a:endParaRPr lang="en-US" altLang="zh-CN" dirty="0">
              <a:solidFill>
                <a:srgbClr val="FF0000"/>
              </a:solidFill>
              <a:latin typeface="微软雅黑" panose="020B0503020204020204" charset="-122"/>
              <a:ea typeface="微软雅黑" panose="020B0503020204020204" charset="-122"/>
            </a:endParaRPr>
          </a:p>
          <a:p>
            <a:pPr algn="ctr">
              <a:buFont typeface="Arial" panose="020B0604020202020204" pitchFamily="34" charset="0"/>
              <a:buNone/>
              <a:defRPr/>
            </a:pPr>
            <a:r>
              <a:rPr lang="en-US" altLang="zh-CN" dirty="0">
                <a:solidFill>
                  <a:srgbClr val="FF0000"/>
                </a:solidFill>
                <a:latin typeface="微软雅黑" panose="020B0503020204020204" charset="-122"/>
                <a:ea typeface="微软雅黑" panose="020B0503020204020204" charset="-122"/>
              </a:rPr>
              <a:t>OCR</a:t>
            </a:r>
            <a:r>
              <a:rPr lang="zh-CN" altLang="en-US" dirty="0">
                <a:solidFill>
                  <a:srgbClr val="FF0000"/>
                </a:solidFill>
                <a:latin typeface="微软雅黑" panose="020B0503020204020204" charset="-122"/>
                <a:ea typeface="微软雅黑" panose="020B0503020204020204" charset="-122"/>
              </a:rPr>
              <a:t>识别</a:t>
            </a:r>
            <a:endParaRPr lang="en-US" altLang="zh-CN" dirty="0">
              <a:solidFill>
                <a:srgbClr val="FF0000"/>
              </a:solidFill>
              <a:latin typeface="微软雅黑" panose="020B0503020204020204" charset="-122"/>
              <a:ea typeface="微软雅黑" panose="020B0503020204020204" charset="-122"/>
            </a:endParaRPr>
          </a:p>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文本标注</a:t>
            </a:r>
          </a:p>
        </p:txBody>
      </p:sp>
      <p:pic>
        <p:nvPicPr>
          <p:cNvPr id="112656" name="图片 2" descr="蓝色"/>
          <p:cNvPicPr>
            <a:picLocks noChangeAspect="1"/>
          </p:cNvPicPr>
          <p:nvPr/>
        </p:nvPicPr>
        <p:blipFill>
          <a:blip r:embed="rId5" cstate="print"/>
          <a:srcRect/>
          <a:stretch>
            <a:fillRect/>
          </a:stretch>
        </p:blipFill>
        <p:spPr bwMode="auto">
          <a:xfrm>
            <a:off x="10407650" y="280988"/>
            <a:ext cx="1150938" cy="252412"/>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lide(fromBottom)">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66571"/>
                                        </p:tgtEl>
                                        <p:attrNameLst>
                                          <p:attrName>style.visibility</p:attrName>
                                        </p:attrNameLst>
                                      </p:cBhvr>
                                      <p:to>
                                        <p:strVal val="visible"/>
                                      </p:to>
                                    </p:set>
                                    <p:animEffect transition="in" filter="barn(inHorizontal)">
                                      <p:cBhvr>
                                        <p:cTn id="16" dur="500"/>
                                        <p:tgtEl>
                                          <p:spTgt spid="665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Horizont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cTn>
                              </p:par>
                              <p:par>
                                <p:cTn id="59" presetID="1" presetClass="exit" presetSubtype="0" fill="hold" grpId="1" nodeType="with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4"/>
                                        </p:tgtEl>
                                        <p:attrNameLst>
                                          <p:attrName>style.visibility</p:attrName>
                                        </p:attrNameLst>
                                      </p:cBhvr>
                                      <p:to>
                                        <p:strVal val="hidden"/>
                                      </p:to>
                                    </p:se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2" grpId="1" bldLvl="0" animBg="1"/>
      <p:bldP spid="13" grpId="0" bldLvl="0" animBg="1"/>
      <p:bldP spid="13" grpId="1" bldLvl="0" animBg="1"/>
      <p:bldP spid="14" grpId="0" bldLvl="0" animBg="1"/>
      <p:bldP spid="14" grpId="1" bldLvl="0" animBg="1"/>
      <p:bldP spid="15" grpId="0" bldLvl="0" animBg="1"/>
      <p:bldP spid="16" grpId="0" bldLvl="0" animBg="1"/>
      <p:bldP spid="16" grpId="1" bldLvl="0" animBg="1"/>
      <p:bldP spid="18" grpId="0" bldLvl="0" animBg="1"/>
      <p:bldP spid="18" grpId="1" bldLvl="0" animBg="1"/>
      <p:bldP spid="19" grpId="0" bldLvl="0" animBg="1"/>
      <p:bldP spid="19" grpId="1" bldLvl="0" animBg="1"/>
      <p:bldP spid="20" grpId="0" bldLvl="0" animBg="1"/>
      <p:bldP spid="21"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charset="-122"/>
                <a:ea typeface="微软雅黑" panose="020B0503020204020204" charset="-122"/>
              </a:rPr>
              <a:t>动态跟踪  移动阅读</a:t>
            </a:r>
          </a:p>
        </p:txBody>
      </p:sp>
      <p:sp>
        <p:nvSpPr>
          <p:cNvPr id="113666" name="标题 1"/>
          <p:cNvSpPr>
            <a:spLocks noGrp="1"/>
          </p:cNvSpPr>
          <p:nvPr/>
        </p:nvSpPr>
        <p:spPr bwMode="auto">
          <a:xfrm>
            <a:off x="7969250" y="574675"/>
            <a:ext cx="4225925" cy="360363"/>
          </a:xfrm>
          <a:prstGeom prst="rect">
            <a:avLst/>
          </a:prstGeom>
          <a:solidFill>
            <a:schemeClr val="bg1"/>
          </a:solidFill>
          <a:ln w="9525">
            <a:noFill/>
            <a:miter lim="800000"/>
          </a:ln>
        </p:spPr>
        <p:txBody>
          <a:bodyPr anchor="ctr"/>
          <a:lstStyle/>
          <a:p>
            <a:pPr algn="r">
              <a:buFont typeface="Arial" panose="020B0604020202020204" pitchFamily="34" charset="0"/>
              <a:buNone/>
            </a:pP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全球学术快报</a:t>
            </a:r>
            <a:r>
              <a:rPr lang="en-US" altLang="zh-CN" sz="2400" b="1">
                <a:solidFill>
                  <a:srgbClr val="00C4F0"/>
                </a:solidFill>
                <a:latin typeface="微软雅黑" panose="020B0503020204020204" charset="-122"/>
                <a:ea typeface="微软雅黑" panose="020B0503020204020204" charset="-122"/>
                <a:sym typeface="宋体" panose="02010600030101010101" pitchFamily="2" charset="-122"/>
              </a:rPr>
              <a:t>---</a:t>
            </a:r>
            <a:r>
              <a:rPr lang="zh-CN" altLang="en-US" sz="2400" b="1">
                <a:solidFill>
                  <a:srgbClr val="00C4F0"/>
                </a:solidFill>
                <a:latin typeface="微软雅黑" panose="020B0503020204020204" charset="-122"/>
                <a:ea typeface="微软雅黑" panose="020B0503020204020204" charset="-122"/>
                <a:sym typeface="宋体" panose="02010600030101010101" pitchFamily="2" charset="-122"/>
              </a:rPr>
              <a:t>资料库</a:t>
            </a:r>
          </a:p>
        </p:txBody>
      </p:sp>
      <p:pic>
        <p:nvPicPr>
          <p:cNvPr id="66573" name="Picture 13"/>
          <p:cNvPicPr>
            <a:picLocks noChangeAspect="1"/>
          </p:cNvPicPr>
          <p:nvPr/>
        </p:nvPicPr>
        <p:blipFill>
          <a:blip r:embed="rId2" cstate="print"/>
          <a:srcRect/>
          <a:stretch>
            <a:fillRect/>
          </a:stretch>
        </p:blipFill>
        <p:spPr bwMode="auto">
          <a:xfrm>
            <a:off x="4657725" y="1006475"/>
            <a:ext cx="3240088" cy="5768975"/>
          </a:xfrm>
          <a:prstGeom prst="rect">
            <a:avLst/>
          </a:prstGeom>
          <a:noFill/>
          <a:ln w="9525">
            <a:noFill/>
            <a:miter lim="800000"/>
            <a:headEnd/>
            <a:tailEnd/>
          </a:ln>
        </p:spPr>
      </p:pic>
      <p:pic>
        <p:nvPicPr>
          <p:cNvPr id="66574" name="Picture 14"/>
          <p:cNvPicPr>
            <a:picLocks noChangeAspect="1"/>
          </p:cNvPicPr>
          <p:nvPr/>
        </p:nvPicPr>
        <p:blipFill>
          <a:blip r:embed="rId3" cstate="print"/>
          <a:srcRect/>
          <a:stretch>
            <a:fillRect/>
          </a:stretch>
        </p:blipFill>
        <p:spPr bwMode="auto">
          <a:xfrm>
            <a:off x="8329613" y="1006475"/>
            <a:ext cx="3240087" cy="5768975"/>
          </a:xfrm>
          <a:prstGeom prst="rect">
            <a:avLst/>
          </a:prstGeom>
          <a:noFill/>
          <a:ln w="9525">
            <a:noFill/>
            <a:miter lim="800000"/>
            <a:headEnd/>
            <a:tailEnd/>
          </a:ln>
        </p:spPr>
      </p:pic>
      <p:pic>
        <p:nvPicPr>
          <p:cNvPr id="66576" name="Picture 16"/>
          <p:cNvPicPr>
            <a:picLocks noChangeAspect="1"/>
          </p:cNvPicPr>
          <p:nvPr/>
        </p:nvPicPr>
        <p:blipFill>
          <a:blip r:embed="rId4" cstate="print"/>
          <a:srcRect/>
          <a:stretch>
            <a:fillRect/>
          </a:stretch>
        </p:blipFill>
        <p:spPr bwMode="auto">
          <a:xfrm>
            <a:off x="985838" y="1006475"/>
            <a:ext cx="3240087" cy="5768975"/>
          </a:xfrm>
          <a:prstGeom prst="rect">
            <a:avLst/>
          </a:prstGeom>
          <a:noFill/>
          <a:ln w="9525">
            <a:noFill/>
            <a:miter lim="800000"/>
            <a:headEnd/>
            <a:tailEnd/>
          </a:ln>
        </p:spPr>
      </p:pic>
      <p:sp>
        <p:nvSpPr>
          <p:cNvPr id="17" name="矩形 16"/>
          <p:cNvSpPr/>
          <p:nvPr/>
        </p:nvSpPr>
        <p:spPr>
          <a:xfrm>
            <a:off x="10274300" y="6335713"/>
            <a:ext cx="1223963" cy="4048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8" name="矩形 17"/>
          <p:cNvSpPr/>
          <p:nvPr/>
        </p:nvSpPr>
        <p:spPr>
          <a:xfrm>
            <a:off x="4657725" y="2519363"/>
            <a:ext cx="3384550" cy="35877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dirty="0">
                <a:solidFill>
                  <a:srgbClr val="FF0000"/>
                </a:solidFill>
                <a:latin typeface="微软雅黑" panose="020B0503020204020204" charset="-122"/>
                <a:ea typeface="微软雅黑" panose="020B0503020204020204" charset="-122"/>
              </a:rPr>
              <a:t>高亮  下划线  删除线 </a:t>
            </a:r>
            <a:r>
              <a:rPr lang="en-US" altLang="zh-CN" dirty="0">
                <a:solidFill>
                  <a:srgbClr val="FF0000"/>
                </a:solidFill>
                <a:latin typeface="微软雅黑" panose="020B0503020204020204" charset="-122"/>
                <a:ea typeface="微软雅黑" panose="020B0503020204020204" charset="-122"/>
              </a:rPr>
              <a:t>/</a:t>
            </a:r>
            <a:r>
              <a:rPr lang="zh-CN" altLang="en-US" dirty="0">
                <a:solidFill>
                  <a:srgbClr val="FF0000"/>
                </a:solidFill>
                <a:latin typeface="微软雅黑" panose="020B0503020204020204" charset="-122"/>
                <a:ea typeface="微软雅黑" panose="020B0503020204020204" charset="-122"/>
              </a:rPr>
              <a:t>区  拷贝</a:t>
            </a:r>
          </a:p>
        </p:txBody>
      </p:sp>
      <p:pic>
        <p:nvPicPr>
          <p:cNvPr id="113672" name="图片 2" descr="蓝色"/>
          <p:cNvPicPr>
            <a:picLocks noChangeAspect="1"/>
          </p:cNvPicPr>
          <p:nvPr/>
        </p:nvPicPr>
        <p:blipFill>
          <a:blip r:embed="rId5" cstate="print"/>
          <a:srcRect/>
          <a:stretch>
            <a:fillRect/>
          </a:stretch>
        </p:blipFill>
        <p:spPr bwMode="auto">
          <a:xfrm>
            <a:off x="10407650" y="234950"/>
            <a:ext cx="1150938" cy="25241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6576"/>
                                        </p:tgtEl>
                                        <p:attrNameLst>
                                          <p:attrName>style.visibility</p:attrName>
                                        </p:attrNameLst>
                                      </p:cBhvr>
                                      <p:to>
                                        <p:strVal val="visible"/>
                                      </p:to>
                                    </p:set>
                                    <p:anim calcmode="lin" valueType="num">
                                      <p:cBhvr>
                                        <p:cTn id="7" dur="1000" fill="hold"/>
                                        <p:tgtEl>
                                          <p:spTgt spid="66576"/>
                                        </p:tgtEl>
                                        <p:attrNameLst>
                                          <p:attrName>ppt_w</p:attrName>
                                        </p:attrNameLst>
                                      </p:cBhvr>
                                      <p:tavLst>
                                        <p:tav tm="0">
                                          <p:val>
                                            <p:strVal val="#ppt_w*0.05"/>
                                          </p:val>
                                        </p:tav>
                                        <p:tav tm="100000">
                                          <p:val>
                                            <p:strVal val="#ppt_w"/>
                                          </p:val>
                                        </p:tav>
                                      </p:tavLst>
                                    </p:anim>
                                    <p:anim calcmode="lin" valueType="num">
                                      <p:cBhvr>
                                        <p:cTn id="8" dur="1000" fill="hold"/>
                                        <p:tgtEl>
                                          <p:spTgt spid="66576"/>
                                        </p:tgtEl>
                                        <p:attrNameLst>
                                          <p:attrName>ppt_h</p:attrName>
                                        </p:attrNameLst>
                                      </p:cBhvr>
                                      <p:tavLst>
                                        <p:tav tm="0">
                                          <p:val>
                                            <p:strVal val="#ppt_h"/>
                                          </p:val>
                                        </p:tav>
                                        <p:tav tm="100000">
                                          <p:val>
                                            <p:strVal val="#ppt_h"/>
                                          </p:val>
                                        </p:tav>
                                      </p:tavLst>
                                    </p:anim>
                                    <p:anim calcmode="lin" valueType="num">
                                      <p:cBhvr>
                                        <p:cTn id="9" dur="1000" fill="hold"/>
                                        <p:tgtEl>
                                          <p:spTgt spid="66576"/>
                                        </p:tgtEl>
                                        <p:attrNameLst>
                                          <p:attrName>ppt_x</p:attrName>
                                        </p:attrNameLst>
                                      </p:cBhvr>
                                      <p:tavLst>
                                        <p:tav tm="0">
                                          <p:val>
                                            <p:strVal val="#ppt_x-.2"/>
                                          </p:val>
                                        </p:tav>
                                        <p:tav tm="100000">
                                          <p:val>
                                            <p:strVal val="#ppt_x"/>
                                          </p:val>
                                        </p:tav>
                                      </p:tavLst>
                                    </p:anim>
                                    <p:anim calcmode="lin" valueType="num">
                                      <p:cBhvr>
                                        <p:cTn id="10" dur="1000" fill="hold"/>
                                        <p:tgtEl>
                                          <p:spTgt spid="66576"/>
                                        </p:tgtEl>
                                        <p:attrNameLst>
                                          <p:attrName>ppt_y</p:attrName>
                                        </p:attrNameLst>
                                      </p:cBhvr>
                                      <p:tavLst>
                                        <p:tav tm="0">
                                          <p:val>
                                            <p:strVal val="#ppt_y"/>
                                          </p:val>
                                        </p:tav>
                                        <p:tav tm="100000">
                                          <p:val>
                                            <p:strVal val="#ppt_y"/>
                                          </p:val>
                                        </p:tav>
                                      </p:tavLst>
                                    </p:anim>
                                    <p:animEffect transition="in" filter="fade">
                                      <p:cBhvr>
                                        <p:cTn id="11" dur="1000"/>
                                        <p:tgtEl>
                                          <p:spTgt spid="66576"/>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66573"/>
                                        </p:tgtEl>
                                        <p:attrNameLst>
                                          <p:attrName>style.visibility</p:attrName>
                                        </p:attrNameLst>
                                      </p:cBhvr>
                                      <p:to>
                                        <p:strVal val="visible"/>
                                      </p:to>
                                    </p:set>
                                    <p:anim calcmode="lin" valueType="num">
                                      <p:cBhvr>
                                        <p:cTn id="16" dur="1000" fill="hold"/>
                                        <p:tgtEl>
                                          <p:spTgt spid="66573"/>
                                        </p:tgtEl>
                                        <p:attrNameLst>
                                          <p:attrName>ppt_w</p:attrName>
                                        </p:attrNameLst>
                                      </p:cBhvr>
                                      <p:tavLst>
                                        <p:tav tm="0">
                                          <p:val>
                                            <p:strVal val="#ppt_w*0.05"/>
                                          </p:val>
                                        </p:tav>
                                        <p:tav tm="100000">
                                          <p:val>
                                            <p:strVal val="#ppt_w"/>
                                          </p:val>
                                        </p:tav>
                                      </p:tavLst>
                                    </p:anim>
                                    <p:anim calcmode="lin" valueType="num">
                                      <p:cBhvr>
                                        <p:cTn id="17" dur="1000" fill="hold"/>
                                        <p:tgtEl>
                                          <p:spTgt spid="66573"/>
                                        </p:tgtEl>
                                        <p:attrNameLst>
                                          <p:attrName>ppt_h</p:attrName>
                                        </p:attrNameLst>
                                      </p:cBhvr>
                                      <p:tavLst>
                                        <p:tav tm="0">
                                          <p:val>
                                            <p:strVal val="#ppt_h"/>
                                          </p:val>
                                        </p:tav>
                                        <p:tav tm="100000">
                                          <p:val>
                                            <p:strVal val="#ppt_h"/>
                                          </p:val>
                                        </p:tav>
                                      </p:tavLst>
                                    </p:anim>
                                    <p:anim calcmode="lin" valueType="num">
                                      <p:cBhvr>
                                        <p:cTn id="18" dur="1000" fill="hold"/>
                                        <p:tgtEl>
                                          <p:spTgt spid="66573"/>
                                        </p:tgtEl>
                                        <p:attrNameLst>
                                          <p:attrName>ppt_x</p:attrName>
                                        </p:attrNameLst>
                                      </p:cBhvr>
                                      <p:tavLst>
                                        <p:tav tm="0">
                                          <p:val>
                                            <p:strVal val="#ppt_x-.2"/>
                                          </p:val>
                                        </p:tav>
                                        <p:tav tm="100000">
                                          <p:val>
                                            <p:strVal val="#ppt_x"/>
                                          </p:val>
                                        </p:tav>
                                      </p:tavLst>
                                    </p:anim>
                                    <p:anim calcmode="lin" valueType="num">
                                      <p:cBhvr>
                                        <p:cTn id="19" dur="1000" fill="hold"/>
                                        <p:tgtEl>
                                          <p:spTgt spid="66573"/>
                                        </p:tgtEl>
                                        <p:attrNameLst>
                                          <p:attrName>ppt_y</p:attrName>
                                        </p:attrNameLst>
                                      </p:cBhvr>
                                      <p:tavLst>
                                        <p:tav tm="0">
                                          <p:val>
                                            <p:strVal val="#ppt_y"/>
                                          </p:val>
                                        </p:tav>
                                        <p:tav tm="100000">
                                          <p:val>
                                            <p:strVal val="#ppt_y"/>
                                          </p:val>
                                        </p:tav>
                                      </p:tavLst>
                                    </p:anim>
                                    <p:animEffect transition="in" filter="fade">
                                      <p:cBhvr>
                                        <p:cTn id="20" dur="1000"/>
                                        <p:tgtEl>
                                          <p:spTgt spid="66573"/>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4" presetClass="entr" presetSubtype="0" accel="100000" fill="hold" nodeType="clickEffect">
                                  <p:stCondLst>
                                    <p:cond delay="0"/>
                                  </p:stCondLst>
                                  <p:childTnLst>
                                    <p:set>
                                      <p:cBhvr>
                                        <p:cTn id="28" dur="1" fill="hold">
                                          <p:stCondLst>
                                            <p:cond delay="0"/>
                                          </p:stCondLst>
                                        </p:cTn>
                                        <p:tgtEl>
                                          <p:spTgt spid="66574"/>
                                        </p:tgtEl>
                                        <p:attrNameLst>
                                          <p:attrName>style.visibility</p:attrName>
                                        </p:attrNameLst>
                                      </p:cBhvr>
                                      <p:to>
                                        <p:strVal val="visible"/>
                                      </p:to>
                                    </p:set>
                                    <p:anim calcmode="lin" valueType="num">
                                      <p:cBhvr>
                                        <p:cTn id="29" dur="1000" fill="hold"/>
                                        <p:tgtEl>
                                          <p:spTgt spid="66574"/>
                                        </p:tgtEl>
                                        <p:attrNameLst>
                                          <p:attrName>ppt_w</p:attrName>
                                        </p:attrNameLst>
                                      </p:cBhvr>
                                      <p:tavLst>
                                        <p:tav tm="0">
                                          <p:val>
                                            <p:strVal val="#ppt_w*0.05"/>
                                          </p:val>
                                        </p:tav>
                                        <p:tav tm="100000">
                                          <p:val>
                                            <p:strVal val="#ppt_w"/>
                                          </p:val>
                                        </p:tav>
                                      </p:tavLst>
                                    </p:anim>
                                    <p:anim calcmode="lin" valueType="num">
                                      <p:cBhvr>
                                        <p:cTn id="30" dur="1000" fill="hold"/>
                                        <p:tgtEl>
                                          <p:spTgt spid="66574"/>
                                        </p:tgtEl>
                                        <p:attrNameLst>
                                          <p:attrName>ppt_h</p:attrName>
                                        </p:attrNameLst>
                                      </p:cBhvr>
                                      <p:tavLst>
                                        <p:tav tm="0">
                                          <p:val>
                                            <p:strVal val="#ppt_h"/>
                                          </p:val>
                                        </p:tav>
                                        <p:tav tm="100000">
                                          <p:val>
                                            <p:strVal val="#ppt_h"/>
                                          </p:val>
                                        </p:tav>
                                      </p:tavLst>
                                    </p:anim>
                                    <p:anim calcmode="lin" valueType="num">
                                      <p:cBhvr>
                                        <p:cTn id="31" dur="1000" fill="hold"/>
                                        <p:tgtEl>
                                          <p:spTgt spid="66574"/>
                                        </p:tgtEl>
                                        <p:attrNameLst>
                                          <p:attrName>ppt_x</p:attrName>
                                        </p:attrNameLst>
                                      </p:cBhvr>
                                      <p:tavLst>
                                        <p:tav tm="0">
                                          <p:val>
                                            <p:strVal val="#ppt_x-.2"/>
                                          </p:val>
                                        </p:tav>
                                        <p:tav tm="100000">
                                          <p:val>
                                            <p:strVal val="#ppt_x"/>
                                          </p:val>
                                        </p:tav>
                                      </p:tavLst>
                                    </p:anim>
                                    <p:anim calcmode="lin" valueType="num">
                                      <p:cBhvr>
                                        <p:cTn id="32" dur="1000" fill="hold"/>
                                        <p:tgtEl>
                                          <p:spTgt spid="66574"/>
                                        </p:tgtEl>
                                        <p:attrNameLst>
                                          <p:attrName>ppt_y</p:attrName>
                                        </p:attrNameLst>
                                      </p:cBhvr>
                                      <p:tavLst>
                                        <p:tav tm="0">
                                          <p:val>
                                            <p:strVal val="#ppt_y"/>
                                          </p:val>
                                        </p:tav>
                                        <p:tav tm="100000">
                                          <p:val>
                                            <p:strVal val="#ppt_y"/>
                                          </p:val>
                                        </p:tav>
                                      </p:tavLst>
                                    </p:anim>
                                    <p:animEffect transition="in" filter="fade">
                                      <p:cBhvr>
                                        <p:cTn id="33" dur="1000"/>
                                        <p:tgtEl>
                                          <p:spTgt spid="66574"/>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组合 6"/>
          <p:cNvGrpSpPr/>
          <p:nvPr/>
        </p:nvGrpSpPr>
        <p:grpSpPr bwMode="auto">
          <a:xfrm>
            <a:off x="33338" y="215900"/>
            <a:ext cx="12125325" cy="6078538"/>
            <a:chOff x="52" y="340"/>
            <a:chExt cx="19096" cy="9572"/>
          </a:xfrm>
        </p:grpSpPr>
        <p:pic>
          <p:nvPicPr>
            <p:cNvPr id="21510" name="图片 4"/>
            <p:cNvPicPr>
              <a:picLocks noChangeAspect="1"/>
            </p:cNvPicPr>
            <p:nvPr/>
          </p:nvPicPr>
          <p:blipFill>
            <a:blip r:embed="rId2" cstate="print"/>
            <a:srcRect/>
            <a:stretch>
              <a:fillRect/>
            </a:stretch>
          </p:blipFill>
          <p:spPr bwMode="auto">
            <a:xfrm>
              <a:off x="52" y="340"/>
              <a:ext cx="19097" cy="9573"/>
            </a:xfrm>
            <a:prstGeom prst="rect">
              <a:avLst/>
            </a:prstGeom>
            <a:noFill/>
            <a:ln w="9525">
              <a:noFill/>
              <a:miter lim="800000"/>
              <a:headEnd/>
              <a:tailEnd/>
            </a:ln>
          </p:spPr>
        </p:pic>
        <p:sp>
          <p:nvSpPr>
            <p:cNvPr id="6" name="圆角矩形 5"/>
            <p:cNvSpPr/>
            <p:nvPr/>
          </p:nvSpPr>
          <p:spPr>
            <a:xfrm>
              <a:off x="4320" y="3167"/>
              <a:ext cx="6575" cy="7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grpSp>
        <p:nvGrpSpPr>
          <p:cNvPr id="3" name="Group 7"/>
          <p:cNvGrpSpPr/>
          <p:nvPr/>
        </p:nvGrpSpPr>
        <p:grpSpPr bwMode="auto">
          <a:xfrm>
            <a:off x="217488" y="3201988"/>
            <a:ext cx="11791950" cy="1193800"/>
            <a:chOff x="0" y="0"/>
            <a:chExt cx="18569" cy="1880"/>
          </a:xfrm>
        </p:grpSpPr>
        <p:sp>
          <p:nvSpPr>
            <p:cNvPr id="21507" name="AutoShape 8"/>
            <p:cNvSpPr>
              <a:spLocks noChangeArrowheads="1"/>
            </p:cNvSpPr>
            <p:nvPr/>
          </p:nvSpPr>
          <p:spPr bwMode="auto">
            <a:xfrm>
              <a:off x="0" y="315"/>
              <a:ext cx="10397" cy="1175"/>
            </a:xfrm>
            <a:prstGeom prst="roundRect">
              <a:avLst>
                <a:gd name="adj" fmla="val 16667"/>
              </a:avLst>
            </a:prstGeom>
            <a:solidFill>
              <a:schemeClr val="bg1"/>
            </a:solidFill>
            <a:ln w="28575">
              <a:solidFill>
                <a:srgbClr val="FF0000"/>
              </a:solidFill>
              <a:round/>
            </a:ln>
          </p:spPr>
          <p:txBody>
            <a:bodyPr wrap="none" anchor="ctr"/>
            <a:lstStyle/>
            <a:p>
              <a:pPr algn="ctr">
                <a:buFont typeface="Arial" panose="020B0604020202020204" pitchFamily="34" charset="0"/>
                <a:buNone/>
              </a:pPr>
              <a:r>
                <a:rPr lang="zh-CN" altLang="en-US" sz="2400">
                  <a:latin typeface="微软雅黑" panose="020B0503020204020204" pitchFamily="34" charset="-122"/>
                  <a:ea typeface="微软雅黑" panose="020B0503020204020204" pitchFamily="34" charset="-122"/>
                </a:rPr>
                <a:t>文献  期刊  博硕士  会议  报纸  外文文献</a:t>
              </a:r>
            </a:p>
          </p:txBody>
        </p:sp>
        <p:sp>
          <p:nvSpPr>
            <p:cNvPr id="21508" name="AutoShape 9"/>
            <p:cNvSpPr>
              <a:spLocks noChangeArrowheads="1"/>
            </p:cNvSpPr>
            <p:nvPr/>
          </p:nvSpPr>
          <p:spPr bwMode="auto">
            <a:xfrm>
              <a:off x="10421" y="600"/>
              <a:ext cx="1202" cy="600"/>
            </a:xfrm>
            <a:prstGeom prst="rightArrow">
              <a:avLst>
                <a:gd name="adj1" fmla="val 50000"/>
                <a:gd name="adj2" fmla="val 49963"/>
              </a:avLst>
            </a:prstGeom>
            <a:solidFill>
              <a:schemeClr val="bg1"/>
            </a:solidFill>
            <a:ln w="28575">
              <a:solidFill>
                <a:srgbClr val="FF0000"/>
              </a:solidFill>
              <a:miter lim="800000"/>
            </a:ln>
          </p:spPr>
          <p:txBody>
            <a:bodyPr anchor="ctr"/>
            <a:lstStyle/>
            <a:p>
              <a:pPr>
                <a:buFont typeface="Arial" panose="020B0604020202020204" pitchFamily="34" charset="0"/>
                <a:buNone/>
              </a:pPr>
              <a:endParaRPr lang="zh-CN" altLang="en-US">
                <a:latin typeface="微软雅黑" panose="020B0503020204020204" pitchFamily="34" charset="-122"/>
                <a:ea typeface="微软雅黑" panose="020B0503020204020204" pitchFamily="34" charset="-122"/>
              </a:endParaRPr>
            </a:p>
          </p:txBody>
        </p:sp>
        <p:sp>
          <p:nvSpPr>
            <p:cNvPr id="21509" name="正圆 1597"/>
            <p:cNvSpPr>
              <a:spLocks noChangeArrowheads="1"/>
            </p:cNvSpPr>
            <p:nvPr/>
          </p:nvSpPr>
          <p:spPr bwMode="auto">
            <a:xfrm>
              <a:off x="11935" y="0"/>
              <a:ext cx="6635" cy="1881"/>
            </a:xfrm>
            <a:prstGeom prst="ellipse">
              <a:avLst/>
            </a:prstGeom>
            <a:solidFill>
              <a:schemeClr val="bg1"/>
            </a:solidFill>
            <a:ln w="28575">
              <a:solidFill>
                <a:srgbClr val="FF0000"/>
              </a:solidFill>
              <a:round/>
            </a:ln>
          </p:spPr>
          <p:txBody>
            <a:bodyPr anchor="ctr"/>
            <a:lstStyle/>
            <a:p>
              <a:pPr algn="ctr">
                <a:buFont typeface="Arial" panose="020B0604020202020204" pitchFamily="34" charset="0"/>
                <a:buNone/>
              </a:pPr>
              <a:r>
                <a:rPr lang="zh-CN" altLang="en-US" sz="2800">
                  <a:latin typeface="Arial" panose="020B0604020202020204" pitchFamily="34" charset="0"/>
                  <a:ea typeface="微软雅黑" panose="020B0503020204020204" pitchFamily="34" charset="-122"/>
                </a:rPr>
                <a:t>学术型科研成果</a:t>
              </a:r>
            </a:p>
          </p:txBody>
        </p:sp>
      </p:grpSp>
    </p:spTree>
  </p:cSld>
  <p:clrMapOvr>
    <a:masterClrMapping/>
  </p:clrMapOvr>
  <p:transition advTm="466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3611563" cy="6858000"/>
          </a:xfrm>
          <a:prstGeom prst="rect">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6386" name="文本框 5"/>
          <p:cNvSpPr txBox="1">
            <a:spLocks noChangeArrowheads="1"/>
          </p:cNvSpPr>
          <p:nvPr/>
        </p:nvSpPr>
        <p:spPr bwMode="auto">
          <a:xfrm>
            <a:off x="1525588" y="1458913"/>
            <a:ext cx="804862" cy="3068637"/>
          </a:xfrm>
          <a:prstGeom prst="rect">
            <a:avLst/>
          </a:prstGeom>
          <a:noFill/>
          <a:ln w="9525">
            <a:noFill/>
            <a:miter lim="800000"/>
          </a:ln>
        </p:spPr>
        <p:txBody>
          <a:bodyPr>
            <a:spAutoFit/>
          </a:bodyPr>
          <a:lstStyle/>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中</a:t>
            </a:r>
          </a:p>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国</a:t>
            </a:r>
          </a:p>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知</a:t>
            </a:r>
          </a:p>
          <a:p>
            <a:pPr>
              <a:buFont typeface="Arial" panose="020B0604020202020204" pitchFamily="34" charset="0"/>
              <a:buNone/>
            </a:pPr>
            <a:r>
              <a:rPr lang="zh-CN" altLang="en-US" sz="4800">
                <a:solidFill>
                  <a:schemeClr val="bg1"/>
                </a:solidFill>
                <a:latin typeface="微软雅黑" panose="020B0503020204020204" pitchFamily="34" charset="-122"/>
                <a:ea typeface="微软雅黑" panose="020B0503020204020204" pitchFamily="34" charset="-122"/>
              </a:rPr>
              <a:t>网</a:t>
            </a:r>
          </a:p>
        </p:txBody>
      </p:sp>
      <p:grpSp>
        <p:nvGrpSpPr>
          <p:cNvPr id="2" name="组合 22"/>
          <p:cNvGrpSpPr/>
          <p:nvPr/>
        </p:nvGrpSpPr>
        <p:grpSpPr>
          <a:xfrm>
            <a:off x="2507029" y="2762255"/>
            <a:ext cx="465354" cy="469882"/>
            <a:chOff x="2099842" y="1975504"/>
            <a:chExt cx="823123" cy="831130"/>
          </a:xfrm>
          <a:solidFill>
            <a:schemeClr val="bg1"/>
          </a:solidFill>
        </p:grpSpPr>
        <p:sp>
          <p:nvSpPr>
            <p:cNvPr id="24" name="等腰三角形 23"/>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5" name="等腰三角形 24"/>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6" name="等腰三角形 25"/>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16" name="文本框 15"/>
          <p:cNvSpPr txBox="1">
            <a:spLocks noChangeArrowheads="1"/>
          </p:cNvSpPr>
          <p:nvPr/>
        </p:nvSpPr>
        <p:spPr bwMode="auto">
          <a:xfrm>
            <a:off x="4853940" y="655955"/>
            <a:ext cx="5659438" cy="584200"/>
          </a:xfrm>
          <a:prstGeom prst="rect">
            <a:avLst/>
          </a:prstGeom>
          <a:noFill/>
          <a:ln w="9525">
            <a:noFill/>
            <a:miter lim="800000"/>
          </a:ln>
        </p:spPr>
        <p:txBody>
          <a:bodyPr>
            <a:spAutoFit/>
          </a:bodyPr>
          <a:lstStyle/>
          <a:p>
            <a:pPr algn="ctr">
              <a:buFont typeface="Arial" panose="020B0604020202020204" pitchFamily="34" charset="0"/>
              <a:buNone/>
            </a:pPr>
            <a:r>
              <a:rPr lang="en-US" altLang="zh-CN" sz="3200" b="1" dirty="0">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 CNKI</a:t>
            </a:r>
            <a:r>
              <a:rPr lang="zh-CN" altLang="en-US" sz="3200" b="1" dirty="0">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数据库新平台使用方法</a:t>
            </a:r>
          </a:p>
        </p:txBody>
      </p:sp>
      <p:sp>
        <p:nvSpPr>
          <p:cNvPr id="27" name="等腰三角形 26"/>
          <p:cNvSpPr/>
          <p:nvPr/>
        </p:nvSpPr>
        <p:spPr>
          <a:xfrm rot="5400000" flipH="1">
            <a:off x="4463416" y="722630"/>
            <a:ext cx="519112" cy="452437"/>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6" name="等腰三角形 5"/>
          <p:cNvSpPr/>
          <p:nvPr/>
        </p:nvSpPr>
        <p:spPr>
          <a:xfrm rot="5400000" flipH="1">
            <a:off x="4520566" y="2329180"/>
            <a:ext cx="519112" cy="45243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7" name="文本框 6"/>
          <p:cNvSpPr txBox="1">
            <a:spLocks noChangeArrowheads="1"/>
          </p:cNvSpPr>
          <p:nvPr/>
        </p:nvSpPr>
        <p:spPr bwMode="auto">
          <a:xfrm>
            <a:off x="4480878" y="738505"/>
            <a:ext cx="368300" cy="417513"/>
          </a:xfrm>
          <a:prstGeom prst="rect">
            <a:avLst/>
          </a:prstGeom>
          <a:noFill/>
          <a:ln w="9525">
            <a:noFill/>
            <a:miter lim="800000"/>
          </a:ln>
        </p:spPr>
        <p:txBody>
          <a:bodyPr>
            <a:spAutoFit/>
          </a:bodyPr>
          <a:lstStyle/>
          <a:p>
            <a:pPr>
              <a:buFont typeface="Arial" panose="020B0604020202020204" pitchFamily="34" charset="0"/>
              <a:buNone/>
            </a:pPr>
            <a:r>
              <a:rPr lang="en-US" altLang="zh-CN" sz="2000">
                <a:solidFill>
                  <a:schemeClr val="bg1"/>
                </a:solidFill>
                <a:latin typeface="微软雅黑" panose="020B0503020204020204" pitchFamily="34" charset="-122"/>
                <a:ea typeface="微软雅黑" panose="020B0503020204020204" pitchFamily="34" charset="-122"/>
              </a:rPr>
              <a:t>1</a:t>
            </a:r>
          </a:p>
        </p:txBody>
      </p:sp>
      <p:sp>
        <p:nvSpPr>
          <p:cNvPr id="16393" name="文本框 7"/>
          <p:cNvSpPr txBox="1">
            <a:spLocks noChangeArrowheads="1"/>
          </p:cNvSpPr>
          <p:nvPr/>
        </p:nvSpPr>
        <p:spPr bwMode="auto">
          <a:xfrm>
            <a:off x="4518978" y="2356168"/>
            <a:ext cx="366712" cy="417512"/>
          </a:xfrm>
          <a:prstGeom prst="rect">
            <a:avLst/>
          </a:prstGeom>
          <a:noFill/>
          <a:ln w="9525">
            <a:noFill/>
            <a:miter lim="800000"/>
          </a:ln>
        </p:spPr>
        <p:txBody>
          <a:bodyPr>
            <a:spAutoFit/>
          </a:bodyPr>
          <a:lstStyle/>
          <a:p>
            <a:pPr>
              <a:buFont typeface="Arial" panose="020B0604020202020204" pitchFamily="34" charset="0"/>
              <a:buNone/>
            </a:pPr>
            <a:r>
              <a:rPr lang="en-US" altLang="zh-CN" sz="2000">
                <a:solidFill>
                  <a:schemeClr val="bg1"/>
                </a:solidFill>
                <a:latin typeface="微软雅黑" panose="020B0503020204020204" pitchFamily="34" charset="-122"/>
                <a:ea typeface="微软雅黑" panose="020B0503020204020204" pitchFamily="34" charset="-122"/>
              </a:rPr>
              <a:t>2</a:t>
            </a:r>
          </a:p>
        </p:txBody>
      </p:sp>
      <p:sp>
        <p:nvSpPr>
          <p:cNvPr id="16394" name="文本框 4"/>
          <p:cNvSpPr txBox="1">
            <a:spLocks noChangeArrowheads="1"/>
          </p:cNvSpPr>
          <p:nvPr/>
        </p:nvSpPr>
        <p:spPr bwMode="auto">
          <a:xfrm>
            <a:off x="5373053" y="2312670"/>
            <a:ext cx="5699125" cy="584200"/>
          </a:xfrm>
          <a:prstGeom prst="rect">
            <a:avLst/>
          </a:prstGeom>
          <a:noFill/>
          <a:ln w="9525">
            <a:noFill/>
            <a:miter lim="800000"/>
          </a:ln>
        </p:spPr>
        <p:txBody>
          <a:bodyPr>
            <a:spAutoFit/>
          </a:bodyPr>
          <a:lstStyle/>
          <a:p>
            <a:pPr>
              <a:buFont typeface="Arial" panose="020B0604020202020204" pitchFamily="34" charset="0"/>
              <a:buNone/>
            </a:pPr>
            <a:r>
              <a:rPr lang="zh-CN" altLang="en-US" sz="3200" b="1" dirty="0">
                <a:effectLst>
                  <a:outerShdw blurRad="50800" dist="38100" dir="10800000" algn="r" rotWithShape="0">
                    <a:prstClr val="black">
                      <a:alpha val="40000"/>
                    </a:prstClr>
                  </a:outerShdw>
                </a:effectLst>
                <a:latin typeface="微软雅黑" panose="020B0503020204020204" pitchFamily="34" charset="-122"/>
                <a:ea typeface="微软雅黑" panose="020B0503020204020204" pitchFamily="34" charset="-122"/>
              </a:rPr>
              <a:t>全球学术快报</a:t>
            </a:r>
          </a:p>
        </p:txBody>
      </p:sp>
      <p:sp>
        <p:nvSpPr>
          <p:cNvPr id="4" name="文本框 3"/>
          <p:cNvSpPr txBox="1"/>
          <p:nvPr/>
        </p:nvSpPr>
        <p:spPr>
          <a:xfrm>
            <a:off x="5306695" y="1459230"/>
            <a:ext cx="6529070" cy="583565"/>
          </a:xfrm>
          <a:prstGeom prst="rect">
            <a:avLst/>
          </a:prstGeom>
          <a:noFill/>
        </p:spPr>
        <p:txBody>
          <a:bodyPr wrap="square" rtlCol="0">
            <a:spAutoFit/>
          </a:bodyPr>
          <a:lstStyle/>
          <a:p>
            <a:pPr>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sym typeface="+mn-ea"/>
              </a:rPr>
              <a:t>从教育科研出发，快速、准确、全面查找资料、分析资料、获取资料。</a:t>
            </a:r>
          </a:p>
          <a:p>
            <a:endParaRPr lang="en-US" altLang="zh-CN" sz="1800" dirty="0" smtClean="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306695" y="4599305"/>
            <a:ext cx="4983480" cy="306705"/>
          </a:xfrm>
          <a:prstGeom prst="rect">
            <a:avLst/>
          </a:prstGeom>
          <a:noFill/>
        </p:spPr>
        <p:txBody>
          <a:bodyPr wrap="none" rtlCol="0" anchor="t">
            <a:spAutoFit/>
          </a:bodyPr>
          <a:lstStyle/>
          <a:p>
            <a:r>
              <a:rPr lang="zh-CN" altLang="en-US" sz="1400">
                <a:latin typeface="微软雅黑" panose="020B0503020204020204" pitchFamily="34" charset="-122"/>
                <a:ea typeface="微软雅黑" panose="020B0503020204020204" pitchFamily="34" charset="-122"/>
                <a:sym typeface="+mn-ea"/>
              </a:rPr>
              <a:t>在探究式学习环境下，完成科研项目，提高科研质量和效率。</a:t>
            </a:r>
          </a:p>
        </p:txBody>
      </p:sp>
      <p:sp>
        <p:nvSpPr>
          <p:cNvPr id="8" name="文本框 7"/>
          <p:cNvSpPr txBox="1">
            <a:spLocks noChangeArrowheads="1"/>
          </p:cNvSpPr>
          <p:nvPr/>
        </p:nvSpPr>
        <p:spPr bwMode="auto">
          <a:xfrm>
            <a:off x="5201920" y="3806825"/>
            <a:ext cx="5659438" cy="583565"/>
          </a:xfrm>
          <a:prstGeom prst="rect">
            <a:avLst/>
          </a:prstGeom>
          <a:noFill/>
          <a:ln w="9525">
            <a:noFill/>
            <a:miter lim="800000"/>
          </a:ln>
        </p:spPr>
        <p:txBody>
          <a:bodyPr>
            <a:spAutoFit/>
          </a:bodyPr>
          <a:lstStyle/>
          <a:p>
            <a:pPr algn="l">
              <a:buFont typeface="Arial" panose="020B0604020202020204" pitchFamily="34" charset="0"/>
              <a:buNone/>
            </a:pPr>
            <a:r>
              <a:rPr lang="zh-CN" altLang="en-US" sz="3200" b="1" dirty="0">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文献的研读与写作</a:t>
            </a:r>
          </a:p>
        </p:txBody>
      </p:sp>
      <p:sp>
        <p:nvSpPr>
          <p:cNvPr id="9" name="等腰三角形 8"/>
          <p:cNvSpPr/>
          <p:nvPr/>
        </p:nvSpPr>
        <p:spPr>
          <a:xfrm rot="5400000" flipH="1">
            <a:off x="4580891" y="3873500"/>
            <a:ext cx="519112" cy="452437"/>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0" name="文本框 9"/>
          <p:cNvSpPr txBox="1">
            <a:spLocks noChangeArrowheads="1"/>
          </p:cNvSpPr>
          <p:nvPr/>
        </p:nvSpPr>
        <p:spPr bwMode="auto">
          <a:xfrm>
            <a:off x="4614228" y="3889375"/>
            <a:ext cx="368300" cy="398780"/>
          </a:xfrm>
          <a:prstGeom prst="rect">
            <a:avLst/>
          </a:prstGeom>
          <a:noFill/>
          <a:ln w="9525">
            <a:noFill/>
            <a:miter lim="800000"/>
          </a:ln>
        </p:spPr>
        <p:txBody>
          <a:bodyPr>
            <a:spAutoFit/>
          </a:bodyPr>
          <a:lstStyle/>
          <a:p>
            <a:pPr>
              <a:buFont typeface="Arial" panose="020B0604020202020204" pitchFamily="34" charset="0"/>
              <a:buNone/>
            </a:pPr>
            <a:r>
              <a:rPr lang="en-US" altLang="zh-CN" sz="2000">
                <a:solidFill>
                  <a:schemeClr val="bg1"/>
                </a:solidFill>
                <a:latin typeface="微软雅黑" panose="020B0503020204020204" pitchFamily="34" charset="-122"/>
                <a:ea typeface="微软雅黑" panose="020B0503020204020204" pitchFamily="34" charset="-122"/>
              </a:rPr>
              <a:t>3</a:t>
            </a:r>
          </a:p>
        </p:txBody>
      </p:sp>
      <p:sp>
        <p:nvSpPr>
          <p:cNvPr id="11" name="文本框 10"/>
          <p:cNvSpPr txBox="1"/>
          <p:nvPr/>
        </p:nvSpPr>
        <p:spPr>
          <a:xfrm>
            <a:off x="5306695" y="2966085"/>
            <a:ext cx="6529070"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移动端知网，随时随地掌握学术热点</a:t>
            </a:r>
            <a:endParaRPr lang="en-US" altLang="zh-CN" sz="1400" dirty="0" smtClean="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0"/>
                                        </p:tgtEl>
                                        <p:attrNameLst>
                                          <p:attrName>style.color</p:attrName>
                                        </p:attrNameLst>
                                      </p:cBhvr>
                                      <p:to>
                                        <p:clrVal>
                                          <a:schemeClr val="accent2"/>
                                        </p:clrVal>
                                      </p:to>
                                    </p:set>
                                    <p:set>
                                      <p:cBhvr>
                                        <p:cTn id="7" dur="500" fill="hold"/>
                                        <p:tgtEl>
                                          <p:spTgt spid="10"/>
                                        </p:tgtEl>
                                        <p:attrNameLst>
                                          <p:attrName>fillcolor</p:attrName>
                                        </p:attrNameLst>
                                      </p:cBhvr>
                                      <p:to>
                                        <p:clrVal>
                                          <a:schemeClr val="accent2"/>
                                        </p:clrVal>
                                      </p:to>
                                    </p:set>
                                    <p:set>
                                      <p:cBhvr>
                                        <p:cTn id="8" dur="500" fill="hold"/>
                                        <p:tgtEl>
                                          <p:spTgt spid="10"/>
                                        </p:tgtEl>
                                        <p:attrNameLst>
                                          <p:attrName>fill.type</p:attrName>
                                        </p:attrNameLst>
                                      </p:cBhvr>
                                      <p:to>
                                        <p:strVal val="solid"/>
                                      </p:to>
                                    </p:set>
                                  </p:childTnLst>
                                </p:cTn>
                              </p:par>
                              <p:par>
                                <p:cTn id="9" presetID="26" presetClass="emph" presetSubtype="0" fill="hold" grpId="0" nodeType="with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35" y="-3810"/>
            <a:ext cx="12190730" cy="6864985"/>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810"/>
            <a:ext cx="12192000" cy="6864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
          <p:cNvPicPr>
            <a:picLocks noChangeAspect="1"/>
          </p:cNvPicPr>
          <p:nvPr/>
        </p:nvPicPr>
        <p:blipFill>
          <a:blip r:embed="rId2" cstate="print"/>
          <a:srcRect/>
          <a:stretch>
            <a:fillRect/>
          </a:stretch>
        </p:blipFill>
        <p:spPr bwMode="auto">
          <a:xfrm>
            <a:off x="62230" y="94615"/>
            <a:ext cx="12040870" cy="6598285"/>
          </a:xfrm>
          <a:prstGeom prst="rect">
            <a:avLst/>
          </a:prstGeom>
          <a:noFill/>
          <a:ln w="9525">
            <a:noFill/>
            <a:miter lim="800000"/>
            <a:headEnd/>
            <a:tailEnd/>
          </a:ln>
        </p:spPr>
      </p:pic>
      <p:sp>
        <p:nvSpPr>
          <p:cNvPr id="2" name="矩形 1"/>
          <p:cNvSpPr/>
          <p:nvPr/>
        </p:nvSpPr>
        <p:spPr>
          <a:xfrm>
            <a:off x="3871595" y="368300"/>
            <a:ext cx="3094355" cy="4248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2600">
                <a:solidFill>
                  <a:schemeClr val="bg1"/>
                </a:solidFill>
                <a:latin typeface="微软雅黑" panose="020B0503020204020204" pitchFamily="34" charset="-122"/>
                <a:ea typeface="微软雅黑" panose="020B0503020204020204" pitchFamily="34" charset="-122"/>
              </a:rPr>
              <a:t>引言：</a:t>
            </a:r>
            <a:r>
              <a:rPr lang="zh-CN" altLang="zh-CN" sz="2600">
                <a:solidFill>
                  <a:schemeClr val="bg1"/>
                </a:solidFill>
                <a:latin typeface="微软雅黑" panose="020B0503020204020204" pitchFamily="34" charset="-122"/>
                <a:ea typeface="微软雅黑" panose="020B0503020204020204" pitchFamily="34" charset="-122"/>
              </a:rPr>
              <a:t>【</a:t>
            </a:r>
            <a:r>
              <a:rPr lang="zh-CN" sz="2600">
                <a:solidFill>
                  <a:schemeClr val="bg1"/>
                </a:solidFill>
                <a:latin typeface="微软雅黑" panose="020B0503020204020204" pitchFamily="34" charset="-122"/>
                <a:ea typeface="微软雅黑" panose="020B0503020204020204" pitchFamily="34" charset="-122"/>
              </a:rPr>
              <a:t>钱学森之问：为什么我们的学校总是培养不出杰出人才？</a:t>
            </a:r>
            <a:r>
              <a:rPr lang="zh-CN" altLang="zh-CN" sz="2600">
                <a:solidFill>
                  <a:schemeClr val="bg1"/>
                </a:solidFill>
                <a:latin typeface="微软雅黑" panose="020B0503020204020204" pitchFamily="34" charset="-122"/>
                <a:ea typeface="微软雅黑" panose="020B0503020204020204" pitchFamily="34" charset="-122"/>
              </a:rPr>
              <a:t>】</a:t>
            </a:r>
          </a:p>
        </p:txBody>
      </p:sp>
      <p:grpSp>
        <p:nvGrpSpPr>
          <p:cNvPr id="5" name="组合 4"/>
          <p:cNvGrpSpPr/>
          <p:nvPr/>
        </p:nvGrpSpPr>
        <p:grpSpPr bwMode="auto">
          <a:xfrm>
            <a:off x="754063" y="1576388"/>
            <a:ext cx="10129837" cy="3968750"/>
            <a:chOff x="2679" y="2945"/>
            <a:chExt cx="15517" cy="4352"/>
          </a:xfrm>
        </p:grpSpPr>
        <p:sp>
          <p:nvSpPr>
            <p:cNvPr id="6" name="文本框 5"/>
            <p:cNvSpPr txBox="1"/>
            <p:nvPr/>
          </p:nvSpPr>
          <p:spPr>
            <a:xfrm>
              <a:off x="8019" y="2945"/>
              <a:ext cx="10177" cy="4154"/>
            </a:xfrm>
            <a:prstGeom prst="rect">
              <a:avLst/>
            </a:prstGeom>
            <a:noFill/>
          </p:spPr>
          <p:txBody>
            <a:bodyPr>
              <a:spAutoFit/>
            </a:bodyPr>
            <a:lstStyle/>
            <a:p>
              <a:pPr>
                <a:lnSpc>
                  <a:spcPct val="150000"/>
                </a:lnSpc>
                <a:buFont typeface="Arial" panose="020B0604020202020204" pitchFamily="34" charset="0"/>
                <a:buNone/>
                <a:defRPr/>
              </a:pPr>
              <a:r>
                <a:rPr lang="zh-CN" altLang="en-US" sz="2665" dirty="0">
                  <a:latin typeface="微软雅黑" panose="020B0503020204020204" pitchFamily="34" charset="-122"/>
                  <a:ea typeface="微软雅黑" panose="020B0503020204020204" pitchFamily="34" charset="-122"/>
                </a:rPr>
                <a:t>2005年7月，在温家宝总理看望钱学森教授时，钱老指出：</a:t>
              </a:r>
            </a:p>
            <a:p>
              <a:pPr>
                <a:lnSpc>
                  <a:spcPct val="150000"/>
                </a:lnSpc>
                <a:buFont typeface="Arial" panose="020B0604020202020204" pitchFamily="34" charset="0"/>
                <a:buNone/>
                <a:defRPr/>
              </a:pPr>
              <a:r>
                <a:rPr lang="zh-CN" altLang="en-US" sz="2665" dirty="0">
                  <a:latin typeface="微软雅黑" panose="020B0503020204020204" pitchFamily="34" charset="-122"/>
                  <a:ea typeface="微软雅黑" panose="020B0503020204020204" pitchFamily="34" charset="-122"/>
                </a:rPr>
                <a:t>“现在中国没有完全发展起来，一个重要原因是</a:t>
              </a:r>
              <a:r>
                <a:rPr lang="zh-CN" altLang="en-US" sz="2665" u="sng" dirty="0">
                  <a:solidFill>
                    <a:schemeClr val="accent1">
                      <a:lumMod val="75000"/>
                    </a:schemeClr>
                  </a:solidFill>
                  <a:latin typeface="微软雅黑" panose="020B0503020204020204" pitchFamily="34" charset="-122"/>
                  <a:ea typeface="微软雅黑" panose="020B0503020204020204" pitchFamily="34" charset="-122"/>
                </a:rPr>
                <a:t>没有一所大学能够按照培养科学技术发明创造人才的模式去办学，</a:t>
              </a:r>
              <a:r>
                <a:rPr lang="zh-CN" altLang="en-US" sz="2665" dirty="0">
                  <a:latin typeface="微软雅黑" panose="020B0503020204020204" pitchFamily="34" charset="-122"/>
                  <a:ea typeface="微软雅黑" panose="020B0503020204020204" pitchFamily="34" charset="-122"/>
                </a:rPr>
                <a:t>没有自己独特的创新的东西”。</a:t>
              </a:r>
            </a:p>
          </p:txBody>
        </p:sp>
        <p:pic>
          <p:nvPicPr>
            <p:cNvPr id="83978" name="图片 10" descr="u=3353024472,1836597919&amp;fm=23&amp;gp=0"/>
            <p:cNvPicPr>
              <a:picLocks noChangeAspect="1"/>
            </p:cNvPicPr>
            <p:nvPr/>
          </p:nvPicPr>
          <p:blipFill>
            <a:blip r:embed="rId4" cstate="print"/>
            <a:srcRect/>
            <a:stretch>
              <a:fillRect/>
            </a:stretch>
          </p:blipFill>
          <p:spPr bwMode="auto">
            <a:xfrm>
              <a:off x="2679" y="2945"/>
              <a:ext cx="4249" cy="4352"/>
            </a:xfrm>
            <a:prstGeom prst="rect">
              <a:avLst/>
            </a:prstGeom>
            <a:noFill/>
            <a:ln w="9525">
              <a:noFill/>
              <a:miter lim="800000"/>
              <a:headEnd/>
              <a:tailEnd/>
            </a:ln>
          </p:spPr>
        </p:pic>
      </p:grpSp>
      <p:sp>
        <p:nvSpPr>
          <p:cNvPr id="15" name="MH_SubTitle_3"/>
          <p:cNvSpPr/>
          <p:nvPr>
            <p:custDataLst>
              <p:tags r:id="rId1"/>
            </p:custDataLst>
          </p:nvPr>
        </p:nvSpPr>
        <p:spPr>
          <a:xfrm>
            <a:off x="19050" y="4843463"/>
            <a:ext cx="12172950" cy="198437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244" rIns="101244" anchor="ctr"/>
          <a:lstStyle/>
          <a:p>
            <a:pPr>
              <a:lnSpc>
                <a:spcPct val="150000"/>
              </a:lnSpc>
              <a:buFont typeface="Arial" panose="020B0604020202020204" pitchFamily="34" charset="0"/>
              <a:buNone/>
              <a:defRPr/>
            </a:pPr>
            <a:r>
              <a:rPr lang="zh-CN" altLang="en-US" sz="2400" b="1">
                <a:sym typeface="+mn-ea"/>
              </a:rPr>
              <a:t>教育部也陆续开展“基础学科拔尖学生培养试验计划”、“卓越计划”、“科教结合协同育人计划”、“试点学院改革”等举措，积极探索创新人才培养的新机制、新办法。</a:t>
            </a:r>
          </a:p>
        </p:txBody>
      </p:sp>
      <p:grpSp>
        <p:nvGrpSpPr>
          <p:cNvPr id="9" name="组合 8"/>
          <p:cNvGrpSpPr/>
          <p:nvPr/>
        </p:nvGrpSpPr>
        <p:grpSpPr bwMode="auto">
          <a:xfrm>
            <a:off x="4033838" y="1503363"/>
            <a:ext cx="8158162" cy="4041775"/>
            <a:chOff x="843" y="1770"/>
            <a:chExt cx="12626" cy="5355"/>
          </a:xfrm>
        </p:grpSpPr>
        <p:sp>
          <p:nvSpPr>
            <p:cNvPr id="7" name="矩形 6"/>
            <p:cNvSpPr/>
            <p:nvPr/>
          </p:nvSpPr>
          <p:spPr>
            <a:xfrm>
              <a:off x="843" y="1770"/>
              <a:ext cx="12626" cy="5355"/>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buFont typeface="Arial" panose="020B0604020202020204" pitchFamily="34" charset="0"/>
                <a:buNone/>
                <a:defRPr/>
              </a:pPr>
              <a:endParaRPr lang="zh-CN" altLang="en-US" sz="2400"/>
            </a:p>
          </p:txBody>
        </p:sp>
        <p:sp>
          <p:nvSpPr>
            <p:cNvPr id="8" name="圆角矩形 7"/>
            <p:cNvSpPr/>
            <p:nvPr/>
          </p:nvSpPr>
          <p:spPr>
            <a:xfrm>
              <a:off x="1160" y="2302"/>
              <a:ext cx="5771" cy="4301"/>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buFont typeface="Arial" panose="020B0604020202020204" pitchFamily="34" charset="0"/>
                <a:buNone/>
                <a:defRPr/>
              </a:pPr>
              <a:r>
                <a:rPr lang="zh-CN" altLang="en-US" sz="1865"/>
                <a:t>2016年5月</a:t>
              </a:r>
            </a:p>
            <a:p>
              <a:pPr algn="ctr">
                <a:buFont typeface="Arial" panose="020B0604020202020204" pitchFamily="34" charset="0"/>
                <a:buNone/>
                <a:defRPr/>
              </a:pPr>
              <a:r>
                <a:rPr lang="zh-CN" altLang="en-US" sz="1865"/>
                <a:t>中共中央、国务院</a:t>
              </a:r>
            </a:p>
            <a:p>
              <a:pPr algn="ctr">
                <a:buFont typeface="Arial" panose="020B0604020202020204" pitchFamily="34" charset="0"/>
                <a:buNone/>
                <a:defRPr/>
              </a:pPr>
              <a:r>
                <a:rPr lang="zh-CN" altLang="en-US" sz="1865"/>
                <a:t>《国家创新驱动发展战略纲要》</a:t>
              </a:r>
            </a:p>
            <a:p>
              <a:pPr algn="ctr">
                <a:buFont typeface="Arial" panose="020B0604020202020204" pitchFamily="34" charset="0"/>
                <a:buNone/>
                <a:defRPr/>
              </a:pPr>
              <a:endParaRPr lang="zh-CN" altLang="en-US" sz="2400"/>
            </a:p>
            <a:p>
              <a:pPr algn="ctr">
                <a:buFont typeface="Arial" panose="020B0604020202020204" pitchFamily="34" charset="0"/>
                <a:buNone/>
                <a:defRPr/>
              </a:pPr>
              <a:r>
                <a:rPr lang="zh-CN" altLang="en-US" sz="1865"/>
                <a:t>提出到2020年建成创新型国家。</a:t>
              </a:r>
            </a:p>
            <a:p>
              <a:pPr algn="ctr">
                <a:buFont typeface="Arial" panose="020B0604020202020204" pitchFamily="34" charset="0"/>
                <a:buNone/>
                <a:defRPr/>
              </a:pPr>
              <a:r>
                <a:rPr lang="zh-CN" altLang="en-US" sz="1865"/>
                <a:t>明确要求</a:t>
              </a:r>
              <a:r>
                <a:rPr lang="zh-CN" altLang="en-US" sz="1865" u="sng">
                  <a:solidFill>
                    <a:srgbClr val="FF0000"/>
                  </a:solidFill>
                </a:rPr>
                <a:t>高校发挥创新主体作用</a:t>
              </a:r>
              <a:r>
                <a:rPr lang="zh-CN" altLang="en-US" sz="1865"/>
                <a:t>，系统提升人才培养、学科建设、科技研发三位一体创新水平。</a:t>
              </a:r>
              <a:endParaRPr lang="en-US" altLang="zh-CN" sz="1865"/>
            </a:p>
          </p:txBody>
        </p:sp>
        <p:pic>
          <p:nvPicPr>
            <p:cNvPr id="83976" name="图片 9"/>
            <p:cNvPicPr>
              <a:picLocks noChangeAspect="1"/>
            </p:cNvPicPr>
            <p:nvPr/>
          </p:nvPicPr>
          <p:blipFill>
            <a:blip r:embed="rId5" cstate="print"/>
            <a:srcRect/>
            <a:stretch>
              <a:fillRect/>
            </a:stretch>
          </p:blipFill>
          <p:spPr bwMode="auto">
            <a:xfrm>
              <a:off x="7021" y="1871"/>
              <a:ext cx="6266" cy="4838"/>
            </a:xfrm>
            <a:prstGeom prst="rect">
              <a:avLst/>
            </a:prstGeom>
            <a:noFill/>
            <a:ln w="9525">
              <a:noFill/>
              <a:miter lim="800000"/>
              <a:headEnd/>
              <a:tailEnd/>
            </a:ln>
          </p:spPr>
        </p:pic>
      </p:grpSp>
      <p:cxnSp>
        <p:nvCxnSpPr>
          <p:cNvPr id="12" name="直接连接符 11"/>
          <p:cNvCxnSpPr/>
          <p:nvPr>
            <p:custDataLst>
              <p:tags r:id="rId2"/>
            </p:custDataLst>
          </p:nvPr>
        </p:nvCxnSpPr>
        <p:spPr>
          <a:xfrm>
            <a:off x="19050" y="1093788"/>
            <a:ext cx="13679488"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探究式学习过程中学生的难点与需求</a:t>
            </a:r>
          </a:p>
        </p:txBody>
      </p:sp>
      <p:grpSp>
        <p:nvGrpSpPr>
          <p:cNvPr id="4" name="组合 3"/>
          <p:cNvGrpSpPr/>
          <p:nvPr/>
        </p:nvGrpSpPr>
        <p:grpSpPr bwMode="auto">
          <a:xfrm>
            <a:off x="450850" y="1209675"/>
            <a:ext cx="11433175" cy="3775075"/>
            <a:chOff x="568" y="1659"/>
            <a:chExt cx="13505" cy="4690"/>
          </a:xfrm>
        </p:grpSpPr>
        <p:pic>
          <p:nvPicPr>
            <p:cNvPr id="87046" name="图片 1" descr="timg"/>
            <p:cNvPicPr>
              <a:picLocks noChangeAspect="1"/>
            </p:cNvPicPr>
            <p:nvPr/>
          </p:nvPicPr>
          <p:blipFill>
            <a:blip r:embed="rId10" cstate="print"/>
            <a:srcRect/>
            <a:stretch>
              <a:fillRect/>
            </a:stretch>
          </p:blipFill>
          <p:spPr bwMode="auto">
            <a:xfrm>
              <a:off x="5001" y="1659"/>
              <a:ext cx="4620" cy="4690"/>
            </a:xfrm>
            <a:prstGeom prst="rect">
              <a:avLst/>
            </a:prstGeom>
            <a:noFill/>
            <a:ln w="9525">
              <a:noFill/>
              <a:miter lim="800000"/>
              <a:headEnd/>
              <a:tailEnd/>
            </a:ln>
          </p:spPr>
        </p:pic>
        <p:sp>
          <p:nvSpPr>
            <p:cNvPr id="11" name="MH_SubTitle_2"/>
            <p:cNvSpPr/>
            <p:nvPr>
              <p:custDataLst>
                <p:tags r:id="rId3"/>
              </p:custDataLst>
            </p:nvPr>
          </p:nvSpPr>
          <p:spPr>
            <a:xfrm>
              <a:off x="568" y="3326"/>
              <a:ext cx="3906" cy="10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buFont typeface="Arial" panose="020B0604020202020204" pitchFamily="34" charset="0"/>
                <a:buNone/>
                <a:defRPr/>
              </a:pPr>
              <a:r>
                <a:rPr lang="zh-CN" altLang="en-US" sz="1865"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学习资料、知识内容的关联性</a:t>
              </a:r>
              <a:r>
                <a:rPr lang="zh-CN" altLang="en-US" sz="1865"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梳理存在困难</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MH_SubTitle_3"/>
            <p:cNvSpPr/>
            <p:nvPr>
              <p:custDataLst>
                <p:tags r:id="rId4"/>
              </p:custDataLst>
            </p:nvPr>
          </p:nvSpPr>
          <p:spPr>
            <a:xfrm>
              <a:off x="10167" y="1669"/>
              <a:ext cx="3868" cy="101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buFont typeface="Arial" panose="020B0604020202020204" pitchFamily="34" charset="0"/>
                <a:buNone/>
                <a:defRPr/>
              </a:pP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缺乏知识辅导</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MH_SubTitle_2"/>
            <p:cNvSpPr/>
            <p:nvPr>
              <p:custDataLst>
                <p:tags r:id="rId5"/>
              </p:custDataLst>
            </p:nvPr>
          </p:nvSpPr>
          <p:spPr>
            <a:xfrm>
              <a:off x="568" y="4984"/>
              <a:ext cx="3906" cy="10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buFont typeface="Arial" panose="020B0604020202020204" pitchFamily="34" charset="0"/>
                <a:buNone/>
                <a:defRPr/>
              </a:pP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缺乏准确表达问题的能力</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MH_SubTitle_3"/>
            <p:cNvSpPr/>
            <p:nvPr>
              <p:custDataLst>
                <p:tags r:id="rId6"/>
              </p:custDataLst>
            </p:nvPr>
          </p:nvSpPr>
          <p:spPr>
            <a:xfrm>
              <a:off x="10148" y="3326"/>
              <a:ext cx="3906" cy="100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buFont typeface="Arial" panose="020B0604020202020204" pitchFamily="34" charset="0"/>
                <a:buNone/>
                <a:defRPr/>
              </a:pP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缺乏支持扩展学习的</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Font typeface="Arial" panose="020B0604020202020204" pitchFamily="34" charset="0"/>
                <a:buNone/>
                <a:defRPr/>
              </a:pP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便捷途径</a:t>
              </a:r>
            </a:p>
          </p:txBody>
        </p:sp>
        <p:sp>
          <p:nvSpPr>
            <p:cNvPr id="15" name="MH_SubTitle_2"/>
            <p:cNvSpPr/>
            <p:nvPr>
              <p:custDataLst>
                <p:tags r:id="rId7"/>
              </p:custDataLst>
            </p:nvPr>
          </p:nvSpPr>
          <p:spPr>
            <a:xfrm>
              <a:off x="10167" y="4984"/>
              <a:ext cx="3906" cy="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buFont typeface="Arial" panose="020B0604020202020204" pitchFamily="34" charset="0"/>
                <a:buNone/>
                <a:defRPr/>
              </a:pP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缺乏先进学习工具的支持</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MH_SubTitle_2"/>
            <p:cNvSpPr/>
            <p:nvPr>
              <p:custDataLst>
                <p:tags r:id="rId8"/>
              </p:custDataLst>
            </p:nvPr>
          </p:nvSpPr>
          <p:spPr>
            <a:xfrm>
              <a:off x="568" y="1659"/>
              <a:ext cx="3906" cy="10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buFont typeface="Arial" panose="020B0604020202020204" pitchFamily="34" charset="0"/>
                <a:buNone/>
                <a:defRPr/>
              </a:pP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教材</a:t>
              </a:r>
              <a:r>
                <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专著阅读难度大</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a:spLocks noChangeArrowheads="1"/>
          </p:cNvSpPr>
          <p:nvPr/>
        </p:nvSpPr>
        <p:spPr bwMode="auto">
          <a:xfrm>
            <a:off x="3787775" y="217488"/>
            <a:ext cx="5354638" cy="460375"/>
          </a:xfrm>
          <a:prstGeom prst="rect">
            <a:avLst/>
          </a:prstGeom>
          <a:noFill/>
          <a:ln w="9525">
            <a:noFill/>
            <a:miter lim="800000"/>
          </a:ln>
        </p:spPr>
        <p:txBody>
          <a:bodyPr>
            <a:spAutoFit/>
          </a:bodyPr>
          <a:lstStyle/>
          <a:p>
            <a:pPr>
              <a:buFont typeface="Arial" panose="020B0604020202020204" pitchFamily="34" charset="0"/>
              <a:buNone/>
            </a:pPr>
            <a:endParaRPr lang="zh-CN" altLang="en-US" sz="2400" b="1">
              <a:latin typeface="微软雅黑" panose="020B0503020204020204" pitchFamily="34" charset="-122"/>
              <a:ea typeface="微软雅黑" panose="020B0503020204020204" pitchFamily="34" charset="-122"/>
              <a:sym typeface="+mn-ea"/>
            </a:endParaRPr>
          </a:p>
        </p:txBody>
      </p:sp>
      <p:sp>
        <p:nvSpPr>
          <p:cNvPr id="5" name="MH_SubTitle_3"/>
          <p:cNvSpPr/>
          <p:nvPr>
            <p:custDataLst>
              <p:tags r:id="rId1"/>
            </p:custDataLst>
          </p:nvPr>
        </p:nvSpPr>
        <p:spPr>
          <a:xfrm>
            <a:off x="450850" y="4903788"/>
            <a:ext cx="11433175" cy="190817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244" rIns="101244" anchor="ctr"/>
          <a:lstStyle/>
          <a:p>
            <a:pPr>
              <a:lnSpc>
                <a:spcPct val="200000"/>
              </a:lnSpc>
              <a:buFont typeface="Arial" panose="020B0604020202020204" pitchFamily="34" charset="0"/>
              <a:buNone/>
              <a:defRPr/>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对多数学习者而言，每一个问题从一开始的查找、整理、研读文献等资料，就已经让他望而生畏，更别说需要通过对在学知识做笔记、关联性与扩展性知识的学习与思考，而系统性的梳理知识框架了。</a:t>
            </a:r>
          </a:p>
          <a:p>
            <a:pPr>
              <a:lnSpc>
                <a:spcPct val="200000"/>
              </a:lnSpc>
              <a:buFont typeface="Arial" panose="020B0604020202020204" pitchFamily="34" charset="0"/>
              <a:buNone/>
              <a:defRPr/>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       因此，</a:t>
            </a:r>
            <a:r>
              <a:rPr lang="zh-CN" altLang="en-US" sz="1600" b="1"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探究式学习遇到的诸多问题迫切需要智慧学习环境的营造，通过先进学习工具平台的支撑、有效服务于探究式学习目标的实现。</a:t>
            </a:r>
          </a:p>
        </p:txBody>
      </p:sp>
      <p:cxnSp>
        <p:nvCxnSpPr>
          <p:cNvPr id="6" name="直接连接符 5"/>
          <p:cNvCxnSpPr/>
          <p:nvPr>
            <p:custDataLst>
              <p:tags r:id="rId2"/>
            </p:custDataLst>
          </p:nvPr>
        </p:nvCxnSpPr>
        <p:spPr>
          <a:xfrm>
            <a:off x="-6350" y="850900"/>
            <a:ext cx="13679488" cy="0"/>
          </a:xfrm>
          <a:prstGeom prst="line">
            <a:avLst/>
          </a:prstGeom>
          <a:ln w="158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altLang="en-US" sz="3500">
                <a:solidFill>
                  <a:schemeClr val="bg1"/>
                </a:solidFill>
                <a:latin typeface="微软雅黑" panose="020B0503020204020204" pitchFamily="34" charset="-122"/>
                <a:ea typeface="微软雅黑" panose="020B0503020204020204" pitchFamily="34" charset="-122"/>
              </a:rPr>
              <a:t>研学平台</a:t>
            </a:r>
            <a:r>
              <a:rPr lang="en-US" altLang="zh-CN" sz="2000">
                <a:solidFill>
                  <a:schemeClr val="bg1"/>
                </a:solidFill>
                <a:latin typeface="微软雅黑" panose="020B0503020204020204" pitchFamily="34" charset="-122"/>
                <a:ea typeface="微软雅黑" panose="020B0503020204020204" pitchFamily="34" charset="-122"/>
              </a:rPr>
              <a:t>——</a:t>
            </a:r>
            <a:r>
              <a:rPr lang="zh-CN" altLang="en-US" sz="2000">
                <a:solidFill>
                  <a:schemeClr val="bg1"/>
                </a:solidFill>
                <a:latin typeface="微软雅黑" panose="020B0503020204020204" pitchFamily="34" charset="-122"/>
                <a:ea typeface="微软雅黑" panose="020B0503020204020204" pitchFamily="34" charset="-122"/>
              </a:rPr>
              <a:t>有效解决探究式学习遇到的诸多问题</a:t>
            </a:r>
          </a:p>
        </p:txBody>
      </p:sp>
      <p:pic>
        <p:nvPicPr>
          <p:cNvPr id="8" name="图片 7"/>
          <p:cNvPicPr>
            <a:picLocks noChangeAspect="1"/>
          </p:cNvPicPr>
          <p:nvPr/>
        </p:nvPicPr>
        <p:blipFill>
          <a:blip r:embed="rId2" cstate="print"/>
          <a:srcRect/>
          <a:stretch>
            <a:fillRect/>
          </a:stretch>
        </p:blipFill>
        <p:spPr bwMode="auto">
          <a:xfrm>
            <a:off x="15875" y="690563"/>
            <a:ext cx="12176125" cy="5711825"/>
          </a:xfrm>
          <a:prstGeom prst="rect">
            <a:avLst/>
          </a:prstGeom>
          <a:noFill/>
          <a:ln w="9525">
            <a:noFill/>
            <a:miter lim="800000"/>
            <a:headEnd/>
            <a:tailEnd/>
          </a:ln>
        </p:spPr>
      </p:pic>
      <p:grpSp>
        <p:nvGrpSpPr>
          <p:cNvPr id="9" name="组合 4"/>
          <p:cNvGrpSpPr/>
          <p:nvPr/>
        </p:nvGrpSpPr>
        <p:grpSpPr bwMode="auto">
          <a:xfrm>
            <a:off x="188913" y="1338263"/>
            <a:ext cx="5975350" cy="5064125"/>
            <a:chOff x="150" y="2714"/>
            <a:chExt cx="9410" cy="7710"/>
          </a:xfrm>
        </p:grpSpPr>
        <p:grpSp>
          <p:nvGrpSpPr>
            <p:cNvPr id="88068" name="组合 2"/>
            <p:cNvGrpSpPr/>
            <p:nvPr/>
          </p:nvGrpSpPr>
          <p:grpSpPr bwMode="auto">
            <a:xfrm>
              <a:off x="150" y="3434"/>
              <a:ext cx="9410" cy="6990"/>
              <a:chOff x="150" y="3434"/>
              <a:chExt cx="9410" cy="6990"/>
            </a:xfrm>
          </p:grpSpPr>
          <p:grpSp>
            <p:nvGrpSpPr>
              <p:cNvPr id="88070" name="组合 6"/>
              <p:cNvGrpSpPr/>
              <p:nvPr/>
            </p:nvGrpSpPr>
            <p:grpSpPr bwMode="auto">
              <a:xfrm>
                <a:off x="150" y="3434"/>
                <a:ext cx="9381" cy="6990"/>
                <a:chOff x="533" y="3502"/>
                <a:chExt cx="9381" cy="6993"/>
              </a:xfrm>
            </p:grpSpPr>
            <p:pic>
              <p:nvPicPr>
                <p:cNvPr id="88072" name="图片 1"/>
                <p:cNvPicPr>
                  <a:picLocks noChangeAspect="1"/>
                </p:cNvPicPr>
                <p:nvPr/>
              </p:nvPicPr>
              <p:blipFill>
                <a:blip r:embed="rId3" cstate="print"/>
                <a:srcRect/>
                <a:stretch>
                  <a:fillRect/>
                </a:stretch>
              </p:blipFill>
              <p:spPr bwMode="auto">
                <a:xfrm>
                  <a:off x="533" y="5300"/>
                  <a:ext cx="9381" cy="5195"/>
                </a:xfrm>
                <a:prstGeom prst="rect">
                  <a:avLst/>
                </a:prstGeom>
                <a:noFill/>
                <a:ln w="9525">
                  <a:noFill/>
                  <a:miter lim="800000"/>
                  <a:headEnd/>
                  <a:tailEnd/>
                </a:ln>
              </p:spPr>
            </p:pic>
            <p:sp>
              <p:nvSpPr>
                <p:cNvPr id="16" name="上箭头 15"/>
                <p:cNvSpPr/>
                <p:nvPr/>
              </p:nvSpPr>
              <p:spPr>
                <a:xfrm>
                  <a:off x="4128" y="3502"/>
                  <a:ext cx="1205" cy="6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buFont typeface="Arial" panose="020B0604020202020204" pitchFamily="34" charset="0"/>
                    <a:buNone/>
                    <a:defRPr/>
                  </a:pPr>
                  <a:endParaRPr lang="zh-CN" altLang="en-US" sz="135" noProof="1"/>
                </a:p>
              </p:txBody>
            </p:sp>
          </p:grpSp>
          <p:sp>
            <p:nvSpPr>
              <p:cNvPr id="13" name="矩形 12"/>
              <p:cNvSpPr/>
              <p:nvPr/>
            </p:nvSpPr>
            <p:spPr>
              <a:xfrm>
                <a:off x="150" y="4099"/>
                <a:ext cx="9410" cy="1131"/>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fontAlgn="auto">
                  <a:lnSpc>
                    <a:spcPct val="150000"/>
                  </a:lnSpc>
                  <a:buClr>
                    <a:srgbClr val="0070C0"/>
                  </a:buClr>
                  <a:buFont typeface="Arial" panose="020B0604020202020204" pitchFamily="34" charset="0"/>
                  <a:buNone/>
                  <a:defRPr/>
                </a:pPr>
                <a:r>
                  <a:rPr lang="zh-CN" altLang="en-US" sz="2135" b="1" noProof="1">
                    <a:solidFill>
                      <a:srgbClr val="FFFFFF"/>
                    </a:solidFill>
                    <a:latin typeface="微软雅黑" panose="020B0503020204020204" pitchFamily="34" charset="-122"/>
                    <a:ea typeface="微软雅黑" panose="020B0503020204020204" pitchFamily="34" charset="-122"/>
                  </a:rPr>
                  <a:t>新 型 阅 读 体 验 、 支 持 深 度 研 学</a:t>
                </a:r>
              </a:p>
            </p:txBody>
          </p:sp>
        </p:grpSp>
        <p:sp>
          <p:nvSpPr>
            <p:cNvPr id="11" name="流程图: 可选过程 3"/>
            <p:cNvSpPr/>
            <p:nvPr/>
          </p:nvSpPr>
          <p:spPr>
            <a:xfrm>
              <a:off x="1682" y="2714"/>
              <a:ext cx="5693" cy="723"/>
            </a:xfrm>
            <a:prstGeom prst="flowChartAlternateProcess">
              <a:avLst/>
            </a:pr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35" noProof="1"/>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平台建设思路</a:t>
            </a:r>
          </a:p>
        </p:txBody>
      </p:sp>
      <p:sp>
        <p:nvSpPr>
          <p:cNvPr id="5" name="矩形 4"/>
          <p:cNvSpPr/>
          <p:nvPr/>
        </p:nvSpPr>
        <p:spPr>
          <a:xfrm>
            <a:off x="995363" y="787400"/>
            <a:ext cx="11172825" cy="1077913"/>
          </a:xfrm>
          <a:prstGeom prst="rect">
            <a:avLst/>
          </a:prstGeom>
        </p:spPr>
        <p:txBody>
          <a:bodyPr>
            <a:spAutoFit/>
          </a:bodyPr>
          <a:lstStyle/>
          <a:p>
            <a:pPr>
              <a:lnSpc>
                <a:spcPct val="150000"/>
              </a:lnSpc>
              <a:buFont typeface="Arial" panose="020B0604020202020204" pitchFamily="34" charset="0"/>
              <a:buNone/>
              <a:defRPr/>
            </a:pPr>
            <a:r>
              <a:rPr lang="zh-CN" altLang="en-US" sz="2135" b="1" dirty="0">
                <a:solidFill>
                  <a:srgbClr val="0070C0"/>
                </a:solidFill>
                <a:latin typeface="微软雅黑" panose="020B0503020204020204" pitchFamily="34" charset="-122"/>
                <a:ea typeface="微软雅黑" panose="020B0503020204020204" pitchFamily="34" charset="-122"/>
              </a:rPr>
              <a:t>以</a:t>
            </a:r>
            <a:r>
              <a:rPr lang="zh-CN" altLang="en-US" sz="2135" b="1" dirty="0">
                <a:solidFill>
                  <a:srgbClr val="FF0000"/>
                </a:solidFill>
                <a:latin typeface="微软雅黑" panose="020B0503020204020204" pitchFamily="34" charset="-122"/>
                <a:ea typeface="微软雅黑" panose="020B0503020204020204" pitchFamily="34" charset="-122"/>
              </a:rPr>
              <a:t>个人探究式学习</a:t>
            </a:r>
            <a:r>
              <a:rPr lang="zh-CN" altLang="en-US" sz="2135" b="1" dirty="0">
                <a:solidFill>
                  <a:srgbClr val="0070C0"/>
                </a:solidFill>
                <a:latin typeface="微软雅黑" panose="020B0503020204020204" pitchFamily="34" charset="-122"/>
                <a:ea typeface="微软雅黑" panose="020B0503020204020204" pitchFamily="34" charset="-122"/>
              </a:rPr>
              <a:t>为核心，培养</a:t>
            </a:r>
            <a:r>
              <a:rPr lang="zh-CN" altLang="en-US" sz="2135" b="1" dirty="0">
                <a:solidFill>
                  <a:srgbClr val="FF0000"/>
                </a:solidFill>
                <a:latin typeface="微软雅黑" panose="020B0503020204020204" pitchFamily="34" charset="-122"/>
                <a:ea typeface="微软雅黑" panose="020B0503020204020204" pitchFamily="34" charset="-122"/>
              </a:rPr>
              <a:t>发现问题</a:t>
            </a:r>
            <a:r>
              <a:rPr lang="zh-CN" altLang="en-US" sz="2135" b="1" dirty="0">
                <a:solidFill>
                  <a:srgbClr val="0070C0"/>
                </a:solidFill>
                <a:latin typeface="微软雅黑" panose="020B0503020204020204" pitchFamily="34" charset="-122"/>
                <a:ea typeface="微软雅黑" panose="020B0503020204020204" pitchFamily="34" charset="-122"/>
              </a:rPr>
              <a:t>、</a:t>
            </a:r>
            <a:r>
              <a:rPr lang="zh-CN" altLang="en-US" sz="2135" b="1" dirty="0">
                <a:solidFill>
                  <a:srgbClr val="FF0000"/>
                </a:solidFill>
                <a:latin typeface="微软雅黑" panose="020B0503020204020204" pitchFamily="34" charset="-122"/>
                <a:ea typeface="微软雅黑" panose="020B0503020204020204" pitchFamily="34" charset="-122"/>
              </a:rPr>
              <a:t>提出问题</a:t>
            </a:r>
            <a:r>
              <a:rPr lang="zh-CN" altLang="en-US" sz="2135" b="1" dirty="0">
                <a:solidFill>
                  <a:srgbClr val="0070C0"/>
                </a:solidFill>
                <a:latin typeface="微软雅黑" panose="020B0503020204020204" pitchFamily="34" charset="-122"/>
                <a:ea typeface="微软雅黑" panose="020B0503020204020204" pitchFamily="34" charset="-122"/>
              </a:rPr>
              <a:t>、</a:t>
            </a:r>
            <a:r>
              <a:rPr lang="zh-CN" altLang="en-US" sz="2135" b="1" dirty="0">
                <a:solidFill>
                  <a:srgbClr val="FF0000"/>
                </a:solidFill>
                <a:latin typeface="微软雅黑" panose="020B0503020204020204" pitchFamily="34" charset="-122"/>
                <a:ea typeface="微软雅黑" panose="020B0503020204020204" pitchFamily="34" charset="-122"/>
              </a:rPr>
              <a:t>解决问题</a:t>
            </a:r>
            <a:r>
              <a:rPr lang="zh-CN" altLang="en-US" sz="2135" b="1" dirty="0">
                <a:solidFill>
                  <a:srgbClr val="0070C0"/>
                </a:solidFill>
                <a:latin typeface="微软雅黑" panose="020B0503020204020204" pitchFamily="34" charset="-122"/>
                <a:ea typeface="微软雅黑" panose="020B0503020204020204" pitchFamily="34" charset="-122"/>
              </a:rPr>
              <a:t>的创新能力</a:t>
            </a:r>
            <a:endParaRPr lang="en-US" altLang="zh-CN" sz="2135" b="1" dirty="0">
              <a:solidFill>
                <a:srgbClr val="0070C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None/>
              <a:defRPr/>
            </a:pPr>
            <a:endParaRPr lang="zh-CN" altLang="en-US" sz="2135" b="1"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44" name="图片 43"/>
          <p:cNvPicPr>
            <a:picLocks noChangeAspect="1"/>
          </p:cNvPicPr>
          <p:nvPr/>
        </p:nvPicPr>
        <p:blipFill>
          <a:blip r:embed="rId2" cstate="print"/>
          <a:srcRect/>
          <a:stretch>
            <a:fillRect/>
          </a:stretch>
        </p:blipFill>
        <p:spPr bwMode="auto">
          <a:xfrm>
            <a:off x="2898775" y="2068513"/>
            <a:ext cx="6038850" cy="4371975"/>
          </a:xfrm>
          <a:prstGeom prst="rect">
            <a:avLst/>
          </a:prstGeom>
          <a:noFill/>
          <a:ln w="9525">
            <a:noFill/>
            <a:miter lim="800000"/>
            <a:headEnd/>
            <a:tailEnd/>
          </a:ln>
        </p:spPr>
      </p:pic>
      <p:grpSp>
        <p:nvGrpSpPr>
          <p:cNvPr id="45" name="组合 44"/>
          <p:cNvGrpSpPr/>
          <p:nvPr/>
        </p:nvGrpSpPr>
        <p:grpSpPr bwMode="auto">
          <a:xfrm>
            <a:off x="-3175" y="2068513"/>
            <a:ext cx="12303125" cy="4371975"/>
            <a:chOff x="-4" y="2443"/>
            <a:chExt cx="14532" cy="5163"/>
          </a:xfrm>
        </p:grpSpPr>
        <p:sp>
          <p:nvSpPr>
            <p:cNvPr id="49" name="矩形 48"/>
            <p:cNvSpPr/>
            <p:nvPr/>
          </p:nvSpPr>
          <p:spPr>
            <a:xfrm>
              <a:off x="13082" y="3815"/>
              <a:ext cx="1446" cy="351"/>
            </a:xfrm>
            <a:prstGeom prst="rect">
              <a:avLst/>
            </a:prstGeom>
          </p:spPr>
          <p:txBody>
            <a:bodyPr>
              <a:spAutoFit/>
            </a:bodyPr>
            <a:lstStyle/>
            <a:p>
              <a:pPr algn="ctr">
                <a:buFont typeface="Arial" panose="020B0604020202020204" pitchFamily="34" charset="0"/>
                <a:buNone/>
                <a:defRPr/>
              </a:pPr>
              <a:r>
                <a:rPr lang="en-US" altLang="zh-CN" sz="1335" b="1" kern="0" dirty="0">
                  <a:solidFill>
                    <a:srgbClr val="7030A0"/>
                  </a:solidFill>
                  <a:latin typeface="微软雅黑" panose="020B0503020204020204" pitchFamily="34" charset="-122"/>
                  <a:ea typeface="微软雅黑" panose="020B0503020204020204" pitchFamily="34" charset="-122"/>
                </a:rPr>
                <a:t>Publication</a:t>
              </a:r>
              <a:endParaRPr lang="zh-CN" altLang="en-US" sz="1335" b="1" kern="0" dirty="0">
                <a:solidFill>
                  <a:srgbClr val="7030A0"/>
                </a:solidFill>
                <a:latin typeface="微软雅黑" panose="020B0503020204020204" pitchFamily="34" charset="-122"/>
                <a:ea typeface="微软雅黑" panose="020B0503020204020204" pitchFamily="34" charset="-122"/>
              </a:endParaRPr>
            </a:p>
          </p:txBody>
        </p:sp>
        <p:grpSp>
          <p:nvGrpSpPr>
            <p:cNvPr id="89094" name="组合 49"/>
            <p:cNvGrpSpPr/>
            <p:nvPr/>
          </p:nvGrpSpPr>
          <p:grpSpPr bwMode="auto">
            <a:xfrm>
              <a:off x="-4" y="2443"/>
              <a:ext cx="14470" cy="5163"/>
              <a:chOff x="-4" y="2443"/>
              <a:chExt cx="14470" cy="5163"/>
            </a:xfrm>
          </p:grpSpPr>
          <p:cxnSp>
            <p:nvCxnSpPr>
              <p:cNvPr id="51" name="直接箭头连接符 50"/>
              <p:cNvCxnSpPr/>
              <p:nvPr/>
            </p:nvCxnSpPr>
            <p:spPr>
              <a:xfrm>
                <a:off x="4776" y="4865"/>
                <a:ext cx="56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椭圆 51"/>
              <p:cNvSpPr/>
              <p:nvPr/>
            </p:nvSpPr>
            <p:spPr bwMode="auto">
              <a:xfrm>
                <a:off x="5344" y="4312"/>
                <a:ext cx="1133" cy="1138"/>
              </a:xfrm>
              <a:prstGeom prst="ellipse">
                <a:avLst/>
              </a:prstGeom>
              <a:solidFill>
                <a:srgbClr val="FFFFFF"/>
              </a:solidFill>
              <a:ln w="76200" cap="flat" cmpd="sng" algn="ctr">
                <a:solidFill>
                  <a:srgbClr val="00B0F0"/>
                </a:solidFill>
                <a:prstDash val="solid"/>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探究式</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学习</a:t>
                </a:r>
              </a:p>
            </p:txBody>
          </p:sp>
          <p:sp>
            <p:nvSpPr>
              <p:cNvPr id="53" name="椭圆 52"/>
              <p:cNvSpPr/>
              <p:nvPr/>
            </p:nvSpPr>
            <p:spPr bwMode="auto">
              <a:xfrm>
                <a:off x="467" y="4235"/>
                <a:ext cx="1133" cy="1138"/>
              </a:xfrm>
              <a:prstGeom prst="ellipse">
                <a:avLst/>
              </a:prstGeom>
              <a:solidFill>
                <a:srgbClr val="FFFFFF"/>
              </a:solidFill>
              <a:ln w="76200" cap="flat" cmpd="sng" algn="ctr">
                <a:solidFill>
                  <a:srgbClr val="00B0F0"/>
                </a:solidFill>
                <a:prstDash val="solid"/>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收集学习资料</a:t>
                </a:r>
                <a:endParaRPr lang="en-US" altLang="zh-CN" sz="1600" kern="0" dirty="0">
                  <a:solidFill>
                    <a:srgbClr val="000000"/>
                  </a:solidFill>
                  <a:latin typeface="微软雅黑" panose="020B0503020204020204" pitchFamily="34" charset="-122"/>
                  <a:ea typeface="微软雅黑" panose="020B0503020204020204" pitchFamily="34" charset="-122"/>
                </a:endParaRPr>
              </a:p>
            </p:txBody>
          </p:sp>
          <p:sp>
            <p:nvSpPr>
              <p:cNvPr id="54" name="椭圆 53"/>
              <p:cNvSpPr/>
              <p:nvPr/>
            </p:nvSpPr>
            <p:spPr bwMode="auto">
              <a:xfrm>
                <a:off x="2051" y="4246"/>
                <a:ext cx="1134" cy="1140"/>
              </a:xfrm>
              <a:prstGeom prst="ellipse">
                <a:avLst/>
              </a:prstGeom>
              <a:solidFill>
                <a:srgbClr val="FFFFFF"/>
              </a:solidFill>
              <a:ln w="76200" cap="flat" cmpd="sng" algn="ctr">
                <a:solidFill>
                  <a:srgbClr val="00B0F0"/>
                </a:solidFill>
                <a:prstDash val="solid"/>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内容</a:t>
                </a:r>
              </a:p>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泛读</a:t>
                </a:r>
                <a:endParaRPr lang="en-US" altLang="zh-CN" sz="1600" kern="0" dirty="0">
                  <a:solidFill>
                    <a:srgbClr val="000000"/>
                  </a:solidFill>
                  <a:latin typeface="微软雅黑" panose="020B0503020204020204" pitchFamily="34" charset="-122"/>
                  <a:ea typeface="微软雅黑" panose="020B0503020204020204" pitchFamily="34" charset="-122"/>
                </a:endParaRPr>
              </a:p>
            </p:txBody>
          </p:sp>
          <p:sp>
            <p:nvSpPr>
              <p:cNvPr id="55" name="椭圆 54"/>
              <p:cNvSpPr/>
              <p:nvPr/>
            </p:nvSpPr>
            <p:spPr bwMode="auto">
              <a:xfrm>
                <a:off x="3756" y="4295"/>
                <a:ext cx="1133" cy="1140"/>
              </a:xfrm>
              <a:prstGeom prst="ellipse">
                <a:avLst/>
              </a:prstGeom>
              <a:solidFill>
                <a:srgbClr val="FFFFFF"/>
              </a:solidFill>
              <a:ln w="76200" cap="flat" cmpd="sng" algn="ctr">
                <a:solidFill>
                  <a:srgbClr val="00B0F0"/>
                </a:solidFill>
                <a:prstDash val="solid"/>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内容</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精读</a:t>
                </a:r>
              </a:p>
            </p:txBody>
          </p:sp>
          <p:sp>
            <p:nvSpPr>
              <p:cNvPr id="56" name="椭圆 55"/>
              <p:cNvSpPr/>
              <p:nvPr/>
            </p:nvSpPr>
            <p:spPr bwMode="auto">
              <a:xfrm>
                <a:off x="6874" y="2807"/>
                <a:ext cx="1134" cy="1140"/>
              </a:xfrm>
              <a:prstGeom prst="ellipse">
                <a:avLst/>
              </a:prstGeom>
              <a:solidFill>
                <a:schemeClr val="accent4">
                  <a:lumMod val="60000"/>
                  <a:lumOff val="40000"/>
                </a:schemeClr>
              </a:solidFill>
              <a:ln w="76200" cap="flat" cmpd="sng" algn="ctr">
                <a:solidFill>
                  <a:schemeClr val="accent6">
                    <a:lumMod val="60000"/>
                    <a:lumOff val="40000"/>
                  </a:schemeClr>
                </a:solidFill>
                <a:prstDash val="solid"/>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知网型笔记</a:t>
                </a:r>
              </a:p>
            </p:txBody>
          </p:sp>
          <p:sp>
            <p:nvSpPr>
              <p:cNvPr id="57" name="椭圆 56"/>
              <p:cNvSpPr/>
              <p:nvPr/>
            </p:nvSpPr>
            <p:spPr bwMode="auto">
              <a:xfrm>
                <a:off x="7061" y="5967"/>
                <a:ext cx="1134" cy="1138"/>
              </a:xfrm>
              <a:prstGeom prst="ellipse">
                <a:avLst/>
              </a:prstGeom>
              <a:solidFill>
                <a:schemeClr val="accent4">
                  <a:lumMod val="60000"/>
                  <a:lumOff val="40000"/>
                </a:schemeClr>
              </a:solidFill>
              <a:ln w="76200" cap="flat" cmpd="sng" algn="ctr">
                <a:solidFill>
                  <a:schemeClr val="accent6">
                    <a:lumMod val="60000"/>
                    <a:lumOff val="40000"/>
                  </a:schemeClr>
                </a:solidFill>
                <a:prstDash val="solid"/>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笔记</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汇编</a:t>
                </a:r>
              </a:p>
            </p:txBody>
          </p:sp>
          <p:sp>
            <p:nvSpPr>
              <p:cNvPr id="58" name="椭圆 57"/>
              <p:cNvSpPr/>
              <p:nvPr/>
            </p:nvSpPr>
            <p:spPr bwMode="auto">
              <a:xfrm>
                <a:off x="10167" y="4290"/>
                <a:ext cx="1134" cy="1140"/>
              </a:xfrm>
              <a:prstGeom prst="ellipse">
                <a:avLst/>
              </a:prstGeom>
              <a:solidFill>
                <a:srgbClr val="FFFFFF"/>
              </a:solidFill>
              <a:ln w="76200" cap="flat" cmpd="sng" algn="ctr">
                <a:solidFill>
                  <a:srgbClr val="00B0F0"/>
                </a:solidFill>
                <a:prstDash val="solid"/>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提出创新问题</a:t>
                </a:r>
              </a:p>
            </p:txBody>
          </p:sp>
          <p:sp>
            <p:nvSpPr>
              <p:cNvPr id="59" name="椭圆 58"/>
              <p:cNvSpPr/>
              <p:nvPr/>
            </p:nvSpPr>
            <p:spPr bwMode="auto">
              <a:xfrm>
                <a:off x="11758" y="4228"/>
                <a:ext cx="1134" cy="1138"/>
              </a:xfrm>
              <a:prstGeom prst="ellipse">
                <a:avLst/>
              </a:prstGeom>
              <a:solidFill>
                <a:srgbClr val="FFFFFF"/>
              </a:solidFill>
              <a:ln w="76200" cap="flat" cmpd="sng" algn="ctr">
                <a:solidFill>
                  <a:srgbClr val="00B0F0"/>
                </a:solidFill>
                <a:prstDash val="solid"/>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解决</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问题</a:t>
                </a:r>
              </a:p>
            </p:txBody>
          </p:sp>
          <p:cxnSp>
            <p:nvCxnSpPr>
              <p:cNvPr id="60" name="直接箭头连接符 59"/>
              <p:cNvCxnSpPr>
                <a:stCxn id="53" idx="6"/>
                <a:endCxn id="54" idx="2"/>
              </p:cNvCxnSpPr>
              <p:nvPr/>
            </p:nvCxnSpPr>
            <p:spPr>
              <a:xfrm>
                <a:off x="1599" y="4805"/>
                <a:ext cx="452" cy="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直接箭头连接符 60"/>
              <p:cNvCxnSpPr/>
              <p:nvPr/>
            </p:nvCxnSpPr>
            <p:spPr>
              <a:xfrm>
                <a:off x="3287" y="4865"/>
                <a:ext cx="5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直接箭头连接符 61"/>
              <p:cNvCxnSpPr/>
              <p:nvPr/>
            </p:nvCxnSpPr>
            <p:spPr>
              <a:xfrm>
                <a:off x="11239" y="4824"/>
                <a:ext cx="56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直接箭头连接符 62"/>
              <p:cNvCxnSpPr/>
              <p:nvPr/>
            </p:nvCxnSpPr>
            <p:spPr>
              <a:xfrm>
                <a:off x="9585" y="4882"/>
                <a:ext cx="5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椭圆 63"/>
              <p:cNvSpPr/>
              <p:nvPr/>
            </p:nvSpPr>
            <p:spPr bwMode="auto">
              <a:xfrm>
                <a:off x="8631" y="4290"/>
                <a:ext cx="1134" cy="1140"/>
              </a:xfrm>
              <a:prstGeom prst="ellipse">
                <a:avLst/>
              </a:prstGeom>
              <a:solidFill>
                <a:schemeClr val="accent4">
                  <a:lumMod val="60000"/>
                  <a:lumOff val="40000"/>
                </a:schemeClr>
              </a:solidFill>
              <a:ln w="76200" cap="flat" cmpd="sng" algn="ctr">
                <a:solidFill>
                  <a:schemeClr val="accent6">
                    <a:lumMod val="60000"/>
                    <a:lumOff val="40000"/>
                  </a:schemeClr>
                </a:solidFill>
                <a:prstDash val="solid"/>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批判</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阅读</a:t>
                </a:r>
              </a:p>
            </p:txBody>
          </p:sp>
          <p:sp>
            <p:nvSpPr>
              <p:cNvPr id="65" name="上弧形箭头 1"/>
              <p:cNvSpPr/>
              <p:nvPr/>
            </p:nvSpPr>
            <p:spPr>
              <a:xfrm rot="5400000" flipH="1" flipV="1">
                <a:off x="6293" y="3785"/>
                <a:ext cx="516" cy="429"/>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21896" tIns="60948" rIns="121896" bIns="60948" anchor="ctr"/>
              <a:lstStyle/>
              <a:p>
                <a:pPr algn="ctr" fontAlgn="auto">
                  <a:spcBef>
                    <a:spcPts val="0"/>
                  </a:spcBef>
                  <a:spcAft>
                    <a:spcPts val="0"/>
                  </a:spcAft>
                  <a:buFont typeface="Arial" panose="020B0604020202020204" pitchFamily="34" charset="0"/>
                  <a:buNone/>
                  <a:defRPr/>
                </a:pPr>
                <a:endParaRPr lang="en-US" sz="2400" kern="0">
                  <a:solidFill>
                    <a:sysClr val="window" lastClr="FFFFFF"/>
                  </a:solidFill>
                  <a:latin typeface="Calibri" panose="020F0502020204030204"/>
                  <a:ea typeface="+mn-ea"/>
                </a:endParaRPr>
              </a:p>
            </p:txBody>
          </p:sp>
          <p:sp>
            <p:nvSpPr>
              <p:cNvPr id="66" name="上弧形箭头 1"/>
              <p:cNvSpPr/>
              <p:nvPr/>
            </p:nvSpPr>
            <p:spPr>
              <a:xfrm rot="5400000" flipV="1">
                <a:off x="6430" y="5834"/>
                <a:ext cx="549" cy="459"/>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21896" tIns="60948" rIns="121896" bIns="60948" anchor="ctr"/>
              <a:lstStyle/>
              <a:p>
                <a:pPr algn="ctr" fontAlgn="auto">
                  <a:spcBef>
                    <a:spcPts val="0"/>
                  </a:spcBef>
                  <a:spcAft>
                    <a:spcPts val="0"/>
                  </a:spcAft>
                  <a:buFont typeface="Arial" panose="020B0604020202020204" pitchFamily="34" charset="0"/>
                  <a:buNone/>
                  <a:defRPr/>
                </a:pPr>
                <a:endParaRPr lang="en-US" sz="2400" kern="0">
                  <a:solidFill>
                    <a:sysClr val="window" lastClr="FFFFFF"/>
                  </a:solidFill>
                  <a:latin typeface="Calibri" panose="020F0502020204030204"/>
                  <a:ea typeface="+mn-ea"/>
                </a:endParaRPr>
              </a:p>
            </p:txBody>
          </p:sp>
          <p:sp>
            <p:nvSpPr>
              <p:cNvPr id="67" name="圆角矩形标注 66"/>
              <p:cNvSpPr/>
              <p:nvPr/>
            </p:nvSpPr>
            <p:spPr>
              <a:xfrm>
                <a:off x="1819" y="2797"/>
                <a:ext cx="2081" cy="986"/>
              </a:xfrm>
              <a:prstGeom prst="wedgeRoundRectCallout">
                <a:avLst>
                  <a:gd name="adj1" fmla="val 10942"/>
                  <a:gd name="adj2" fmla="val 91818"/>
                  <a:gd name="adj3" fmla="val 16667"/>
                </a:avLst>
              </a:prstGeom>
              <a:ln>
                <a:solidFill>
                  <a:schemeClr val="tx1"/>
                </a:solidFill>
                <a:prstDash val="dash"/>
              </a:ln>
            </p:spPr>
            <p:txBody>
              <a:bodyPr lIns="48000" tIns="48000" rIns="48000" bIns="48000"/>
              <a:lstStyle/>
              <a:p>
                <a:pPr eaLnBrk="0" hangingPunct="0">
                  <a:buFont typeface="Arial" panose="020B0604020202020204" pitchFamily="34" charset="0"/>
                  <a:buNone/>
                  <a:defRPr/>
                </a:pPr>
                <a:r>
                  <a:rPr lang="zh-CN" altLang="en-US" sz="1465" kern="0" dirty="0">
                    <a:solidFill>
                      <a:srgbClr val="1B539D"/>
                    </a:solidFill>
                    <a:latin typeface="微软雅黑" panose="020B0503020204020204" pitchFamily="34" charset="-122"/>
                    <a:ea typeface="微软雅黑" panose="020B0503020204020204" pitchFamily="34" charset="-122"/>
                  </a:rPr>
                  <a:t>读标题、摘要，以及内容导读，对文献打标签和重要度</a:t>
                </a:r>
              </a:p>
            </p:txBody>
          </p:sp>
          <p:sp>
            <p:nvSpPr>
              <p:cNvPr id="68" name="圆角矩形标注 67"/>
              <p:cNvSpPr/>
              <p:nvPr/>
            </p:nvSpPr>
            <p:spPr>
              <a:xfrm>
                <a:off x="172" y="5733"/>
                <a:ext cx="1789" cy="939"/>
              </a:xfrm>
              <a:prstGeom prst="wedgeRoundRectCallout">
                <a:avLst>
                  <a:gd name="adj1" fmla="val -17071"/>
                  <a:gd name="adj2" fmla="val -76895"/>
                  <a:gd name="adj3" fmla="val 16667"/>
                </a:avLst>
              </a:prstGeom>
              <a:ln>
                <a:solidFill>
                  <a:schemeClr val="tx1"/>
                </a:solidFill>
                <a:prstDash val="dash"/>
              </a:ln>
            </p:spPr>
            <p:txBody>
              <a:bodyPr lIns="48000" tIns="48000" rIns="48000" bIns="48000"/>
              <a:lstStyle/>
              <a:p>
                <a:pPr eaLnBrk="0" hangingPunct="0">
                  <a:buFont typeface="Arial" panose="020B0604020202020204" pitchFamily="34" charset="0"/>
                  <a:buNone/>
                  <a:defRPr/>
                </a:pPr>
                <a:r>
                  <a:rPr lang="zh-CN" altLang="en-US" sz="1465" kern="0" dirty="0">
                    <a:solidFill>
                      <a:srgbClr val="1B539D"/>
                    </a:solidFill>
                    <a:latin typeface="微软雅黑" panose="020B0503020204020204" pitchFamily="34" charset="-122"/>
                    <a:ea typeface="微软雅黑" panose="020B0503020204020204" pitchFamily="34" charset="-122"/>
                  </a:rPr>
                  <a:t>针对学习目标多渠道广泛收集资料，发现知识</a:t>
                </a:r>
              </a:p>
            </p:txBody>
          </p:sp>
          <p:sp>
            <p:nvSpPr>
              <p:cNvPr id="69" name="圆角矩形标注 68"/>
              <p:cNvSpPr/>
              <p:nvPr/>
            </p:nvSpPr>
            <p:spPr>
              <a:xfrm>
                <a:off x="3167" y="5752"/>
                <a:ext cx="1787" cy="832"/>
              </a:xfrm>
              <a:prstGeom prst="wedgeRoundRectCallout">
                <a:avLst>
                  <a:gd name="adj1" fmla="val 23194"/>
                  <a:gd name="adj2" fmla="val -74735"/>
                  <a:gd name="adj3" fmla="val 16667"/>
                </a:avLst>
              </a:prstGeom>
              <a:ln>
                <a:solidFill>
                  <a:schemeClr val="tx1"/>
                </a:solidFill>
                <a:prstDash val="dash"/>
              </a:ln>
            </p:spPr>
            <p:txBody>
              <a:bodyPr lIns="48000" tIns="48000" rIns="48000" bIns="48000"/>
              <a:lstStyle/>
              <a:p>
                <a:pPr eaLnBrk="0" hangingPunct="0">
                  <a:buFont typeface="Arial" panose="020B0604020202020204" pitchFamily="34" charset="0"/>
                  <a:buNone/>
                  <a:defRPr/>
                </a:pPr>
                <a:r>
                  <a:rPr lang="zh-CN" altLang="en-US" sz="1465" kern="0" dirty="0">
                    <a:solidFill>
                      <a:srgbClr val="1B539D"/>
                    </a:solidFill>
                    <a:latin typeface="微软雅黑" panose="020B0503020204020204" pitchFamily="34" charset="-122"/>
                    <a:ea typeface="微软雅黑" panose="020B0503020204020204" pitchFamily="34" charset="-122"/>
                  </a:rPr>
                  <a:t>按重要性细读筛选的文献资料</a:t>
                </a:r>
              </a:p>
            </p:txBody>
          </p:sp>
          <p:sp>
            <p:nvSpPr>
              <p:cNvPr id="70" name="圆角矩形标注 69"/>
              <p:cNvSpPr/>
              <p:nvPr/>
            </p:nvSpPr>
            <p:spPr>
              <a:xfrm>
                <a:off x="4776" y="2604"/>
                <a:ext cx="1787" cy="939"/>
              </a:xfrm>
              <a:prstGeom prst="wedgeRoundRectCallout">
                <a:avLst>
                  <a:gd name="adj1" fmla="val 60438"/>
                  <a:gd name="adj2" fmla="val 34705"/>
                  <a:gd name="adj3" fmla="val 16667"/>
                </a:avLst>
              </a:prstGeom>
              <a:ln>
                <a:solidFill>
                  <a:schemeClr val="tx1"/>
                </a:solidFill>
                <a:prstDash val="dash"/>
              </a:ln>
            </p:spPr>
            <p:txBody>
              <a:bodyPr lIns="48000" tIns="48000" rIns="48000" bIns="48000"/>
              <a:lstStyle/>
              <a:p>
                <a:pPr eaLnBrk="0" hangingPunct="0">
                  <a:buFont typeface="Arial" panose="020B0604020202020204" pitchFamily="34" charset="0"/>
                  <a:buNone/>
                  <a:defRPr/>
                </a:pPr>
                <a:r>
                  <a:rPr lang="zh-CN" altLang="en-US" sz="1465" kern="0" dirty="0">
                    <a:solidFill>
                      <a:srgbClr val="1B539D"/>
                    </a:solidFill>
                    <a:latin typeface="微软雅黑" panose="020B0503020204020204" pitchFamily="34" charset="-122"/>
                    <a:ea typeface="微软雅黑" panose="020B0503020204020204" pitchFamily="34" charset="-122"/>
                  </a:rPr>
                  <a:t>对重要句子、观点、图表划线、摘录、记笔记</a:t>
                </a:r>
              </a:p>
            </p:txBody>
          </p:sp>
          <p:sp>
            <p:nvSpPr>
              <p:cNvPr id="71" name="圆角矩形标注 70"/>
              <p:cNvSpPr/>
              <p:nvPr/>
            </p:nvSpPr>
            <p:spPr>
              <a:xfrm>
                <a:off x="4318" y="6672"/>
                <a:ext cx="2355" cy="934"/>
              </a:xfrm>
              <a:prstGeom prst="wedgeRoundRectCallout">
                <a:avLst>
                  <a:gd name="adj1" fmla="val 60961"/>
                  <a:gd name="adj2" fmla="val -18949"/>
                  <a:gd name="adj3" fmla="val 16667"/>
                </a:avLst>
              </a:prstGeom>
              <a:ln>
                <a:solidFill>
                  <a:schemeClr val="tx1"/>
                </a:solidFill>
                <a:prstDash val="dash"/>
              </a:ln>
            </p:spPr>
            <p:txBody>
              <a:bodyPr lIns="48000" tIns="48000" rIns="48000" bIns="48000"/>
              <a:lstStyle/>
              <a:p>
                <a:pPr eaLnBrk="0" hangingPunct="0">
                  <a:buFont typeface="Arial" panose="020B0604020202020204" pitchFamily="34" charset="0"/>
                  <a:buNone/>
                  <a:defRPr/>
                </a:pPr>
                <a:r>
                  <a:rPr lang="zh-CN" altLang="en-US" sz="1465" kern="0" dirty="0">
                    <a:solidFill>
                      <a:srgbClr val="1B539D"/>
                    </a:solidFill>
                    <a:latin typeface="微软雅黑" panose="020B0503020204020204" pitchFamily="34" charset="-122"/>
                    <a:ea typeface="微软雅黑" panose="020B0503020204020204" pitchFamily="34" charset="-122"/>
                  </a:rPr>
                  <a:t>按笔记标签、引用关系等汇编文档、树状、图谱形式的笔记</a:t>
                </a:r>
              </a:p>
            </p:txBody>
          </p:sp>
          <p:cxnSp>
            <p:nvCxnSpPr>
              <p:cNvPr id="72" name="直接箭头连接符 71"/>
              <p:cNvCxnSpPr/>
              <p:nvPr/>
            </p:nvCxnSpPr>
            <p:spPr>
              <a:xfrm>
                <a:off x="12820" y="4828"/>
                <a:ext cx="5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3" name="圆角矩形标注 72"/>
              <p:cNvSpPr/>
              <p:nvPr/>
            </p:nvSpPr>
            <p:spPr>
              <a:xfrm>
                <a:off x="8323" y="3094"/>
                <a:ext cx="1789" cy="939"/>
              </a:xfrm>
              <a:prstGeom prst="wedgeRoundRectCallout">
                <a:avLst>
                  <a:gd name="adj1" fmla="val -17543"/>
                  <a:gd name="adj2" fmla="val 69129"/>
                  <a:gd name="adj3" fmla="val 16667"/>
                </a:avLst>
              </a:prstGeom>
              <a:ln>
                <a:solidFill>
                  <a:schemeClr val="tx1"/>
                </a:solidFill>
                <a:prstDash val="dash"/>
              </a:ln>
            </p:spPr>
            <p:txBody>
              <a:bodyPr lIns="48000" tIns="48000" rIns="48000" bIns="48000"/>
              <a:lstStyle/>
              <a:p>
                <a:pPr eaLnBrk="0" hangingPunct="0">
                  <a:buFont typeface="Arial" panose="020B0604020202020204" pitchFamily="34" charset="0"/>
                  <a:buNone/>
                  <a:defRPr/>
                </a:pPr>
                <a:r>
                  <a:rPr lang="zh-CN" altLang="en-US" sz="1465" kern="0" dirty="0">
                    <a:solidFill>
                      <a:srgbClr val="1B539D"/>
                    </a:solidFill>
                    <a:latin typeface="微软雅黑" panose="020B0503020204020204" pitchFamily="34" charset="-122"/>
                    <a:ea typeface="微软雅黑" panose="020B0503020204020204" pitchFamily="34" charset="-122"/>
                  </a:rPr>
                  <a:t>对文中的观点、方法、结论提出不同的见解</a:t>
                </a:r>
              </a:p>
            </p:txBody>
          </p:sp>
          <p:sp>
            <p:nvSpPr>
              <p:cNvPr id="74" name="圆角矩形标注 73"/>
              <p:cNvSpPr/>
              <p:nvPr/>
            </p:nvSpPr>
            <p:spPr>
              <a:xfrm>
                <a:off x="10018" y="5714"/>
                <a:ext cx="1787" cy="939"/>
              </a:xfrm>
              <a:prstGeom prst="wedgeRoundRectCallout">
                <a:avLst>
                  <a:gd name="adj1" fmla="val -19084"/>
                  <a:gd name="adj2" fmla="val -72606"/>
                  <a:gd name="adj3" fmla="val 16667"/>
                </a:avLst>
              </a:prstGeom>
              <a:ln>
                <a:solidFill>
                  <a:schemeClr val="tx1"/>
                </a:solidFill>
                <a:prstDash val="dash"/>
              </a:ln>
            </p:spPr>
            <p:txBody>
              <a:bodyPr lIns="48000" tIns="48000" rIns="48000" bIns="48000"/>
              <a:lstStyle/>
              <a:p>
                <a:pPr eaLnBrk="0" hangingPunct="0">
                  <a:buFont typeface="Arial" panose="020B0604020202020204" pitchFamily="34" charset="0"/>
                  <a:buNone/>
                  <a:defRPr/>
                </a:pPr>
                <a:r>
                  <a:rPr lang="zh-CN" altLang="en-US" sz="1465" kern="0" dirty="0">
                    <a:solidFill>
                      <a:srgbClr val="1B539D"/>
                    </a:solidFill>
                    <a:latin typeface="微软雅黑" panose="020B0503020204020204" pitchFamily="34" charset="-122"/>
                    <a:ea typeface="微软雅黑" panose="020B0503020204020204" pitchFamily="34" charset="-122"/>
                  </a:rPr>
                  <a:t>在笔记汇编和批判阅读的基础上提出创新问题</a:t>
                </a:r>
              </a:p>
            </p:txBody>
          </p:sp>
          <p:sp>
            <p:nvSpPr>
              <p:cNvPr id="75" name="圆角矩形标注 74"/>
              <p:cNvSpPr/>
              <p:nvPr/>
            </p:nvSpPr>
            <p:spPr>
              <a:xfrm>
                <a:off x="11033" y="3020"/>
                <a:ext cx="2072" cy="939"/>
              </a:xfrm>
              <a:prstGeom prst="wedgeRoundRectCallout">
                <a:avLst>
                  <a:gd name="adj1" fmla="val 17153"/>
                  <a:gd name="adj2" fmla="val 67282"/>
                  <a:gd name="adj3" fmla="val 16667"/>
                </a:avLst>
              </a:prstGeom>
              <a:ln>
                <a:solidFill>
                  <a:schemeClr val="tx1"/>
                </a:solidFill>
                <a:prstDash val="dash"/>
              </a:ln>
            </p:spPr>
            <p:txBody>
              <a:bodyPr lIns="48000" tIns="48000" rIns="48000" bIns="48000"/>
              <a:lstStyle/>
              <a:p>
                <a:pPr eaLnBrk="0" hangingPunct="0">
                  <a:buFont typeface="Arial" panose="020B0604020202020204" pitchFamily="34" charset="0"/>
                  <a:buNone/>
                  <a:defRPr/>
                </a:pPr>
                <a:r>
                  <a:rPr lang="zh-CN" altLang="en-US" sz="1465" kern="0" dirty="0">
                    <a:solidFill>
                      <a:srgbClr val="1B539D"/>
                    </a:solidFill>
                    <a:latin typeface="微软雅黑" panose="020B0503020204020204" pitchFamily="34" charset="-122"/>
                    <a:ea typeface="微软雅黑" panose="020B0503020204020204" pitchFamily="34" charset="-122"/>
                  </a:rPr>
                  <a:t>针对创新问题给出自己的解决方案</a:t>
                </a:r>
              </a:p>
            </p:txBody>
          </p:sp>
          <p:sp>
            <p:nvSpPr>
              <p:cNvPr id="76" name="圆角矩形标注 75"/>
              <p:cNvSpPr/>
              <p:nvPr/>
            </p:nvSpPr>
            <p:spPr>
              <a:xfrm>
                <a:off x="12584" y="5733"/>
                <a:ext cx="1789" cy="939"/>
              </a:xfrm>
              <a:prstGeom prst="wedgeRoundRectCallout">
                <a:avLst>
                  <a:gd name="adj1" fmla="val 20173"/>
                  <a:gd name="adj2" fmla="val -74522"/>
                  <a:gd name="adj3" fmla="val 16667"/>
                </a:avLst>
              </a:prstGeom>
              <a:ln>
                <a:solidFill>
                  <a:schemeClr val="tx1"/>
                </a:solidFill>
                <a:prstDash val="dash"/>
              </a:ln>
            </p:spPr>
            <p:txBody>
              <a:bodyPr lIns="48000" tIns="48000" rIns="48000" bIns="48000"/>
              <a:lstStyle/>
              <a:p>
                <a:pPr eaLnBrk="0" hangingPunct="0">
                  <a:buFont typeface="Arial" panose="020B0604020202020204" pitchFamily="34" charset="0"/>
                  <a:buNone/>
                  <a:defRPr/>
                </a:pPr>
                <a:r>
                  <a:rPr lang="zh-CN" altLang="en-US" sz="1465" kern="0" dirty="0">
                    <a:solidFill>
                      <a:srgbClr val="1B539D"/>
                    </a:solidFill>
                    <a:latin typeface="微软雅黑" panose="020B0503020204020204" pitchFamily="34" charset="-122"/>
                    <a:ea typeface="微软雅黑" panose="020B0503020204020204" pitchFamily="34" charset="-122"/>
                  </a:rPr>
                  <a:t>对学习成果形成文章进行发表</a:t>
                </a:r>
              </a:p>
            </p:txBody>
          </p:sp>
          <p:sp>
            <p:nvSpPr>
              <p:cNvPr id="77" name="矩形 76"/>
              <p:cNvSpPr/>
              <p:nvPr/>
            </p:nvSpPr>
            <p:spPr>
              <a:xfrm>
                <a:off x="-4" y="3650"/>
                <a:ext cx="2201" cy="594"/>
              </a:xfrm>
              <a:prstGeom prst="rect">
                <a:avLst/>
              </a:prstGeom>
            </p:spPr>
            <p:txBody>
              <a:bodyPr>
                <a:spAutoFit/>
              </a:bodyPr>
              <a:lstStyle/>
              <a:p>
                <a:pPr algn="ctr">
                  <a:buFont typeface="Arial" panose="020B0604020202020204" pitchFamily="34" charset="0"/>
                  <a:buNone/>
                  <a:defRPr/>
                </a:pPr>
                <a:r>
                  <a:rPr lang="en-US" altLang="zh-CN" sz="1335" b="1" kern="0" dirty="0">
                    <a:solidFill>
                      <a:srgbClr val="7030A0"/>
                    </a:solidFill>
                    <a:latin typeface="微软雅黑" panose="020B0503020204020204" pitchFamily="34" charset="-122"/>
                    <a:ea typeface="微软雅黑" panose="020B0503020204020204" pitchFamily="34" charset="-122"/>
                  </a:rPr>
                  <a:t>Learning materials collection</a:t>
                </a:r>
              </a:p>
            </p:txBody>
          </p:sp>
          <p:sp>
            <p:nvSpPr>
              <p:cNvPr id="78" name="矩形 77"/>
              <p:cNvSpPr/>
              <p:nvPr/>
            </p:nvSpPr>
            <p:spPr>
              <a:xfrm>
                <a:off x="1652" y="5394"/>
                <a:ext cx="2261" cy="351"/>
              </a:xfrm>
              <a:prstGeom prst="rect">
                <a:avLst/>
              </a:prstGeom>
            </p:spPr>
            <p:txBody>
              <a:bodyPr>
                <a:spAutoFit/>
              </a:bodyPr>
              <a:lstStyle/>
              <a:p>
                <a:pPr algn="ctr">
                  <a:buFont typeface="Arial" panose="020B0604020202020204" pitchFamily="34" charset="0"/>
                  <a:buNone/>
                  <a:defRPr/>
                </a:pPr>
                <a:r>
                  <a:rPr lang="en-US" altLang="zh-CN" sz="1335" b="1" kern="0" dirty="0">
                    <a:solidFill>
                      <a:srgbClr val="7030A0"/>
                    </a:solidFill>
                    <a:latin typeface="微软雅黑" panose="020B0503020204020204" pitchFamily="34" charset="-122"/>
                    <a:ea typeface="微软雅黑" panose="020B0503020204020204" pitchFamily="34" charset="-122"/>
                  </a:rPr>
                  <a:t>Extensive reading</a:t>
                </a:r>
              </a:p>
            </p:txBody>
          </p:sp>
          <p:sp>
            <p:nvSpPr>
              <p:cNvPr id="79" name="矩形 78"/>
              <p:cNvSpPr/>
              <p:nvPr/>
            </p:nvSpPr>
            <p:spPr>
              <a:xfrm>
                <a:off x="3424" y="3903"/>
                <a:ext cx="2173" cy="351"/>
              </a:xfrm>
              <a:prstGeom prst="rect">
                <a:avLst/>
              </a:prstGeom>
            </p:spPr>
            <p:txBody>
              <a:bodyPr>
                <a:spAutoFit/>
              </a:bodyPr>
              <a:lstStyle/>
              <a:p>
                <a:pPr algn="ctr">
                  <a:buFont typeface="Arial" panose="020B0604020202020204" pitchFamily="34" charset="0"/>
                  <a:buNone/>
                  <a:defRPr/>
                </a:pPr>
                <a:r>
                  <a:rPr lang="en-US" altLang="zh-CN" sz="1335" b="1" kern="0" dirty="0">
                    <a:solidFill>
                      <a:srgbClr val="7030A0"/>
                    </a:solidFill>
                    <a:latin typeface="微软雅黑" panose="020B0503020204020204" pitchFamily="34" charset="-122"/>
                    <a:ea typeface="微软雅黑" panose="020B0503020204020204" pitchFamily="34" charset="-122"/>
                  </a:rPr>
                  <a:t>Intensive reading</a:t>
                </a:r>
                <a:endParaRPr lang="zh-CN" altLang="en-US" sz="1335" b="1" kern="0" dirty="0">
                  <a:solidFill>
                    <a:srgbClr val="7030A0"/>
                  </a:solidFill>
                  <a:latin typeface="微软雅黑" panose="020B0503020204020204" pitchFamily="34" charset="-122"/>
                  <a:ea typeface="微软雅黑" panose="020B0503020204020204" pitchFamily="34" charset="-122"/>
                </a:endParaRPr>
              </a:p>
            </p:txBody>
          </p:sp>
          <p:sp>
            <p:nvSpPr>
              <p:cNvPr id="80" name="矩形 79"/>
              <p:cNvSpPr/>
              <p:nvPr/>
            </p:nvSpPr>
            <p:spPr>
              <a:xfrm>
                <a:off x="5023" y="5416"/>
                <a:ext cx="2021" cy="351"/>
              </a:xfrm>
              <a:prstGeom prst="rect">
                <a:avLst/>
              </a:prstGeom>
            </p:spPr>
            <p:txBody>
              <a:bodyPr>
                <a:spAutoFit/>
              </a:bodyPr>
              <a:lstStyle/>
              <a:p>
                <a:pPr algn="ctr">
                  <a:buFont typeface="Arial" panose="020B0604020202020204" pitchFamily="34" charset="0"/>
                  <a:buNone/>
                  <a:defRPr/>
                </a:pPr>
                <a:r>
                  <a:rPr lang="en-US" altLang="zh-CN" sz="1335" b="1" kern="0" dirty="0">
                    <a:solidFill>
                      <a:srgbClr val="7030A0"/>
                    </a:solidFill>
                    <a:latin typeface="微软雅黑" panose="020B0503020204020204" pitchFamily="34" charset="-122"/>
                    <a:ea typeface="微软雅黑" panose="020B0503020204020204" pitchFamily="34" charset="-122"/>
                  </a:rPr>
                  <a:t>Inquiry learning </a:t>
                </a:r>
                <a:endParaRPr lang="zh-CN" altLang="en-US" sz="1335" b="1" kern="0" dirty="0">
                  <a:solidFill>
                    <a:srgbClr val="7030A0"/>
                  </a:solidFill>
                  <a:latin typeface="微软雅黑" panose="020B0503020204020204" pitchFamily="34" charset="-122"/>
                  <a:ea typeface="微软雅黑" panose="020B0503020204020204" pitchFamily="34" charset="-122"/>
                </a:endParaRPr>
              </a:p>
            </p:txBody>
          </p:sp>
          <p:sp>
            <p:nvSpPr>
              <p:cNvPr id="81" name="矩形 80"/>
              <p:cNvSpPr/>
              <p:nvPr/>
            </p:nvSpPr>
            <p:spPr>
              <a:xfrm>
                <a:off x="6679" y="2443"/>
                <a:ext cx="1633" cy="304"/>
              </a:xfrm>
              <a:prstGeom prst="rect">
                <a:avLst/>
              </a:prstGeom>
            </p:spPr>
            <p:txBody>
              <a:bodyPr>
                <a:spAutoFit/>
              </a:bodyPr>
              <a:lstStyle/>
              <a:p>
                <a:pPr algn="ctr">
                  <a:buFont typeface="Arial" panose="020B0604020202020204" pitchFamily="34" charset="0"/>
                  <a:buNone/>
                  <a:defRPr/>
                </a:pPr>
                <a:r>
                  <a:rPr lang="en-US" altLang="zh-CN" sz="1065" b="1" kern="0" dirty="0">
                    <a:solidFill>
                      <a:srgbClr val="7030A0"/>
                    </a:solidFill>
                    <a:latin typeface="微软雅黑" panose="020B0503020204020204" pitchFamily="34" charset="-122"/>
                    <a:ea typeface="微软雅黑" panose="020B0503020204020204" pitchFamily="34" charset="-122"/>
                  </a:rPr>
                  <a:t>CNKI-type notes</a:t>
                </a:r>
                <a:endParaRPr lang="zh-CN" altLang="en-US" sz="1065" b="1" kern="0" dirty="0">
                  <a:solidFill>
                    <a:srgbClr val="7030A0"/>
                  </a:solidFill>
                  <a:latin typeface="微软雅黑" panose="020B0503020204020204" pitchFamily="34" charset="-122"/>
                  <a:ea typeface="微软雅黑" panose="020B0503020204020204" pitchFamily="34" charset="-122"/>
                </a:endParaRPr>
              </a:p>
            </p:txBody>
          </p:sp>
          <p:sp>
            <p:nvSpPr>
              <p:cNvPr id="82" name="矩形 81"/>
              <p:cNvSpPr/>
              <p:nvPr/>
            </p:nvSpPr>
            <p:spPr>
              <a:xfrm>
                <a:off x="8005" y="5488"/>
                <a:ext cx="2385" cy="351"/>
              </a:xfrm>
              <a:prstGeom prst="rect">
                <a:avLst/>
              </a:prstGeom>
            </p:spPr>
            <p:txBody>
              <a:bodyPr>
                <a:spAutoFit/>
              </a:bodyPr>
              <a:lstStyle/>
              <a:p>
                <a:pPr algn="ctr">
                  <a:buFont typeface="Arial" panose="020B0604020202020204" pitchFamily="34" charset="0"/>
                  <a:buNone/>
                  <a:defRPr/>
                </a:pPr>
                <a:r>
                  <a:rPr lang="en-US" altLang="zh-CN" sz="1335" b="1" kern="0" dirty="0">
                    <a:solidFill>
                      <a:srgbClr val="7030A0"/>
                    </a:solidFill>
                    <a:latin typeface="微软雅黑" panose="020B0503020204020204" pitchFamily="34" charset="-122"/>
                    <a:ea typeface="微软雅黑" panose="020B0503020204020204" pitchFamily="34" charset="-122"/>
                  </a:rPr>
                  <a:t>Critical reading</a:t>
                </a:r>
                <a:endParaRPr lang="zh-CN" altLang="en-US" sz="1335" b="1" kern="0" dirty="0">
                  <a:solidFill>
                    <a:srgbClr val="7030A0"/>
                  </a:solidFill>
                  <a:latin typeface="微软雅黑" panose="020B0503020204020204" pitchFamily="34" charset="-122"/>
                  <a:ea typeface="微软雅黑" panose="020B0503020204020204" pitchFamily="34" charset="-122"/>
                </a:endParaRPr>
              </a:p>
            </p:txBody>
          </p:sp>
          <p:sp>
            <p:nvSpPr>
              <p:cNvPr id="83" name="矩形 82"/>
              <p:cNvSpPr/>
              <p:nvPr/>
            </p:nvSpPr>
            <p:spPr>
              <a:xfrm>
                <a:off x="6703" y="7079"/>
                <a:ext cx="2267" cy="351"/>
              </a:xfrm>
              <a:prstGeom prst="rect">
                <a:avLst/>
              </a:prstGeom>
            </p:spPr>
            <p:txBody>
              <a:bodyPr>
                <a:spAutoFit/>
              </a:bodyPr>
              <a:lstStyle/>
              <a:p>
                <a:pPr algn="ctr">
                  <a:buFont typeface="Arial" panose="020B0604020202020204" pitchFamily="34" charset="0"/>
                  <a:buNone/>
                  <a:defRPr/>
                </a:pPr>
                <a:r>
                  <a:rPr lang="en-US" altLang="zh-CN" sz="1335" b="1" kern="0" dirty="0">
                    <a:solidFill>
                      <a:srgbClr val="7030A0"/>
                    </a:solidFill>
                    <a:latin typeface="微软雅黑" panose="020B0503020204020204" pitchFamily="34" charset="-122"/>
                    <a:ea typeface="微软雅黑" panose="020B0503020204020204" pitchFamily="34" charset="-122"/>
                  </a:rPr>
                  <a:t>Notes compilation</a:t>
                </a:r>
                <a:endParaRPr lang="zh-CN" altLang="en-US" sz="1335" b="1" kern="0" dirty="0">
                  <a:solidFill>
                    <a:srgbClr val="7030A0"/>
                  </a:solidFill>
                  <a:latin typeface="微软雅黑" panose="020B0503020204020204" pitchFamily="34" charset="-122"/>
                  <a:ea typeface="微软雅黑" panose="020B0503020204020204" pitchFamily="34" charset="-122"/>
                </a:endParaRPr>
              </a:p>
            </p:txBody>
          </p:sp>
          <p:sp>
            <p:nvSpPr>
              <p:cNvPr id="84" name="矩形 83"/>
              <p:cNvSpPr/>
              <p:nvPr/>
            </p:nvSpPr>
            <p:spPr>
              <a:xfrm>
                <a:off x="9679" y="3911"/>
                <a:ext cx="2194" cy="351"/>
              </a:xfrm>
              <a:prstGeom prst="rect">
                <a:avLst/>
              </a:prstGeom>
            </p:spPr>
            <p:txBody>
              <a:bodyPr>
                <a:spAutoFit/>
              </a:bodyPr>
              <a:lstStyle/>
              <a:p>
                <a:pPr algn="ctr">
                  <a:buFont typeface="Arial" panose="020B0604020202020204" pitchFamily="34" charset="0"/>
                  <a:buNone/>
                  <a:defRPr/>
                </a:pPr>
                <a:r>
                  <a:rPr lang="en-US" altLang="zh-CN" sz="1335" b="1" kern="0" dirty="0">
                    <a:solidFill>
                      <a:srgbClr val="7030A0"/>
                    </a:solidFill>
                    <a:latin typeface="微软雅黑" panose="020B0503020204020204" pitchFamily="34" charset="-122"/>
                    <a:ea typeface="微软雅黑" panose="020B0503020204020204" pitchFamily="34" charset="-122"/>
                  </a:rPr>
                  <a:t>Asking questions </a:t>
                </a:r>
                <a:endParaRPr lang="zh-CN" altLang="en-US" sz="1335" b="1" kern="0" dirty="0">
                  <a:solidFill>
                    <a:srgbClr val="7030A0"/>
                  </a:solidFill>
                  <a:latin typeface="微软雅黑" panose="020B0503020204020204" pitchFamily="34" charset="-122"/>
                  <a:ea typeface="微软雅黑" panose="020B0503020204020204" pitchFamily="34" charset="-122"/>
                </a:endParaRPr>
              </a:p>
            </p:txBody>
          </p:sp>
          <p:sp>
            <p:nvSpPr>
              <p:cNvPr id="85" name="矩形 84"/>
              <p:cNvSpPr/>
              <p:nvPr/>
            </p:nvSpPr>
            <p:spPr>
              <a:xfrm>
                <a:off x="11337" y="5345"/>
                <a:ext cx="2222" cy="352"/>
              </a:xfrm>
              <a:prstGeom prst="rect">
                <a:avLst/>
              </a:prstGeom>
            </p:spPr>
            <p:txBody>
              <a:bodyPr>
                <a:spAutoFit/>
              </a:bodyPr>
              <a:lstStyle/>
              <a:p>
                <a:pPr algn="ctr">
                  <a:buFont typeface="Arial" panose="020B0604020202020204" pitchFamily="34" charset="0"/>
                  <a:buNone/>
                  <a:defRPr/>
                </a:pPr>
                <a:r>
                  <a:rPr lang="en-US" altLang="zh-CN" sz="1335" b="1" kern="0" dirty="0">
                    <a:solidFill>
                      <a:srgbClr val="7030A0"/>
                    </a:solidFill>
                    <a:latin typeface="微软雅黑" panose="020B0503020204020204" pitchFamily="34" charset="-122"/>
                    <a:ea typeface="微软雅黑" panose="020B0503020204020204" pitchFamily="34" charset="-122"/>
                  </a:rPr>
                  <a:t>Solving  problem </a:t>
                </a:r>
                <a:endParaRPr lang="zh-CN" altLang="en-US" sz="1335" b="1" kern="0" dirty="0">
                  <a:solidFill>
                    <a:srgbClr val="7030A0"/>
                  </a:solidFill>
                  <a:latin typeface="微软雅黑" panose="020B0503020204020204" pitchFamily="34" charset="-122"/>
                  <a:ea typeface="微软雅黑" panose="020B0503020204020204" pitchFamily="34" charset="-122"/>
                </a:endParaRPr>
              </a:p>
            </p:txBody>
          </p:sp>
          <p:sp>
            <p:nvSpPr>
              <p:cNvPr id="86" name="椭圆 85"/>
              <p:cNvSpPr/>
              <p:nvPr/>
            </p:nvSpPr>
            <p:spPr bwMode="auto">
              <a:xfrm>
                <a:off x="13332" y="4276"/>
                <a:ext cx="1134" cy="1140"/>
              </a:xfrm>
              <a:prstGeom prst="ellipse">
                <a:avLst/>
              </a:prstGeom>
              <a:solidFill>
                <a:srgbClr val="FFFFFF"/>
              </a:solidFill>
              <a:ln w="38100" cap="flat" cmpd="sng" algn="ctr">
                <a:solidFill>
                  <a:schemeClr val="tx1">
                    <a:lumMod val="50000"/>
                    <a:lumOff val="50000"/>
                  </a:schemeClr>
                </a:solidFill>
                <a:prstDash val="sysDash"/>
                <a:headEnd type="none" w="med" len="med"/>
                <a:tailEnd type="none" w="med" len="med"/>
              </a:ln>
              <a:effectLst/>
            </p:spPr>
            <p:txBody>
              <a:bodyPr lIns="0" tIns="60960" rIns="0" bIns="60960" anchor="ctr"/>
              <a:lstStyle/>
              <a:p>
                <a:pPr algn="ctr">
                  <a:buFont typeface="Arial" panose="020B0604020202020204" pitchFamily="34" charset="0"/>
                  <a:buNone/>
                  <a:defRPr/>
                </a:pPr>
                <a:r>
                  <a:rPr lang="zh-CN" altLang="en-US" sz="1600" kern="0" dirty="0">
                    <a:solidFill>
                      <a:srgbClr val="000000"/>
                    </a:solidFill>
                    <a:latin typeface="微软雅黑" panose="020B0503020204020204" pitchFamily="34" charset="-122"/>
                    <a:ea typeface="微软雅黑" panose="020B0503020204020204" pitchFamily="34" charset="-122"/>
                  </a:rPr>
                  <a:t>成果创作发表</a:t>
                </a:r>
              </a:p>
            </p:txBody>
          </p:sp>
          <p:sp>
            <p:nvSpPr>
              <p:cNvPr id="87" name="椭圆 86"/>
              <p:cNvSpPr/>
              <p:nvPr/>
            </p:nvSpPr>
            <p:spPr>
              <a:xfrm>
                <a:off x="6488" y="4097"/>
                <a:ext cx="1888" cy="1597"/>
              </a:xfrm>
              <a:prstGeom prst="ellipse">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buFont typeface="Arial" panose="020B0604020202020204" pitchFamily="34" charset="0"/>
                  <a:buNone/>
                  <a:defRPr/>
                </a:pPr>
                <a:endParaRPr lang="en-US" altLang="zh-CN" sz="1335" dirty="0">
                  <a:solidFill>
                    <a:schemeClr val="tx1"/>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endParaRPr lang="en-US" altLang="zh-CN" sz="1335" dirty="0">
                  <a:solidFill>
                    <a:schemeClr val="tx1"/>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endParaRPr lang="en-US" altLang="zh-CN" sz="1335" dirty="0">
                  <a:solidFill>
                    <a:schemeClr val="tx1"/>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endParaRPr lang="zh-CN" altLang="en-US" sz="1335" dirty="0">
                  <a:solidFill>
                    <a:schemeClr val="tx1"/>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6703" y="4908"/>
                <a:ext cx="1502" cy="594"/>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a:buFont typeface="Arial" panose="020B0604020202020204" pitchFamily="34" charset="0"/>
                  <a:buNone/>
                  <a:defRPr/>
                </a:pPr>
                <a:r>
                  <a:rPr lang="zh-CN" altLang="en-US" sz="1335" dirty="0">
                    <a:solidFill>
                      <a:schemeClr val="tx1"/>
                    </a:solidFill>
                    <a:latin typeface="微软雅黑" panose="020B0503020204020204" pitchFamily="34" charset="-122"/>
                    <a:ea typeface="微软雅黑" panose="020B0503020204020204" pitchFamily="34" charset="-122"/>
                  </a:rPr>
                  <a:t>碎片化知网节</a:t>
                </a:r>
                <a:endParaRPr lang="en-US" altLang="zh-CN" sz="1335" dirty="0">
                  <a:solidFill>
                    <a:schemeClr val="tx1"/>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r>
                  <a:rPr lang="en-US" altLang="zh-CN" sz="1335" dirty="0">
                    <a:solidFill>
                      <a:schemeClr val="tx1"/>
                    </a:solidFill>
                    <a:latin typeface="微软雅黑" panose="020B0503020204020204" pitchFamily="34" charset="-122"/>
                    <a:ea typeface="微软雅黑" panose="020B0503020204020204" pitchFamily="34" charset="-122"/>
                  </a:rPr>
                  <a:t>5W2H</a:t>
                </a:r>
                <a:r>
                  <a:rPr lang="zh-CN" altLang="en-US" sz="1335" dirty="0">
                    <a:solidFill>
                      <a:schemeClr val="tx1"/>
                    </a:solidFill>
                    <a:latin typeface="微软雅黑" panose="020B0503020204020204" pitchFamily="34" charset="-122"/>
                    <a:ea typeface="微软雅黑" panose="020B0503020204020204" pitchFamily="34" charset="-122"/>
                  </a:rPr>
                  <a:t>标引</a:t>
                </a:r>
              </a:p>
            </p:txBody>
          </p:sp>
          <p:sp>
            <p:nvSpPr>
              <p:cNvPr id="89" name="上弧形箭头 1"/>
              <p:cNvSpPr/>
              <p:nvPr/>
            </p:nvSpPr>
            <p:spPr>
              <a:xfrm rot="15424446" flipV="1">
                <a:off x="8117" y="4179"/>
                <a:ext cx="626" cy="461"/>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21896" tIns="60948" rIns="121896" bIns="60948" anchor="ctr"/>
              <a:lstStyle/>
              <a:p>
                <a:pPr algn="ctr" fontAlgn="auto">
                  <a:spcBef>
                    <a:spcPts val="0"/>
                  </a:spcBef>
                  <a:spcAft>
                    <a:spcPts val="0"/>
                  </a:spcAft>
                  <a:buFont typeface="Arial" panose="020B0604020202020204" pitchFamily="34" charset="0"/>
                  <a:buNone/>
                  <a:defRPr/>
                </a:pPr>
                <a:endParaRPr lang="en-US" sz="2400" kern="0">
                  <a:solidFill>
                    <a:sysClr val="window" lastClr="FFFFFF"/>
                  </a:solidFill>
                  <a:latin typeface="Calibri" panose="020F0502020204030204"/>
                  <a:ea typeface="+mn-ea"/>
                </a:endParaRPr>
              </a:p>
            </p:txBody>
          </p:sp>
          <p:sp>
            <p:nvSpPr>
              <p:cNvPr id="90" name="矩形 89"/>
              <p:cNvSpPr/>
              <p:nvPr/>
            </p:nvSpPr>
            <p:spPr>
              <a:xfrm>
                <a:off x="3827" y="4215"/>
                <a:ext cx="7200" cy="643"/>
              </a:xfrm>
              <a:prstGeom prst="rect">
                <a:avLst/>
              </a:prstGeom>
            </p:spPr>
            <p:txBody>
              <a:bodyPr>
                <a:spAutoFit/>
              </a:bodyPr>
              <a:lstStyle/>
              <a:p>
                <a:pPr algn="ctr">
                  <a:buFont typeface="Arial" panose="020B0604020202020204" pitchFamily="34" charset="0"/>
                  <a:buNone/>
                  <a:defRPr/>
                </a:pPr>
                <a:r>
                  <a:rPr lang="zh-CN" altLang="en-US" sz="1465" dirty="0">
                    <a:solidFill>
                      <a:schemeClr val="bg1"/>
                    </a:solidFill>
                    <a:latin typeface="微软雅黑" panose="020B0503020204020204" pitchFamily="34" charset="-122"/>
                    <a:ea typeface="微软雅黑" panose="020B0503020204020204" pitchFamily="34" charset="-122"/>
                  </a:rPr>
                  <a:t>内容模型</a:t>
                </a:r>
                <a:endParaRPr lang="en-US" altLang="zh-CN" sz="1465" dirty="0">
                  <a:solidFill>
                    <a:schemeClr val="bg1"/>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defRPr/>
                </a:pPr>
                <a:r>
                  <a:rPr lang="en-US" altLang="zh-CN" sz="1465" dirty="0">
                    <a:solidFill>
                      <a:schemeClr val="bg1"/>
                    </a:solidFill>
                    <a:latin typeface="微软雅黑" panose="020B0503020204020204" pitchFamily="34" charset="-122"/>
                    <a:ea typeface="微软雅黑" panose="020B0503020204020204" pitchFamily="34" charset="-122"/>
                  </a:rPr>
                  <a:t>Content model</a:t>
                </a:r>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0-#ppt_w/2"/>
                                          </p:val>
                                        </p:tav>
                                        <p:tav tm="100000">
                                          <p:val>
                                            <p:strVal val="#ppt_x"/>
                                          </p:val>
                                        </p:tav>
                                      </p:tavLst>
                                    </p:anim>
                                    <p:anim calcmode="lin" valueType="num">
                                      <p:cBhvr additive="base">
                                        <p:cTn id="1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44"/>
                                        </p:tgtEl>
                                        <p:attrNameLst>
                                          <p:attrName>ppt_x</p:attrName>
                                        </p:attrNameLst>
                                      </p:cBhvr>
                                      <p:tavLst>
                                        <p:tav tm="0">
                                          <p:val>
                                            <p:strVal val="ppt_x"/>
                                          </p:val>
                                        </p:tav>
                                        <p:tav tm="100000">
                                          <p:val>
                                            <p:strVal val="ppt_x"/>
                                          </p:val>
                                        </p:tav>
                                      </p:tavLst>
                                    </p:anim>
                                    <p:anim calcmode="lin" valueType="num">
                                      <p:cBhvr additive="base">
                                        <p:cTn id="19" dur="500"/>
                                        <p:tgtEl>
                                          <p:spTgt spid="44"/>
                                        </p:tgtEl>
                                        <p:attrNameLst>
                                          <p:attrName>ppt_y</p:attrName>
                                        </p:attrNameLst>
                                      </p:cBhvr>
                                      <p:tavLst>
                                        <p:tav tm="0">
                                          <p:val>
                                            <p:strVal val="ppt_y"/>
                                          </p:val>
                                        </p:tav>
                                        <p:tav tm="100000">
                                          <p:val>
                                            <p:strVal val="1+ppt_h/2"/>
                                          </p:val>
                                        </p:tav>
                                      </p:tavLst>
                                    </p:anim>
                                    <p:set>
                                      <p:cBhvr>
                                        <p:cTn id="20" dur="1" fill="hold">
                                          <p:stCondLst>
                                            <p:cond delay="499"/>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平台核心要点</a:t>
            </a:r>
          </a:p>
        </p:txBody>
      </p:sp>
      <p:sp>
        <p:nvSpPr>
          <p:cNvPr id="90114" name="文本框 3"/>
          <p:cNvSpPr txBox="1">
            <a:spLocks noChangeArrowheads="1"/>
          </p:cNvSpPr>
          <p:nvPr/>
        </p:nvSpPr>
        <p:spPr bwMode="auto">
          <a:xfrm>
            <a:off x="638175" y="406400"/>
            <a:ext cx="6589713" cy="584200"/>
          </a:xfrm>
          <a:prstGeom prst="rect">
            <a:avLst/>
          </a:prstGeom>
          <a:noFill/>
          <a:ln w="9525">
            <a:noFill/>
            <a:miter lim="800000"/>
          </a:ln>
        </p:spPr>
        <p:txBody>
          <a:bodyPr>
            <a:spAutoFit/>
          </a:bodyPr>
          <a:lstStyle/>
          <a:p>
            <a:pPr>
              <a:buFont typeface="Arial" panose="020B0604020202020204" pitchFamily="34" charset="0"/>
              <a:buNone/>
            </a:pPr>
            <a:endParaRPr lang="zh-CN" altLang="en-US" sz="3200" b="1">
              <a:latin typeface="微软雅黑" panose="020B0503020204020204" pitchFamily="34" charset="-122"/>
              <a:ea typeface="微软雅黑" panose="020B0503020204020204" pitchFamily="34" charset="-122"/>
            </a:endParaRPr>
          </a:p>
        </p:txBody>
      </p:sp>
      <p:sp>
        <p:nvSpPr>
          <p:cNvPr id="7" name="文本框 6"/>
          <p:cNvSpPr txBox="1">
            <a:spLocks noChangeArrowheads="1"/>
          </p:cNvSpPr>
          <p:nvPr/>
        </p:nvSpPr>
        <p:spPr bwMode="auto">
          <a:xfrm>
            <a:off x="1919288" y="1454150"/>
            <a:ext cx="5981700" cy="493713"/>
          </a:xfrm>
          <a:prstGeom prst="rect">
            <a:avLst/>
          </a:prstGeom>
          <a:noFill/>
          <a:ln w="9525">
            <a:noFill/>
            <a:miter lim="800000"/>
          </a:ln>
        </p:spPr>
        <p:txBody>
          <a:bodyPr>
            <a:spAutoFit/>
          </a:bodyPr>
          <a:lstStyle/>
          <a:p>
            <a:pPr>
              <a:buFont typeface="Arial" panose="020B0604020202020204" pitchFamily="34" charset="0"/>
              <a:buNone/>
            </a:pPr>
            <a:r>
              <a:rPr lang="zh-CN" altLang="en-US" sz="2600" b="1">
                <a:latin typeface="微软雅黑" panose="020B0503020204020204" pitchFamily="34" charset="-122"/>
                <a:ea typeface="微软雅黑" panose="020B0503020204020204" pitchFamily="34" charset="-122"/>
              </a:rPr>
              <a:t>新型阅读模式，有效支持探究式学习</a:t>
            </a:r>
          </a:p>
        </p:txBody>
      </p:sp>
      <p:sp>
        <p:nvSpPr>
          <p:cNvPr id="8" name="文本框 7"/>
          <p:cNvSpPr txBox="1">
            <a:spLocks noChangeArrowheads="1"/>
          </p:cNvSpPr>
          <p:nvPr/>
        </p:nvSpPr>
        <p:spPr bwMode="auto">
          <a:xfrm>
            <a:off x="2041525" y="2152650"/>
            <a:ext cx="8858250" cy="1108075"/>
          </a:xfrm>
          <a:prstGeom prst="rect">
            <a:avLst/>
          </a:prstGeom>
          <a:noFill/>
          <a:ln w="9525">
            <a:noFill/>
            <a:miter lim="800000"/>
          </a:ln>
        </p:spPr>
        <p:txBody>
          <a:bodyPr>
            <a:spAutoFit/>
          </a:bodyPr>
          <a:lstStyle/>
          <a:p>
            <a:pPr>
              <a:lnSpc>
                <a:spcPct val="150000"/>
              </a:lnSpc>
              <a:buFont typeface="Arial" panose="020B0604020202020204" pitchFamily="34" charset="0"/>
              <a:buNone/>
            </a:pPr>
            <a:r>
              <a:rPr lang="zh-CN" altLang="en-US" sz="2200">
                <a:latin typeface="微软雅黑" panose="020B0503020204020204" pitchFamily="34" charset="-122"/>
                <a:ea typeface="微软雅黑" panose="020B0503020204020204" pitchFamily="34" charset="-122"/>
              </a:rPr>
              <a:t>构建动态、交互、知识有机关联、内容自动重组的新型阅读模式，全面满足不同用户群体探究式深度学习的需求。</a:t>
            </a:r>
          </a:p>
        </p:txBody>
      </p:sp>
      <p:sp>
        <p:nvSpPr>
          <p:cNvPr id="22" name="文本框 21"/>
          <p:cNvSpPr txBox="1">
            <a:spLocks noChangeArrowheads="1"/>
          </p:cNvSpPr>
          <p:nvPr/>
        </p:nvSpPr>
        <p:spPr bwMode="auto">
          <a:xfrm>
            <a:off x="1919288" y="4025900"/>
            <a:ext cx="5348287" cy="493713"/>
          </a:xfrm>
          <a:prstGeom prst="rect">
            <a:avLst/>
          </a:prstGeom>
          <a:noFill/>
          <a:ln w="9525">
            <a:noFill/>
            <a:miter lim="800000"/>
          </a:ln>
        </p:spPr>
        <p:txBody>
          <a:bodyPr>
            <a:spAutoFit/>
          </a:bodyPr>
          <a:lstStyle/>
          <a:p>
            <a:pPr>
              <a:buFont typeface="Arial" panose="020B0604020202020204" pitchFamily="34" charset="0"/>
              <a:buNone/>
            </a:pPr>
            <a:r>
              <a:rPr lang="zh-CN" altLang="en-US" sz="2600" b="1">
                <a:latin typeface="微软雅黑" panose="020B0503020204020204" pitchFamily="34" charset="-122"/>
                <a:ea typeface="微软雅黑" panose="020B0503020204020204" pitchFamily="34" charset="-122"/>
              </a:rPr>
              <a:t>个人知识结构构建和知识创新服务</a:t>
            </a:r>
          </a:p>
        </p:txBody>
      </p:sp>
      <p:sp>
        <p:nvSpPr>
          <p:cNvPr id="23" name="文本框 22"/>
          <p:cNvSpPr txBox="1">
            <a:spLocks noChangeArrowheads="1"/>
          </p:cNvSpPr>
          <p:nvPr/>
        </p:nvSpPr>
        <p:spPr bwMode="auto">
          <a:xfrm>
            <a:off x="2043113" y="4745038"/>
            <a:ext cx="8856662" cy="1108075"/>
          </a:xfrm>
          <a:prstGeom prst="rect">
            <a:avLst/>
          </a:prstGeom>
          <a:noFill/>
          <a:ln w="9525">
            <a:noFill/>
            <a:miter lim="800000"/>
          </a:ln>
        </p:spPr>
        <p:txBody>
          <a:bodyPr>
            <a:spAutoFit/>
          </a:bodyPr>
          <a:lstStyle/>
          <a:p>
            <a:pPr>
              <a:lnSpc>
                <a:spcPct val="150000"/>
              </a:lnSpc>
              <a:buFont typeface="Arial" panose="020B0604020202020204" pitchFamily="34" charset="0"/>
              <a:buNone/>
            </a:pPr>
            <a:r>
              <a:rPr lang="zh-CN" altLang="en-US" sz="2200">
                <a:latin typeface="微软雅黑" panose="020B0503020204020204" pitchFamily="34" charset="-122"/>
                <a:ea typeface="微软雅黑" panose="020B0503020204020204" pitchFamily="34" charset="-122"/>
              </a:rPr>
              <a:t>通过多形式的笔记汇编与归纳梳理，构建个人知识图谱，学习素材与后期创作有机衔接，全面促进知识创新。</a:t>
            </a:r>
          </a:p>
        </p:txBody>
      </p:sp>
      <p:grpSp>
        <p:nvGrpSpPr>
          <p:cNvPr id="26" name="组合 25"/>
          <p:cNvGrpSpPr/>
          <p:nvPr/>
        </p:nvGrpSpPr>
        <p:grpSpPr bwMode="auto">
          <a:xfrm>
            <a:off x="935038" y="4516438"/>
            <a:ext cx="579437" cy="579437"/>
            <a:chOff x="9538519" y="4073578"/>
            <a:chExt cx="1078111" cy="1078111"/>
          </a:xfrm>
        </p:grpSpPr>
        <p:sp>
          <p:nvSpPr>
            <p:cNvPr id="27" name="Oval 24"/>
            <p:cNvSpPr/>
            <p:nvPr/>
          </p:nvSpPr>
          <p:spPr>
            <a:xfrm>
              <a:off x="9538519" y="4073578"/>
              <a:ext cx="1078111" cy="1078111"/>
            </a:xfrm>
            <a:prstGeom prst="ellipse">
              <a:avLst/>
            </a:prstGeom>
            <a:solidFill>
              <a:schemeClr val="bg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en-US" sz="135" noProof="1">
                <a:solidFill>
                  <a:prstClr val="white"/>
                </a:solidFill>
              </a:endParaRPr>
            </a:p>
          </p:txBody>
        </p:sp>
        <p:grpSp>
          <p:nvGrpSpPr>
            <p:cNvPr id="28" name="Group 19"/>
            <p:cNvGrpSpPr/>
            <p:nvPr/>
          </p:nvGrpSpPr>
          <p:grpSpPr>
            <a:xfrm>
              <a:off x="9801037" y="4370130"/>
              <a:ext cx="553074" cy="450022"/>
              <a:chOff x="10074275" y="4479132"/>
              <a:chExt cx="464344" cy="377825"/>
            </a:xfrm>
            <a:solidFill>
              <a:schemeClr val="accent5"/>
            </a:solidFill>
          </p:grpSpPr>
          <p:sp>
            <p:nvSpPr>
              <p:cNvPr id="29" name="AutoShape 5"/>
              <p:cNvSpPr/>
              <p:nvPr/>
            </p:nvSpPr>
            <p:spPr bwMode="auto">
              <a:xfrm>
                <a:off x="10393363" y="4595019"/>
                <a:ext cx="87313"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0" name="AutoShape 6"/>
              <p:cNvSpPr/>
              <p:nvPr/>
            </p:nvSpPr>
            <p:spPr bwMode="auto">
              <a:xfrm>
                <a:off x="10074275" y="4479132"/>
                <a:ext cx="464344"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grpSp>
      <p:grpSp>
        <p:nvGrpSpPr>
          <p:cNvPr id="31" name="组合 30"/>
          <p:cNvGrpSpPr/>
          <p:nvPr/>
        </p:nvGrpSpPr>
        <p:grpSpPr bwMode="auto">
          <a:xfrm>
            <a:off x="935038" y="1944688"/>
            <a:ext cx="579437" cy="581025"/>
            <a:chOff x="7611309" y="4049442"/>
            <a:chExt cx="1078111" cy="1078111"/>
          </a:xfrm>
        </p:grpSpPr>
        <p:sp>
          <p:nvSpPr>
            <p:cNvPr id="32" name="Oval 38"/>
            <p:cNvSpPr/>
            <p:nvPr/>
          </p:nvSpPr>
          <p:spPr>
            <a:xfrm>
              <a:off x="7611309" y="4049442"/>
              <a:ext cx="1078111" cy="1078111"/>
            </a:xfrm>
            <a:prstGeom prst="ellipse">
              <a:avLst/>
            </a:prstGeom>
            <a:solidFill>
              <a:schemeClr val="bg2"/>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en-US" sz="135" noProof="1">
                <a:solidFill>
                  <a:prstClr val="white"/>
                </a:solidFill>
              </a:endParaRPr>
            </a:p>
          </p:txBody>
        </p:sp>
        <p:grpSp>
          <p:nvGrpSpPr>
            <p:cNvPr id="33" name="Group 27"/>
            <p:cNvGrpSpPr/>
            <p:nvPr/>
          </p:nvGrpSpPr>
          <p:grpSpPr>
            <a:xfrm>
              <a:off x="7873827" y="4311487"/>
              <a:ext cx="553073" cy="554019"/>
              <a:chOff x="9145588" y="4435475"/>
              <a:chExt cx="464344" cy="465138"/>
            </a:xfrm>
            <a:solidFill>
              <a:schemeClr val="accent4"/>
            </a:solidFill>
          </p:grpSpPr>
          <p:sp>
            <p:nvSpPr>
              <p:cNvPr id="34"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5"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6"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7"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8"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9"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40"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41"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42"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19049" tIns="19049" rIns="19049" bIns="19049" anchor="ctr"/>
              <a:lstStyle/>
              <a:p>
                <a:pPr algn="ctr" defTabSz="304165" hangingPunct="0">
                  <a:buFont typeface="Arial" panose="020B0604020202020204" pitchFamily="34" charset="0"/>
                  <a:buNone/>
                  <a:defRPr/>
                </a:pPr>
                <a:endParaRPr lang="en-US" sz="1500" noProof="1">
                  <a:solidFill>
                    <a:srgbClr val="FFFFFF"/>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par>
                                <p:cTn id="26" presetID="53" presetClass="entr" presetSubtype="16"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2" grpId="0"/>
      <p:bldP spid="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平台主要功能</a:t>
            </a:r>
          </a:p>
        </p:txBody>
      </p:sp>
      <p:grpSp>
        <p:nvGrpSpPr>
          <p:cNvPr id="91138" name="组合 27"/>
          <p:cNvGrpSpPr/>
          <p:nvPr/>
        </p:nvGrpSpPr>
        <p:grpSpPr bwMode="auto">
          <a:xfrm>
            <a:off x="754063" y="5154613"/>
            <a:ext cx="655637" cy="925512"/>
            <a:chOff x="733187" y="1831290"/>
            <a:chExt cx="655090" cy="925118"/>
          </a:xfrm>
        </p:grpSpPr>
        <p:sp>
          <p:nvSpPr>
            <p:cNvPr id="70659" name="Freeform 7"/>
            <p:cNvSpPr>
              <a:spLocks noEditPoints="1"/>
            </p:cNvSpPr>
            <p:nvPr/>
          </p:nvSpPr>
          <p:spPr>
            <a:xfrm>
              <a:off x="733187" y="1831290"/>
              <a:ext cx="655090" cy="925118"/>
            </a:xfrm>
            <a:custGeom>
              <a:avLst/>
              <a:gdLst/>
              <a:ahLst/>
              <a:cxnLst>
                <a:cxn ang="0">
                  <a:pos x="655090" y="308372"/>
                </a:cxn>
                <a:cxn ang="0">
                  <a:pos x="327545" y="0"/>
                </a:cxn>
                <a:cxn ang="0">
                  <a:pos x="0" y="308372"/>
                </a:cxn>
                <a:cxn ang="0">
                  <a:pos x="50391" y="474419"/>
                </a:cxn>
                <a:cxn ang="0">
                  <a:pos x="50391" y="474419"/>
                </a:cxn>
                <a:cxn ang="0">
                  <a:pos x="327545" y="925118"/>
                </a:cxn>
                <a:cxn ang="0">
                  <a:pos x="604698" y="474419"/>
                </a:cxn>
                <a:cxn ang="0">
                  <a:pos x="604698" y="474419"/>
                </a:cxn>
                <a:cxn ang="0">
                  <a:pos x="655090" y="308372"/>
                </a:cxn>
                <a:cxn ang="0">
                  <a:pos x="327545" y="569303"/>
                </a:cxn>
                <a:cxn ang="0">
                  <a:pos x="50391" y="308372"/>
                </a:cxn>
                <a:cxn ang="0">
                  <a:pos x="327545" y="71162"/>
                </a:cxn>
                <a:cxn ang="0">
                  <a:pos x="604698" y="308372"/>
                </a:cxn>
                <a:cxn ang="0">
                  <a:pos x="327545" y="569303"/>
                </a:cxn>
              </a:cxnLst>
              <a:rect l="0" t="0" r="0" b="0"/>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1"/>
            </a:solidFill>
            <a:ln w="9525">
              <a:noFill/>
            </a:ln>
          </p:spPr>
          <p:txBody>
            <a:bodyPr/>
            <a:lstStyle/>
            <a:p>
              <a:pPr>
                <a:buFont typeface="Arial" panose="020B0604020202020204" pitchFamily="34" charset="0"/>
                <a:buNone/>
                <a:defRPr/>
              </a:pPr>
              <a:endParaRPr lang="zh-CN" altLang="en-US" sz="135">
                <a:ea typeface="宋体" panose="02010600030101010101" pitchFamily="2" charset="-122"/>
              </a:endParaRPr>
            </a:p>
          </p:txBody>
        </p:sp>
        <p:sp>
          <p:nvSpPr>
            <p:cNvPr id="91165" name="TextBox 4"/>
            <p:cNvSpPr txBox="1">
              <a:spLocks noChangeArrowheads="1"/>
            </p:cNvSpPr>
            <p:nvPr/>
          </p:nvSpPr>
          <p:spPr bwMode="auto">
            <a:xfrm>
              <a:off x="855310" y="1863921"/>
              <a:ext cx="363898" cy="522997"/>
            </a:xfrm>
            <a:prstGeom prst="rect">
              <a:avLst/>
            </a:prstGeom>
            <a:noFill/>
            <a:ln w="9525">
              <a:noFill/>
              <a:miter lim="800000"/>
            </a:ln>
          </p:spPr>
          <p:txBody>
            <a:bodyPr wrap="none">
              <a:spAutoFit/>
            </a:bodyPr>
            <a:lstStyle/>
            <a:p>
              <a:pPr algn="ctr">
                <a:buFont typeface="Arial" panose="020B0604020202020204" pitchFamily="34" charset="0"/>
                <a:buNone/>
              </a:pPr>
              <a:r>
                <a:rPr lang="en-US" altLang="zh-CN" sz="2800" b="1">
                  <a:solidFill>
                    <a:srgbClr val="6F3293"/>
                  </a:solidFill>
                  <a:latin typeface="CAJ FNT03"/>
                </a:rPr>
                <a:t>5</a:t>
              </a:r>
              <a:endParaRPr lang="vi-VN" altLang="zh-CN" sz="2800" b="1">
                <a:solidFill>
                  <a:srgbClr val="6F3293"/>
                </a:solidFill>
                <a:latin typeface="Arial" panose="020B0604020202020204" pitchFamily="34" charset="0"/>
              </a:endParaRPr>
            </a:p>
          </p:txBody>
        </p:sp>
      </p:grpSp>
      <p:grpSp>
        <p:nvGrpSpPr>
          <p:cNvPr id="91139" name="Group 5"/>
          <p:cNvGrpSpPr/>
          <p:nvPr/>
        </p:nvGrpSpPr>
        <p:grpSpPr bwMode="auto">
          <a:xfrm>
            <a:off x="754063" y="2055813"/>
            <a:ext cx="655637" cy="925512"/>
            <a:chOff x="3811105" y="1855811"/>
            <a:chExt cx="655090" cy="925117"/>
          </a:xfrm>
        </p:grpSpPr>
        <p:sp>
          <p:nvSpPr>
            <p:cNvPr id="70662" name="Freeform 7"/>
            <p:cNvSpPr>
              <a:spLocks noEditPoints="1"/>
            </p:cNvSpPr>
            <p:nvPr/>
          </p:nvSpPr>
          <p:spPr>
            <a:xfrm>
              <a:off x="3811105" y="1855811"/>
              <a:ext cx="655090" cy="925117"/>
            </a:xfrm>
            <a:custGeom>
              <a:avLst/>
              <a:gdLst/>
              <a:ahLst/>
              <a:cxnLst>
                <a:cxn ang="0">
                  <a:pos x="655090" y="308372"/>
                </a:cxn>
                <a:cxn ang="0">
                  <a:pos x="327545" y="0"/>
                </a:cxn>
                <a:cxn ang="0">
                  <a:pos x="0" y="308372"/>
                </a:cxn>
                <a:cxn ang="0">
                  <a:pos x="50391" y="474418"/>
                </a:cxn>
                <a:cxn ang="0">
                  <a:pos x="50391" y="474418"/>
                </a:cxn>
                <a:cxn ang="0">
                  <a:pos x="327545" y="925117"/>
                </a:cxn>
                <a:cxn ang="0">
                  <a:pos x="604698" y="474418"/>
                </a:cxn>
                <a:cxn ang="0">
                  <a:pos x="604698" y="474418"/>
                </a:cxn>
                <a:cxn ang="0">
                  <a:pos x="655090" y="308372"/>
                </a:cxn>
                <a:cxn ang="0">
                  <a:pos x="327545" y="569302"/>
                </a:cxn>
                <a:cxn ang="0">
                  <a:pos x="50391" y="308372"/>
                </a:cxn>
                <a:cxn ang="0">
                  <a:pos x="327545" y="71162"/>
                </a:cxn>
                <a:cxn ang="0">
                  <a:pos x="604698" y="308372"/>
                </a:cxn>
                <a:cxn ang="0">
                  <a:pos x="327545" y="569302"/>
                </a:cxn>
              </a:cxnLst>
              <a:rect l="0" t="0" r="0" b="0"/>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solidFill>
            <a:ln w="9525">
              <a:noFill/>
            </a:ln>
          </p:spPr>
          <p:txBody>
            <a:bodyPr/>
            <a:lstStyle/>
            <a:p>
              <a:pPr>
                <a:buFont typeface="Arial" panose="020B0604020202020204" pitchFamily="34" charset="0"/>
                <a:buNone/>
                <a:defRPr/>
              </a:pPr>
              <a:endParaRPr lang="zh-CN" altLang="en-US" sz="135">
                <a:ea typeface="宋体" panose="02010600030101010101" pitchFamily="2" charset="-122"/>
              </a:endParaRPr>
            </a:p>
          </p:txBody>
        </p:sp>
        <p:sp>
          <p:nvSpPr>
            <p:cNvPr id="91163" name="TextBox 7"/>
            <p:cNvSpPr txBox="1">
              <a:spLocks noChangeArrowheads="1"/>
            </p:cNvSpPr>
            <p:nvPr/>
          </p:nvSpPr>
          <p:spPr bwMode="auto">
            <a:xfrm>
              <a:off x="3963465" y="1900487"/>
              <a:ext cx="363898" cy="522997"/>
            </a:xfrm>
            <a:prstGeom prst="rect">
              <a:avLst/>
            </a:prstGeom>
            <a:noFill/>
            <a:ln w="9525">
              <a:noFill/>
              <a:miter lim="800000"/>
            </a:ln>
          </p:spPr>
          <p:txBody>
            <a:bodyPr wrap="none">
              <a:spAutoFit/>
            </a:bodyPr>
            <a:lstStyle/>
            <a:p>
              <a:pPr algn="ctr">
                <a:buFont typeface="Arial" panose="020B0604020202020204" pitchFamily="34" charset="0"/>
                <a:buNone/>
              </a:pPr>
              <a:r>
                <a:rPr lang="en-US" altLang="zh-CN" sz="2800" b="1">
                  <a:solidFill>
                    <a:srgbClr val="6F3293"/>
                  </a:solidFill>
                  <a:latin typeface="CAJ FNT03"/>
                </a:rPr>
                <a:t>2</a:t>
              </a:r>
              <a:endParaRPr lang="vi-VN" altLang="zh-CN" sz="2800" b="1">
                <a:solidFill>
                  <a:srgbClr val="6F3293"/>
                </a:solidFill>
                <a:latin typeface="Arial" panose="020B0604020202020204" pitchFamily="34" charset="0"/>
              </a:endParaRPr>
            </a:p>
          </p:txBody>
        </p:sp>
      </p:grpSp>
      <p:grpSp>
        <p:nvGrpSpPr>
          <p:cNvPr id="91140" name="组合 89"/>
          <p:cNvGrpSpPr/>
          <p:nvPr/>
        </p:nvGrpSpPr>
        <p:grpSpPr bwMode="auto">
          <a:xfrm>
            <a:off x="754063" y="3052763"/>
            <a:ext cx="655637" cy="925512"/>
            <a:chOff x="5744337" y="1404207"/>
            <a:chExt cx="655090" cy="925117"/>
          </a:xfrm>
        </p:grpSpPr>
        <p:grpSp>
          <p:nvGrpSpPr>
            <p:cNvPr id="91158" name="Group 8"/>
            <p:cNvGrpSpPr/>
            <p:nvPr/>
          </p:nvGrpSpPr>
          <p:grpSpPr bwMode="auto">
            <a:xfrm>
              <a:off x="5744337" y="1404207"/>
              <a:ext cx="655090" cy="925117"/>
              <a:chOff x="5728942" y="1855811"/>
              <a:chExt cx="655090" cy="925117"/>
            </a:xfrm>
          </p:grpSpPr>
          <p:sp>
            <p:nvSpPr>
              <p:cNvPr id="10" name="Freeform 7"/>
              <p:cNvSpPr>
                <a:spLocks noEditPoints="1"/>
              </p:cNvSpPr>
              <p:nvPr/>
            </p:nvSpPr>
            <p:spPr bwMode="auto">
              <a:xfrm>
                <a:off x="5728942"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3"/>
              </a:solidFill>
              <a:ln>
                <a:noFill/>
              </a:ln>
            </p:spPr>
            <p:txBody>
              <a:bodyPr/>
              <a:lstStyle/>
              <a:p>
                <a:pPr fontAlgn="auto">
                  <a:buFont typeface="Arial" panose="020B0604020202020204" pitchFamily="34" charset="0"/>
                  <a:buNone/>
                  <a:defRPr/>
                </a:pPr>
                <a:endParaRPr lang="zh-CN" altLang="en-US" sz="135" noProof="1">
                  <a:solidFill>
                    <a:prstClr val="black"/>
                  </a:solidFill>
                  <a:ea typeface="宋体" panose="02010600030101010101" pitchFamily="2" charset="-122"/>
                </a:endParaRPr>
              </a:p>
            </p:txBody>
          </p:sp>
          <p:sp>
            <p:nvSpPr>
              <p:cNvPr id="70667" name="TextBox 10"/>
              <p:cNvSpPr txBox="1"/>
              <p:nvPr/>
            </p:nvSpPr>
            <p:spPr>
              <a:xfrm>
                <a:off x="5974799" y="1987517"/>
                <a:ext cx="183996" cy="112665"/>
              </a:xfrm>
              <a:prstGeom prst="rect">
                <a:avLst/>
              </a:prstGeom>
              <a:noFill/>
              <a:ln w="9525">
                <a:noFill/>
              </a:ln>
            </p:spPr>
            <p:txBody>
              <a:bodyPr wrap="none">
                <a:spAutoFit/>
              </a:bodyPr>
              <a:lstStyle/>
              <a:p>
                <a:pPr algn="ctr">
                  <a:buFont typeface="Arial" panose="020B0604020202020204" pitchFamily="34" charset="0"/>
                  <a:buNone/>
                  <a:defRPr/>
                </a:pPr>
                <a:endParaRPr lang="vi-VN" altLang="zh-CN" sz="135" dirty="0">
                  <a:solidFill>
                    <a:srgbClr val="FA1230"/>
                  </a:solidFill>
                  <a:latin typeface="Arial" panose="020B0604020202020204" pitchFamily="34" charset="0"/>
                  <a:ea typeface="宋体" panose="02010600030101010101" pitchFamily="2" charset="-122"/>
                </a:endParaRPr>
              </a:p>
            </p:txBody>
          </p:sp>
        </p:grpSp>
        <p:sp>
          <p:nvSpPr>
            <p:cNvPr id="91159" name="矩形 76"/>
            <p:cNvSpPr>
              <a:spLocks noChangeArrowheads="1"/>
            </p:cNvSpPr>
            <p:nvPr/>
          </p:nvSpPr>
          <p:spPr bwMode="auto">
            <a:xfrm>
              <a:off x="5889932" y="1457903"/>
              <a:ext cx="363898" cy="522997"/>
            </a:xfrm>
            <a:prstGeom prst="rect">
              <a:avLst/>
            </a:prstGeom>
            <a:noFill/>
            <a:ln w="9525">
              <a:noFill/>
              <a:miter lim="800000"/>
            </a:ln>
          </p:spPr>
          <p:txBody>
            <a:bodyPr wrap="none">
              <a:spAutoFit/>
            </a:bodyPr>
            <a:lstStyle/>
            <a:p>
              <a:pPr algn="ctr">
                <a:buFont typeface="Arial" panose="020B0604020202020204" pitchFamily="34" charset="0"/>
                <a:buNone/>
              </a:pPr>
              <a:r>
                <a:rPr lang="en-US" altLang="zh-CN" sz="2800" b="1">
                  <a:solidFill>
                    <a:srgbClr val="6F3293"/>
                  </a:solidFill>
                  <a:latin typeface="CAJ FNT03"/>
                </a:rPr>
                <a:t>3</a:t>
              </a:r>
              <a:endParaRPr lang="vi-VN" altLang="zh-CN" sz="2800" b="1">
                <a:solidFill>
                  <a:srgbClr val="6F3293"/>
                </a:solidFill>
                <a:latin typeface="Arial" panose="020B0604020202020204" pitchFamily="34" charset="0"/>
              </a:endParaRPr>
            </a:p>
          </p:txBody>
        </p:sp>
      </p:grpSp>
      <p:grpSp>
        <p:nvGrpSpPr>
          <p:cNvPr id="91141" name="组合 83"/>
          <p:cNvGrpSpPr/>
          <p:nvPr/>
        </p:nvGrpSpPr>
        <p:grpSpPr bwMode="auto">
          <a:xfrm>
            <a:off x="754063" y="4076700"/>
            <a:ext cx="655637" cy="925513"/>
            <a:chOff x="7749336" y="1425272"/>
            <a:chExt cx="655090" cy="925117"/>
          </a:xfrm>
        </p:grpSpPr>
        <p:sp>
          <p:nvSpPr>
            <p:cNvPr id="13" name="Freeform 7"/>
            <p:cNvSpPr>
              <a:spLocks noEditPoints="1"/>
            </p:cNvSpPr>
            <p:nvPr/>
          </p:nvSpPr>
          <p:spPr bwMode="auto">
            <a:xfrm>
              <a:off x="7749336"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4"/>
            </a:solidFill>
            <a:ln>
              <a:noFill/>
            </a:ln>
          </p:spPr>
          <p:txBody>
            <a:bodyPr/>
            <a:lstStyle/>
            <a:p>
              <a:pPr fontAlgn="auto">
                <a:buFont typeface="Arial" panose="020B0604020202020204" pitchFamily="34" charset="0"/>
                <a:buNone/>
                <a:defRPr/>
              </a:pPr>
              <a:endParaRPr lang="zh-CN" altLang="en-US" sz="135" noProof="1">
                <a:solidFill>
                  <a:prstClr val="black"/>
                </a:solidFill>
                <a:ea typeface="宋体" panose="02010600030101010101" pitchFamily="2" charset="-122"/>
              </a:endParaRPr>
            </a:p>
          </p:txBody>
        </p:sp>
        <p:sp>
          <p:nvSpPr>
            <p:cNvPr id="91157" name="矩形 78"/>
            <p:cNvSpPr>
              <a:spLocks noChangeArrowheads="1"/>
            </p:cNvSpPr>
            <p:nvPr/>
          </p:nvSpPr>
          <p:spPr bwMode="auto">
            <a:xfrm>
              <a:off x="7892083" y="1469948"/>
              <a:ext cx="363898" cy="522996"/>
            </a:xfrm>
            <a:prstGeom prst="rect">
              <a:avLst/>
            </a:prstGeom>
            <a:noFill/>
            <a:ln w="9525">
              <a:noFill/>
              <a:miter lim="800000"/>
            </a:ln>
          </p:spPr>
          <p:txBody>
            <a:bodyPr wrap="none">
              <a:spAutoFit/>
            </a:bodyPr>
            <a:lstStyle/>
            <a:p>
              <a:pPr algn="ctr">
                <a:buFont typeface="Arial" panose="020B0604020202020204" pitchFamily="34" charset="0"/>
                <a:buNone/>
              </a:pPr>
              <a:r>
                <a:rPr lang="en-US" altLang="zh-CN" sz="2800" b="1">
                  <a:solidFill>
                    <a:srgbClr val="6F3293"/>
                  </a:solidFill>
                  <a:latin typeface="CAJ FNT03"/>
                </a:rPr>
                <a:t>4</a:t>
              </a:r>
              <a:endParaRPr lang="vi-VN" altLang="zh-CN" sz="2800" b="1">
                <a:solidFill>
                  <a:srgbClr val="6F3293"/>
                </a:solidFill>
                <a:latin typeface="Arial" panose="020B0604020202020204" pitchFamily="34" charset="0"/>
              </a:endParaRPr>
            </a:p>
          </p:txBody>
        </p:sp>
      </p:grpSp>
      <p:grpSp>
        <p:nvGrpSpPr>
          <p:cNvPr id="91142" name="组合 84"/>
          <p:cNvGrpSpPr/>
          <p:nvPr/>
        </p:nvGrpSpPr>
        <p:grpSpPr bwMode="auto">
          <a:xfrm>
            <a:off x="754063" y="1081088"/>
            <a:ext cx="655637" cy="925512"/>
            <a:chOff x="9754371" y="1425272"/>
            <a:chExt cx="655090" cy="925117"/>
          </a:xfrm>
        </p:grpSpPr>
        <p:sp>
          <p:nvSpPr>
            <p:cNvPr id="16" name="Freeform 7"/>
            <p:cNvSpPr>
              <a:spLocks noEditPoints="1"/>
            </p:cNvSpPr>
            <p:nvPr/>
          </p:nvSpPr>
          <p:spPr bwMode="auto">
            <a:xfrm>
              <a:off x="9754371"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5"/>
            </a:solidFill>
            <a:ln>
              <a:noFill/>
            </a:ln>
          </p:spPr>
          <p:txBody>
            <a:bodyPr/>
            <a:lstStyle/>
            <a:p>
              <a:pPr fontAlgn="auto">
                <a:buFont typeface="Arial" panose="020B0604020202020204" pitchFamily="34" charset="0"/>
                <a:buNone/>
                <a:defRPr/>
              </a:pPr>
              <a:endParaRPr lang="zh-CN" altLang="en-US" sz="135" noProof="1">
                <a:solidFill>
                  <a:prstClr val="black"/>
                </a:solidFill>
                <a:ea typeface="宋体" panose="02010600030101010101" pitchFamily="2" charset="-122"/>
              </a:endParaRPr>
            </a:p>
          </p:txBody>
        </p:sp>
        <p:sp>
          <p:nvSpPr>
            <p:cNvPr id="91155" name="矩形 80"/>
            <p:cNvSpPr>
              <a:spLocks noChangeArrowheads="1"/>
            </p:cNvSpPr>
            <p:nvPr/>
          </p:nvSpPr>
          <p:spPr bwMode="auto">
            <a:xfrm>
              <a:off x="9895625" y="1469948"/>
              <a:ext cx="363898" cy="522997"/>
            </a:xfrm>
            <a:prstGeom prst="rect">
              <a:avLst/>
            </a:prstGeom>
            <a:noFill/>
            <a:ln w="9525">
              <a:noFill/>
              <a:miter lim="800000"/>
            </a:ln>
          </p:spPr>
          <p:txBody>
            <a:bodyPr wrap="none">
              <a:spAutoFit/>
            </a:bodyPr>
            <a:lstStyle/>
            <a:p>
              <a:pPr algn="ctr">
                <a:buFont typeface="Arial" panose="020B0604020202020204" pitchFamily="34" charset="0"/>
                <a:buNone/>
              </a:pPr>
              <a:r>
                <a:rPr lang="en-US" altLang="zh-CN" sz="2800" b="1">
                  <a:solidFill>
                    <a:srgbClr val="6F3293"/>
                  </a:solidFill>
                  <a:latin typeface="CAJ FNT03"/>
                </a:rPr>
                <a:t>1</a:t>
              </a:r>
              <a:endParaRPr lang="vi-VN" altLang="zh-CN" sz="2800" b="1">
                <a:solidFill>
                  <a:srgbClr val="6F3293"/>
                </a:solidFill>
                <a:latin typeface="Arial" panose="020B0604020202020204" pitchFamily="34" charset="0"/>
              </a:endParaRPr>
            </a:p>
          </p:txBody>
        </p:sp>
      </p:grpSp>
      <p:grpSp>
        <p:nvGrpSpPr>
          <p:cNvPr id="17" name="组合 16"/>
          <p:cNvGrpSpPr/>
          <p:nvPr/>
        </p:nvGrpSpPr>
        <p:grpSpPr>
          <a:xfrm>
            <a:off x="1761491" y="1205829"/>
            <a:ext cx="2718435" cy="607694"/>
            <a:chOff x="1531993" y="1839835"/>
            <a:chExt cx="2574925" cy="607751"/>
          </a:xfrm>
          <a:solidFill>
            <a:srgbClr val="0070C0"/>
          </a:solidFill>
        </p:grpSpPr>
        <p:sp>
          <p:nvSpPr>
            <p:cNvPr id="45" name="Chevron 44"/>
            <p:cNvSpPr/>
            <p:nvPr/>
          </p:nvSpPr>
          <p:spPr>
            <a:xfrm>
              <a:off x="1531993" y="1839835"/>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en-US" sz="2400" b="1" noProof="1">
                <a:solidFill>
                  <a:schemeClr val="bg1"/>
                </a:solidFill>
              </a:endParaRPr>
            </a:p>
          </p:txBody>
        </p:sp>
        <p:sp>
          <p:nvSpPr>
            <p:cNvPr id="83" name="文本框 82"/>
            <p:cNvSpPr txBox="1"/>
            <p:nvPr/>
          </p:nvSpPr>
          <p:spPr>
            <a:xfrm>
              <a:off x="1862828" y="1913495"/>
              <a:ext cx="2244090" cy="461708"/>
            </a:xfrm>
            <a:prstGeom prst="rect">
              <a:avLst/>
            </a:prstGeom>
            <a:noFill/>
          </p:spPr>
          <p:txBody>
            <a:bodyPr>
              <a:spAutoFit/>
            </a:bodyPr>
            <a:lstStyle/>
            <a:p>
              <a:pPr fontAlgn="auto">
                <a:buFont typeface="Arial" panose="020B0604020202020204" pitchFamily="34" charset="0"/>
                <a:buNone/>
                <a:defRPr/>
              </a:pPr>
              <a:r>
                <a:rPr lang="zh-CN" altLang="en-US" sz="2400" b="1" noProof="1">
                  <a:solidFill>
                    <a:schemeClr val="bg1"/>
                  </a:solidFill>
                  <a:latin typeface="微软雅黑" panose="020B0503020204020204" pitchFamily="34" charset="-122"/>
                  <a:ea typeface="微软雅黑" panose="020B0503020204020204" pitchFamily="34" charset="-122"/>
                </a:rPr>
                <a:t>新型阅读体验</a:t>
              </a:r>
            </a:p>
          </p:txBody>
        </p:sp>
      </p:grpSp>
      <p:grpSp>
        <p:nvGrpSpPr>
          <p:cNvPr id="15" name="组合 14"/>
          <p:cNvGrpSpPr/>
          <p:nvPr/>
        </p:nvGrpSpPr>
        <p:grpSpPr>
          <a:xfrm>
            <a:off x="1761491" y="2214206"/>
            <a:ext cx="2470151" cy="607694"/>
            <a:chOff x="1538572" y="3000977"/>
            <a:chExt cx="2340000" cy="607751"/>
          </a:xfrm>
          <a:solidFill>
            <a:srgbClr val="ED7D31"/>
          </a:solidFill>
        </p:grpSpPr>
        <p:sp>
          <p:nvSpPr>
            <p:cNvPr id="61" name="Chevron 60"/>
            <p:cNvSpPr/>
            <p:nvPr/>
          </p:nvSpPr>
          <p:spPr>
            <a:xfrm>
              <a:off x="1538572" y="300097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en-US" sz="2400" b="1" noProof="1">
                <a:solidFill>
                  <a:schemeClr val="bg1"/>
                </a:solidFill>
              </a:endParaRPr>
            </a:p>
          </p:txBody>
        </p:sp>
        <p:sp>
          <p:nvSpPr>
            <p:cNvPr id="86" name="文本框 85"/>
            <p:cNvSpPr txBox="1"/>
            <p:nvPr/>
          </p:nvSpPr>
          <p:spPr>
            <a:xfrm>
              <a:off x="1869386" y="3074020"/>
              <a:ext cx="1770904" cy="461708"/>
            </a:xfrm>
            <a:prstGeom prst="rect">
              <a:avLst/>
            </a:prstGeom>
            <a:grpFill/>
          </p:spPr>
          <p:txBody>
            <a:bodyPr>
              <a:spAutoFit/>
            </a:bodyPr>
            <a:lstStyle/>
            <a:p>
              <a:pPr fontAlgn="auto">
                <a:buFont typeface="Arial" panose="020B0604020202020204" pitchFamily="34" charset="0"/>
                <a:buNone/>
                <a:defRPr/>
              </a:pPr>
              <a:r>
                <a:rPr lang="zh-CN" altLang="en-US" sz="2400" b="1" noProof="1">
                  <a:solidFill>
                    <a:schemeClr val="bg1"/>
                  </a:solidFill>
                  <a:latin typeface="微软雅黑" panose="020B0503020204020204" pitchFamily="34" charset="-122"/>
                  <a:ea typeface="微软雅黑" panose="020B0503020204020204" pitchFamily="34" charset="-122"/>
                </a:rPr>
                <a:t>研究型学习</a:t>
              </a:r>
            </a:p>
          </p:txBody>
        </p:sp>
      </p:grpSp>
      <p:grpSp>
        <p:nvGrpSpPr>
          <p:cNvPr id="14" name="组合 13"/>
          <p:cNvGrpSpPr/>
          <p:nvPr/>
        </p:nvGrpSpPr>
        <p:grpSpPr>
          <a:xfrm>
            <a:off x="1761491" y="3210521"/>
            <a:ext cx="2470151" cy="607694"/>
            <a:chOff x="1538572" y="4207897"/>
            <a:chExt cx="2340000" cy="607751"/>
          </a:xfrm>
          <a:solidFill>
            <a:schemeClr val="bg1">
              <a:lumMod val="50000"/>
            </a:schemeClr>
          </a:solidFill>
        </p:grpSpPr>
        <p:sp>
          <p:nvSpPr>
            <p:cNvPr id="52" name="Chevron 51"/>
            <p:cNvSpPr/>
            <p:nvPr/>
          </p:nvSpPr>
          <p:spPr>
            <a:xfrm>
              <a:off x="1538572" y="420789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en-US" sz="2400" b="1" noProof="1">
                <a:solidFill>
                  <a:schemeClr val="bg1"/>
                </a:solidFill>
              </a:endParaRPr>
            </a:p>
          </p:txBody>
        </p:sp>
        <p:sp>
          <p:nvSpPr>
            <p:cNvPr id="87" name="文本框 86"/>
            <p:cNvSpPr txBox="1"/>
            <p:nvPr/>
          </p:nvSpPr>
          <p:spPr>
            <a:xfrm>
              <a:off x="1869386" y="4280940"/>
              <a:ext cx="1770904" cy="461708"/>
            </a:xfrm>
            <a:prstGeom prst="rect">
              <a:avLst/>
            </a:prstGeom>
            <a:grpFill/>
          </p:spPr>
          <p:txBody>
            <a:bodyPr>
              <a:spAutoFit/>
            </a:bodyPr>
            <a:lstStyle/>
            <a:p>
              <a:pPr algn="ctr" fontAlgn="auto">
                <a:buFont typeface="Arial" panose="020B0604020202020204" pitchFamily="34" charset="0"/>
                <a:buNone/>
                <a:defRPr/>
              </a:pPr>
              <a:r>
                <a:rPr lang="zh-CN" altLang="en-US" sz="2400" b="1" noProof="1">
                  <a:solidFill>
                    <a:schemeClr val="bg1"/>
                  </a:solidFill>
                  <a:latin typeface="微软雅黑" panose="020B0503020204020204" pitchFamily="34" charset="-122"/>
                  <a:ea typeface="微软雅黑" panose="020B0503020204020204" pitchFamily="34" charset="-122"/>
                </a:rPr>
                <a:t>创作投稿</a:t>
              </a:r>
            </a:p>
          </p:txBody>
        </p:sp>
      </p:grpSp>
      <p:grpSp>
        <p:nvGrpSpPr>
          <p:cNvPr id="12" name="组合 11"/>
          <p:cNvGrpSpPr/>
          <p:nvPr/>
        </p:nvGrpSpPr>
        <p:grpSpPr>
          <a:xfrm>
            <a:off x="1763395" y="4236044"/>
            <a:ext cx="2468880" cy="607694"/>
            <a:chOff x="1571756" y="5204646"/>
            <a:chExt cx="2340000" cy="607751"/>
          </a:xfrm>
          <a:solidFill>
            <a:srgbClr val="FFC000"/>
          </a:solidFill>
        </p:grpSpPr>
        <p:sp>
          <p:nvSpPr>
            <p:cNvPr id="40" name="Chevron 39"/>
            <p:cNvSpPr/>
            <p:nvPr/>
          </p:nvSpPr>
          <p:spPr>
            <a:xfrm>
              <a:off x="1571756" y="5204646"/>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en-US" sz="2400" b="1" noProof="1">
                <a:solidFill>
                  <a:schemeClr val="bg1"/>
                </a:solidFill>
              </a:endParaRPr>
            </a:p>
          </p:txBody>
        </p:sp>
        <p:sp>
          <p:nvSpPr>
            <p:cNvPr id="88" name="文本框 87"/>
            <p:cNvSpPr txBox="1"/>
            <p:nvPr/>
          </p:nvSpPr>
          <p:spPr>
            <a:xfrm>
              <a:off x="1972136" y="5277689"/>
              <a:ext cx="1534754" cy="461708"/>
            </a:xfrm>
            <a:prstGeom prst="rect">
              <a:avLst/>
            </a:prstGeom>
            <a:grpFill/>
          </p:spPr>
          <p:txBody>
            <a:bodyPr>
              <a:spAutoFit/>
            </a:bodyPr>
            <a:lstStyle/>
            <a:p>
              <a:pPr fontAlgn="auto">
                <a:buFont typeface="Arial" panose="020B0604020202020204" pitchFamily="34" charset="0"/>
                <a:buNone/>
                <a:defRPr/>
              </a:pPr>
              <a:r>
                <a:rPr lang="zh-CN" altLang="en-US" sz="2400" b="1" noProof="1">
                  <a:solidFill>
                    <a:schemeClr val="bg1"/>
                  </a:solidFill>
                  <a:latin typeface="微软雅黑" panose="020B0503020204020204" pitchFamily="34" charset="-122"/>
                  <a:ea typeface="微软雅黑" panose="020B0503020204020204" pitchFamily="34" charset="-122"/>
                </a:rPr>
                <a:t>学术社交</a:t>
              </a:r>
            </a:p>
          </p:txBody>
        </p:sp>
      </p:grpSp>
      <p:sp>
        <p:nvSpPr>
          <p:cNvPr id="24" name="Chevron 23"/>
          <p:cNvSpPr/>
          <p:nvPr/>
        </p:nvSpPr>
        <p:spPr>
          <a:xfrm>
            <a:off x="1762125" y="5310188"/>
            <a:ext cx="2470150" cy="612775"/>
          </a:xfrm>
          <a:prstGeom prst="chevron">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en-US" sz="2400" b="1" noProof="1">
              <a:solidFill>
                <a:schemeClr val="bg1"/>
              </a:solidFill>
            </a:endParaRPr>
          </a:p>
        </p:txBody>
      </p:sp>
      <p:sp>
        <p:nvSpPr>
          <p:cNvPr id="91148" name="矩形 18"/>
          <p:cNvSpPr>
            <a:spLocks noChangeArrowheads="1"/>
          </p:cNvSpPr>
          <p:nvPr/>
        </p:nvSpPr>
        <p:spPr bwMode="auto">
          <a:xfrm>
            <a:off x="4479925" y="1125538"/>
            <a:ext cx="6772275" cy="768350"/>
          </a:xfrm>
          <a:prstGeom prst="rect">
            <a:avLst/>
          </a:prstGeom>
          <a:noFill/>
          <a:ln w="9525">
            <a:noFill/>
            <a:miter lim="800000"/>
          </a:ln>
        </p:spPr>
        <p:txBody>
          <a:bodyPr>
            <a:spAutoFit/>
          </a:bodyPr>
          <a:lstStyle/>
          <a:p>
            <a:pPr>
              <a:lnSpc>
                <a:spcPct val="110000"/>
              </a:lnSpc>
              <a:buFont typeface="Arial" panose="020B0604020202020204" pitchFamily="34" charset="0"/>
              <a:buNone/>
            </a:pPr>
            <a:r>
              <a:rPr lang="zh-CN" altLang="en-US" sz="2000">
                <a:solidFill>
                  <a:srgbClr val="000000"/>
                </a:solidFill>
                <a:latin typeface="微软雅黑" panose="020B0503020204020204" pitchFamily="34" charset="-122"/>
                <a:ea typeface="微软雅黑" panose="020B0503020204020204" pitchFamily="34" charset="-122"/>
              </a:rPr>
              <a:t>文献内容全部</a:t>
            </a:r>
            <a:r>
              <a:rPr lang="en-US" altLang="zh-CN" sz="2000">
                <a:solidFill>
                  <a:srgbClr val="000000"/>
                </a:solidFill>
                <a:latin typeface="微软雅黑" panose="020B0503020204020204" pitchFamily="34" charset="-122"/>
                <a:ea typeface="微软雅黑" panose="020B0503020204020204" pitchFamily="34" charset="-122"/>
              </a:rPr>
              <a:t>XML</a:t>
            </a:r>
            <a:r>
              <a:rPr lang="zh-CN" altLang="en-US" sz="2000">
                <a:solidFill>
                  <a:srgbClr val="000000"/>
                </a:solidFill>
                <a:latin typeface="微软雅黑" panose="020B0503020204020204" pitchFamily="34" charset="-122"/>
                <a:ea typeface="微软雅黑" panose="020B0503020204020204" pitchFamily="34" charset="-122"/>
              </a:rPr>
              <a:t>碎片化，基于增强出版模式，提供碎片化、交互化、关联化的新型阅读体验</a:t>
            </a:r>
          </a:p>
        </p:txBody>
      </p:sp>
      <p:sp>
        <p:nvSpPr>
          <p:cNvPr id="91149" name="矩形 19"/>
          <p:cNvSpPr>
            <a:spLocks noChangeArrowheads="1"/>
          </p:cNvSpPr>
          <p:nvPr/>
        </p:nvSpPr>
        <p:spPr bwMode="auto">
          <a:xfrm>
            <a:off x="4479925" y="2198688"/>
            <a:ext cx="6772275" cy="768350"/>
          </a:xfrm>
          <a:prstGeom prst="rect">
            <a:avLst/>
          </a:prstGeom>
          <a:noFill/>
          <a:ln w="9525">
            <a:noFill/>
            <a:miter lim="800000"/>
          </a:ln>
        </p:spPr>
        <p:txBody>
          <a:bodyPr>
            <a:spAutoFit/>
          </a:bodyPr>
          <a:lstStyle/>
          <a:p>
            <a:pPr>
              <a:lnSpc>
                <a:spcPct val="110000"/>
              </a:lnSpc>
              <a:buFont typeface="Arial" panose="020B0604020202020204" pitchFamily="34" charset="0"/>
              <a:buNone/>
            </a:pPr>
            <a:r>
              <a:rPr lang="zh-CN" altLang="en-US" sz="2000">
                <a:solidFill>
                  <a:srgbClr val="000000"/>
                </a:solidFill>
                <a:latin typeface="微软雅黑" panose="020B0503020204020204" pitchFamily="34" charset="-122"/>
                <a:ea typeface="微软雅黑" panose="020B0503020204020204" pitchFamily="34" charset="-122"/>
              </a:rPr>
              <a:t>探究式深度学习、摘录、笔记汇编、知识网络构建、内容动态重组</a:t>
            </a:r>
          </a:p>
        </p:txBody>
      </p:sp>
      <p:sp>
        <p:nvSpPr>
          <p:cNvPr id="91150" name="矩形 20"/>
          <p:cNvSpPr>
            <a:spLocks noChangeArrowheads="1"/>
          </p:cNvSpPr>
          <p:nvPr/>
        </p:nvSpPr>
        <p:spPr bwMode="auto">
          <a:xfrm>
            <a:off x="4479925" y="3224213"/>
            <a:ext cx="6648450" cy="768350"/>
          </a:xfrm>
          <a:prstGeom prst="rect">
            <a:avLst/>
          </a:prstGeom>
          <a:noFill/>
          <a:ln w="9525">
            <a:noFill/>
            <a:miter lim="800000"/>
          </a:ln>
        </p:spPr>
        <p:txBody>
          <a:bodyPr>
            <a:spAutoFit/>
          </a:bodyPr>
          <a:lstStyle/>
          <a:p>
            <a:pPr>
              <a:lnSpc>
                <a:spcPct val="110000"/>
              </a:lnSpc>
              <a:buFont typeface="Arial" panose="020B0604020202020204" pitchFamily="34" charset="0"/>
              <a:buNone/>
            </a:pPr>
            <a:r>
              <a:rPr lang="zh-CN" altLang="en-US" sz="2000">
                <a:solidFill>
                  <a:srgbClr val="000000"/>
                </a:solidFill>
                <a:latin typeface="微软雅黑" panose="020B0503020204020204" pitchFamily="34" charset="-122"/>
                <a:ea typeface="微软雅黑" panose="020B0503020204020204" pitchFamily="34" charset="-122"/>
              </a:rPr>
              <a:t>在线创作、素材及笔记引用，引文自动管理，实现一站式投稿及自动排版</a:t>
            </a:r>
          </a:p>
        </p:txBody>
      </p:sp>
      <p:sp>
        <p:nvSpPr>
          <p:cNvPr id="91151" name="矩形 21"/>
          <p:cNvSpPr>
            <a:spLocks noChangeArrowheads="1"/>
          </p:cNvSpPr>
          <p:nvPr/>
        </p:nvSpPr>
        <p:spPr bwMode="auto">
          <a:xfrm>
            <a:off x="4479925" y="4359275"/>
            <a:ext cx="5827713" cy="430213"/>
          </a:xfrm>
          <a:prstGeom prst="rect">
            <a:avLst/>
          </a:prstGeom>
          <a:noFill/>
          <a:ln w="9525">
            <a:noFill/>
            <a:miter lim="800000"/>
          </a:ln>
        </p:spPr>
        <p:txBody>
          <a:bodyPr wrap="none">
            <a:spAutoFit/>
          </a:bodyPr>
          <a:lstStyle/>
          <a:p>
            <a:pPr>
              <a:lnSpc>
                <a:spcPct val="110000"/>
              </a:lnSpc>
              <a:buFont typeface="Arial" panose="020B0604020202020204" pitchFamily="34" charset="0"/>
              <a:buNone/>
            </a:pPr>
            <a:r>
              <a:rPr lang="zh-CN" altLang="en-US" sz="2000">
                <a:solidFill>
                  <a:srgbClr val="000000"/>
                </a:solidFill>
                <a:latin typeface="微软雅黑" panose="020B0503020204020204" pitchFamily="34" charset="-122"/>
                <a:ea typeface="微软雅黑" panose="020B0503020204020204" pitchFamily="34" charset="-122"/>
              </a:rPr>
              <a:t>与其他读者和研究人员进行研讨、交流及科研合作</a:t>
            </a:r>
          </a:p>
        </p:txBody>
      </p:sp>
      <p:sp>
        <p:nvSpPr>
          <p:cNvPr id="91152" name="矩形 22"/>
          <p:cNvSpPr>
            <a:spLocks noChangeArrowheads="1"/>
          </p:cNvSpPr>
          <p:nvPr/>
        </p:nvSpPr>
        <p:spPr bwMode="auto">
          <a:xfrm>
            <a:off x="4479925" y="5264150"/>
            <a:ext cx="6648450" cy="768350"/>
          </a:xfrm>
          <a:prstGeom prst="rect">
            <a:avLst/>
          </a:prstGeom>
          <a:noFill/>
          <a:ln w="9525">
            <a:noFill/>
            <a:miter lim="800000"/>
          </a:ln>
        </p:spPr>
        <p:txBody>
          <a:bodyPr>
            <a:spAutoFit/>
          </a:bodyPr>
          <a:lstStyle/>
          <a:p>
            <a:pPr>
              <a:lnSpc>
                <a:spcPct val="110000"/>
              </a:lnSpc>
              <a:buFont typeface="Arial" panose="020B0604020202020204" pitchFamily="34" charset="0"/>
              <a:buNone/>
            </a:pPr>
            <a:r>
              <a:rPr lang="zh-CN" altLang="en-US" sz="2000">
                <a:solidFill>
                  <a:srgbClr val="000000"/>
                </a:solidFill>
                <a:latin typeface="微软雅黑" panose="020B0503020204020204" pitchFamily="34" charset="-122"/>
                <a:ea typeface="微软雅黑" panose="020B0503020204020204" pitchFamily="34" charset="-122"/>
              </a:rPr>
              <a:t>管理学习资料、研究成果，随时随地获取和利用，构建和管理个人知识结构</a:t>
            </a:r>
          </a:p>
        </p:txBody>
      </p:sp>
      <p:sp>
        <p:nvSpPr>
          <p:cNvPr id="91153" name="文本框 1"/>
          <p:cNvSpPr txBox="1">
            <a:spLocks noChangeArrowheads="1"/>
          </p:cNvSpPr>
          <p:nvPr/>
        </p:nvSpPr>
        <p:spPr bwMode="auto">
          <a:xfrm>
            <a:off x="2111375" y="5372100"/>
            <a:ext cx="2368550" cy="460375"/>
          </a:xfrm>
          <a:prstGeom prst="rect">
            <a:avLst/>
          </a:prstGeom>
          <a:noFill/>
          <a:ln w="9525">
            <a:noFill/>
            <a:miter lim="800000"/>
          </a:ln>
        </p:spPr>
        <p:txBody>
          <a:bodyPr>
            <a:spAutoFit/>
          </a:bodyPr>
          <a:lstStyle/>
          <a:p>
            <a:pPr>
              <a:buFont typeface="Arial" panose="020B0604020202020204" pitchFamily="34" charset="0"/>
              <a:buNone/>
            </a:pPr>
            <a:r>
              <a:rPr lang="zh-CN" altLang="en-US" sz="2400" b="1" noProof="1">
                <a:solidFill>
                  <a:schemeClr val="bg1"/>
                </a:solidFill>
                <a:latin typeface="微软雅黑" panose="020B0503020204020204" pitchFamily="34" charset="-122"/>
                <a:ea typeface="微软雅黑" panose="020B0503020204020204" pitchFamily="34" charset="-122"/>
              </a:rPr>
              <a:t>个人知识管理</a:t>
            </a: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能为高校用户干什么？</a:t>
            </a:r>
          </a:p>
        </p:txBody>
      </p:sp>
      <p:grpSp>
        <p:nvGrpSpPr>
          <p:cNvPr id="3" name="组合 2"/>
          <p:cNvGrpSpPr/>
          <p:nvPr/>
        </p:nvGrpSpPr>
        <p:grpSpPr bwMode="auto">
          <a:xfrm>
            <a:off x="1216025" y="919163"/>
            <a:ext cx="2749550" cy="5557837"/>
            <a:chOff x="1161" y="1925"/>
            <a:chExt cx="4671" cy="8752"/>
          </a:xfrm>
        </p:grpSpPr>
        <p:sp>
          <p:nvSpPr>
            <p:cNvPr id="92192" name="TextBox 8"/>
            <p:cNvSpPr txBox="1">
              <a:spLocks noChangeArrowheads="1"/>
            </p:cNvSpPr>
            <p:nvPr/>
          </p:nvSpPr>
          <p:spPr bwMode="auto">
            <a:xfrm>
              <a:off x="1161" y="1925"/>
              <a:ext cx="4671" cy="485"/>
            </a:xfrm>
            <a:prstGeom prst="rect">
              <a:avLst/>
            </a:prstGeom>
            <a:noFill/>
            <a:ln w="9525">
              <a:noFill/>
              <a:miter lim="800000"/>
            </a:ln>
          </p:spPr>
          <p:txBody>
            <a:bodyPr lIns="0" tIns="0" rIns="0" bIns="0" anchor="ctr">
              <a:spAutoFit/>
            </a:bodyPr>
            <a:lstStyle/>
            <a:p>
              <a:pPr algn="ctr">
                <a:buFont typeface="Arial" panose="020B0604020202020204" pitchFamily="34" charset="0"/>
                <a:buNone/>
              </a:pPr>
              <a:r>
                <a:rPr lang="zh-CN" altLang="en-US" sz="2000" b="1">
                  <a:solidFill>
                    <a:srgbClr val="333F50"/>
                  </a:solidFill>
                  <a:latin typeface="Arial" panose="020B0604020202020204" pitchFamily="34" charset="0"/>
                  <a:ea typeface="微软雅黑" panose="020B0503020204020204" pitchFamily="34" charset="-122"/>
                  <a:sym typeface="Arial" panose="020B0604020202020204" pitchFamily="34" charset="0"/>
                </a:rPr>
                <a:t>探究式学习</a:t>
              </a:r>
            </a:p>
          </p:txBody>
        </p:sp>
        <p:sp>
          <p:nvSpPr>
            <p:cNvPr id="4" name="矩形 3"/>
            <p:cNvSpPr/>
            <p:nvPr/>
          </p:nvSpPr>
          <p:spPr>
            <a:xfrm>
              <a:off x="2639" y="2787"/>
              <a:ext cx="2179" cy="682"/>
            </a:xfrm>
            <a:prstGeom prst="rect">
              <a:avLst/>
            </a:prstGeom>
          </p:spPr>
          <p:style>
            <a:lnRef idx="2">
              <a:srgbClr val="CA8F45">
                <a:shade val="50000"/>
              </a:srgbClr>
            </a:lnRef>
            <a:fillRef idx="1">
              <a:srgbClr val="CA8F45"/>
            </a:fillRef>
            <a:effectRef idx="0">
              <a:srgbClr val="CA8F45"/>
            </a:effectRef>
            <a:fontRef idx="minor">
              <a:sysClr val="window" lastClr="FFFFFF"/>
            </a:fontRef>
          </p:style>
          <p:txBody>
            <a:bodyPr anchor="ctr"/>
            <a:lstStyle/>
            <a:p>
              <a:pPr algn="ctr">
                <a:buFont typeface="Arial" panose="020B0604020202020204" pitchFamily="34" charset="0"/>
                <a:buNone/>
                <a:defRPr/>
              </a:pPr>
              <a:r>
                <a:rPr lang="zh-CN" altLang="en-US" sz="2000" b="1" noProof="1"/>
                <a:t>明确问题</a:t>
              </a:r>
            </a:p>
          </p:txBody>
        </p:sp>
        <p:sp>
          <p:nvSpPr>
            <p:cNvPr id="6" name="矩形 5"/>
            <p:cNvSpPr/>
            <p:nvPr/>
          </p:nvSpPr>
          <p:spPr>
            <a:xfrm>
              <a:off x="2639" y="3760"/>
              <a:ext cx="2179" cy="680"/>
            </a:xfrm>
            <a:prstGeom prst="rect">
              <a:avLst/>
            </a:prstGeom>
          </p:spPr>
          <p:style>
            <a:lnRef idx="2">
              <a:srgbClr val="CA8F45">
                <a:shade val="50000"/>
              </a:srgbClr>
            </a:lnRef>
            <a:fillRef idx="1">
              <a:srgbClr val="CA8F45"/>
            </a:fillRef>
            <a:effectRef idx="0">
              <a:srgbClr val="CA8F45"/>
            </a:effectRef>
            <a:fontRef idx="minor">
              <a:sysClr val="window" lastClr="FFFFFF"/>
            </a:fontRef>
          </p:style>
          <p:txBody>
            <a:bodyPr anchor="ctr"/>
            <a:lstStyle/>
            <a:p>
              <a:pPr algn="ctr">
                <a:buFont typeface="Arial" panose="020B0604020202020204" pitchFamily="34" charset="0"/>
                <a:buNone/>
                <a:defRPr/>
              </a:pPr>
              <a:r>
                <a:rPr lang="zh-CN" altLang="en-US" sz="2000" b="1" noProof="1"/>
                <a:t>作出假设</a:t>
              </a:r>
            </a:p>
          </p:txBody>
        </p:sp>
        <p:sp>
          <p:nvSpPr>
            <p:cNvPr id="9" name="矩形 8"/>
            <p:cNvSpPr/>
            <p:nvPr/>
          </p:nvSpPr>
          <p:spPr>
            <a:xfrm>
              <a:off x="2639" y="4792"/>
              <a:ext cx="2179" cy="682"/>
            </a:xfrm>
            <a:prstGeom prst="rect">
              <a:avLst/>
            </a:prstGeom>
          </p:spPr>
          <p:style>
            <a:lnRef idx="2">
              <a:srgbClr val="CA8F45">
                <a:shade val="50000"/>
              </a:srgbClr>
            </a:lnRef>
            <a:fillRef idx="1">
              <a:srgbClr val="CA8F45"/>
            </a:fillRef>
            <a:effectRef idx="0">
              <a:srgbClr val="CA8F45"/>
            </a:effectRef>
            <a:fontRef idx="minor">
              <a:sysClr val="window" lastClr="FFFFFF"/>
            </a:fontRef>
          </p:style>
          <p:txBody>
            <a:bodyPr anchor="ctr"/>
            <a:lstStyle/>
            <a:p>
              <a:pPr algn="ctr">
                <a:buFont typeface="Arial" panose="020B0604020202020204" pitchFamily="34" charset="0"/>
                <a:buNone/>
                <a:defRPr/>
              </a:pPr>
              <a:r>
                <a:rPr lang="zh-CN" altLang="en-US" sz="2000" b="1" noProof="1"/>
                <a:t>组织探究</a:t>
              </a:r>
            </a:p>
          </p:txBody>
        </p:sp>
        <p:sp>
          <p:nvSpPr>
            <p:cNvPr id="10" name="矩形 9"/>
            <p:cNvSpPr/>
            <p:nvPr/>
          </p:nvSpPr>
          <p:spPr>
            <a:xfrm>
              <a:off x="2639" y="5867"/>
              <a:ext cx="2179" cy="680"/>
            </a:xfrm>
            <a:prstGeom prst="rect">
              <a:avLst/>
            </a:prstGeom>
          </p:spPr>
          <p:style>
            <a:lnRef idx="2">
              <a:srgbClr val="CA8F45">
                <a:shade val="50000"/>
              </a:srgbClr>
            </a:lnRef>
            <a:fillRef idx="1">
              <a:srgbClr val="CA8F45"/>
            </a:fillRef>
            <a:effectRef idx="0">
              <a:srgbClr val="CA8F45"/>
            </a:effectRef>
            <a:fontRef idx="minor">
              <a:sysClr val="window" lastClr="FFFFFF"/>
            </a:fontRef>
          </p:style>
          <p:txBody>
            <a:bodyPr anchor="ctr"/>
            <a:lstStyle/>
            <a:p>
              <a:pPr algn="ctr">
                <a:buFont typeface="Arial" panose="020B0604020202020204" pitchFamily="34" charset="0"/>
                <a:buNone/>
                <a:defRPr/>
              </a:pPr>
              <a:r>
                <a:rPr lang="zh-CN" altLang="en-US" sz="2000" b="1" noProof="1"/>
                <a:t>收集资料</a:t>
              </a:r>
            </a:p>
          </p:txBody>
        </p:sp>
        <p:sp>
          <p:nvSpPr>
            <p:cNvPr id="11" name="矩形 10"/>
            <p:cNvSpPr/>
            <p:nvPr/>
          </p:nvSpPr>
          <p:spPr>
            <a:xfrm>
              <a:off x="2639" y="6917"/>
              <a:ext cx="2179" cy="680"/>
            </a:xfrm>
            <a:prstGeom prst="rect">
              <a:avLst/>
            </a:prstGeom>
          </p:spPr>
          <p:style>
            <a:lnRef idx="2">
              <a:srgbClr val="CA8F45">
                <a:shade val="50000"/>
              </a:srgbClr>
            </a:lnRef>
            <a:fillRef idx="1">
              <a:srgbClr val="CA8F45"/>
            </a:fillRef>
            <a:effectRef idx="0">
              <a:srgbClr val="CA8F45"/>
            </a:effectRef>
            <a:fontRef idx="minor">
              <a:sysClr val="window" lastClr="FFFFFF"/>
            </a:fontRef>
          </p:style>
          <p:txBody>
            <a:bodyPr anchor="ctr"/>
            <a:lstStyle/>
            <a:p>
              <a:pPr algn="ctr">
                <a:buFont typeface="Arial" panose="020B0604020202020204" pitchFamily="34" charset="0"/>
                <a:buNone/>
                <a:defRPr/>
              </a:pPr>
              <a:r>
                <a:rPr lang="zh-CN" altLang="en-US" sz="2000" b="1" noProof="1"/>
                <a:t>整理资料</a:t>
              </a:r>
            </a:p>
          </p:txBody>
        </p:sp>
        <p:sp>
          <p:nvSpPr>
            <p:cNvPr id="13" name="矩形 12"/>
            <p:cNvSpPr/>
            <p:nvPr/>
          </p:nvSpPr>
          <p:spPr>
            <a:xfrm>
              <a:off x="2639" y="7890"/>
              <a:ext cx="2179" cy="680"/>
            </a:xfrm>
            <a:prstGeom prst="rect">
              <a:avLst/>
            </a:prstGeom>
          </p:spPr>
          <p:style>
            <a:lnRef idx="2">
              <a:srgbClr val="CA8F45">
                <a:shade val="50000"/>
              </a:srgbClr>
            </a:lnRef>
            <a:fillRef idx="1">
              <a:srgbClr val="CA8F45"/>
            </a:fillRef>
            <a:effectRef idx="0">
              <a:srgbClr val="CA8F45"/>
            </a:effectRef>
            <a:fontRef idx="minor">
              <a:sysClr val="window" lastClr="FFFFFF"/>
            </a:fontRef>
          </p:style>
          <p:txBody>
            <a:bodyPr anchor="ctr"/>
            <a:lstStyle/>
            <a:p>
              <a:pPr algn="ctr">
                <a:buFont typeface="Arial" panose="020B0604020202020204" pitchFamily="34" charset="0"/>
                <a:buNone/>
                <a:defRPr/>
              </a:pPr>
              <a:r>
                <a:rPr lang="zh-CN" altLang="en-US" sz="2000" b="1" noProof="1"/>
                <a:t>得出结论</a:t>
              </a:r>
            </a:p>
          </p:txBody>
        </p:sp>
        <p:sp>
          <p:nvSpPr>
            <p:cNvPr id="15" name="矩形 14"/>
            <p:cNvSpPr/>
            <p:nvPr/>
          </p:nvSpPr>
          <p:spPr>
            <a:xfrm>
              <a:off x="2639" y="8922"/>
              <a:ext cx="2179" cy="680"/>
            </a:xfrm>
            <a:prstGeom prst="rect">
              <a:avLst/>
            </a:prstGeom>
          </p:spPr>
          <p:style>
            <a:lnRef idx="2">
              <a:srgbClr val="CA8F45">
                <a:shade val="50000"/>
              </a:srgbClr>
            </a:lnRef>
            <a:fillRef idx="1">
              <a:srgbClr val="CA8F45"/>
            </a:fillRef>
            <a:effectRef idx="0">
              <a:srgbClr val="CA8F45"/>
            </a:effectRef>
            <a:fontRef idx="minor">
              <a:sysClr val="window" lastClr="FFFFFF"/>
            </a:fontRef>
          </p:style>
          <p:txBody>
            <a:bodyPr anchor="ctr"/>
            <a:lstStyle/>
            <a:p>
              <a:pPr algn="ctr">
                <a:buFont typeface="Arial" panose="020B0604020202020204" pitchFamily="34" charset="0"/>
                <a:buNone/>
                <a:defRPr/>
              </a:pPr>
              <a:r>
                <a:rPr lang="zh-CN" altLang="en-US" sz="2000" b="1" noProof="1"/>
                <a:t>交流表达</a:t>
              </a:r>
            </a:p>
          </p:txBody>
        </p:sp>
        <p:sp>
          <p:nvSpPr>
            <p:cNvPr id="20" name="矩形 19"/>
            <p:cNvSpPr/>
            <p:nvPr/>
          </p:nvSpPr>
          <p:spPr>
            <a:xfrm>
              <a:off x="2639" y="9997"/>
              <a:ext cx="2179" cy="680"/>
            </a:xfrm>
            <a:prstGeom prst="rect">
              <a:avLst/>
            </a:prstGeom>
          </p:spPr>
          <p:style>
            <a:lnRef idx="2">
              <a:srgbClr val="CA8F45">
                <a:shade val="50000"/>
              </a:srgbClr>
            </a:lnRef>
            <a:fillRef idx="1">
              <a:srgbClr val="CA8F45"/>
            </a:fillRef>
            <a:effectRef idx="0">
              <a:srgbClr val="CA8F45"/>
            </a:effectRef>
            <a:fontRef idx="minor">
              <a:sysClr val="window" lastClr="FFFFFF"/>
            </a:fontRef>
          </p:style>
          <p:txBody>
            <a:bodyPr anchor="ctr"/>
            <a:lstStyle/>
            <a:p>
              <a:pPr algn="ctr">
                <a:buFont typeface="Arial" panose="020B0604020202020204" pitchFamily="34" charset="0"/>
                <a:buNone/>
                <a:defRPr/>
              </a:pPr>
              <a:r>
                <a:rPr lang="zh-CN" altLang="en-US" sz="2000" b="1" noProof="1"/>
                <a:t>完善结论</a:t>
              </a:r>
            </a:p>
          </p:txBody>
        </p:sp>
        <p:cxnSp>
          <p:nvCxnSpPr>
            <p:cNvPr id="21" name="直接箭头连接符 20"/>
            <p:cNvCxnSpPr>
              <a:stCxn id="4" idx="2"/>
              <a:endCxn id="6" idx="0"/>
            </p:cNvCxnSpPr>
            <p:nvPr/>
          </p:nvCxnSpPr>
          <p:spPr>
            <a:xfrm>
              <a:off x="3728" y="3470"/>
              <a:ext cx="0" cy="290"/>
            </a:xfrm>
            <a:prstGeom prst="straightConnector1">
              <a:avLst/>
            </a:prstGeom>
            <a:ln>
              <a:tailEnd type="arrow"/>
            </a:ln>
          </p:spPr>
          <p:style>
            <a:lnRef idx="1">
              <a:srgbClr val="333F50"/>
            </a:lnRef>
            <a:fillRef idx="0">
              <a:srgbClr val="333F50"/>
            </a:fillRef>
            <a:effectRef idx="0">
              <a:srgbClr val="333F50"/>
            </a:effectRef>
            <a:fontRef idx="minor">
              <a:sysClr val="windowText" lastClr="000000"/>
            </a:fontRef>
          </p:style>
        </p:cxnSp>
        <p:cxnSp>
          <p:nvCxnSpPr>
            <p:cNvPr id="22" name="直接箭头连接符 21"/>
            <p:cNvCxnSpPr>
              <a:stCxn id="4" idx="2"/>
              <a:endCxn id="6" idx="0"/>
            </p:cNvCxnSpPr>
            <p:nvPr/>
          </p:nvCxnSpPr>
          <p:spPr>
            <a:xfrm>
              <a:off x="3728" y="4557"/>
              <a:ext cx="0" cy="292"/>
            </a:xfrm>
            <a:prstGeom prst="straightConnector1">
              <a:avLst/>
            </a:prstGeom>
            <a:ln>
              <a:tailEnd type="arrow"/>
            </a:ln>
          </p:spPr>
          <p:style>
            <a:lnRef idx="1">
              <a:srgbClr val="333F50"/>
            </a:lnRef>
            <a:fillRef idx="0">
              <a:srgbClr val="333F50"/>
            </a:fillRef>
            <a:effectRef idx="0">
              <a:srgbClr val="333F50"/>
            </a:effectRef>
            <a:fontRef idx="minor">
              <a:sysClr val="windowText" lastClr="000000"/>
            </a:fontRef>
          </p:style>
        </p:cxnSp>
        <p:cxnSp>
          <p:nvCxnSpPr>
            <p:cNvPr id="34" name="直接箭头连接符 33"/>
            <p:cNvCxnSpPr>
              <a:stCxn id="4" idx="2"/>
              <a:endCxn id="6" idx="0"/>
            </p:cNvCxnSpPr>
            <p:nvPr/>
          </p:nvCxnSpPr>
          <p:spPr>
            <a:xfrm>
              <a:off x="3728" y="5575"/>
              <a:ext cx="0" cy="292"/>
            </a:xfrm>
            <a:prstGeom prst="straightConnector1">
              <a:avLst/>
            </a:prstGeom>
            <a:ln>
              <a:tailEnd type="arrow"/>
            </a:ln>
          </p:spPr>
          <p:style>
            <a:lnRef idx="1">
              <a:srgbClr val="333F50"/>
            </a:lnRef>
            <a:fillRef idx="0">
              <a:srgbClr val="333F50"/>
            </a:fillRef>
            <a:effectRef idx="0">
              <a:srgbClr val="333F50"/>
            </a:effectRef>
            <a:fontRef idx="minor">
              <a:sysClr val="windowText" lastClr="000000"/>
            </a:fontRef>
          </p:style>
        </p:cxnSp>
        <p:cxnSp>
          <p:nvCxnSpPr>
            <p:cNvPr id="35" name="直接箭头连接符 34"/>
            <p:cNvCxnSpPr>
              <a:stCxn id="4" idx="2"/>
              <a:endCxn id="6" idx="0"/>
            </p:cNvCxnSpPr>
            <p:nvPr/>
          </p:nvCxnSpPr>
          <p:spPr>
            <a:xfrm>
              <a:off x="3728" y="6647"/>
              <a:ext cx="0" cy="292"/>
            </a:xfrm>
            <a:prstGeom prst="straightConnector1">
              <a:avLst/>
            </a:prstGeom>
            <a:ln>
              <a:tailEnd type="arrow"/>
            </a:ln>
          </p:spPr>
          <p:style>
            <a:lnRef idx="1">
              <a:srgbClr val="333F50"/>
            </a:lnRef>
            <a:fillRef idx="0">
              <a:srgbClr val="333F50"/>
            </a:fillRef>
            <a:effectRef idx="0">
              <a:srgbClr val="333F50"/>
            </a:effectRef>
            <a:fontRef idx="minor">
              <a:sysClr val="windowText" lastClr="000000"/>
            </a:fontRef>
          </p:style>
        </p:cxnSp>
        <p:cxnSp>
          <p:nvCxnSpPr>
            <p:cNvPr id="36" name="直接箭头连接符 35"/>
            <p:cNvCxnSpPr>
              <a:stCxn id="4" idx="2"/>
              <a:endCxn id="6" idx="0"/>
            </p:cNvCxnSpPr>
            <p:nvPr/>
          </p:nvCxnSpPr>
          <p:spPr>
            <a:xfrm>
              <a:off x="3728" y="7597"/>
              <a:ext cx="0" cy="292"/>
            </a:xfrm>
            <a:prstGeom prst="straightConnector1">
              <a:avLst/>
            </a:prstGeom>
            <a:ln>
              <a:tailEnd type="arrow"/>
            </a:ln>
          </p:spPr>
          <p:style>
            <a:lnRef idx="1">
              <a:srgbClr val="333F50"/>
            </a:lnRef>
            <a:fillRef idx="0">
              <a:srgbClr val="333F50"/>
            </a:fillRef>
            <a:effectRef idx="0">
              <a:srgbClr val="333F50"/>
            </a:effectRef>
            <a:fontRef idx="minor">
              <a:sysClr val="windowText" lastClr="000000"/>
            </a:fontRef>
          </p:style>
        </p:cxnSp>
        <p:cxnSp>
          <p:nvCxnSpPr>
            <p:cNvPr id="37" name="直接箭头连接符 36"/>
            <p:cNvCxnSpPr>
              <a:stCxn id="4" idx="2"/>
              <a:endCxn id="6" idx="0"/>
            </p:cNvCxnSpPr>
            <p:nvPr/>
          </p:nvCxnSpPr>
          <p:spPr>
            <a:xfrm>
              <a:off x="3728" y="8570"/>
              <a:ext cx="0" cy="292"/>
            </a:xfrm>
            <a:prstGeom prst="straightConnector1">
              <a:avLst/>
            </a:prstGeom>
            <a:ln>
              <a:tailEnd type="arrow"/>
            </a:ln>
          </p:spPr>
          <p:style>
            <a:lnRef idx="1">
              <a:srgbClr val="333F50"/>
            </a:lnRef>
            <a:fillRef idx="0">
              <a:srgbClr val="333F50"/>
            </a:fillRef>
            <a:effectRef idx="0">
              <a:srgbClr val="333F50"/>
            </a:effectRef>
            <a:fontRef idx="minor">
              <a:sysClr val="windowText" lastClr="000000"/>
            </a:fontRef>
          </p:style>
        </p:cxnSp>
        <p:cxnSp>
          <p:nvCxnSpPr>
            <p:cNvPr id="38" name="直接箭头连接符 37"/>
            <p:cNvCxnSpPr>
              <a:stCxn id="4" idx="2"/>
              <a:endCxn id="6" idx="0"/>
            </p:cNvCxnSpPr>
            <p:nvPr/>
          </p:nvCxnSpPr>
          <p:spPr>
            <a:xfrm>
              <a:off x="3728" y="9705"/>
              <a:ext cx="0" cy="292"/>
            </a:xfrm>
            <a:prstGeom prst="straightConnector1">
              <a:avLst/>
            </a:prstGeom>
            <a:ln>
              <a:tailEnd type="arrow"/>
            </a:ln>
          </p:spPr>
          <p:style>
            <a:lnRef idx="1">
              <a:srgbClr val="333F50"/>
            </a:lnRef>
            <a:fillRef idx="0">
              <a:srgbClr val="333F50"/>
            </a:fillRef>
            <a:effectRef idx="0">
              <a:srgbClr val="333F50"/>
            </a:effectRef>
            <a:fontRef idx="minor">
              <a:sysClr val="windowText" lastClr="000000"/>
            </a:fontRef>
          </p:style>
        </p:cxnSp>
      </p:grpSp>
      <p:grpSp>
        <p:nvGrpSpPr>
          <p:cNvPr id="42" name="组合 41"/>
          <p:cNvGrpSpPr/>
          <p:nvPr/>
        </p:nvGrpSpPr>
        <p:grpSpPr bwMode="auto">
          <a:xfrm>
            <a:off x="8705850" y="919163"/>
            <a:ext cx="2747963" cy="5643562"/>
            <a:chOff x="14049" y="1789"/>
            <a:chExt cx="4671" cy="8888"/>
          </a:xfrm>
        </p:grpSpPr>
        <p:sp>
          <p:nvSpPr>
            <p:cNvPr id="92184" name="TextBox 8"/>
            <p:cNvSpPr txBox="1">
              <a:spLocks noChangeArrowheads="1"/>
            </p:cNvSpPr>
            <p:nvPr/>
          </p:nvSpPr>
          <p:spPr bwMode="auto">
            <a:xfrm>
              <a:off x="14049" y="1789"/>
              <a:ext cx="4671" cy="485"/>
            </a:xfrm>
            <a:prstGeom prst="rect">
              <a:avLst/>
            </a:prstGeom>
            <a:noFill/>
            <a:ln w="9525">
              <a:noFill/>
              <a:miter lim="800000"/>
            </a:ln>
          </p:spPr>
          <p:txBody>
            <a:bodyPr lIns="0" tIns="0" rIns="0" bIns="0" anchor="ctr">
              <a:spAutoFit/>
            </a:bodyPr>
            <a:lstStyle/>
            <a:p>
              <a:pPr algn="ctr">
                <a:buFont typeface="Arial" panose="020B0604020202020204" pitchFamily="34" charset="0"/>
                <a:buNone/>
              </a:pPr>
              <a:r>
                <a:rPr lang="zh-CN" altLang="en-US" sz="2000" b="1">
                  <a:solidFill>
                    <a:srgbClr val="333F50"/>
                  </a:solidFill>
                  <a:latin typeface="Arial" panose="020B0604020202020204" pitchFamily="34" charset="0"/>
                  <a:ea typeface="微软雅黑" panose="020B0503020204020204" pitchFamily="34" charset="-122"/>
                  <a:sym typeface="Arial" panose="020B0604020202020204" pitchFamily="34" charset="0"/>
                </a:rPr>
                <a:t>课题任务</a:t>
              </a:r>
              <a:r>
                <a:rPr lang="en-US" altLang="zh-CN" sz="2000" b="1">
                  <a:solidFill>
                    <a:srgbClr val="333F50"/>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a:solidFill>
                    <a:srgbClr val="333F50"/>
                  </a:solidFill>
                  <a:latin typeface="Arial" panose="020B0604020202020204" pitchFamily="34" charset="0"/>
                  <a:ea typeface="微软雅黑" panose="020B0503020204020204" pitchFamily="34" charset="-122"/>
                  <a:sym typeface="Arial" panose="020B0604020202020204" pitchFamily="34" charset="0"/>
                </a:rPr>
                <a:t>科研项目</a:t>
              </a:r>
            </a:p>
          </p:txBody>
        </p:sp>
        <p:sp>
          <p:nvSpPr>
            <p:cNvPr id="92185" name="AutoShape 3"/>
            <p:cNvSpPr>
              <a:spLocks noChangeArrowheads="1"/>
            </p:cNvSpPr>
            <p:nvPr/>
          </p:nvSpPr>
          <p:spPr bwMode="auto">
            <a:xfrm>
              <a:off x="14824" y="2489"/>
              <a:ext cx="2903" cy="1048"/>
            </a:xfrm>
            <a:prstGeom prst="roundRect">
              <a:avLst>
                <a:gd name="adj" fmla="val 12727"/>
              </a:avLst>
            </a:prstGeom>
            <a:solidFill>
              <a:srgbClr val="F8D35E"/>
            </a:solidFill>
            <a:ln w="9525">
              <a:noFill/>
              <a:round/>
            </a:ln>
          </p:spPr>
          <p:txBody>
            <a:bodyPr wrap="none" anchor="ctr"/>
            <a:lstStyle/>
            <a:p>
              <a:pPr algn="ctr">
                <a:buFont typeface="Arial" panose="020B0604020202020204" pitchFamily="34" charset="0"/>
                <a:buNone/>
              </a:pPr>
              <a:r>
                <a:rPr lang="zh-CN" altLang="zh-CN" sz="1400" b="1">
                  <a:solidFill>
                    <a:srgbClr val="000000"/>
                  </a:solidFill>
                  <a:latin typeface="微软雅黑" panose="020B0503020204020204" pitchFamily="34" charset="-122"/>
                  <a:ea typeface="微软雅黑" panose="020B0503020204020204" pitchFamily="34" charset="-122"/>
                </a:rPr>
                <a:t>提出问题或假设目标</a:t>
              </a:r>
            </a:p>
          </p:txBody>
        </p:sp>
        <p:sp>
          <p:nvSpPr>
            <p:cNvPr id="92186" name="AutoShape 3"/>
            <p:cNvSpPr>
              <a:spLocks noChangeArrowheads="1"/>
            </p:cNvSpPr>
            <p:nvPr/>
          </p:nvSpPr>
          <p:spPr bwMode="auto">
            <a:xfrm>
              <a:off x="14825" y="3662"/>
              <a:ext cx="2882" cy="1048"/>
            </a:xfrm>
            <a:prstGeom prst="roundRect">
              <a:avLst>
                <a:gd name="adj" fmla="val 12727"/>
              </a:avLst>
            </a:prstGeom>
            <a:solidFill>
              <a:srgbClr val="F8D35E"/>
            </a:solidFill>
            <a:ln w="9525">
              <a:noFill/>
              <a:round/>
            </a:ln>
          </p:spPr>
          <p:txBody>
            <a:bodyPr wrap="none" anchor="ctr"/>
            <a:lstStyle/>
            <a:p>
              <a:pPr algn="ctr">
                <a:buFont typeface="Arial" panose="020B0604020202020204" pitchFamily="34" charset="0"/>
                <a:buNone/>
              </a:pPr>
              <a:r>
                <a:rPr lang="zh-CN" altLang="en-US" sz="1400" b="1">
                  <a:solidFill>
                    <a:srgbClr val="000000"/>
                  </a:solidFill>
                  <a:latin typeface="微软雅黑" panose="020B0503020204020204" pitchFamily="34" charset="-122"/>
                  <a:ea typeface="微软雅黑" panose="020B0503020204020204" pitchFamily="34" charset="-122"/>
                </a:rPr>
                <a:t>研究设计</a:t>
              </a:r>
            </a:p>
            <a:p>
              <a:pPr algn="ctr">
                <a:buFont typeface="Arial" panose="020B0604020202020204" pitchFamily="34" charset="0"/>
                <a:buNone/>
              </a:pPr>
              <a:r>
                <a:rPr lang="zh-CN" altLang="en-US" sz="1400" b="1">
                  <a:solidFill>
                    <a:srgbClr val="000000"/>
                  </a:solidFill>
                  <a:latin typeface="微软雅黑" panose="020B0503020204020204" pitchFamily="34" charset="-122"/>
                  <a:ea typeface="微软雅黑" panose="020B0503020204020204" pitchFamily="34" charset="-122"/>
                </a:rPr>
                <a:t>（研究对象、方法确定）</a:t>
              </a:r>
            </a:p>
          </p:txBody>
        </p:sp>
        <p:sp>
          <p:nvSpPr>
            <p:cNvPr id="92187" name="AutoShape 3"/>
            <p:cNvSpPr>
              <a:spLocks noChangeArrowheads="1"/>
            </p:cNvSpPr>
            <p:nvPr/>
          </p:nvSpPr>
          <p:spPr bwMode="auto">
            <a:xfrm>
              <a:off x="14823" y="4793"/>
              <a:ext cx="2885" cy="1048"/>
            </a:xfrm>
            <a:prstGeom prst="roundRect">
              <a:avLst>
                <a:gd name="adj" fmla="val 12727"/>
              </a:avLst>
            </a:prstGeom>
            <a:solidFill>
              <a:srgbClr val="F8D35E"/>
            </a:solidFill>
            <a:ln w="9525">
              <a:noFill/>
              <a:round/>
            </a:ln>
          </p:spPr>
          <p:txBody>
            <a:bodyPr wrap="none" anchor="ctr"/>
            <a:lstStyle/>
            <a:p>
              <a:pPr algn="ctr">
                <a:buFont typeface="Arial" panose="020B0604020202020204" pitchFamily="34" charset="0"/>
                <a:buNone/>
              </a:pPr>
              <a:r>
                <a:rPr lang="zh-CN" altLang="en-US" sz="1400" b="1">
                  <a:solidFill>
                    <a:srgbClr val="000000"/>
                  </a:solidFill>
                  <a:latin typeface="微软雅黑" panose="020B0503020204020204" pitchFamily="34" charset="-122"/>
                  <a:ea typeface="微软雅黑" panose="020B0503020204020204" pitchFamily="34" charset="-122"/>
                </a:rPr>
                <a:t>收集资料</a:t>
              </a:r>
            </a:p>
          </p:txBody>
        </p:sp>
        <p:sp>
          <p:nvSpPr>
            <p:cNvPr id="92188" name="AutoShape 3"/>
            <p:cNvSpPr>
              <a:spLocks noChangeArrowheads="1"/>
            </p:cNvSpPr>
            <p:nvPr/>
          </p:nvSpPr>
          <p:spPr bwMode="auto">
            <a:xfrm>
              <a:off x="14824" y="6024"/>
              <a:ext cx="2903" cy="1048"/>
            </a:xfrm>
            <a:prstGeom prst="roundRect">
              <a:avLst>
                <a:gd name="adj" fmla="val 12727"/>
              </a:avLst>
            </a:prstGeom>
            <a:solidFill>
              <a:srgbClr val="F8D35E"/>
            </a:solidFill>
            <a:ln w="9525">
              <a:noFill/>
              <a:round/>
            </a:ln>
          </p:spPr>
          <p:txBody>
            <a:bodyPr wrap="none" anchor="ctr"/>
            <a:lstStyle/>
            <a:p>
              <a:pPr algn="ctr">
                <a:buFont typeface="Arial" panose="020B0604020202020204" pitchFamily="34" charset="0"/>
                <a:buNone/>
              </a:pPr>
              <a:r>
                <a:rPr lang="zh-CN" altLang="en-US" sz="1400" b="1">
                  <a:solidFill>
                    <a:srgbClr val="000000"/>
                  </a:solidFill>
                  <a:latin typeface="微软雅黑" panose="020B0503020204020204" pitchFamily="34" charset="-122"/>
                  <a:ea typeface="微软雅黑" panose="020B0503020204020204" pitchFamily="34" charset="-122"/>
                </a:rPr>
                <a:t>资料研读</a:t>
              </a:r>
            </a:p>
          </p:txBody>
        </p:sp>
        <p:sp>
          <p:nvSpPr>
            <p:cNvPr id="92189" name="AutoShape 3"/>
            <p:cNvSpPr>
              <a:spLocks noChangeArrowheads="1"/>
            </p:cNvSpPr>
            <p:nvPr/>
          </p:nvSpPr>
          <p:spPr bwMode="auto">
            <a:xfrm>
              <a:off x="14824" y="7219"/>
              <a:ext cx="2903" cy="1048"/>
            </a:xfrm>
            <a:prstGeom prst="roundRect">
              <a:avLst>
                <a:gd name="adj" fmla="val 12727"/>
              </a:avLst>
            </a:prstGeom>
            <a:solidFill>
              <a:srgbClr val="F8D35E"/>
            </a:solidFill>
            <a:ln w="9525">
              <a:noFill/>
              <a:round/>
            </a:ln>
          </p:spPr>
          <p:txBody>
            <a:bodyPr wrap="none" anchor="ctr"/>
            <a:lstStyle/>
            <a:p>
              <a:pPr algn="ctr">
                <a:buFont typeface="Arial" panose="020B0604020202020204" pitchFamily="34" charset="0"/>
                <a:buNone/>
              </a:pPr>
              <a:r>
                <a:rPr lang="zh-CN" altLang="en-US" sz="1400" b="1">
                  <a:solidFill>
                    <a:srgbClr val="000000"/>
                  </a:solidFill>
                  <a:latin typeface="微软雅黑" panose="020B0503020204020204" pitchFamily="34" charset="-122"/>
                  <a:ea typeface="微软雅黑" panose="020B0503020204020204" pitchFamily="34" charset="-122"/>
                </a:rPr>
                <a:t>实验论证</a:t>
              </a:r>
            </a:p>
          </p:txBody>
        </p:sp>
        <p:sp>
          <p:nvSpPr>
            <p:cNvPr id="92190" name="AutoShape 3"/>
            <p:cNvSpPr>
              <a:spLocks noChangeArrowheads="1"/>
            </p:cNvSpPr>
            <p:nvPr/>
          </p:nvSpPr>
          <p:spPr bwMode="auto">
            <a:xfrm>
              <a:off x="14824" y="8371"/>
              <a:ext cx="2903" cy="1048"/>
            </a:xfrm>
            <a:prstGeom prst="roundRect">
              <a:avLst>
                <a:gd name="adj" fmla="val 12727"/>
              </a:avLst>
            </a:prstGeom>
            <a:solidFill>
              <a:srgbClr val="F8D35E"/>
            </a:solidFill>
            <a:ln w="9525">
              <a:noFill/>
              <a:round/>
            </a:ln>
          </p:spPr>
          <p:txBody>
            <a:bodyPr wrap="none" anchor="ctr"/>
            <a:lstStyle/>
            <a:p>
              <a:pPr algn="ctr">
                <a:buFont typeface="Arial" panose="020B0604020202020204" pitchFamily="34" charset="0"/>
                <a:buNone/>
              </a:pPr>
              <a:r>
                <a:rPr lang="zh-CN" altLang="en-US" sz="1400" b="1">
                  <a:solidFill>
                    <a:srgbClr val="000000"/>
                  </a:solidFill>
                  <a:latin typeface="微软雅黑" panose="020B0503020204020204" pitchFamily="34" charset="-122"/>
                  <a:ea typeface="微软雅黑" panose="020B0503020204020204" pitchFamily="34" charset="-122"/>
                </a:rPr>
                <a:t>资料与数据梳理</a:t>
              </a:r>
            </a:p>
          </p:txBody>
        </p:sp>
        <p:sp>
          <p:nvSpPr>
            <p:cNvPr id="92191" name="AutoShape 3"/>
            <p:cNvSpPr>
              <a:spLocks noChangeArrowheads="1"/>
            </p:cNvSpPr>
            <p:nvPr/>
          </p:nvSpPr>
          <p:spPr bwMode="auto">
            <a:xfrm>
              <a:off x="14824" y="9629"/>
              <a:ext cx="2903" cy="1048"/>
            </a:xfrm>
            <a:prstGeom prst="roundRect">
              <a:avLst>
                <a:gd name="adj" fmla="val 12727"/>
              </a:avLst>
            </a:prstGeom>
            <a:solidFill>
              <a:srgbClr val="F8D35E"/>
            </a:solidFill>
            <a:ln w="9525">
              <a:noFill/>
              <a:round/>
            </a:ln>
          </p:spPr>
          <p:txBody>
            <a:bodyPr wrap="none" anchor="ctr"/>
            <a:lstStyle/>
            <a:p>
              <a:pPr algn="ctr">
                <a:buFont typeface="Arial" panose="020B0604020202020204" pitchFamily="34" charset="0"/>
                <a:buNone/>
              </a:pPr>
              <a:r>
                <a:rPr lang="zh-CN" altLang="en-US" sz="1400" b="1">
                  <a:solidFill>
                    <a:srgbClr val="000000"/>
                  </a:solidFill>
                  <a:latin typeface="微软雅黑" panose="020B0503020204020204" pitchFamily="34" charset="-122"/>
                  <a:ea typeface="微软雅黑" panose="020B0503020204020204" pitchFamily="34" charset="-122"/>
                </a:rPr>
                <a:t>成果创作与发表</a:t>
              </a:r>
            </a:p>
          </p:txBody>
        </p:sp>
      </p:grpSp>
      <p:sp>
        <p:nvSpPr>
          <p:cNvPr id="47" name="圆角矩形 46"/>
          <p:cNvSpPr/>
          <p:nvPr/>
        </p:nvSpPr>
        <p:spPr>
          <a:xfrm>
            <a:off x="3559175" y="1689100"/>
            <a:ext cx="5497513" cy="457676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buFont typeface="Arial" panose="020B0604020202020204" pitchFamily="34" charset="0"/>
              <a:buNone/>
              <a:defRPr/>
            </a:pPr>
            <a:r>
              <a:rPr lang="en-US" altLang="zh-CN" sz="2400" b="1" noProof="1"/>
              <a:t>1</a:t>
            </a:r>
            <a:r>
              <a:rPr lang="zh-CN" altLang="en-US" sz="2400" b="1" noProof="1"/>
              <a:t>、本科生、研究生：</a:t>
            </a:r>
          </a:p>
          <a:p>
            <a:pPr>
              <a:buFont typeface="Arial" panose="020B0604020202020204" pitchFamily="34" charset="0"/>
              <a:buNone/>
              <a:defRPr/>
            </a:pPr>
            <a:r>
              <a:rPr lang="zh-CN" altLang="en-US" sz="2000" noProof="1"/>
              <a:t>    探究式学习，从资源收集、研读学习、汇总整理与沟通交流等环节的支持；</a:t>
            </a:r>
          </a:p>
          <a:p>
            <a:pPr>
              <a:buFont typeface="Arial" panose="020B0604020202020204" pitchFamily="34" charset="0"/>
              <a:buNone/>
              <a:defRPr/>
            </a:pPr>
            <a:endParaRPr lang="zh-CN" altLang="en-US" sz="2000" noProof="1"/>
          </a:p>
          <a:p>
            <a:pPr>
              <a:buFont typeface="Arial" panose="020B0604020202020204" pitchFamily="34" charset="0"/>
              <a:buNone/>
              <a:defRPr/>
            </a:pPr>
            <a:endParaRPr lang="zh-CN" altLang="en-US" sz="2000" noProof="1"/>
          </a:p>
          <a:p>
            <a:pPr>
              <a:buFont typeface="Arial" panose="020B0604020202020204" pitchFamily="34" charset="0"/>
              <a:buNone/>
              <a:defRPr/>
            </a:pPr>
            <a:r>
              <a:rPr lang="en-US" altLang="zh-CN" sz="2400" b="1" noProof="1"/>
              <a:t>2</a:t>
            </a:r>
            <a:r>
              <a:rPr lang="zh-CN" altLang="en-US" sz="2400" b="1" noProof="1"/>
              <a:t>、高校教师、研究生：</a:t>
            </a:r>
          </a:p>
          <a:p>
            <a:pPr>
              <a:buFont typeface="Arial" panose="020B0604020202020204" pitchFamily="34" charset="0"/>
              <a:buNone/>
              <a:defRPr/>
            </a:pPr>
            <a:r>
              <a:rPr lang="zh-CN" altLang="en-US" sz="2000" noProof="1"/>
              <a:t>    日常课题、项目、科研任务资料调研、学习整理与后期成果创作发表的需求。</a:t>
            </a:r>
          </a:p>
        </p:txBody>
      </p:sp>
      <p:sp>
        <p:nvSpPr>
          <p:cNvPr id="63" name="椭圆 62"/>
          <p:cNvSpPr/>
          <p:nvPr/>
        </p:nvSpPr>
        <p:spPr>
          <a:xfrm>
            <a:off x="4803775" y="1516063"/>
            <a:ext cx="3009900" cy="4606925"/>
          </a:xfrm>
          <a:prstGeom prst="ellipse">
            <a:avLst/>
          </a:prstGeom>
        </p:spPr>
        <p:style>
          <a:lnRef idx="2">
            <a:srgbClr val="333F50">
              <a:shade val="50000"/>
            </a:srgbClr>
          </a:lnRef>
          <a:fillRef idx="1">
            <a:srgbClr val="333F50"/>
          </a:fillRef>
          <a:effectRef idx="0">
            <a:srgbClr val="333F50"/>
          </a:effectRef>
          <a:fontRef idx="minor">
            <a:sysClr val="window" lastClr="FFFFFF"/>
          </a:fontRef>
        </p:style>
        <p:txBody>
          <a:bodyPr anchor="ctr"/>
          <a:lstStyle/>
          <a:p>
            <a:pPr algn="ctr" fontAlgn="auto">
              <a:buFont typeface="Arial" panose="020B0604020202020204" pitchFamily="34" charset="0"/>
              <a:buNone/>
              <a:defRPr/>
            </a:pPr>
            <a:r>
              <a:rPr lang="en-US" altLang="zh-CN" sz="1600" noProof="1"/>
              <a:t> </a:t>
            </a:r>
            <a:r>
              <a:rPr lang="zh-CN" altLang="en-US" sz="1600" noProof="1"/>
              <a:t>无论是探究式深度学习还是科研课题等任务的开展，有一个共同点就是：</a:t>
            </a:r>
          </a:p>
          <a:p>
            <a:pPr algn="ctr" fontAlgn="auto">
              <a:buFont typeface="Arial" panose="020B0604020202020204" pitchFamily="34" charset="0"/>
              <a:buNone/>
              <a:defRPr/>
            </a:pPr>
            <a:endParaRPr lang="zh-CN" altLang="en-US" sz="1600" noProof="1"/>
          </a:p>
          <a:p>
            <a:pPr algn="ctr" fontAlgn="auto">
              <a:buFont typeface="Arial" panose="020B0604020202020204" pitchFamily="34" charset="0"/>
              <a:buNone/>
              <a:defRPr/>
            </a:pPr>
            <a:r>
              <a:rPr lang="zh-CN" altLang="en-US" sz="1600" b="1" noProof="1">
                <a:latin typeface="黑体" panose="02010609060101010101" pitchFamily="49" charset="-122"/>
                <a:ea typeface="黑体" panose="02010609060101010101" pitchFamily="49" charset="-122"/>
              </a:rPr>
              <a:t>都离不开大量资料的查阅与深度</a:t>
            </a:r>
          </a:p>
          <a:p>
            <a:pPr algn="ctr" fontAlgn="auto">
              <a:buFont typeface="Arial" panose="020B0604020202020204" pitchFamily="34" charset="0"/>
              <a:buNone/>
              <a:defRPr/>
            </a:pPr>
            <a:r>
              <a:rPr lang="zh-CN" altLang="en-US" sz="1600" b="1" noProof="1">
                <a:latin typeface="黑体" panose="02010609060101010101" pitchFamily="49" charset="-122"/>
                <a:ea typeface="黑体" panose="02010609060101010101" pitchFamily="49" charset="-122"/>
              </a:rPr>
              <a:t>研读</a:t>
            </a:r>
            <a:r>
              <a:rPr lang="zh-CN" altLang="en-US" sz="1600" noProof="1">
                <a:latin typeface="黑体" panose="02010609060101010101" pitchFamily="49" charset="-122"/>
                <a:ea typeface="黑体" panose="02010609060101010101" pitchFamily="49" charset="-122"/>
              </a:rPr>
              <a:t>，</a:t>
            </a:r>
            <a:r>
              <a:rPr lang="zh-CN" altLang="en-US" sz="1600" b="1" noProof="1">
                <a:latin typeface="黑体" panose="02010609060101010101" pitchFamily="49" charset="-122"/>
                <a:ea typeface="黑体" panose="02010609060101010101" pitchFamily="49" charset="-122"/>
              </a:rPr>
              <a:t>且都需要对研读过程中形成的知识内容做有效的管理与二次再现，从而便于后期的交流或成果创作。</a:t>
            </a:r>
          </a:p>
        </p:txBody>
      </p:sp>
      <p:sp>
        <p:nvSpPr>
          <p:cNvPr id="97" name="AutoShape 4"/>
          <p:cNvSpPr>
            <a:spLocks noChangeArrowheads="1"/>
          </p:cNvSpPr>
          <p:nvPr/>
        </p:nvSpPr>
        <p:spPr bwMode="gray">
          <a:xfrm>
            <a:off x="4564063" y="5646738"/>
            <a:ext cx="4127500" cy="1042987"/>
          </a:xfrm>
          <a:prstGeom prst="roundRect">
            <a:avLst>
              <a:gd name="adj" fmla="val 16667"/>
            </a:avLst>
          </a:prstGeom>
          <a:solidFill>
            <a:srgbClr val="FFFFFF"/>
          </a:solidFill>
          <a:ln w="38100">
            <a:solidFill>
              <a:srgbClr val="0070C0"/>
            </a:solidFill>
            <a:round/>
          </a:ln>
        </p:spPr>
        <p:txBody>
          <a:bodyPr wrap="none" anchor="ct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algn="ctr" eaLnBrk="1" fontAlgn="auto" hangingPunct="1">
              <a:buFont typeface="Arial" panose="020B0604020202020204" pitchFamily="34" charset="0"/>
              <a:buNone/>
              <a:defRPr/>
            </a:pPr>
            <a:r>
              <a:rPr lang="zh-CN" altLang="en-US" sz="2135" b="1" noProof="1">
                <a:solidFill>
                  <a:srgbClr val="1B539D"/>
                </a:solidFill>
                <a:latin typeface="仿宋" panose="02010609060101010101" pitchFamily="49" charset="-122"/>
                <a:ea typeface="仿宋" panose="02010609060101010101" pitchFamily="49" charset="-122"/>
              </a:rPr>
              <a:t>        </a:t>
            </a:r>
            <a:endParaRPr lang="en-US" altLang="zh-CN" sz="2135" b="1" noProof="1">
              <a:solidFill>
                <a:srgbClr val="1B539D"/>
              </a:solidFill>
              <a:latin typeface="仿宋" panose="02010609060101010101" pitchFamily="49" charset="-122"/>
              <a:ea typeface="仿宋" panose="02010609060101010101" pitchFamily="49" charset="-122"/>
            </a:endParaRPr>
          </a:p>
          <a:p>
            <a:pPr algn="ctr" eaLnBrk="1" fontAlgn="auto" hangingPunct="1">
              <a:buFont typeface="Arial" panose="020B0604020202020204" pitchFamily="34" charset="0"/>
              <a:buNone/>
              <a:defRPr/>
            </a:pPr>
            <a:r>
              <a:rPr lang="en-US" altLang="zh-CN" sz="1600" b="1" noProof="1">
                <a:solidFill>
                  <a:srgbClr val="1B539D"/>
                </a:solidFill>
                <a:latin typeface="仿宋" panose="02010609060101010101" pitchFamily="49" charset="-122"/>
                <a:ea typeface="仿宋" panose="02010609060101010101" pitchFamily="49" charset="-122"/>
              </a:rPr>
              <a:t>               </a:t>
            </a:r>
            <a:endParaRPr lang="zh-CN" altLang="en-US" sz="800" b="1" noProof="1">
              <a:solidFill>
                <a:srgbClr val="F79646">
                  <a:lumMod val="50000"/>
                </a:srgbClr>
              </a:solidFill>
              <a:latin typeface="仿宋" panose="02010609060101010101" pitchFamily="49" charset="-122"/>
              <a:ea typeface="仿宋" panose="02010609060101010101" pitchFamily="49" charset="-122"/>
            </a:endParaRPr>
          </a:p>
        </p:txBody>
      </p:sp>
      <p:sp>
        <p:nvSpPr>
          <p:cNvPr id="98" name="矩形 97"/>
          <p:cNvSpPr>
            <a:spLocks noChangeArrowheads="1"/>
          </p:cNvSpPr>
          <p:nvPr/>
        </p:nvSpPr>
        <p:spPr bwMode="auto">
          <a:xfrm>
            <a:off x="4949825" y="5618163"/>
            <a:ext cx="3436938" cy="338137"/>
          </a:xfrm>
          <a:prstGeom prst="rect">
            <a:avLst/>
          </a:prstGeom>
          <a:noFill/>
          <a:ln w="9525">
            <a:noFill/>
            <a:miter lim="800000"/>
          </a:ln>
        </p:spPr>
        <p:txBody>
          <a:bodyPr>
            <a:spAutoFit/>
          </a:bodyPr>
          <a:lstStyle/>
          <a:p>
            <a:pPr>
              <a:buFont typeface="Arial" panose="020B0604020202020204" pitchFamily="34" charset="0"/>
              <a:buNone/>
            </a:pPr>
            <a:r>
              <a:rPr lang="zh-CN" altLang="en-US" sz="1600" b="1">
                <a:solidFill>
                  <a:srgbClr val="000000"/>
                </a:solidFill>
                <a:latin typeface="仿宋" panose="02010609060101010101" pitchFamily="49" charset="-122"/>
                <a:ea typeface="仿宋" panose="02010609060101010101" pitchFamily="49" charset="-122"/>
              </a:rPr>
              <a:t>图书馆嵌入式知识管理与知识服务</a:t>
            </a:r>
          </a:p>
        </p:txBody>
      </p:sp>
      <p:sp>
        <p:nvSpPr>
          <p:cNvPr id="99" name="矩形 98"/>
          <p:cNvSpPr/>
          <p:nvPr/>
        </p:nvSpPr>
        <p:spPr>
          <a:xfrm>
            <a:off x="5114925" y="6045200"/>
            <a:ext cx="3108325" cy="544513"/>
          </a:xfrm>
          <a:prstGeom prst="rect">
            <a:avLst/>
          </a:prstGeom>
        </p:spPr>
        <p:txBody>
          <a:bodyPr>
            <a:spAutoFit/>
          </a:bodyPr>
          <a:lstStyle/>
          <a:p>
            <a:pPr fontAlgn="auto">
              <a:buFont typeface="Arial" panose="020B0604020202020204" pitchFamily="34" charset="0"/>
              <a:buNone/>
              <a:defRPr/>
            </a:pPr>
            <a:r>
              <a:rPr lang="en-US" altLang="zh-CN" sz="1465" b="1" noProof="1">
                <a:solidFill>
                  <a:srgbClr val="F79646">
                    <a:lumMod val="50000"/>
                  </a:srgbClr>
                </a:solidFill>
                <a:latin typeface="仿宋" panose="02010609060101010101" pitchFamily="49" charset="-122"/>
                <a:ea typeface="仿宋" panose="02010609060101010101" pitchFamily="49" charset="-122"/>
              </a:rPr>
              <a:t>1.</a:t>
            </a:r>
            <a:r>
              <a:rPr lang="zh-CN" altLang="en-US" sz="1465" b="1" noProof="1">
                <a:solidFill>
                  <a:srgbClr val="F79646">
                    <a:lumMod val="50000"/>
                  </a:srgbClr>
                </a:solidFill>
                <a:latin typeface="仿宋" panose="02010609060101010101" pitchFamily="49" charset="-122"/>
                <a:ea typeface="仿宋" panose="02010609060101010101" pitchFamily="49" charset="-122"/>
              </a:rPr>
              <a:t>外购知识资源；</a:t>
            </a:r>
            <a:r>
              <a:rPr lang="en-US" altLang="zh-CN" sz="1465" b="1" noProof="1">
                <a:solidFill>
                  <a:srgbClr val="F79646">
                    <a:lumMod val="50000"/>
                  </a:srgbClr>
                </a:solidFill>
                <a:latin typeface="仿宋" panose="02010609060101010101" pitchFamily="49" charset="-122"/>
                <a:ea typeface="仿宋" panose="02010609060101010101" pitchFamily="49" charset="-122"/>
              </a:rPr>
              <a:t>2.</a:t>
            </a:r>
            <a:r>
              <a:rPr lang="zh-CN" altLang="en-US" sz="1465" b="1" noProof="1">
                <a:solidFill>
                  <a:srgbClr val="F79646">
                    <a:lumMod val="50000"/>
                  </a:srgbClr>
                </a:solidFill>
                <a:latin typeface="仿宋" panose="02010609060101010101" pitchFamily="49" charset="-122"/>
                <a:ea typeface="仿宋" panose="02010609060101010101" pitchFamily="49" charset="-122"/>
              </a:rPr>
              <a:t>机构自有知识</a:t>
            </a:r>
          </a:p>
          <a:p>
            <a:pPr fontAlgn="auto">
              <a:buFont typeface="Arial" panose="020B0604020202020204" pitchFamily="34" charset="0"/>
              <a:buNone/>
              <a:defRPr/>
            </a:pPr>
            <a:r>
              <a:rPr lang="en-US" altLang="zh-CN" sz="1465" b="1" noProof="1">
                <a:solidFill>
                  <a:srgbClr val="F79646">
                    <a:lumMod val="50000"/>
                  </a:srgbClr>
                </a:solidFill>
                <a:latin typeface="仿宋" panose="02010609060101010101" pitchFamily="49" charset="-122"/>
                <a:ea typeface="仿宋" panose="02010609060101010101" pitchFamily="49" charset="-122"/>
              </a:rPr>
              <a:t>3</a:t>
            </a:r>
            <a:r>
              <a:rPr lang="zh-CN" altLang="en-US" sz="1465" b="1" noProof="1">
                <a:solidFill>
                  <a:srgbClr val="F79646">
                    <a:lumMod val="50000"/>
                  </a:srgbClr>
                </a:solidFill>
                <a:latin typeface="仿宋" panose="02010609060101010101" pitchFamily="49" charset="-122"/>
                <a:ea typeface="仿宋" panose="02010609060101010101" pitchFamily="49" charset="-122"/>
              </a:rPr>
              <a:t>、个人知识；   </a:t>
            </a:r>
            <a:r>
              <a:rPr lang="en-US" altLang="zh-CN" sz="1465" b="1" noProof="1">
                <a:solidFill>
                  <a:srgbClr val="F79646">
                    <a:lumMod val="50000"/>
                  </a:srgbClr>
                </a:solidFill>
                <a:latin typeface="仿宋" panose="02010609060101010101" pitchFamily="49" charset="-122"/>
                <a:ea typeface="仿宋" panose="02010609060101010101" pitchFamily="49" charset="-122"/>
              </a:rPr>
              <a:t>4.</a:t>
            </a:r>
            <a:r>
              <a:rPr lang="zh-CN" altLang="en-US" sz="1465" b="1" noProof="1">
                <a:solidFill>
                  <a:srgbClr val="F79646">
                    <a:lumMod val="50000"/>
                  </a:srgbClr>
                </a:solidFill>
                <a:latin typeface="仿宋" panose="02010609060101010101" pitchFamily="49" charset="-122"/>
                <a:ea typeface="仿宋" panose="02010609060101010101" pitchFamily="49" charset="-122"/>
              </a:rPr>
              <a:t>其他知识</a:t>
            </a:r>
          </a:p>
        </p:txBody>
      </p:sp>
      <p:grpSp>
        <p:nvGrpSpPr>
          <p:cNvPr id="48" name="组合 47"/>
          <p:cNvGrpSpPr/>
          <p:nvPr/>
        </p:nvGrpSpPr>
        <p:grpSpPr bwMode="auto">
          <a:xfrm>
            <a:off x="1909763" y="1196975"/>
            <a:ext cx="9053512" cy="5421313"/>
            <a:chOff x="3008" y="1897"/>
            <a:chExt cx="14259" cy="8538"/>
          </a:xfrm>
        </p:grpSpPr>
        <p:grpSp>
          <p:nvGrpSpPr>
            <p:cNvPr id="92170" name="组合 38"/>
            <p:cNvGrpSpPr/>
            <p:nvPr/>
          </p:nvGrpSpPr>
          <p:grpSpPr bwMode="auto">
            <a:xfrm>
              <a:off x="3008" y="4371"/>
              <a:ext cx="14259" cy="6064"/>
              <a:chOff x="2417" y="4688"/>
              <a:chExt cx="14427" cy="6064"/>
            </a:xfrm>
          </p:grpSpPr>
          <p:sp>
            <p:nvSpPr>
              <p:cNvPr id="40" name="矩形 39"/>
              <p:cNvSpPr/>
              <p:nvPr/>
            </p:nvSpPr>
            <p:spPr>
              <a:xfrm>
                <a:off x="2417" y="5417"/>
                <a:ext cx="2517" cy="5335"/>
              </a:xfrm>
              <a:prstGeom prst="rect">
                <a:avLst/>
              </a:prstGeom>
              <a:noFill/>
              <a:ln w="38100">
                <a:solidFill>
                  <a:srgbClr val="70AD47"/>
                </a:solidFill>
              </a:ln>
            </p:spPr>
            <p:style>
              <a:lnRef idx="2">
                <a:srgbClr val="5B9BD5">
                  <a:shade val="50000"/>
                </a:srgbClr>
              </a:lnRef>
              <a:fillRef idx="1">
                <a:srgbClr val="5B9BD5"/>
              </a:fillRef>
              <a:effectRef idx="0">
                <a:srgbClr val="5B9BD5"/>
              </a:effectRef>
              <a:fontRef idx="minor">
                <a:sysClr val="window" lastClr="FFFFFF"/>
              </a:fontRef>
            </p:style>
            <p:txBody>
              <a:bodyPr anchor="ctr"/>
              <a:lstStyle/>
              <a:p>
                <a:pPr algn="ctr">
                  <a:buFont typeface="Arial" panose="020B0604020202020204" pitchFamily="34" charset="0"/>
                  <a:buNone/>
                  <a:defRPr/>
                </a:pPr>
                <a:endParaRPr lang="zh-CN" altLang="en-US" sz="135" noProof="1"/>
              </a:p>
            </p:txBody>
          </p:sp>
          <p:sp>
            <p:nvSpPr>
              <p:cNvPr id="41" name="矩形 40"/>
              <p:cNvSpPr/>
              <p:nvPr/>
            </p:nvSpPr>
            <p:spPr>
              <a:xfrm>
                <a:off x="13803" y="4689"/>
                <a:ext cx="3041" cy="6063"/>
              </a:xfrm>
              <a:prstGeom prst="rect">
                <a:avLst/>
              </a:prstGeom>
              <a:noFill/>
              <a:ln w="38100">
                <a:solidFill>
                  <a:srgbClr val="70AD47"/>
                </a:solidFill>
              </a:ln>
            </p:spPr>
            <p:style>
              <a:lnRef idx="2">
                <a:srgbClr val="5B9BD5">
                  <a:shade val="50000"/>
                </a:srgbClr>
              </a:lnRef>
              <a:fillRef idx="1">
                <a:srgbClr val="5B9BD5"/>
              </a:fillRef>
              <a:effectRef idx="0">
                <a:srgbClr val="5B9BD5"/>
              </a:effectRef>
              <a:fontRef idx="minor">
                <a:sysClr val="window" lastClr="FFFFFF"/>
              </a:fontRef>
            </p:style>
            <p:txBody>
              <a:bodyPr anchor="ctr"/>
              <a:lstStyle/>
              <a:p>
                <a:pPr algn="ctr">
                  <a:buFont typeface="Arial" panose="020B0604020202020204" pitchFamily="34" charset="0"/>
                  <a:buNone/>
                  <a:defRPr/>
                </a:pPr>
                <a:endParaRPr lang="zh-CN" altLang="en-US" sz="135" noProof="1"/>
              </a:p>
            </p:txBody>
          </p:sp>
          <p:sp>
            <p:nvSpPr>
              <p:cNvPr id="45" name="Half Frame 12"/>
              <p:cNvSpPr/>
              <p:nvPr/>
            </p:nvSpPr>
            <p:spPr>
              <a:xfrm rot="19077293">
                <a:off x="5830" y="6497"/>
                <a:ext cx="567" cy="623"/>
              </a:xfrm>
              <a:prstGeom prst="halfFrame">
                <a:avLst/>
              </a:prstGeom>
            </p:spPr>
            <p:style>
              <a:lnRef idx="2">
                <a:srgbClr val="70AD47">
                  <a:shade val="50000"/>
                </a:srgbClr>
              </a:lnRef>
              <a:fillRef idx="1">
                <a:srgbClr val="70AD47"/>
              </a:fillRef>
              <a:effectRef idx="0">
                <a:srgbClr val="70AD47"/>
              </a:effectRef>
              <a:fontRef idx="minor">
                <a:sysClr val="window" lastClr="FFFFFF"/>
              </a:fontRef>
            </p:style>
          </p:sp>
          <p:sp>
            <p:nvSpPr>
              <p:cNvPr id="46" name="Half Frame 12"/>
              <p:cNvSpPr/>
              <p:nvPr/>
            </p:nvSpPr>
            <p:spPr>
              <a:xfrm rot="8217292">
                <a:off x="12404" y="6462"/>
                <a:ext cx="567" cy="623"/>
              </a:xfrm>
              <a:prstGeom prst="halfFrame">
                <a:avLst/>
              </a:prstGeom>
            </p:spPr>
            <p:style>
              <a:lnRef idx="2">
                <a:srgbClr val="70AD47">
                  <a:shade val="50000"/>
                </a:srgbClr>
              </a:lnRef>
              <a:fillRef idx="1">
                <a:srgbClr val="70AD47"/>
              </a:fillRef>
              <a:effectRef idx="0">
                <a:srgbClr val="70AD47"/>
              </a:effectRef>
              <a:fontRef idx="minor">
                <a:sysClr val="window" lastClr="FFFFFF"/>
              </a:fontRef>
            </p:style>
          </p:sp>
        </p:grpSp>
        <p:sp>
          <p:nvSpPr>
            <p:cNvPr id="77" name="MH_Other_3"/>
            <p:cNvSpPr/>
            <p:nvPr>
              <p:custDataLst>
                <p:tags r:id="rId1"/>
              </p:custDataLst>
            </p:nvPr>
          </p:nvSpPr>
          <p:spPr>
            <a:xfrm>
              <a:off x="8084" y="5097"/>
              <a:ext cx="1158" cy="1815"/>
            </a:xfrm>
            <a:custGeom>
              <a:avLst/>
              <a:gdLst>
                <a:gd name="connsiteX0" fmla="*/ 174144 w 639811"/>
                <a:gd name="connsiteY0" fmla="*/ 0 h 931334"/>
                <a:gd name="connsiteX1" fmla="*/ 639811 w 639811"/>
                <a:gd name="connsiteY1" fmla="*/ 465667 h 931334"/>
                <a:gd name="connsiteX2" fmla="*/ 174144 w 639811"/>
                <a:gd name="connsiteY2" fmla="*/ 931334 h 931334"/>
                <a:gd name="connsiteX3" fmla="*/ 96448 w 639811"/>
                <a:gd name="connsiteY3" fmla="*/ 923502 h 931334"/>
                <a:gd name="connsiteX4" fmla="*/ 89535 w 639811"/>
                <a:gd name="connsiteY4" fmla="*/ 909153 h 931334"/>
                <a:gd name="connsiteX5" fmla="*/ 0 w 639811"/>
                <a:gd name="connsiteY5" fmla="*/ 465668 h 931334"/>
                <a:gd name="connsiteX6" fmla="*/ 89535 w 639811"/>
                <a:gd name="connsiteY6" fmla="*/ 22184 h 931334"/>
                <a:gd name="connsiteX7" fmla="*/ 96449 w 639811"/>
                <a:gd name="connsiteY7" fmla="*/ 7832 h 93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811" h="931334">
                  <a:moveTo>
                    <a:pt x="174144" y="0"/>
                  </a:moveTo>
                  <a:cubicBezTo>
                    <a:pt x="431325" y="0"/>
                    <a:pt x="639811" y="208486"/>
                    <a:pt x="639811" y="465667"/>
                  </a:cubicBezTo>
                  <a:cubicBezTo>
                    <a:pt x="639811" y="722848"/>
                    <a:pt x="431325" y="931334"/>
                    <a:pt x="174144" y="931334"/>
                  </a:cubicBezTo>
                  <a:lnTo>
                    <a:pt x="96448" y="923502"/>
                  </a:lnTo>
                  <a:lnTo>
                    <a:pt x="89535" y="909153"/>
                  </a:lnTo>
                  <a:cubicBezTo>
                    <a:pt x="31881" y="772843"/>
                    <a:pt x="0" y="622979"/>
                    <a:pt x="0" y="465668"/>
                  </a:cubicBezTo>
                  <a:cubicBezTo>
                    <a:pt x="0" y="308357"/>
                    <a:pt x="31881" y="158493"/>
                    <a:pt x="89535" y="22184"/>
                  </a:cubicBezTo>
                  <a:lnTo>
                    <a:pt x="96449" y="7832"/>
                  </a:lnTo>
                  <a:close/>
                </a:path>
              </a:pathLst>
            </a:custGeom>
            <a:gradFill>
              <a:gsLst>
                <a:gs pos="0">
                  <a:srgbClr val="F8A86C"/>
                </a:gs>
                <a:gs pos="100000">
                  <a:srgbClr val="D4610A"/>
                </a:gs>
              </a:gsLst>
              <a:lin ang="2700000" scaled="1"/>
            </a:gradFill>
            <a:ln>
              <a:noFill/>
            </a:ln>
          </p:spPr>
          <p:style>
            <a:lnRef idx="2">
              <a:srgbClr val="333F50">
                <a:shade val="50000"/>
              </a:srgbClr>
            </a:lnRef>
            <a:fillRef idx="1">
              <a:srgbClr val="333F50"/>
            </a:fillRef>
            <a:effectRef idx="0">
              <a:srgbClr val="333F50"/>
            </a:effectRef>
            <a:fontRef idx="minor">
              <a:sysClr val="window" lastClr="FFFFFF"/>
            </a:fontRef>
          </p:style>
          <p:txBody>
            <a:bodyPr lIns="0" tIns="0" rIns="0" bIns="0" anchor="ctr">
              <a:normAutofit/>
            </a:bodyPr>
            <a:lstStyle/>
            <a:p>
              <a:pPr algn="ctr" fontAlgn="auto">
                <a:buFont typeface="Arial" panose="020B0604020202020204" pitchFamily="34" charset="0"/>
                <a:buNone/>
                <a:defRPr/>
              </a:pPr>
              <a:r>
                <a:rPr lang="zh-CN" altLang="en-US" sz="1865" noProof="1">
                  <a:solidFill>
                    <a:sysClr val="windowText" lastClr="000000"/>
                  </a:solidFill>
                  <a:latin typeface="仿宋" panose="02010609060101010101" pitchFamily="49" charset="-122"/>
                  <a:ea typeface="仿宋" panose="02010609060101010101" pitchFamily="49" charset="-122"/>
                </a:rPr>
                <a:t>创作</a:t>
              </a:r>
            </a:p>
            <a:p>
              <a:pPr algn="ctr" fontAlgn="auto">
                <a:buFont typeface="Arial" panose="020B0604020202020204" pitchFamily="34" charset="0"/>
                <a:buNone/>
                <a:defRPr/>
              </a:pPr>
              <a:r>
                <a:rPr lang="zh-CN" altLang="en-US" sz="1865" noProof="1">
                  <a:solidFill>
                    <a:sysClr val="windowText" lastClr="000000"/>
                  </a:solidFill>
                  <a:latin typeface="仿宋" panose="02010609060101010101" pitchFamily="49" charset="-122"/>
                  <a:ea typeface="仿宋" panose="02010609060101010101" pitchFamily="49" charset="-122"/>
                </a:rPr>
                <a:t>投稿</a:t>
              </a:r>
            </a:p>
          </p:txBody>
        </p:sp>
        <p:sp>
          <p:nvSpPr>
            <p:cNvPr id="79" name="MH_Other_4"/>
            <p:cNvSpPr/>
            <p:nvPr>
              <p:custDataLst>
                <p:tags r:id="rId2"/>
              </p:custDataLst>
            </p:nvPr>
          </p:nvSpPr>
          <p:spPr>
            <a:xfrm>
              <a:off x="11281" y="5097"/>
              <a:ext cx="1155" cy="1815"/>
            </a:xfrm>
            <a:custGeom>
              <a:avLst/>
              <a:gdLst>
                <a:gd name="connsiteX0" fmla="*/ 465667 w 639813"/>
                <a:gd name="connsiteY0" fmla="*/ 0 h 931334"/>
                <a:gd name="connsiteX1" fmla="*/ 543365 w 639813"/>
                <a:gd name="connsiteY1" fmla="*/ 7833 h 931334"/>
                <a:gd name="connsiteX2" fmla="*/ 550278 w 639813"/>
                <a:gd name="connsiteY2" fmla="*/ 22184 h 931334"/>
                <a:gd name="connsiteX3" fmla="*/ 639813 w 639813"/>
                <a:gd name="connsiteY3" fmla="*/ 465668 h 931334"/>
                <a:gd name="connsiteX4" fmla="*/ 550278 w 639813"/>
                <a:gd name="connsiteY4" fmla="*/ 909153 h 931334"/>
                <a:gd name="connsiteX5" fmla="*/ 543366 w 639813"/>
                <a:gd name="connsiteY5" fmla="*/ 923502 h 931334"/>
                <a:gd name="connsiteX6" fmla="*/ 465667 w 639813"/>
                <a:gd name="connsiteY6" fmla="*/ 931334 h 931334"/>
                <a:gd name="connsiteX7" fmla="*/ 0 w 639813"/>
                <a:gd name="connsiteY7" fmla="*/ 465667 h 931334"/>
                <a:gd name="connsiteX8" fmla="*/ 465667 w 639813"/>
                <a:gd name="connsiteY8" fmla="*/ 0 h 93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813" h="931334">
                  <a:moveTo>
                    <a:pt x="465667" y="0"/>
                  </a:moveTo>
                  <a:lnTo>
                    <a:pt x="543365" y="7833"/>
                  </a:lnTo>
                  <a:lnTo>
                    <a:pt x="550278" y="22184"/>
                  </a:lnTo>
                  <a:cubicBezTo>
                    <a:pt x="607932" y="158493"/>
                    <a:pt x="639813" y="308357"/>
                    <a:pt x="639813" y="465668"/>
                  </a:cubicBezTo>
                  <a:cubicBezTo>
                    <a:pt x="639813" y="622979"/>
                    <a:pt x="607932" y="772843"/>
                    <a:pt x="550278" y="909153"/>
                  </a:cubicBezTo>
                  <a:lnTo>
                    <a:pt x="543366" y="923502"/>
                  </a:lnTo>
                  <a:lnTo>
                    <a:pt x="465667" y="931334"/>
                  </a:lnTo>
                  <a:cubicBezTo>
                    <a:pt x="208486" y="931334"/>
                    <a:pt x="0" y="722848"/>
                    <a:pt x="0" y="465667"/>
                  </a:cubicBezTo>
                  <a:cubicBezTo>
                    <a:pt x="0" y="208486"/>
                    <a:pt x="208486" y="0"/>
                    <a:pt x="465667" y="0"/>
                  </a:cubicBezTo>
                  <a:close/>
                </a:path>
              </a:pathLst>
            </a:custGeom>
            <a:gradFill>
              <a:gsLst>
                <a:gs pos="0">
                  <a:srgbClr val="F8A86C"/>
                </a:gs>
                <a:gs pos="100000">
                  <a:srgbClr val="D4610A"/>
                </a:gs>
              </a:gsLst>
              <a:lin ang="2700000" scaled="1"/>
            </a:gradFill>
            <a:ln>
              <a:noFill/>
            </a:ln>
          </p:spPr>
          <p:style>
            <a:lnRef idx="2">
              <a:srgbClr val="333F50">
                <a:shade val="50000"/>
              </a:srgbClr>
            </a:lnRef>
            <a:fillRef idx="1">
              <a:srgbClr val="333F50"/>
            </a:fillRef>
            <a:effectRef idx="0">
              <a:srgbClr val="333F50"/>
            </a:effectRef>
            <a:fontRef idx="minor">
              <a:sysClr val="window" lastClr="FFFFFF"/>
            </a:fontRef>
          </p:style>
          <p:txBody>
            <a:bodyPr lIns="0" tIns="0" rIns="0" bIns="0" anchor="ctr">
              <a:normAutofit/>
            </a:bodyPr>
            <a:lstStyle/>
            <a:p>
              <a:pPr algn="ctr" fontAlgn="auto">
                <a:buFont typeface="Arial" panose="020B0604020202020204" pitchFamily="34" charset="0"/>
                <a:buNone/>
                <a:defRPr/>
              </a:pPr>
              <a:r>
                <a:rPr lang="zh-CN" altLang="en-US" sz="1860" noProof="1">
                  <a:solidFill>
                    <a:sysClr val="windowText" lastClr="000000"/>
                  </a:solidFill>
                  <a:latin typeface="仿宋" panose="02010609060101010101" pitchFamily="49" charset="-122"/>
                  <a:ea typeface="仿宋" panose="02010609060101010101" pitchFamily="49" charset="-122"/>
                  <a:sym typeface="+mn-ea"/>
                </a:rPr>
                <a:t>资料</a:t>
              </a:r>
            </a:p>
            <a:p>
              <a:pPr algn="ctr" fontAlgn="auto">
                <a:buFont typeface="Arial" panose="020B0604020202020204" pitchFamily="34" charset="0"/>
                <a:buNone/>
                <a:defRPr/>
              </a:pPr>
              <a:r>
                <a:rPr lang="zh-CN" altLang="en-US" sz="1860" noProof="1">
                  <a:solidFill>
                    <a:sysClr val="windowText" lastClr="000000"/>
                  </a:solidFill>
                  <a:latin typeface="仿宋" panose="02010609060101010101" pitchFamily="49" charset="-122"/>
                  <a:ea typeface="仿宋" panose="02010609060101010101" pitchFamily="49" charset="-122"/>
                  <a:sym typeface="+mn-ea"/>
                </a:rPr>
                <a:t>学习</a:t>
              </a:r>
              <a:endParaRPr lang="zh-CN" altLang="en-US" sz="1865" noProof="1">
                <a:solidFill>
                  <a:sysClr val="windowText" lastClr="000000"/>
                </a:solidFill>
                <a:latin typeface="仿宋" panose="02010609060101010101" pitchFamily="49" charset="-122"/>
                <a:ea typeface="仿宋" panose="02010609060101010101" pitchFamily="49" charset="-122"/>
              </a:endParaRPr>
            </a:p>
          </p:txBody>
        </p:sp>
        <p:sp>
          <p:nvSpPr>
            <p:cNvPr id="89" name="MH_Other_5"/>
            <p:cNvSpPr/>
            <p:nvPr>
              <p:custDataLst>
                <p:tags r:id="rId3"/>
              </p:custDataLst>
            </p:nvPr>
          </p:nvSpPr>
          <p:spPr>
            <a:xfrm>
              <a:off x="8519" y="6725"/>
              <a:ext cx="1625" cy="1485"/>
            </a:xfrm>
            <a:custGeom>
              <a:avLst/>
              <a:gdLst>
                <a:gd name="connsiteX0" fmla="*/ 434916 w 900583"/>
                <a:gd name="connsiteY0" fmla="*/ 0 h 761796"/>
                <a:gd name="connsiteX1" fmla="*/ 900583 w 900583"/>
                <a:gd name="connsiteY1" fmla="*/ 465667 h 761796"/>
                <a:gd name="connsiteX2" fmla="*/ 821055 w 900583"/>
                <a:gd name="connsiteY2" fmla="*/ 726026 h 761796"/>
                <a:gd name="connsiteX3" fmla="*/ 791542 w 900583"/>
                <a:gd name="connsiteY3" fmla="*/ 761796 h 761796"/>
                <a:gd name="connsiteX4" fmla="*/ 687899 w 900583"/>
                <a:gd name="connsiteY4" fmla="*/ 745978 h 761796"/>
                <a:gd name="connsiteX5" fmla="*/ 38343 w 900583"/>
                <a:gd name="connsiteY5" fmla="*/ 354510 h 761796"/>
                <a:gd name="connsiteX6" fmla="*/ 0 w 900583"/>
                <a:gd name="connsiteY6" fmla="*/ 303234 h 761796"/>
                <a:gd name="connsiteX7" fmla="*/ 5844 w 900583"/>
                <a:gd name="connsiteY7" fmla="*/ 284409 h 761796"/>
                <a:gd name="connsiteX8" fmla="*/ 434916 w 900583"/>
                <a:gd name="connsiteY8" fmla="*/ 0 h 76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83" h="761796">
                  <a:moveTo>
                    <a:pt x="434916" y="0"/>
                  </a:moveTo>
                  <a:cubicBezTo>
                    <a:pt x="692097" y="0"/>
                    <a:pt x="900583" y="208486"/>
                    <a:pt x="900583" y="465667"/>
                  </a:cubicBezTo>
                  <a:cubicBezTo>
                    <a:pt x="900583" y="562110"/>
                    <a:pt x="871265" y="651705"/>
                    <a:pt x="821055" y="726026"/>
                  </a:cubicBezTo>
                  <a:lnTo>
                    <a:pt x="791542" y="761796"/>
                  </a:lnTo>
                  <a:lnTo>
                    <a:pt x="687899" y="745978"/>
                  </a:lnTo>
                  <a:cubicBezTo>
                    <a:pt x="428309" y="692858"/>
                    <a:pt x="200877" y="551455"/>
                    <a:pt x="38343" y="354510"/>
                  </a:cubicBezTo>
                  <a:lnTo>
                    <a:pt x="0" y="303234"/>
                  </a:lnTo>
                  <a:lnTo>
                    <a:pt x="5844" y="284409"/>
                  </a:lnTo>
                  <a:cubicBezTo>
                    <a:pt x="76536" y="117274"/>
                    <a:pt x="242030" y="0"/>
                    <a:pt x="434916" y="0"/>
                  </a:cubicBezTo>
                  <a:close/>
                </a:path>
              </a:pathLst>
            </a:custGeom>
            <a:gradFill>
              <a:gsLst>
                <a:gs pos="0">
                  <a:srgbClr val="F8A86C"/>
                </a:gs>
                <a:gs pos="100000">
                  <a:srgbClr val="D4610A"/>
                </a:gs>
              </a:gsLst>
              <a:lin ang="2700000" scaled="1"/>
            </a:gradFill>
            <a:ln>
              <a:noFill/>
            </a:ln>
          </p:spPr>
          <p:style>
            <a:lnRef idx="2">
              <a:srgbClr val="333F50">
                <a:shade val="50000"/>
              </a:srgbClr>
            </a:lnRef>
            <a:fillRef idx="1">
              <a:srgbClr val="333F50"/>
            </a:fillRef>
            <a:effectRef idx="0">
              <a:srgbClr val="333F50"/>
            </a:effectRef>
            <a:fontRef idx="minor">
              <a:sysClr val="window" lastClr="FFFFFF"/>
            </a:fontRef>
          </p:style>
          <p:txBody>
            <a:bodyPr lIns="0" tIns="0" rIns="0" bIns="0" anchor="ctr">
              <a:normAutofit/>
            </a:bodyPr>
            <a:lstStyle/>
            <a:p>
              <a:pPr algn="ctr" fontAlgn="auto">
                <a:buFont typeface="Arial" panose="020B0604020202020204" pitchFamily="34" charset="0"/>
                <a:buNone/>
                <a:defRPr/>
              </a:pPr>
              <a:r>
                <a:rPr lang="zh-CN" altLang="en-US" sz="1860" noProof="1">
                  <a:solidFill>
                    <a:sysClr val="windowText" lastClr="000000"/>
                  </a:solidFill>
                  <a:latin typeface="仿宋" panose="02010609060101010101" pitchFamily="49" charset="-122"/>
                  <a:ea typeface="仿宋" panose="02010609060101010101" pitchFamily="49" charset="-122"/>
                  <a:sym typeface="+mn-ea"/>
                </a:rPr>
                <a:t>群体</a:t>
              </a:r>
              <a:endParaRPr lang="zh-CN" altLang="en-US" sz="1860" noProof="1">
                <a:solidFill>
                  <a:sysClr val="windowText" lastClr="000000"/>
                </a:solidFill>
                <a:latin typeface="仿宋" panose="02010609060101010101" pitchFamily="49" charset="-122"/>
                <a:ea typeface="仿宋" panose="02010609060101010101" pitchFamily="49" charset="-122"/>
              </a:endParaRPr>
            </a:p>
            <a:p>
              <a:pPr algn="ctr" fontAlgn="auto">
                <a:buFont typeface="Arial" panose="020B0604020202020204" pitchFamily="34" charset="0"/>
                <a:buNone/>
                <a:defRPr/>
              </a:pPr>
              <a:r>
                <a:rPr lang="zh-CN" altLang="en-US" sz="1860" noProof="1">
                  <a:solidFill>
                    <a:sysClr val="windowText" lastClr="000000"/>
                  </a:solidFill>
                  <a:latin typeface="仿宋" panose="02010609060101010101" pitchFamily="49" charset="-122"/>
                  <a:ea typeface="仿宋" panose="02010609060101010101" pitchFamily="49" charset="-122"/>
                  <a:sym typeface="+mn-ea"/>
                </a:rPr>
                <a:t>研讨</a:t>
              </a:r>
              <a:endParaRPr lang="zh-CN" altLang="en-US" sz="1865" noProof="1">
                <a:solidFill>
                  <a:sysClr val="windowText" lastClr="000000"/>
                </a:solidFill>
                <a:latin typeface="仿宋" panose="02010609060101010101" pitchFamily="49" charset="-122"/>
                <a:ea typeface="仿宋" panose="02010609060101010101" pitchFamily="49" charset="-122"/>
              </a:endParaRPr>
            </a:p>
          </p:txBody>
        </p:sp>
        <p:sp>
          <p:nvSpPr>
            <p:cNvPr id="91" name="MH_Other_6"/>
            <p:cNvSpPr/>
            <p:nvPr>
              <p:custDataLst>
                <p:tags r:id="rId4"/>
              </p:custDataLst>
            </p:nvPr>
          </p:nvSpPr>
          <p:spPr>
            <a:xfrm>
              <a:off x="10341" y="6725"/>
              <a:ext cx="1625" cy="1485"/>
            </a:xfrm>
            <a:custGeom>
              <a:avLst/>
              <a:gdLst>
                <a:gd name="connsiteX0" fmla="*/ 465667 w 900584"/>
                <a:gd name="connsiteY0" fmla="*/ 0 h 761796"/>
                <a:gd name="connsiteX1" fmla="*/ 894740 w 900584"/>
                <a:gd name="connsiteY1" fmla="*/ 284409 h 761796"/>
                <a:gd name="connsiteX2" fmla="*/ 900584 w 900584"/>
                <a:gd name="connsiteY2" fmla="*/ 303236 h 761796"/>
                <a:gd name="connsiteX3" fmla="*/ 862242 w 900584"/>
                <a:gd name="connsiteY3" fmla="*/ 354510 h 761796"/>
                <a:gd name="connsiteX4" fmla="*/ 212686 w 900584"/>
                <a:gd name="connsiteY4" fmla="*/ 745978 h 761796"/>
                <a:gd name="connsiteX5" fmla="*/ 109041 w 900584"/>
                <a:gd name="connsiteY5" fmla="*/ 761796 h 761796"/>
                <a:gd name="connsiteX6" fmla="*/ 79529 w 900584"/>
                <a:gd name="connsiteY6" fmla="*/ 726026 h 761796"/>
                <a:gd name="connsiteX7" fmla="*/ 0 w 900584"/>
                <a:gd name="connsiteY7" fmla="*/ 465667 h 761796"/>
                <a:gd name="connsiteX8" fmla="*/ 465667 w 900584"/>
                <a:gd name="connsiteY8" fmla="*/ 0 h 76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84" h="761796">
                  <a:moveTo>
                    <a:pt x="465667" y="0"/>
                  </a:moveTo>
                  <a:cubicBezTo>
                    <a:pt x="658553" y="0"/>
                    <a:pt x="824048" y="117274"/>
                    <a:pt x="894740" y="284409"/>
                  </a:cubicBezTo>
                  <a:lnTo>
                    <a:pt x="900584" y="303236"/>
                  </a:lnTo>
                  <a:lnTo>
                    <a:pt x="862242" y="354510"/>
                  </a:lnTo>
                  <a:cubicBezTo>
                    <a:pt x="699708" y="551455"/>
                    <a:pt x="472276" y="692858"/>
                    <a:pt x="212686" y="745978"/>
                  </a:cubicBezTo>
                  <a:lnTo>
                    <a:pt x="109041" y="761796"/>
                  </a:lnTo>
                  <a:lnTo>
                    <a:pt x="79529" y="726026"/>
                  </a:lnTo>
                  <a:cubicBezTo>
                    <a:pt x="29318" y="651705"/>
                    <a:pt x="0" y="562110"/>
                    <a:pt x="0" y="465667"/>
                  </a:cubicBezTo>
                  <a:cubicBezTo>
                    <a:pt x="0" y="208486"/>
                    <a:pt x="208486" y="0"/>
                    <a:pt x="465667" y="0"/>
                  </a:cubicBezTo>
                  <a:close/>
                </a:path>
              </a:pathLst>
            </a:custGeom>
            <a:gradFill>
              <a:gsLst>
                <a:gs pos="0">
                  <a:srgbClr val="F8A86C"/>
                </a:gs>
                <a:gs pos="100000">
                  <a:srgbClr val="D4610A"/>
                </a:gs>
              </a:gsLst>
              <a:lin ang="2700000" scaled="1"/>
            </a:gradFill>
            <a:ln>
              <a:noFill/>
            </a:ln>
          </p:spPr>
          <p:style>
            <a:lnRef idx="2">
              <a:srgbClr val="333F50">
                <a:shade val="50000"/>
              </a:srgbClr>
            </a:lnRef>
            <a:fillRef idx="1">
              <a:srgbClr val="333F50"/>
            </a:fillRef>
            <a:effectRef idx="0">
              <a:srgbClr val="333F50"/>
            </a:effectRef>
            <a:fontRef idx="minor">
              <a:sysClr val="window" lastClr="FFFFFF"/>
            </a:fontRef>
          </p:style>
          <p:txBody>
            <a:bodyPr lIns="0" tIns="0" rIns="0" bIns="0" anchor="ctr">
              <a:normAutofit/>
            </a:bodyPr>
            <a:lstStyle/>
            <a:p>
              <a:pPr algn="ctr" fontAlgn="auto">
                <a:buFont typeface="Arial" panose="020B0604020202020204" pitchFamily="34" charset="0"/>
                <a:buNone/>
                <a:defRPr/>
              </a:pPr>
              <a:r>
                <a:rPr lang="zh-CN" altLang="en-US" sz="1865" noProof="1">
                  <a:solidFill>
                    <a:sysClr val="windowText" lastClr="000000"/>
                  </a:solidFill>
                  <a:latin typeface="仿宋" panose="02010609060101010101" pitchFamily="49" charset="-122"/>
                  <a:ea typeface="仿宋" panose="02010609060101010101" pitchFamily="49" charset="-122"/>
                </a:rPr>
                <a:t>研思</a:t>
              </a:r>
            </a:p>
            <a:p>
              <a:pPr algn="ctr" fontAlgn="auto">
                <a:buFont typeface="Arial" panose="020B0604020202020204" pitchFamily="34" charset="0"/>
                <a:buNone/>
                <a:defRPr/>
              </a:pPr>
              <a:r>
                <a:rPr lang="zh-CN" altLang="en-US" sz="1865" noProof="1">
                  <a:solidFill>
                    <a:sysClr val="windowText" lastClr="000000"/>
                  </a:solidFill>
                  <a:latin typeface="仿宋" panose="02010609060101010101" pitchFamily="49" charset="-122"/>
                  <a:ea typeface="仿宋" panose="02010609060101010101" pitchFamily="49" charset="-122"/>
                </a:rPr>
                <a:t>总结</a:t>
              </a:r>
            </a:p>
          </p:txBody>
        </p:sp>
        <p:sp>
          <p:nvSpPr>
            <p:cNvPr id="94" name="MH_Other_1"/>
            <p:cNvSpPr/>
            <p:nvPr>
              <p:custDataLst>
                <p:tags r:id="rId5"/>
              </p:custDataLst>
            </p:nvPr>
          </p:nvSpPr>
          <p:spPr>
            <a:xfrm>
              <a:off x="8519" y="3810"/>
              <a:ext cx="1625" cy="1488"/>
            </a:xfrm>
            <a:custGeom>
              <a:avLst/>
              <a:gdLst>
                <a:gd name="connsiteX0" fmla="*/ 791544 w 900583"/>
                <a:gd name="connsiteY0" fmla="*/ 0 h 761793"/>
                <a:gd name="connsiteX1" fmla="*/ 821055 w 900583"/>
                <a:gd name="connsiteY1" fmla="*/ 35767 h 761793"/>
                <a:gd name="connsiteX2" fmla="*/ 900583 w 900583"/>
                <a:gd name="connsiteY2" fmla="*/ 296126 h 761793"/>
                <a:gd name="connsiteX3" fmla="*/ 434916 w 900583"/>
                <a:gd name="connsiteY3" fmla="*/ 761793 h 761793"/>
                <a:gd name="connsiteX4" fmla="*/ 5844 w 900583"/>
                <a:gd name="connsiteY4" fmla="*/ 477385 h 761793"/>
                <a:gd name="connsiteX5" fmla="*/ 0 w 900583"/>
                <a:gd name="connsiteY5" fmla="*/ 458561 h 761793"/>
                <a:gd name="connsiteX6" fmla="*/ 38343 w 900583"/>
                <a:gd name="connsiteY6" fmla="*/ 407286 h 761793"/>
                <a:gd name="connsiteX7" fmla="*/ 687899 w 900583"/>
                <a:gd name="connsiteY7" fmla="*/ 15818 h 76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583" h="761793">
                  <a:moveTo>
                    <a:pt x="791544" y="0"/>
                  </a:moveTo>
                  <a:lnTo>
                    <a:pt x="821055" y="35767"/>
                  </a:lnTo>
                  <a:cubicBezTo>
                    <a:pt x="871265" y="110088"/>
                    <a:pt x="900583" y="199683"/>
                    <a:pt x="900583" y="296126"/>
                  </a:cubicBezTo>
                  <a:cubicBezTo>
                    <a:pt x="900583" y="553307"/>
                    <a:pt x="692097" y="761793"/>
                    <a:pt x="434916" y="761793"/>
                  </a:cubicBezTo>
                  <a:cubicBezTo>
                    <a:pt x="242030" y="761793"/>
                    <a:pt x="76536" y="644520"/>
                    <a:pt x="5844" y="477385"/>
                  </a:cubicBezTo>
                  <a:lnTo>
                    <a:pt x="0" y="458561"/>
                  </a:lnTo>
                  <a:lnTo>
                    <a:pt x="38343" y="407286"/>
                  </a:lnTo>
                  <a:cubicBezTo>
                    <a:pt x="200877" y="210340"/>
                    <a:pt x="428309" y="68937"/>
                    <a:pt x="687899" y="15818"/>
                  </a:cubicBezTo>
                  <a:close/>
                </a:path>
              </a:pathLst>
            </a:custGeom>
            <a:gradFill>
              <a:gsLst>
                <a:gs pos="0">
                  <a:srgbClr val="F8A86C"/>
                </a:gs>
                <a:gs pos="100000">
                  <a:srgbClr val="D4610A"/>
                </a:gs>
              </a:gsLst>
              <a:lin ang="2700000" scaled="1"/>
            </a:gradFill>
            <a:ln>
              <a:noFill/>
            </a:ln>
          </p:spPr>
          <p:style>
            <a:lnRef idx="2">
              <a:srgbClr val="333F50">
                <a:shade val="50000"/>
              </a:srgbClr>
            </a:lnRef>
            <a:fillRef idx="1">
              <a:srgbClr val="333F50"/>
            </a:fillRef>
            <a:effectRef idx="0">
              <a:srgbClr val="333F50"/>
            </a:effectRef>
            <a:fontRef idx="minor">
              <a:sysClr val="window" lastClr="FFFFFF"/>
            </a:fontRef>
          </p:style>
          <p:txBody>
            <a:bodyPr lIns="0" tIns="0" rIns="0" bIns="0" anchor="ctr">
              <a:normAutofit/>
            </a:bodyPr>
            <a:lstStyle/>
            <a:p>
              <a:pPr algn="ctr" fontAlgn="auto">
                <a:buFont typeface="Arial" panose="020B0604020202020204" pitchFamily="34" charset="0"/>
                <a:buNone/>
                <a:defRPr/>
              </a:pPr>
              <a:r>
                <a:rPr lang="zh-CN" altLang="en-US" sz="1860" noProof="1">
                  <a:solidFill>
                    <a:sysClr val="windowText" lastClr="000000"/>
                  </a:solidFill>
                  <a:latin typeface="仿宋" panose="02010609060101010101" pitchFamily="49" charset="-122"/>
                  <a:ea typeface="仿宋" panose="02010609060101010101" pitchFamily="49" charset="-122"/>
                  <a:sym typeface="+mn-ea"/>
                </a:rPr>
                <a:t>知识</a:t>
              </a:r>
              <a:endParaRPr lang="zh-CN" altLang="en-US" sz="1860" noProof="1">
                <a:solidFill>
                  <a:sysClr val="windowText" lastClr="000000"/>
                </a:solidFill>
                <a:latin typeface="仿宋" panose="02010609060101010101" pitchFamily="49" charset="-122"/>
                <a:ea typeface="仿宋" panose="02010609060101010101" pitchFamily="49" charset="-122"/>
              </a:endParaRPr>
            </a:p>
            <a:p>
              <a:pPr algn="ctr" fontAlgn="auto">
                <a:buFont typeface="Arial" panose="020B0604020202020204" pitchFamily="34" charset="0"/>
                <a:buNone/>
                <a:defRPr/>
              </a:pPr>
              <a:r>
                <a:rPr lang="zh-CN" altLang="en-US" sz="1860" noProof="1">
                  <a:solidFill>
                    <a:sysClr val="windowText" lastClr="000000"/>
                  </a:solidFill>
                  <a:latin typeface="仿宋" panose="02010609060101010101" pitchFamily="49" charset="-122"/>
                  <a:ea typeface="仿宋" panose="02010609060101010101" pitchFamily="49" charset="-122"/>
                  <a:sym typeface="+mn-ea"/>
                </a:rPr>
                <a:t>管理</a:t>
              </a:r>
              <a:endParaRPr lang="zh-CN" altLang="en-US" sz="1865" noProof="1">
                <a:solidFill>
                  <a:sysClr val="windowText" lastClr="000000"/>
                </a:solidFill>
                <a:latin typeface="仿宋" panose="02010609060101010101" pitchFamily="49" charset="-122"/>
                <a:ea typeface="仿宋" panose="02010609060101010101" pitchFamily="49" charset="-122"/>
              </a:endParaRPr>
            </a:p>
          </p:txBody>
        </p:sp>
        <p:sp>
          <p:nvSpPr>
            <p:cNvPr id="95" name="MH_Other_2"/>
            <p:cNvSpPr/>
            <p:nvPr>
              <p:custDataLst>
                <p:tags r:id="rId6"/>
              </p:custDataLst>
            </p:nvPr>
          </p:nvSpPr>
          <p:spPr>
            <a:xfrm>
              <a:off x="10341" y="3810"/>
              <a:ext cx="1625" cy="1488"/>
            </a:xfrm>
            <a:custGeom>
              <a:avLst/>
              <a:gdLst>
                <a:gd name="connsiteX0" fmla="*/ 109040 w 900584"/>
                <a:gd name="connsiteY0" fmla="*/ 0 h 761794"/>
                <a:gd name="connsiteX1" fmla="*/ 212686 w 900584"/>
                <a:gd name="connsiteY1" fmla="*/ 15819 h 761794"/>
                <a:gd name="connsiteX2" fmla="*/ 862242 w 900584"/>
                <a:gd name="connsiteY2" fmla="*/ 407287 h 761794"/>
                <a:gd name="connsiteX3" fmla="*/ 900584 w 900584"/>
                <a:gd name="connsiteY3" fmla="*/ 458560 h 761794"/>
                <a:gd name="connsiteX4" fmla="*/ 894740 w 900584"/>
                <a:gd name="connsiteY4" fmla="*/ 477386 h 761794"/>
                <a:gd name="connsiteX5" fmla="*/ 465667 w 900584"/>
                <a:gd name="connsiteY5" fmla="*/ 761794 h 761794"/>
                <a:gd name="connsiteX6" fmla="*/ 0 w 900584"/>
                <a:gd name="connsiteY6" fmla="*/ 296127 h 761794"/>
                <a:gd name="connsiteX7" fmla="*/ 79529 w 900584"/>
                <a:gd name="connsiteY7" fmla="*/ 35768 h 76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584" h="761794">
                  <a:moveTo>
                    <a:pt x="109040" y="0"/>
                  </a:moveTo>
                  <a:lnTo>
                    <a:pt x="212686" y="15819"/>
                  </a:lnTo>
                  <a:cubicBezTo>
                    <a:pt x="472276" y="68938"/>
                    <a:pt x="699708" y="210341"/>
                    <a:pt x="862242" y="407287"/>
                  </a:cubicBezTo>
                  <a:lnTo>
                    <a:pt x="900584" y="458560"/>
                  </a:lnTo>
                  <a:lnTo>
                    <a:pt x="894740" y="477386"/>
                  </a:lnTo>
                  <a:cubicBezTo>
                    <a:pt x="824048" y="644521"/>
                    <a:pt x="658553" y="761794"/>
                    <a:pt x="465667" y="761794"/>
                  </a:cubicBezTo>
                  <a:cubicBezTo>
                    <a:pt x="208486" y="761794"/>
                    <a:pt x="0" y="553308"/>
                    <a:pt x="0" y="296127"/>
                  </a:cubicBezTo>
                  <a:cubicBezTo>
                    <a:pt x="0" y="199684"/>
                    <a:pt x="29318" y="110089"/>
                    <a:pt x="79529" y="35768"/>
                  </a:cubicBezTo>
                  <a:close/>
                </a:path>
              </a:pathLst>
            </a:custGeom>
            <a:gradFill>
              <a:gsLst>
                <a:gs pos="0">
                  <a:srgbClr val="F8A86C"/>
                </a:gs>
                <a:gs pos="100000">
                  <a:srgbClr val="D4610A"/>
                </a:gs>
              </a:gsLst>
              <a:lin ang="2700000" scaled="1"/>
            </a:gradFill>
            <a:ln>
              <a:noFill/>
            </a:ln>
          </p:spPr>
          <p:style>
            <a:lnRef idx="2">
              <a:srgbClr val="333F50">
                <a:shade val="50000"/>
              </a:srgbClr>
            </a:lnRef>
            <a:fillRef idx="1">
              <a:srgbClr val="333F50"/>
            </a:fillRef>
            <a:effectRef idx="0">
              <a:srgbClr val="333F50"/>
            </a:effectRef>
            <a:fontRef idx="minor">
              <a:sysClr val="window" lastClr="FFFFFF"/>
            </a:fontRef>
          </p:style>
          <p:txBody>
            <a:bodyPr lIns="0" tIns="0" rIns="0" bIns="0" anchor="ctr">
              <a:normAutofit/>
            </a:bodyPr>
            <a:lstStyle/>
            <a:p>
              <a:pPr algn="ctr" fontAlgn="auto">
                <a:buFont typeface="Arial" panose="020B0604020202020204" pitchFamily="34" charset="0"/>
                <a:buNone/>
                <a:defRPr/>
              </a:pPr>
              <a:r>
                <a:rPr lang="zh-CN" altLang="en-US" sz="1865" noProof="1">
                  <a:solidFill>
                    <a:sysClr val="windowText" lastClr="000000"/>
                  </a:solidFill>
                  <a:latin typeface="仿宋" panose="02010609060101010101" pitchFamily="49" charset="-122"/>
                  <a:ea typeface="仿宋" panose="02010609060101010101" pitchFamily="49" charset="-122"/>
                </a:rPr>
                <a:t>资料</a:t>
              </a:r>
            </a:p>
            <a:p>
              <a:pPr algn="ctr" fontAlgn="auto">
                <a:buFont typeface="Arial" panose="020B0604020202020204" pitchFamily="34" charset="0"/>
                <a:buNone/>
                <a:defRPr/>
              </a:pPr>
              <a:r>
                <a:rPr lang="zh-CN" altLang="en-US" sz="1865" noProof="1">
                  <a:solidFill>
                    <a:sysClr val="windowText" lastClr="000000"/>
                  </a:solidFill>
                  <a:latin typeface="仿宋" panose="02010609060101010101" pitchFamily="49" charset="-122"/>
                  <a:ea typeface="仿宋" panose="02010609060101010101" pitchFamily="49" charset="-122"/>
                </a:rPr>
                <a:t>查找</a:t>
              </a:r>
            </a:p>
          </p:txBody>
        </p:sp>
        <p:sp>
          <p:nvSpPr>
            <p:cNvPr id="96" name="矩形 95"/>
            <p:cNvSpPr/>
            <p:nvPr/>
          </p:nvSpPr>
          <p:spPr>
            <a:xfrm>
              <a:off x="9644" y="5480"/>
              <a:ext cx="1255" cy="1050"/>
            </a:xfrm>
            <a:prstGeom prst="rect">
              <a:avLst/>
            </a:prstGeom>
          </p:spPr>
          <p:txBody>
            <a:bodyPr>
              <a:spAutoFit/>
            </a:bodyPr>
            <a:lstStyle/>
            <a:p>
              <a:pPr algn="ctr" fontAlgn="auto">
                <a:buFont typeface="Arial" panose="020B0604020202020204" pitchFamily="34" charset="0"/>
                <a:buNone/>
                <a:defRPr/>
              </a:pPr>
              <a:r>
                <a:rPr lang="zh-CN" altLang="en-US" sz="1865" noProof="1">
                  <a:solidFill>
                    <a:sysClr val="windowText" lastClr="000000"/>
                  </a:solidFill>
                  <a:latin typeface="仿宋" panose="02010609060101010101" pitchFamily="49" charset="-122"/>
                  <a:ea typeface="仿宋" panose="02010609060101010101" pitchFamily="49" charset="-122"/>
                </a:rPr>
                <a:t>研学</a:t>
              </a:r>
            </a:p>
            <a:p>
              <a:pPr algn="ctr" fontAlgn="auto">
                <a:buFont typeface="Arial" panose="020B0604020202020204" pitchFamily="34" charset="0"/>
                <a:buNone/>
                <a:defRPr/>
              </a:pPr>
              <a:r>
                <a:rPr lang="zh-CN" altLang="en-US" sz="1865" noProof="1">
                  <a:solidFill>
                    <a:sysClr val="windowText" lastClr="000000"/>
                  </a:solidFill>
                  <a:latin typeface="仿宋" panose="02010609060101010101" pitchFamily="49" charset="-122"/>
                  <a:ea typeface="仿宋" panose="02010609060101010101" pitchFamily="49" charset="-122"/>
                </a:rPr>
                <a:t>平台</a:t>
              </a:r>
            </a:p>
          </p:txBody>
        </p:sp>
        <p:pic>
          <p:nvPicPr>
            <p:cNvPr id="92178" name="图片 100"/>
            <p:cNvPicPr>
              <a:picLocks noChangeAspect="1"/>
            </p:cNvPicPr>
            <p:nvPr/>
          </p:nvPicPr>
          <p:blipFill>
            <a:blip r:embed="rId8" cstate="print"/>
            <a:srcRect/>
            <a:stretch>
              <a:fillRect/>
            </a:stretch>
          </p:blipFill>
          <p:spPr bwMode="auto">
            <a:xfrm>
              <a:off x="8518" y="1897"/>
              <a:ext cx="3705" cy="1385"/>
            </a:xfrm>
            <a:prstGeom prst="rect">
              <a:avLst/>
            </a:prstGeom>
            <a:noFill/>
            <a:ln w="9525">
              <a:noFill/>
              <a:miter lim="800000"/>
              <a:headEnd/>
              <a:tailEnd/>
            </a:ln>
          </p:spPr>
        </p:pic>
        <p:sp>
          <p:nvSpPr>
            <p:cNvPr id="102" name="矩形 101"/>
            <p:cNvSpPr/>
            <p:nvPr/>
          </p:nvSpPr>
          <p:spPr>
            <a:xfrm>
              <a:off x="10341" y="2112"/>
              <a:ext cx="1750" cy="500"/>
            </a:xfrm>
            <a:prstGeom prst="rect">
              <a:avLst/>
            </a:prstGeom>
          </p:spPr>
          <p:txBody>
            <a:bodyPr>
              <a:spAutoFit/>
            </a:bodyPr>
            <a:lstStyle/>
            <a:p>
              <a:pPr fontAlgn="auto">
                <a:buFont typeface="Arial" panose="020B0604020202020204" pitchFamily="34" charset="0"/>
                <a:buNone/>
                <a:defRPr/>
              </a:pPr>
              <a:r>
                <a:rPr lang="zh-CN" altLang="en-US" sz="1465" b="1" noProof="1">
                  <a:solidFill>
                    <a:srgbClr val="F79646">
                      <a:lumMod val="50000"/>
                    </a:srgbClr>
                  </a:solidFill>
                  <a:latin typeface="仿宋" panose="02010609060101010101" pitchFamily="49" charset="-122"/>
                  <a:ea typeface="仿宋" panose="02010609060101010101" pitchFamily="49" charset="-122"/>
                </a:rPr>
                <a:t>问题导向</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100000">
                                          <p:val>
                                            <p:strVal val="#ppt_x"/>
                                          </p:val>
                                        </p:tav>
                                      </p:tavLst>
                                    </p:anim>
                                    <p:anim calcmode="lin" valueType="num">
                                      <p:cBhvr>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500" fill="hold"/>
                                        <p:tgtEl>
                                          <p:spTgt spid="42"/>
                                        </p:tgtEl>
                                        <p:attrNameLst>
                                          <p:attrName>ppt_x</p:attrName>
                                        </p:attrNameLst>
                                      </p:cBhvr>
                                      <p:tavLst>
                                        <p:tav tm="0">
                                          <p:val>
                                            <p:strVal val="#ppt_x"/>
                                          </p:val>
                                        </p:tav>
                                        <p:tav tm="100000">
                                          <p:val>
                                            <p:strVal val="#ppt_x"/>
                                          </p:val>
                                        </p:tav>
                                      </p:tavLst>
                                    </p:anim>
                                    <p:anim calcmode="lin" valueType="num">
                                      <p:cBhvr>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p:cTn id="26" dur="500" fill="hold"/>
                                        <p:tgtEl>
                                          <p:spTgt spid="63"/>
                                        </p:tgtEl>
                                        <p:attrNameLst>
                                          <p:attrName>ppt_x</p:attrName>
                                        </p:attrNameLst>
                                      </p:cBhvr>
                                      <p:tavLst>
                                        <p:tav tm="0">
                                          <p:val>
                                            <p:strVal val="#ppt_x"/>
                                          </p:val>
                                        </p:tav>
                                        <p:tav tm="100000">
                                          <p:val>
                                            <p:strVal val="#ppt_x"/>
                                          </p:val>
                                        </p:tav>
                                      </p:tavLst>
                                    </p:anim>
                                    <p:anim calcmode="lin" valueType="num">
                                      <p:cBhvr>
                                        <p:cTn id="2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63"/>
                                        </p:tgtEl>
                                      </p:cBhvr>
                                    </p:animEffect>
                                    <p:set>
                                      <p:cBhvr>
                                        <p:cTn id="32" dur="1" fill="hold">
                                          <p:stCondLst>
                                            <p:cond delay="499"/>
                                          </p:stCondLst>
                                        </p:cTn>
                                        <p:tgtEl>
                                          <p:spTgt spid="6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p:cTn id="37" dur="500" fill="hold"/>
                                        <p:tgtEl>
                                          <p:spTgt spid="48"/>
                                        </p:tgtEl>
                                        <p:attrNameLst>
                                          <p:attrName>ppt_x</p:attrName>
                                        </p:attrNameLst>
                                      </p:cBhvr>
                                      <p:tavLst>
                                        <p:tav tm="0">
                                          <p:val>
                                            <p:strVal val="#ppt_x"/>
                                          </p:val>
                                        </p:tav>
                                        <p:tav tm="100000">
                                          <p:val>
                                            <p:strVal val="#ppt_x"/>
                                          </p:val>
                                        </p:tav>
                                      </p:tavLst>
                                    </p:anim>
                                    <p:anim calcmode="lin" valueType="num">
                                      <p:cBhvr>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p:cTn id="43" dur="500" fill="hold"/>
                                        <p:tgtEl>
                                          <p:spTgt spid="97"/>
                                        </p:tgtEl>
                                        <p:attrNameLst>
                                          <p:attrName>ppt_x</p:attrName>
                                        </p:attrNameLst>
                                      </p:cBhvr>
                                      <p:tavLst>
                                        <p:tav tm="0">
                                          <p:val>
                                            <p:strVal val="#ppt_x"/>
                                          </p:val>
                                        </p:tav>
                                        <p:tav tm="100000">
                                          <p:val>
                                            <p:strVal val="#ppt_x"/>
                                          </p:val>
                                        </p:tav>
                                      </p:tavLst>
                                    </p:anim>
                                    <p:anim calcmode="lin" valueType="num">
                                      <p:cBhvr>
                                        <p:cTn id="44" dur="500" fill="hold"/>
                                        <p:tgtEl>
                                          <p:spTgt spid="9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8"/>
                                        </p:tgtEl>
                                        <p:attrNameLst>
                                          <p:attrName>style.visibility</p:attrName>
                                        </p:attrNameLst>
                                      </p:cBhvr>
                                      <p:to>
                                        <p:strVal val="visible"/>
                                      </p:to>
                                    </p:set>
                                    <p:anim calcmode="lin" valueType="num">
                                      <p:cBhvr>
                                        <p:cTn id="47" dur="500" fill="hold"/>
                                        <p:tgtEl>
                                          <p:spTgt spid="98"/>
                                        </p:tgtEl>
                                        <p:attrNameLst>
                                          <p:attrName>ppt_x</p:attrName>
                                        </p:attrNameLst>
                                      </p:cBhvr>
                                      <p:tavLst>
                                        <p:tav tm="0">
                                          <p:val>
                                            <p:strVal val="#ppt_x"/>
                                          </p:val>
                                        </p:tav>
                                        <p:tav tm="100000">
                                          <p:val>
                                            <p:strVal val="#ppt_x"/>
                                          </p:val>
                                        </p:tav>
                                      </p:tavLst>
                                    </p:anim>
                                    <p:anim calcmode="lin" valueType="num">
                                      <p:cBhvr>
                                        <p:cTn id="48" dur="500" fill="hold"/>
                                        <p:tgtEl>
                                          <p:spTgt spid="9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p:cTn id="51" dur="500" fill="hold"/>
                                        <p:tgtEl>
                                          <p:spTgt spid="99"/>
                                        </p:tgtEl>
                                        <p:attrNameLst>
                                          <p:attrName>ppt_x</p:attrName>
                                        </p:attrNameLst>
                                      </p:cBhvr>
                                      <p:tavLst>
                                        <p:tav tm="0">
                                          <p:val>
                                            <p:strVal val="#ppt_x"/>
                                          </p:val>
                                        </p:tav>
                                        <p:tav tm="100000">
                                          <p:val>
                                            <p:strVal val="#ppt_x"/>
                                          </p:val>
                                        </p:tav>
                                      </p:tavLst>
                                    </p:anim>
                                    <p:anim calcmode="lin" valueType="num">
                                      <p:cBhvr>
                                        <p:cTn id="5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7" grpId="1" bldLvl="0" animBg="1"/>
      <p:bldP spid="63" grpId="0" bldLvl="0" animBg="1"/>
      <p:bldP spid="63" grpId="1" bldLvl="0" animBg="1"/>
      <p:bldP spid="97" grpId="0" bldLvl="0" animBg="1"/>
      <p:bldP spid="98" grpId="0"/>
      <p:bldP spid="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组合 1"/>
          <p:cNvGrpSpPr/>
          <p:nvPr/>
        </p:nvGrpSpPr>
        <p:grpSpPr bwMode="auto">
          <a:xfrm>
            <a:off x="33338" y="215900"/>
            <a:ext cx="12126912" cy="6078538"/>
            <a:chOff x="52" y="340"/>
            <a:chExt cx="19097" cy="9573"/>
          </a:xfrm>
        </p:grpSpPr>
        <p:pic>
          <p:nvPicPr>
            <p:cNvPr id="22533" name="图片 2"/>
            <p:cNvPicPr>
              <a:picLocks noChangeAspect="1"/>
            </p:cNvPicPr>
            <p:nvPr/>
          </p:nvPicPr>
          <p:blipFill>
            <a:blip r:embed="rId2" cstate="print"/>
            <a:srcRect/>
            <a:stretch>
              <a:fillRect/>
            </a:stretch>
          </p:blipFill>
          <p:spPr bwMode="auto">
            <a:xfrm>
              <a:off x="52" y="340"/>
              <a:ext cx="19097" cy="9573"/>
            </a:xfrm>
            <a:prstGeom prst="rect">
              <a:avLst/>
            </a:prstGeom>
            <a:noFill/>
            <a:ln w="9525">
              <a:noFill/>
              <a:miter lim="800000"/>
              <a:headEnd/>
              <a:tailEnd/>
            </a:ln>
          </p:spPr>
        </p:pic>
        <p:sp>
          <p:nvSpPr>
            <p:cNvPr id="4" name="圆角矩形 3"/>
            <p:cNvSpPr/>
            <p:nvPr/>
          </p:nvSpPr>
          <p:spPr>
            <a:xfrm>
              <a:off x="12264" y="3168"/>
              <a:ext cx="4200" cy="67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grpSp>
      <p:sp>
        <p:nvSpPr>
          <p:cNvPr id="8" name="AutoShape 15"/>
          <p:cNvSpPr>
            <a:spLocks noChangeArrowheads="1"/>
          </p:cNvSpPr>
          <p:nvPr/>
        </p:nvSpPr>
        <p:spPr bwMode="auto">
          <a:xfrm>
            <a:off x="228600" y="3592513"/>
            <a:ext cx="6602413" cy="746125"/>
          </a:xfrm>
          <a:prstGeom prst="roundRect">
            <a:avLst>
              <a:gd name="adj" fmla="val 16667"/>
            </a:avLst>
          </a:prstGeom>
          <a:solidFill>
            <a:schemeClr val="bg1"/>
          </a:solidFill>
          <a:ln w="28575">
            <a:solidFill>
              <a:srgbClr val="800080"/>
            </a:solidFill>
            <a:round/>
          </a:ln>
        </p:spPr>
        <p:txBody>
          <a:bodyPr wrap="none" anchor="ctr"/>
          <a:lstStyle/>
          <a:p>
            <a:pPr algn="ctr">
              <a:buFont typeface="Arial" panose="020B0604020202020204" pitchFamily="34" charset="0"/>
              <a:buNone/>
            </a:pPr>
            <a:r>
              <a:rPr lang="zh-CN" altLang="en-US" sz="2400">
                <a:latin typeface="微软雅黑" panose="020B0503020204020204" pitchFamily="34" charset="-122"/>
                <a:ea typeface="微软雅黑" panose="020B0503020204020204" pitchFamily="34" charset="-122"/>
              </a:rPr>
              <a:t>标准 科技成果 专利</a:t>
            </a:r>
          </a:p>
        </p:txBody>
      </p:sp>
      <p:sp>
        <p:nvSpPr>
          <p:cNvPr id="19472" name="AutoShape 16"/>
          <p:cNvSpPr>
            <a:spLocks noChangeArrowheads="1"/>
          </p:cNvSpPr>
          <p:nvPr/>
        </p:nvSpPr>
        <p:spPr bwMode="auto">
          <a:xfrm>
            <a:off x="6845300" y="3773488"/>
            <a:ext cx="763588" cy="381000"/>
          </a:xfrm>
          <a:prstGeom prst="rightArrow">
            <a:avLst>
              <a:gd name="adj1" fmla="val 50000"/>
              <a:gd name="adj2" fmla="val 49984"/>
            </a:avLst>
          </a:prstGeom>
          <a:solidFill>
            <a:schemeClr val="bg1"/>
          </a:solidFill>
          <a:ln w="28575">
            <a:solidFill>
              <a:srgbClr val="800080"/>
            </a:solidFill>
            <a:miter lim="800000"/>
          </a:ln>
        </p:spPr>
        <p:txBody>
          <a:bodyPr anchor="ctr"/>
          <a:lstStyle/>
          <a:p>
            <a:pPr>
              <a:buFont typeface="Arial" panose="020B0604020202020204" pitchFamily="34" charset="0"/>
              <a:buNone/>
            </a:pPr>
            <a:endParaRPr lang="zh-CN" altLang="en-US">
              <a:latin typeface="Arial" panose="020B0604020202020204" pitchFamily="34" charset="0"/>
            </a:endParaRPr>
          </a:p>
        </p:txBody>
      </p:sp>
      <p:sp>
        <p:nvSpPr>
          <p:cNvPr id="19473" name="正圆 1597"/>
          <p:cNvSpPr>
            <a:spLocks noChangeArrowheads="1"/>
          </p:cNvSpPr>
          <p:nvPr/>
        </p:nvSpPr>
        <p:spPr bwMode="auto">
          <a:xfrm>
            <a:off x="7807325" y="3392488"/>
            <a:ext cx="4213225" cy="1193800"/>
          </a:xfrm>
          <a:prstGeom prst="ellipse">
            <a:avLst/>
          </a:prstGeom>
          <a:solidFill>
            <a:schemeClr val="bg1"/>
          </a:solidFill>
          <a:ln w="28575">
            <a:solidFill>
              <a:srgbClr val="800080"/>
            </a:solidFill>
            <a:round/>
          </a:ln>
        </p:spPr>
        <p:txBody>
          <a:bodyPr anchor="ctr"/>
          <a:lstStyle/>
          <a:p>
            <a:pPr algn="ctr">
              <a:buFont typeface="Arial" panose="020B0604020202020204" pitchFamily="34" charset="0"/>
              <a:buNone/>
            </a:pPr>
            <a:r>
              <a:rPr lang="zh-CN" altLang="en-US" sz="2800">
                <a:latin typeface="Arial" panose="020B0604020202020204" pitchFamily="34" charset="0"/>
                <a:ea typeface="微软雅黑" panose="020B0503020204020204" pitchFamily="34" charset="-122"/>
              </a:rPr>
              <a:t>技术型成果</a:t>
            </a:r>
          </a:p>
        </p:txBody>
      </p:sp>
    </p:spTree>
  </p:cSld>
  <p:clrMapOvr>
    <a:masterClrMapping/>
  </p:clrMapOvr>
  <p:transition advTm="466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19472"/>
                                        </p:tgtEl>
                                        <p:attrNameLst>
                                          <p:attrName>style.visibility</p:attrName>
                                        </p:attrNameLst>
                                      </p:cBhvr>
                                      <p:to>
                                        <p:strVal val="visible"/>
                                      </p:to>
                                    </p:set>
                                    <p:animEffect transition="in" filter="fade">
                                      <p:cBhvr>
                                        <p:cTn id="12" dur="500"/>
                                        <p:tgtEl>
                                          <p:spTgt spid="19472"/>
                                        </p:tgtEl>
                                      </p:cBhvr>
                                    </p:animEffect>
                                    <p:anim calcmode="lin" valueType="num">
                                      <p:cBhvr>
                                        <p:cTn id="13" dur="500" fill="hold"/>
                                        <p:tgtEl>
                                          <p:spTgt spid="19472"/>
                                        </p:tgtEl>
                                        <p:attrNameLst>
                                          <p:attrName>ppt_x</p:attrName>
                                        </p:attrNameLst>
                                      </p:cBhvr>
                                      <p:tavLst>
                                        <p:tav tm="0">
                                          <p:val>
                                            <p:strVal val="#ppt_x"/>
                                          </p:val>
                                        </p:tav>
                                        <p:tav tm="100000">
                                          <p:val>
                                            <p:strVal val="#ppt_x"/>
                                          </p:val>
                                        </p:tav>
                                      </p:tavLst>
                                    </p:anim>
                                    <p:anim calcmode="lin" valueType="num">
                                      <p:cBhvr>
                                        <p:cTn id="14" dur="500" fill="hold"/>
                                        <p:tgtEl>
                                          <p:spTgt spid="19472"/>
                                        </p:tgtEl>
                                        <p:attrNameLst>
                                          <p:attrName>ppt_y</p:attrName>
                                        </p:attrNameLst>
                                      </p:cBhvr>
                                      <p:tavLst>
                                        <p:tav tm="0">
                                          <p:val>
                                            <p:strVal val="#ppt_y-.1"/>
                                          </p:val>
                                        </p:tav>
                                        <p:tav tm="100000">
                                          <p:val>
                                            <p:strVal val="#ppt_y"/>
                                          </p:val>
                                        </p:tav>
                                      </p:tavLst>
                                    </p:anim>
                                  </p:childTnLst>
                                </p:cTn>
                              </p:par>
                              <p:par>
                                <p:cTn id="15" presetID="47" presetClass="entr" presetSubtype="0" fill="hold" grpId="1" nodeType="withEffect">
                                  <p:stCondLst>
                                    <p:cond delay="0"/>
                                  </p:stCondLst>
                                  <p:childTnLst>
                                    <p:set>
                                      <p:cBhvr>
                                        <p:cTn id="16" dur="1" fill="hold">
                                          <p:stCondLst>
                                            <p:cond delay="0"/>
                                          </p:stCondLst>
                                        </p:cTn>
                                        <p:tgtEl>
                                          <p:spTgt spid="19473"/>
                                        </p:tgtEl>
                                        <p:attrNameLst>
                                          <p:attrName>style.visibility</p:attrName>
                                        </p:attrNameLst>
                                      </p:cBhvr>
                                      <p:to>
                                        <p:strVal val="visible"/>
                                      </p:to>
                                    </p:set>
                                    <p:animEffect transition="in" filter="fade">
                                      <p:cBhvr>
                                        <p:cTn id="17" dur="500"/>
                                        <p:tgtEl>
                                          <p:spTgt spid="19473"/>
                                        </p:tgtEl>
                                      </p:cBhvr>
                                    </p:animEffect>
                                    <p:anim calcmode="lin" valueType="num">
                                      <p:cBhvr>
                                        <p:cTn id="18" dur="500" fill="hold"/>
                                        <p:tgtEl>
                                          <p:spTgt spid="19473"/>
                                        </p:tgtEl>
                                        <p:attrNameLst>
                                          <p:attrName>ppt_x</p:attrName>
                                        </p:attrNameLst>
                                      </p:cBhvr>
                                      <p:tavLst>
                                        <p:tav tm="0">
                                          <p:val>
                                            <p:strVal val="#ppt_x"/>
                                          </p:val>
                                        </p:tav>
                                        <p:tav tm="100000">
                                          <p:val>
                                            <p:strVal val="#ppt_x"/>
                                          </p:val>
                                        </p:tav>
                                      </p:tavLst>
                                    </p:anim>
                                    <p:anim calcmode="lin" valueType="num">
                                      <p:cBhvr>
                                        <p:cTn id="19" dur="500" fill="hold"/>
                                        <p:tgtEl>
                                          <p:spTgt spid="194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bldLvl="0" animBg="1"/>
      <p:bldP spid="19472" grpId="0" animBg="1"/>
      <p:bldP spid="19472" grpId="1" bldLvl="0" animBg="1"/>
      <p:bldP spid="19473" grpId="0" animBg="1"/>
      <p:bldP spid="19473" grpId="1"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96258" name="组合 37"/>
          <p:cNvGrpSpPr/>
          <p:nvPr/>
        </p:nvGrpSpPr>
        <p:grpSpPr bwMode="auto">
          <a:xfrm>
            <a:off x="903288" y="434975"/>
            <a:ext cx="6917055" cy="461963"/>
            <a:chOff x="1423" y="965"/>
            <a:chExt cx="10893" cy="727"/>
          </a:xfrm>
        </p:grpSpPr>
        <p:grpSp>
          <p:nvGrpSpPr>
            <p:cNvPr id="96277" name="组合 17"/>
            <p:cNvGrpSpPr/>
            <p:nvPr/>
          </p:nvGrpSpPr>
          <p:grpSpPr bwMode="auto">
            <a:xfrm>
              <a:off x="1423" y="1568"/>
              <a:ext cx="0" cy="0"/>
              <a:chOff x="0" y="0"/>
              <a:chExt cx="12114872" cy="591408"/>
            </a:xfrm>
          </p:grpSpPr>
          <p:cxnSp>
            <p:nvCxnSpPr>
              <p:cNvPr id="62" name="直接连接符 61"/>
              <p:cNvCxnSpPr/>
              <p:nvPr/>
            </p:nvCxnSpPr>
            <p:spPr>
              <a:xfrm>
                <a:off x="0" y="0"/>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8609241" y="591408"/>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6278" name="文本框 21"/>
            <p:cNvSpPr txBox="1">
              <a:spLocks noChangeArrowheads="1"/>
            </p:cNvSpPr>
            <p:nvPr/>
          </p:nvSpPr>
          <p:spPr bwMode="auto">
            <a:xfrm>
              <a:off x="7641" y="965"/>
              <a:ext cx="4675" cy="727"/>
            </a:xfrm>
            <a:prstGeom prst="rect">
              <a:avLst/>
            </a:prstGeom>
            <a:noFill/>
            <a:ln w="9525">
              <a:noFill/>
              <a:miter lim="800000"/>
            </a:ln>
          </p:spPr>
          <p:txBody>
            <a:bodyPr>
              <a:spAutoFit/>
            </a:bodyPr>
            <a:lstStyle/>
            <a:p>
              <a:pPr>
                <a:buFont typeface="Arial" panose="020B0604020202020204" pitchFamily="34" charset="0"/>
                <a:buNone/>
              </a:pPr>
              <a:r>
                <a:rPr lang="zh-CN" altLang="en-US" sz="2400" b="1">
                  <a:solidFill>
                    <a:srgbClr val="FF0000"/>
                  </a:solidFill>
                  <a:latin typeface="微软雅黑" panose="020B0503020204020204" pitchFamily="34" charset="-122"/>
                  <a:ea typeface="微软雅黑" panose="020B0503020204020204" pitchFamily="34" charset="-122"/>
                </a:rPr>
                <a:t>传统探究学习方式</a:t>
              </a:r>
            </a:p>
          </p:txBody>
        </p:sp>
      </p:grpSp>
      <p:pic>
        <p:nvPicPr>
          <p:cNvPr id="55" name="图片 54" descr="E:\ppt\图标\问号\问号_028.jpg问号_028"/>
          <p:cNvPicPr>
            <a:picLocks noChangeAspect="1"/>
          </p:cNvPicPr>
          <p:nvPr/>
        </p:nvPicPr>
        <p:blipFill>
          <a:blip r:embed="rId2" cstate="print"/>
          <a:srcRect l="5066" b="2959"/>
          <a:stretch>
            <a:fillRect/>
          </a:stretch>
        </p:blipFill>
        <p:spPr bwMode="auto">
          <a:xfrm>
            <a:off x="8308975" y="1785938"/>
            <a:ext cx="3176588" cy="3248025"/>
          </a:xfrm>
          <a:prstGeom prst="rect">
            <a:avLst/>
          </a:prstGeom>
          <a:noFill/>
          <a:ln w="9525">
            <a:noFill/>
            <a:miter lim="800000"/>
            <a:headEnd/>
            <a:tailEnd/>
          </a:ln>
        </p:spPr>
      </p:pic>
      <p:sp>
        <p:nvSpPr>
          <p:cNvPr id="56" name="TextBox 8"/>
          <p:cNvSpPr txBox="1">
            <a:spLocks noChangeArrowheads="1"/>
          </p:cNvSpPr>
          <p:nvPr/>
        </p:nvSpPr>
        <p:spPr bwMode="auto">
          <a:xfrm>
            <a:off x="8448675" y="5257800"/>
            <a:ext cx="2897188" cy="307975"/>
          </a:xfrm>
          <a:prstGeom prst="rect">
            <a:avLst/>
          </a:prstGeom>
          <a:noFill/>
          <a:ln w="9525">
            <a:noFill/>
            <a:miter lim="800000"/>
          </a:ln>
        </p:spPr>
        <p:txBody>
          <a:bodyPr lIns="0" tIns="0" rIns="0" bIns="0" anchor="ctr">
            <a:spAutoFit/>
          </a:bodyPr>
          <a:lstStyle/>
          <a:p>
            <a:pPr algn="ctr">
              <a:buFont typeface="Arial" panose="020B0604020202020204" pitchFamily="34" charset="0"/>
              <a:buNone/>
            </a:pPr>
            <a:r>
              <a:rPr lang="zh-CN" altLang="zh-CN" sz="2000" b="1">
                <a:solidFill>
                  <a:schemeClr val="accent2"/>
                </a:solidFill>
                <a:latin typeface="Arial" panose="020B0604020202020204" pitchFamily="34" charset="0"/>
                <a:ea typeface="微软雅黑" panose="020B0503020204020204" pitchFamily="34" charset="-122"/>
                <a:sym typeface="Arial" panose="020B0604020202020204" pitchFamily="34" charset="0"/>
              </a:rPr>
              <a:t>如何有效解决这些问题？</a:t>
            </a:r>
          </a:p>
        </p:txBody>
      </p:sp>
      <p:sp>
        <p:nvSpPr>
          <p:cNvPr id="96261" name="文本框 21"/>
          <p:cNvSpPr txBox="1">
            <a:spLocks noChangeArrowheads="1"/>
          </p:cNvSpPr>
          <p:nvPr/>
        </p:nvSpPr>
        <p:spPr bwMode="auto">
          <a:xfrm>
            <a:off x="4994275" y="925513"/>
            <a:ext cx="2595563" cy="461962"/>
          </a:xfrm>
          <a:prstGeom prst="rect">
            <a:avLst/>
          </a:prstGeom>
          <a:noFill/>
          <a:ln w="9525">
            <a:noFill/>
            <a:miter lim="800000"/>
          </a:ln>
        </p:spPr>
        <p:txBody>
          <a:bodyPr>
            <a:spAutoFit/>
          </a:bodyPr>
          <a:lstStyle/>
          <a:p>
            <a:pPr>
              <a:buFont typeface="Arial" panose="020B0604020202020204" pitchFamily="34" charset="0"/>
              <a:buNone/>
            </a:pPr>
            <a:r>
              <a:rPr lang="zh-CN" altLang="zh-CN" sz="2400" b="1">
                <a:solidFill>
                  <a:schemeClr val="accent2"/>
                </a:solidFill>
                <a:latin typeface="Arial" panose="020B0604020202020204" pitchFamily="34" charset="0"/>
                <a:ea typeface="微软雅黑" panose="020B0503020204020204" pitchFamily="34" charset="-122"/>
                <a:sym typeface="Arial" panose="020B0604020202020204" pitchFamily="34" charset="0"/>
              </a:rPr>
              <a:t>遇到的问题小结</a:t>
            </a:r>
            <a:endParaRPr lang="zh-CN" altLang="en-US" sz="2400" b="1">
              <a:solidFill>
                <a:srgbClr val="FF0000"/>
              </a:solidFill>
              <a:latin typeface="微软雅黑" panose="020B0503020204020204" pitchFamily="34" charset="-122"/>
              <a:ea typeface="微软雅黑" panose="020B0503020204020204" pitchFamily="34" charset="-122"/>
            </a:endParaRPr>
          </a:p>
        </p:txBody>
      </p:sp>
      <p:grpSp>
        <p:nvGrpSpPr>
          <p:cNvPr id="23" name="组合 22"/>
          <p:cNvGrpSpPr/>
          <p:nvPr/>
        </p:nvGrpSpPr>
        <p:grpSpPr bwMode="auto">
          <a:xfrm>
            <a:off x="612775" y="1263650"/>
            <a:ext cx="6062663" cy="1189038"/>
            <a:chOff x="723" y="1496"/>
            <a:chExt cx="7161" cy="1405"/>
          </a:xfrm>
        </p:grpSpPr>
        <p:sp>
          <p:nvSpPr>
            <p:cNvPr id="96275" name="文本框 7"/>
            <p:cNvSpPr txBox="1">
              <a:spLocks noChangeArrowheads="1"/>
            </p:cNvSpPr>
            <p:nvPr/>
          </p:nvSpPr>
          <p:spPr bwMode="auto">
            <a:xfrm>
              <a:off x="2665" y="2055"/>
              <a:ext cx="5219" cy="400"/>
            </a:xfrm>
            <a:prstGeom prst="rect">
              <a:avLst/>
            </a:prstGeom>
            <a:noFill/>
            <a:ln w="9525">
              <a:noFill/>
              <a:miter lim="800000"/>
            </a:ln>
          </p:spPr>
          <p:txBody>
            <a:bodyPr>
              <a:spAutoFit/>
            </a:bodyPr>
            <a:lstStyle/>
            <a:p>
              <a:pPr algn="ctr">
                <a:spcAft>
                  <a:spcPts val="800"/>
                </a:spcAft>
                <a:buFont typeface="Arial" panose="020B0604020202020204" pitchFamily="34" charset="0"/>
                <a:buNone/>
              </a:pPr>
              <a:r>
                <a:rPr lang="zh-CN" altLang="zh-CN" sz="1600" b="1">
                  <a:latin typeface="微软雅黑" panose="020B0503020204020204" pitchFamily="34" charset="-122"/>
                  <a:ea typeface="微软雅黑" panose="020B0503020204020204" pitchFamily="34" charset="-122"/>
                  <a:cs typeface="Arial" panose="020B0604020202020204" pitchFamily="34" charset="0"/>
                  <a:sym typeface="+mn-ea"/>
                </a:rPr>
                <a:t>文献间知识关联被打散，难以进行结构化学习</a:t>
              </a:r>
            </a:p>
          </p:txBody>
        </p:sp>
        <p:pic>
          <p:nvPicPr>
            <p:cNvPr id="96276" name="图片 16" descr="D:\2017高教分公司\2017年高教产品\现有产品\研学平台(研究性学习平台)\南京馆长研修班\南京云锦\图片资料\QQ图片20170915113651.pngQQ图片20170915113651"/>
            <p:cNvPicPr>
              <a:picLocks noChangeAspect="1"/>
            </p:cNvPicPr>
            <p:nvPr/>
          </p:nvPicPr>
          <p:blipFill>
            <a:blip r:embed="rId3" cstate="print"/>
            <a:srcRect/>
            <a:stretch>
              <a:fillRect/>
            </a:stretch>
          </p:blipFill>
          <p:spPr bwMode="auto">
            <a:xfrm>
              <a:off x="723" y="1496"/>
              <a:ext cx="1472" cy="1405"/>
            </a:xfrm>
            <a:prstGeom prst="rect">
              <a:avLst/>
            </a:prstGeom>
            <a:noFill/>
            <a:ln w="9525">
              <a:noFill/>
              <a:miter lim="800000"/>
              <a:headEnd/>
              <a:tailEnd/>
            </a:ln>
          </p:spPr>
        </p:pic>
      </p:grpSp>
      <p:grpSp>
        <p:nvGrpSpPr>
          <p:cNvPr id="24" name="组合 23"/>
          <p:cNvGrpSpPr/>
          <p:nvPr/>
        </p:nvGrpSpPr>
        <p:grpSpPr bwMode="auto">
          <a:xfrm>
            <a:off x="1101725" y="2392363"/>
            <a:ext cx="6605588" cy="1177925"/>
            <a:chOff x="2076" y="2659"/>
            <a:chExt cx="7801" cy="1391"/>
          </a:xfrm>
        </p:grpSpPr>
        <p:sp>
          <p:nvSpPr>
            <p:cNvPr id="96273" name="文本框 2"/>
            <p:cNvSpPr txBox="1">
              <a:spLocks noChangeArrowheads="1"/>
            </p:cNvSpPr>
            <p:nvPr/>
          </p:nvSpPr>
          <p:spPr bwMode="auto">
            <a:xfrm>
              <a:off x="3896" y="2776"/>
              <a:ext cx="5981" cy="1230"/>
            </a:xfrm>
            <a:prstGeom prst="rect">
              <a:avLst/>
            </a:prstGeom>
            <a:noFill/>
            <a:ln w="9525">
              <a:noFill/>
              <a:miter lim="800000"/>
            </a:ln>
          </p:spPr>
          <p:txBody>
            <a:bodyPr>
              <a:spAutoFit/>
            </a:bodyPr>
            <a:lstStyle/>
            <a:p>
              <a:pPr algn="ctr">
                <a:lnSpc>
                  <a:spcPts val="3740"/>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学习与总结过程中大量依靠人工摘抄、复制粘贴，</a:t>
              </a:r>
            </a:p>
            <a:p>
              <a:pPr algn="ctr">
                <a:lnSpc>
                  <a:spcPts val="3740"/>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知识积累梳理繁琐费时</a:t>
              </a:r>
            </a:p>
          </p:txBody>
        </p:sp>
        <p:pic>
          <p:nvPicPr>
            <p:cNvPr id="96274" name="图片 17" descr="D:\2017高教分公司\2017年高教产品\现有产品\研学平台(研究性学习平台)\南京馆长研修班\南京云锦\图片资料\QQ图片20170915113715.pngQQ图片20170915113715"/>
            <p:cNvPicPr>
              <a:picLocks noChangeAspect="1"/>
            </p:cNvPicPr>
            <p:nvPr/>
          </p:nvPicPr>
          <p:blipFill>
            <a:blip r:embed="rId4" cstate="print"/>
            <a:srcRect/>
            <a:stretch>
              <a:fillRect/>
            </a:stretch>
          </p:blipFill>
          <p:spPr bwMode="auto">
            <a:xfrm>
              <a:off x="2076" y="2659"/>
              <a:ext cx="1471" cy="1391"/>
            </a:xfrm>
            <a:prstGeom prst="rect">
              <a:avLst/>
            </a:prstGeom>
            <a:noFill/>
            <a:ln w="9525">
              <a:noFill/>
              <a:miter lim="800000"/>
              <a:headEnd/>
              <a:tailEnd/>
            </a:ln>
          </p:spPr>
        </p:pic>
      </p:grpSp>
      <p:grpSp>
        <p:nvGrpSpPr>
          <p:cNvPr id="25" name="组合 24"/>
          <p:cNvGrpSpPr/>
          <p:nvPr/>
        </p:nvGrpSpPr>
        <p:grpSpPr bwMode="auto">
          <a:xfrm>
            <a:off x="1398588" y="3570288"/>
            <a:ext cx="6307137" cy="1158875"/>
            <a:chOff x="1482" y="4897"/>
            <a:chExt cx="7451" cy="1369"/>
          </a:xfrm>
        </p:grpSpPr>
        <p:sp>
          <p:nvSpPr>
            <p:cNvPr id="96271" name="文本框 3"/>
            <p:cNvSpPr txBox="1">
              <a:spLocks noChangeArrowheads="1"/>
            </p:cNvSpPr>
            <p:nvPr/>
          </p:nvSpPr>
          <p:spPr bwMode="auto">
            <a:xfrm>
              <a:off x="3493" y="5144"/>
              <a:ext cx="5440" cy="639"/>
            </a:xfrm>
            <a:prstGeom prst="rect">
              <a:avLst/>
            </a:prstGeom>
            <a:noFill/>
            <a:ln w="9525">
              <a:noFill/>
              <a:miter lim="800000"/>
            </a:ln>
          </p:spPr>
          <p:txBody>
            <a:bodyPr>
              <a:spAutoFit/>
            </a:bodyPr>
            <a:lstStyle/>
            <a:p>
              <a:pPr>
                <a:lnSpc>
                  <a:spcPts val="3465"/>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学习笔记和文献难以有机结合融为一体</a:t>
              </a:r>
            </a:p>
          </p:txBody>
        </p:sp>
        <p:pic>
          <p:nvPicPr>
            <p:cNvPr id="96272" name="图片 18" descr="D:\2017高教分公司\2017年高教产品\现有产品\研学平台(研究性学习平台)\南京馆长研修班\南京云锦\图片资料\QQ图片20170915113820.pngQQ图片20170915113820"/>
            <p:cNvPicPr>
              <a:picLocks noChangeAspect="1"/>
            </p:cNvPicPr>
            <p:nvPr/>
          </p:nvPicPr>
          <p:blipFill>
            <a:blip r:embed="rId5" cstate="print"/>
            <a:srcRect/>
            <a:stretch>
              <a:fillRect/>
            </a:stretch>
          </p:blipFill>
          <p:spPr bwMode="auto">
            <a:xfrm>
              <a:off x="1482" y="4897"/>
              <a:ext cx="1471" cy="1369"/>
            </a:xfrm>
            <a:prstGeom prst="rect">
              <a:avLst/>
            </a:prstGeom>
            <a:noFill/>
            <a:ln w="9525">
              <a:noFill/>
              <a:miter lim="800000"/>
              <a:headEnd/>
              <a:tailEnd/>
            </a:ln>
          </p:spPr>
        </p:pic>
      </p:grpSp>
      <p:grpSp>
        <p:nvGrpSpPr>
          <p:cNvPr id="50" name="组合 49"/>
          <p:cNvGrpSpPr/>
          <p:nvPr/>
        </p:nvGrpSpPr>
        <p:grpSpPr bwMode="auto">
          <a:xfrm>
            <a:off x="1858963" y="4729163"/>
            <a:ext cx="5937250" cy="1065212"/>
            <a:chOff x="3026" y="5120"/>
            <a:chExt cx="7013" cy="1259"/>
          </a:xfrm>
        </p:grpSpPr>
        <p:sp>
          <p:nvSpPr>
            <p:cNvPr id="96269" name="文本框 4"/>
            <p:cNvSpPr txBox="1">
              <a:spLocks noChangeArrowheads="1"/>
            </p:cNvSpPr>
            <p:nvPr/>
          </p:nvSpPr>
          <p:spPr bwMode="auto">
            <a:xfrm>
              <a:off x="5024" y="5304"/>
              <a:ext cx="5015" cy="639"/>
            </a:xfrm>
            <a:prstGeom prst="rect">
              <a:avLst/>
            </a:prstGeom>
            <a:noFill/>
            <a:ln w="9525">
              <a:noFill/>
              <a:miter lim="800000"/>
            </a:ln>
          </p:spPr>
          <p:txBody>
            <a:bodyPr>
              <a:spAutoFit/>
            </a:bodyPr>
            <a:lstStyle/>
            <a:p>
              <a:pPr algn="ctr">
                <a:lnSpc>
                  <a:spcPts val="3465"/>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知识拓展学习、结论梳理环节，无章法可寻</a:t>
              </a:r>
            </a:p>
          </p:txBody>
        </p:sp>
        <p:pic>
          <p:nvPicPr>
            <p:cNvPr id="96270" name="图片 20" descr="D:\2017高教分公司\2017年高教产品\现有产品\研学平台(研究性学习平台)\南京馆长研修班\南京云锦\图片资料\QQ图片20170915114228.pngQQ图片20170915114228"/>
            <p:cNvPicPr>
              <a:picLocks noChangeAspect="1"/>
            </p:cNvPicPr>
            <p:nvPr/>
          </p:nvPicPr>
          <p:blipFill>
            <a:blip r:embed="rId6" cstate="print"/>
            <a:srcRect/>
            <a:stretch>
              <a:fillRect/>
            </a:stretch>
          </p:blipFill>
          <p:spPr bwMode="auto">
            <a:xfrm>
              <a:off x="3026" y="5120"/>
              <a:ext cx="1363" cy="1259"/>
            </a:xfrm>
            <a:prstGeom prst="rect">
              <a:avLst/>
            </a:prstGeom>
            <a:noFill/>
            <a:ln w="9525">
              <a:noFill/>
              <a:miter lim="800000"/>
              <a:headEnd/>
              <a:tailEnd/>
            </a:ln>
          </p:spPr>
        </p:pic>
      </p:grpSp>
      <p:grpSp>
        <p:nvGrpSpPr>
          <p:cNvPr id="57" name="组合 56"/>
          <p:cNvGrpSpPr/>
          <p:nvPr/>
        </p:nvGrpSpPr>
        <p:grpSpPr bwMode="auto">
          <a:xfrm>
            <a:off x="2643188" y="5794375"/>
            <a:ext cx="4454525" cy="1025525"/>
            <a:chOff x="3941" y="6299"/>
            <a:chExt cx="5261" cy="1211"/>
          </a:xfrm>
        </p:grpSpPr>
        <p:sp>
          <p:nvSpPr>
            <p:cNvPr id="96267" name="文本框 5"/>
            <p:cNvSpPr txBox="1">
              <a:spLocks noChangeArrowheads="1"/>
            </p:cNvSpPr>
            <p:nvPr/>
          </p:nvSpPr>
          <p:spPr bwMode="auto">
            <a:xfrm>
              <a:off x="6076" y="6570"/>
              <a:ext cx="3126" cy="639"/>
            </a:xfrm>
            <a:prstGeom prst="rect">
              <a:avLst/>
            </a:prstGeom>
            <a:noFill/>
            <a:ln w="9525">
              <a:noFill/>
              <a:miter lim="800000"/>
            </a:ln>
          </p:spPr>
          <p:txBody>
            <a:bodyPr wrap="none">
              <a:spAutoFit/>
            </a:bodyPr>
            <a:lstStyle/>
            <a:p>
              <a:pPr>
                <a:lnSpc>
                  <a:spcPts val="3465"/>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学习交流难以形成有效碰撞</a:t>
              </a:r>
            </a:p>
          </p:txBody>
        </p:sp>
        <p:pic>
          <p:nvPicPr>
            <p:cNvPr id="96268" name="图片 21" descr="D:\2017高教分公司\2017年高教产品\现有产品\研学平台(研究性学习平台)\南京馆长研修班\南京云锦\图片资料\QQ图片20170915114244.pngQQ图片20170915114244"/>
            <p:cNvPicPr>
              <a:picLocks noChangeAspect="1"/>
            </p:cNvPicPr>
            <p:nvPr/>
          </p:nvPicPr>
          <p:blipFill>
            <a:blip r:embed="rId7" cstate="print"/>
            <a:srcRect/>
            <a:stretch>
              <a:fillRect/>
            </a:stretch>
          </p:blipFill>
          <p:spPr bwMode="auto">
            <a:xfrm>
              <a:off x="3941" y="6299"/>
              <a:ext cx="1418" cy="1211"/>
            </a:xfrm>
            <a:prstGeom prst="rect">
              <a:avLst/>
            </a:prstGeom>
            <a:noFill/>
            <a:ln w="9525">
              <a:noFill/>
              <a:miter lim="800000"/>
              <a:headEnd/>
              <a:tailEnd/>
            </a:ln>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500" fill="hold"/>
                                        <p:tgtEl>
                                          <p:spTgt spid="55"/>
                                        </p:tgtEl>
                                        <p:attrNameLst>
                                          <p:attrName>ppt_x</p:attrName>
                                        </p:attrNameLst>
                                      </p:cBhvr>
                                      <p:tavLst>
                                        <p:tav tm="0">
                                          <p:val>
                                            <p:strVal val="#ppt_x"/>
                                          </p:val>
                                        </p:tav>
                                        <p:tav tm="100000">
                                          <p:val>
                                            <p:strVal val="#ppt_x"/>
                                          </p:val>
                                        </p:tav>
                                      </p:tavLst>
                                    </p:anim>
                                    <p:anim calcmode="lin" valueType="num">
                                      <p:cBhvr additive="base">
                                        <p:cTn id="38" dur="500" fill="hold"/>
                                        <p:tgtEl>
                                          <p:spTgt spid="5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additive="base">
                                        <p:cTn id="41" dur="500" fill="hold"/>
                                        <p:tgtEl>
                                          <p:spTgt spid="56"/>
                                        </p:tgtEl>
                                        <p:attrNameLst>
                                          <p:attrName>ppt_x</p:attrName>
                                        </p:attrNameLst>
                                      </p:cBhvr>
                                      <p:tavLst>
                                        <p:tav tm="0">
                                          <p:val>
                                            <p:strVal val="#ppt_x"/>
                                          </p:val>
                                        </p:tav>
                                        <p:tav tm="100000">
                                          <p:val>
                                            <p:strVal val="#ppt_x"/>
                                          </p:val>
                                        </p:tav>
                                      </p:tavLst>
                                    </p:anim>
                                    <p:anim calcmode="lin" valueType="num">
                                      <p:cBhvr additive="base">
                                        <p:cTn id="4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97282"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、利用研学平台 怎么解决？</a:t>
            </a: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31" name="图片 30"/>
          <p:cNvPicPr>
            <a:picLocks noChangeAspect="1"/>
          </p:cNvPicPr>
          <p:nvPr/>
        </p:nvPicPr>
        <p:blipFill>
          <a:blip r:embed="rId2" cstate="print"/>
          <a:srcRect/>
          <a:stretch>
            <a:fillRect/>
          </a:stretch>
        </p:blipFill>
        <p:spPr bwMode="auto">
          <a:xfrm>
            <a:off x="2020888" y="1409700"/>
            <a:ext cx="9964737" cy="5353050"/>
          </a:xfrm>
          <a:prstGeom prst="rect">
            <a:avLst/>
          </a:prstGeom>
          <a:noFill/>
          <a:ln w="9525">
            <a:noFill/>
            <a:miter lim="800000"/>
            <a:headEnd/>
            <a:tailEnd/>
          </a:ln>
        </p:spPr>
      </p:pic>
      <p:sp>
        <p:nvSpPr>
          <p:cNvPr id="32" name="矩形 31"/>
          <p:cNvSpPr/>
          <p:nvPr/>
        </p:nvSpPr>
        <p:spPr>
          <a:xfrm>
            <a:off x="2020888" y="2295525"/>
            <a:ext cx="357187" cy="528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nvGrpSpPr>
          <p:cNvPr id="36" name="组合 35"/>
          <p:cNvGrpSpPr/>
          <p:nvPr/>
        </p:nvGrpSpPr>
        <p:grpSpPr bwMode="auto">
          <a:xfrm>
            <a:off x="2668588" y="1866900"/>
            <a:ext cx="6229350" cy="1706563"/>
            <a:chOff x="4203" y="2940"/>
            <a:chExt cx="9810" cy="2688"/>
          </a:xfrm>
        </p:grpSpPr>
        <p:sp>
          <p:nvSpPr>
            <p:cNvPr id="34" name="矩形 33"/>
            <p:cNvSpPr/>
            <p:nvPr/>
          </p:nvSpPr>
          <p:spPr>
            <a:xfrm>
              <a:off x="4203" y="2940"/>
              <a:ext cx="1910"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97312" name="图片 34"/>
            <p:cNvPicPr>
              <a:picLocks noChangeAspect="1"/>
            </p:cNvPicPr>
            <p:nvPr/>
          </p:nvPicPr>
          <p:blipFill>
            <a:blip r:embed="rId3" cstate="print"/>
            <a:srcRect/>
            <a:stretch>
              <a:fillRect/>
            </a:stretch>
          </p:blipFill>
          <p:spPr bwMode="auto">
            <a:xfrm>
              <a:off x="6537" y="2940"/>
              <a:ext cx="7477" cy="2688"/>
            </a:xfrm>
            <a:prstGeom prst="rect">
              <a:avLst/>
            </a:prstGeom>
            <a:noFill/>
            <a:ln w="9525">
              <a:noFill/>
              <a:miter lim="800000"/>
              <a:headEnd/>
              <a:tailEnd/>
            </a:ln>
          </p:spPr>
        </p:pic>
      </p:grpSp>
      <p:pic>
        <p:nvPicPr>
          <p:cNvPr id="42" name="图片 41"/>
          <p:cNvPicPr>
            <a:picLocks noChangeAspect="1"/>
          </p:cNvPicPr>
          <p:nvPr/>
        </p:nvPicPr>
        <p:blipFill>
          <a:blip r:embed="rId4" cstate="print"/>
          <a:srcRect/>
          <a:stretch>
            <a:fillRect/>
          </a:stretch>
        </p:blipFill>
        <p:spPr bwMode="auto">
          <a:xfrm>
            <a:off x="2378075" y="3292475"/>
            <a:ext cx="1593850" cy="1590675"/>
          </a:xfrm>
          <a:prstGeom prst="rect">
            <a:avLst/>
          </a:prstGeom>
          <a:noFill/>
          <a:ln w="9525">
            <a:noFill/>
            <a:miter lim="800000"/>
            <a:headEnd/>
            <a:tailEnd/>
          </a:ln>
        </p:spPr>
      </p:pic>
      <p:sp>
        <p:nvSpPr>
          <p:cNvPr id="43" name="直接连接符 6"/>
          <p:cNvSpPr/>
          <p:nvPr/>
        </p:nvSpPr>
        <p:spPr>
          <a:xfrm rot="15120000" flipV="1">
            <a:off x="3997326" y="4494212"/>
            <a:ext cx="665162" cy="398463"/>
          </a:xfrm>
          <a:prstGeom prst="line">
            <a:avLst/>
          </a:prstGeom>
          <a:ln w="6350" cap="flat" cmpd="sng">
            <a:solidFill>
              <a:srgbClr val="00B050"/>
            </a:solidFill>
            <a:prstDash val="solid"/>
            <a:round/>
            <a:headEnd type="none" w="med" len="med"/>
            <a:tailEnd type="oval" w="med" len="med"/>
          </a:ln>
        </p:spPr>
        <p:txBody>
          <a:bodyPr/>
          <a:lstStyle/>
          <a:p>
            <a:pPr fontAlgn="auto">
              <a:buFont typeface="Arial" panose="020B0604020202020204" pitchFamily="34" charset="0"/>
              <a:buNone/>
              <a:defRPr/>
            </a:pPr>
            <a:endParaRPr lang="zh-CN" altLang="en-US" sz="1705" noProof="1">
              <a:ea typeface="宋体" panose="02010600030101010101" pitchFamily="2" charset="-122"/>
            </a:endParaRPr>
          </a:p>
        </p:txBody>
      </p:sp>
      <p:sp>
        <p:nvSpPr>
          <p:cNvPr id="44" name="矩形 43"/>
          <p:cNvSpPr/>
          <p:nvPr/>
        </p:nvSpPr>
        <p:spPr>
          <a:xfrm>
            <a:off x="3463925" y="4949825"/>
            <a:ext cx="3157538" cy="514350"/>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快速形成学习专题与子专题</a:t>
            </a:r>
          </a:p>
        </p:txBody>
      </p:sp>
      <p:pic>
        <p:nvPicPr>
          <p:cNvPr id="51" name="图片 50"/>
          <p:cNvPicPr>
            <a:picLocks noChangeAspect="1"/>
          </p:cNvPicPr>
          <p:nvPr/>
        </p:nvPicPr>
        <p:blipFill>
          <a:blip r:embed="rId5" cstate="print"/>
          <a:srcRect/>
          <a:stretch>
            <a:fillRect/>
          </a:stretch>
        </p:blipFill>
        <p:spPr bwMode="auto">
          <a:xfrm>
            <a:off x="2020888" y="1338263"/>
            <a:ext cx="9966325" cy="5486400"/>
          </a:xfrm>
          <a:prstGeom prst="rect">
            <a:avLst/>
          </a:prstGeom>
          <a:noFill/>
          <a:ln w="9525">
            <a:noFill/>
            <a:miter lim="800000"/>
            <a:headEnd/>
            <a:tailEnd/>
          </a:ln>
        </p:spPr>
      </p:pic>
      <p:sp>
        <p:nvSpPr>
          <p:cNvPr id="52" name="矩形 51"/>
          <p:cNvSpPr/>
          <p:nvPr/>
        </p:nvSpPr>
        <p:spPr>
          <a:xfrm>
            <a:off x="2378075" y="4557713"/>
            <a:ext cx="1593850" cy="325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53" name="矩形 52"/>
          <p:cNvSpPr/>
          <p:nvPr/>
        </p:nvSpPr>
        <p:spPr>
          <a:xfrm>
            <a:off x="4997450" y="2498725"/>
            <a:ext cx="492125" cy="3254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54" name="图片 53"/>
          <p:cNvPicPr>
            <a:picLocks noChangeAspect="1"/>
          </p:cNvPicPr>
          <p:nvPr/>
        </p:nvPicPr>
        <p:blipFill>
          <a:blip r:embed="rId6" cstate="print"/>
          <a:srcRect/>
          <a:stretch>
            <a:fillRect/>
          </a:stretch>
        </p:blipFill>
        <p:spPr bwMode="auto">
          <a:xfrm>
            <a:off x="1925638" y="1338263"/>
            <a:ext cx="10059987" cy="5470525"/>
          </a:xfrm>
          <a:prstGeom prst="rect">
            <a:avLst/>
          </a:prstGeom>
          <a:noFill/>
          <a:ln w="9525">
            <a:noFill/>
            <a:miter lim="800000"/>
            <a:headEnd/>
            <a:tailEnd/>
          </a:ln>
        </p:spPr>
      </p:pic>
      <p:sp>
        <p:nvSpPr>
          <p:cNvPr id="55" name="矩形 54"/>
          <p:cNvSpPr/>
          <p:nvPr/>
        </p:nvSpPr>
        <p:spPr>
          <a:xfrm>
            <a:off x="10128250" y="2533650"/>
            <a:ext cx="1743075" cy="8969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6" name="矩形 55"/>
          <p:cNvSpPr/>
          <p:nvPr/>
        </p:nvSpPr>
        <p:spPr>
          <a:xfrm>
            <a:off x="2020888" y="2346325"/>
            <a:ext cx="7927975" cy="628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8" name="矩形 57"/>
          <p:cNvSpPr/>
          <p:nvPr/>
        </p:nvSpPr>
        <p:spPr>
          <a:xfrm>
            <a:off x="10128250" y="3692525"/>
            <a:ext cx="1743075" cy="865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9" name="矩形 58"/>
          <p:cNvSpPr/>
          <p:nvPr/>
        </p:nvSpPr>
        <p:spPr>
          <a:xfrm>
            <a:off x="10128250" y="5818188"/>
            <a:ext cx="1743075" cy="5508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1" name="矩形 15"/>
          <p:cNvSpPr>
            <a:spLocks noChangeArrowheads="1"/>
          </p:cNvSpPr>
          <p:nvPr/>
        </p:nvSpPr>
        <p:spPr bwMode="auto">
          <a:xfrm>
            <a:off x="2022475" y="3870325"/>
            <a:ext cx="7926388" cy="1743075"/>
          </a:xfrm>
          <a:prstGeom prst="rect">
            <a:avLst/>
          </a:prstGeom>
          <a:solidFill>
            <a:srgbClr val="F79123"/>
          </a:solidFill>
          <a:ln w="9525">
            <a:noFill/>
            <a:miter lim="800000"/>
          </a:ln>
        </p:spPr>
        <p:txBody>
          <a:bodyPr anchor="ctr"/>
          <a:lstStyle/>
          <a:p>
            <a:pPr algn="ctr">
              <a:buFont typeface="Arial" panose="020B0604020202020204" pitchFamily="34" charset="0"/>
              <a:buNone/>
            </a:pPr>
            <a:r>
              <a:rPr lang="zh-CN" altLang="zh-CN" sz="2400">
                <a:latin typeface="微软雅黑" panose="020B0503020204020204" pitchFamily="34" charset="-122"/>
                <a:ea typeface="微软雅黑" panose="020B0503020204020204" pitchFamily="34" charset="-122"/>
              </a:rPr>
              <a:t>提供了学科、发表年度、研究层次、基金信息、资源类型、来源刊物、被引次数、下载次数等一系列分组、筛选渠道，帮助用户快速定位自己想要的文献。</a:t>
            </a:r>
          </a:p>
        </p:txBody>
      </p:sp>
      <p:sp>
        <p:nvSpPr>
          <p:cNvPr id="62" name="矩形 61"/>
          <p:cNvSpPr/>
          <p:nvPr/>
        </p:nvSpPr>
        <p:spPr>
          <a:xfrm>
            <a:off x="2992438" y="2974975"/>
            <a:ext cx="1233487" cy="317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3" name="矩形 62"/>
          <p:cNvSpPr/>
          <p:nvPr/>
        </p:nvSpPr>
        <p:spPr>
          <a:xfrm>
            <a:off x="2149475" y="3376613"/>
            <a:ext cx="2001838" cy="315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64" name="图片 63"/>
          <p:cNvPicPr>
            <a:picLocks noChangeAspect="1"/>
          </p:cNvPicPr>
          <p:nvPr/>
        </p:nvPicPr>
        <p:blipFill>
          <a:blip r:embed="rId7" cstate="print"/>
          <a:srcRect/>
          <a:stretch>
            <a:fillRect/>
          </a:stretch>
        </p:blipFill>
        <p:spPr bwMode="auto">
          <a:xfrm>
            <a:off x="4772025" y="3292475"/>
            <a:ext cx="1692275" cy="541338"/>
          </a:xfrm>
          <a:prstGeom prst="rect">
            <a:avLst/>
          </a:prstGeom>
          <a:noFill/>
          <a:ln w="9525">
            <a:noFill/>
            <a:miter lim="800000"/>
            <a:headEnd/>
            <a:tailEnd/>
          </a:ln>
        </p:spPr>
      </p:pic>
      <p:sp>
        <p:nvSpPr>
          <p:cNvPr id="65" name="矩形 15"/>
          <p:cNvSpPr/>
          <p:nvPr/>
        </p:nvSpPr>
        <p:spPr>
          <a:xfrm>
            <a:off x="2149475" y="4687888"/>
            <a:ext cx="3516313" cy="709612"/>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515" noProof="1">
                <a:latin typeface="微软雅黑" panose="020B0503020204020204" pitchFamily="34" charset="-122"/>
                <a:ea typeface="微软雅黑" panose="020B0503020204020204" pitchFamily="34" charset="-122"/>
              </a:rPr>
              <a:t>选中的文献，一键收藏到相应学习专题</a:t>
            </a:r>
          </a:p>
        </p:txBody>
      </p:sp>
      <p:sp>
        <p:nvSpPr>
          <p:cNvPr id="66" name="直接连接符 6"/>
          <p:cNvSpPr>
            <a:spLocks noChangeShapeType="1"/>
          </p:cNvSpPr>
          <p:nvPr/>
        </p:nvSpPr>
        <p:spPr bwMode="auto">
          <a:xfrm flipH="1" flipV="1">
            <a:off x="3465513" y="3692525"/>
            <a:ext cx="1587" cy="995363"/>
          </a:xfrm>
          <a:prstGeom prst="line">
            <a:avLst/>
          </a:prstGeom>
          <a:noFill/>
          <a:ln w="6350">
            <a:solidFill>
              <a:srgbClr val="00B05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pic>
        <p:nvPicPr>
          <p:cNvPr id="3" name="图片 2"/>
          <p:cNvPicPr>
            <a:picLocks noChangeAspect="1"/>
          </p:cNvPicPr>
          <p:nvPr/>
        </p:nvPicPr>
        <p:blipFill>
          <a:blip r:embed="rId8" cstate="print"/>
          <a:srcRect/>
          <a:stretch>
            <a:fillRect/>
          </a:stretch>
        </p:blipFill>
        <p:spPr bwMode="auto">
          <a:xfrm>
            <a:off x="1927225" y="1338263"/>
            <a:ext cx="10261600" cy="5486400"/>
          </a:xfrm>
          <a:prstGeom prst="rect">
            <a:avLst/>
          </a:prstGeom>
          <a:noFill/>
          <a:ln w="9525">
            <a:noFill/>
            <a:miter lim="800000"/>
            <a:headEnd/>
            <a:tailEnd/>
          </a:ln>
        </p:spPr>
      </p:pic>
      <p:sp>
        <p:nvSpPr>
          <p:cNvPr id="4" name="矩形 3"/>
          <p:cNvSpPr/>
          <p:nvPr/>
        </p:nvSpPr>
        <p:spPr>
          <a:xfrm>
            <a:off x="2336800" y="4403725"/>
            <a:ext cx="1627188"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 name="矩形 4"/>
          <p:cNvSpPr/>
          <p:nvPr/>
        </p:nvSpPr>
        <p:spPr>
          <a:xfrm>
            <a:off x="3971925" y="2824163"/>
            <a:ext cx="8015288" cy="3790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 name="矩形 5"/>
          <p:cNvSpPr/>
          <p:nvPr/>
        </p:nvSpPr>
        <p:spPr>
          <a:xfrm>
            <a:off x="7681913" y="2379663"/>
            <a:ext cx="839787" cy="3603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7" name="矩形标注 6"/>
          <p:cNvSpPr/>
          <p:nvPr/>
        </p:nvSpPr>
        <p:spPr>
          <a:xfrm>
            <a:off x="8397875" y="995363"/>
            <a:ext cx="3394075" cy="1036637"/>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系统会根据学习主题自动推荐相关文献，点击即可查看，亦可批量添加。</a:t>
            </a:r>
            <a:endParaRPr lang="en-US" altLang="zh-CN" sz="1865" noProof="1">
              <a:solidFill>
                <a:srgbClr val="FF0000"/>
              </a:solidFill>
              <a:ea typeface="微软雅黑" panose="020B0503020204020204" pitchFamily="34" charset="-122"/>
            </a:endParaRPr>
          </a:p>
        </p:txBody>
      </p:sp>
      <p:pic>
        <p:nvPicPr>
          <p:cNvPr id="8" name="图片 7"/>
          <p:cNvPicPr>
            <a:picLocks noChangeAspect="1"/>
          </p:cNvPicPr>
          <p:nvPr/>
        </p:nvPicPr>
        <p:blipFill>
          <a:blip r:embed="rId9" cstate="print"/>
          <a:srcRect/>
          <a:stretch>
            <a:fillRect/>
          </a:stretch>
        </p:blipFill>
        <p:spPr bwMode="auto">
          <a:xfrm>
            <a:off x="4038600" y="2824163"/>
            <a:ext cx="7832725" cy="379095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100000">
                                          <p:val>
                                            <p:strVal val="#ppt_x"/>
                                          </p:val>
                                        </p:tav>
                                      </p:tavLst>
                                    </p:anim>
                                    <p:anim calcmode="lin" valueType="num">
                                      <p:cBhvr>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ppt_x</p:attrName>
                                        </p:attrNameLst>
                                      </p:cBhvr>
                                      <p:tavLst>
                                        <p:tav tm="0">
                                          <p:val>
                                            <p:strVal val="#ppt_x"/>
                                          </p:val>
                                        </p:tav>
                                        <p:tav tm="100000">
                                          <p:val>
                                            <p:strVal val="#ppt_x"/>
                                          </p:val>
                                        </p:tav>
                                      </p:tavLst>
                                    </p:anim>
                                    <p:anim calcmode="lin" valueType="num">
                                      <p:cBhvr>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ppt_x</p:attrName>
                                        </p:attrNameLst>
                                      </p:cBhvr>
                                      <p:tavLst>
                                        <p:tav tm="0">
                                          <p:val>
                                            <p:strVal val="#ppt_x"/>
                                          </p:val>
                                        </p:tav>
                                        <p:tav tm="100000">
                                          <p:val>
                                            <p:strVal val="#ppt_x"/>
                                          </p:val>
                                        </p:tav>
                                      </p:tavLst>
                                    </p:anim>
                                    <p:anim calcmode="lin" valueType="num">
                                      <p:cBhvr>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ppt_x</p:attrName>
                                        </p:attrNameLst>
                                      </p:cBhvr>
                                      <p:tavLst>
                                        <p:tav tm="0">
                                          <p:val>
                                            <p:strVal val="#ppt_x"/>
                                          </p:val>
                                        </p:tav>
                                        <p:tav tm="100000">
                                          <p:val>
                                            <p:strVal val="#ppt_x"/>
                                          </p:val>
                                        </p:tav>
                                      </p:tavLst>
                                    </p:anim>
                                    <p:anim calcmode="lin" valueType="num">
                                      <p:cBhvr>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ppt_x</p:attrName>
                                        </p:attrNameLst>
                                      </p:cBhvr>
                                      <p:tavLst>
                                        <p:tav tm="0">
                                          <p:val>
                                            <p:strVal val="#ppt_x"/>
                                          </p:val>
                                        </p:tav>
                                        <p:tav tm="100000">
                                          <p:val>
                                            <p:strVal val="#ppt_x"/>
                                          </p:val>
                                        </p:tav>
                                      </p:tavLst>
                                    </p:anim>
                                    <p:anim calcmode="lin" valueType="num">
                                      <p:cBhvr>
                                        <p:cTn id="42" dur="500" fill="hold"/>
                                        <p:tgtEl>
                                          <p:spTgt spid="4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500" fill="hold"/>
                                        <p:tgtEl>
                                          <p:spTgt spid="44"/>
                                        </p:tgtEl>
                                        <p:attrNameLst>
                                          <p:attrName>ppt_x</p:attrName>
                                        </p:attrNameLst>
                                      </p:cBhvr>
                                      <p:tavLst>
                                        <p:tav tm="0">
                                          <p:val>
                                            <p:strVal val="#ppt_x"/>
                                          </p:val>
                                        </p:tav>
                                        <p:tav tm="100000">
                                          <p:val>
                                            <p:strVal val="#ppt_x"/>
                                          </p:val>
                                        </p:tav>
                                      </p:tavLst>
                                    </p:anim>
                                    <p:anim calcmode="lin" valueType="num">
                                      <p:cBhvr>
                                        <p:cTn id="4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p:cTn id="51" dur="500" fill="hold"/>
                                        <p:tgtEl>
                                          <p:spTgt spid="51"/>
                                        </p:tgtEl>
                                        <p:attrNameLst>
                                          <p:attrName>ppt_x</p:attrName>
                                        </p:attrNameLst>
                                      </p:cBhvr>
                                      <p:tavLst>
                                        <p:tav tm="0">
                                          <p:val>
                                            <p:strVal val="#ppt_x"/>
                                          </p:val>
                                        </p:tav>
                                        <p:tav tm="100000">
                                          <p:val>
                                            <p:strVal val="#ppt_x"/>
                                          </p:val>
                                        </p:tav>
                                      </p:tavLst>
                                    </p:anim>
                                    <p:anim calcmode="lin" valueType="num">
                                      <p:cBhvr>
                                        <p:cTn id="5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p:cTn id="57" dur="500" fill="hold"/>
                                        <p:tgtEl>
                                          <p:spTgt spid="52"/>
                                        </p:tgtEl>
                                        <p:attrNameLst>
                                          <p:attrName>ppt_w</p:attrName>
                                        </p:attrNameLst>
                                      </p:cBhvr>
                                      <p:tavLst>
                                        <p:tav tm="0">
                                          <p:val>
                                            <p:fltVal val="0"/>
                                          </p:val>
                                        </p:tav>
                                        <p:tav tm="100000">
                                          <p:val>
                                            <p:strVal val="#ppt_w"/>
                                          </p:val>
                                        </p:tav>
                                      </p:tavLst>
                                    </p:anim>
                                    <p:anim calcmode="lin" valueType="num">
                                      <p:cBhvr>
                                        <p:cTn id="58" dur="500" fill="hold"/>
                                        <p:tgtEl>
                                          <p:spTgt spid="52"/>
                                        </p:tgtEl>
                                        <p:attrNameLst>
                                          <p:attrName>ppt_h</p:attrName>
                                        </p:attrNameLst>
                                      </p:cBhvr>
                                      <p:tavLst>
                                        <p:tav tm="0">
                                          <p:val>
                                            <p:strVal val="#ppt_h"/>
                                          </p:val>
                                        </p:tav>
                                        <p:tav tm="100000">
                                          <p:val>
                                            <p:strVal val="#ppt_h"/>
                                          </p:val>
                                        </p:tav>
                                      </p:tavLst>
                                    </p:anim>
                                  </p:childTnLst>
                                </p:cTn>
                              </p:par>
                              <p:par>
                                <p:cTn id="59" presetID="17" presetClass="entr" presetSubtype="1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ppt_x</p:attrName>
                                        </p:attrNameLst>
                                      </p:cBhvr>
                                      <p:tavLst>
                                        <p:tav tm="0">
                                          <p:val>
                                            <p:strVal val="#ppt_x"/>
                                          </p:val>
                                        </p:tav>
                                        <p:tav tm="100000">
                                          <p:val>
                                            <p:strVal val="#ppt_x"/>
                                          </p:val>
                                        </p:tav>
                                      </p:tavLst>
                                    </p:anim>
                                    <p:anim calcmode="lin" valueType="num">
                                      <p:cBhvr>
                                        <p:cTn id="6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fltVal val="0"/>
                                          </p:val>
                                        </p:tav>
                                        <p:tav tm="100000">
                                          <p:val>
                                            <p:strVal val="#ppt_w"/>
                                          </p:val>
                                        </p:tav>
                                      </p:tavLst>
                                    </p:anim>
                                    <p:anim calcmode="lin" valueType="num">
                                      <p:cBhvr>
                                        <p:cTn id="74" dur="500" fill="hold"/>
                                        <p:tgtEl>
                                          <p:spTgt spid="56"/>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500" fill="hold"/>
                                        <p:tgtEl>
                                          <p:spTgt spid="55"/>
                                        </p:tgtEl>
                                        <p:attrNameLst>
                                          <p:attrName>ppt_w</p:attrName>
                                        </p:attrNameLst>
                                      </p:cBhvr>
                                      <p:tavLst>
                                        <p:tav tm="0">
                                          <p:val>
                                            <p:fltVal val="0"/>
                                          </p:val>
                                        </p:tav>
                                        <p:tav tm="100000">
                                          <p:val>
                                            <p:strVal val="#ppt_w"/>
                                          </p:val>
                                        </p:tav>
                                      </p:tavLst>
                                    </p:anim>
                                    <p:anim calcmode="lin" valueType="num">
                                      <p:cBhvr>
                                        <p:cTn id="78" dur="500" fill="hold"/>
                                        <p:tgtEl>
                                          <p:spTgt spid="55"/>
                                        </p:tgtEl>
                                        <p:attrNameLst>
                                          <p:attrName>ppt_h</p:attrName>
                                        </p:attrNameLst>
                                      </p:cBhvr>
                                      <p:tavLst>
                                        <p:tav tm="0">
                                          <p:val>
                                            <p:strVal val="#ppt_h"/>
                                          </p:val>
                                        </p:tav>
                                        <p:tav tm="100000">
                                          <p:val>
                                            <p:strVal val="#ppt_h"/>
                                          </p:val>
                                        </p:tav>
                                      </p:tavLst>
                                    </p:anim>
                                  </p:childTnLst>
                                </p:cTn>
                              </p:par>
                              <p:par>
                                <p:cTn id="79" presetID="17" presetClass="entr" presetSubtype="1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 calcmode="lin" valueType="num">
                                      <p:cBhvr>
                                        <p:cTn id="81" dur="500" fill="hold"/>
                                        <p:tgtEl>
                                          <p:spTgt spid="58"/>
                                        </p:tgtEl>
                                        <p:attrNameLst>
                                          <p:attrName>ppt_w</p:attrName>
                                        </p:attrNameLst>
                                      </p:cBhvr>
                                      <p:tavLst>
                                        <p:tav tm="0">
                                          <p:val>
                                            <p:fltVal val="0"/>
                                          </p:val>
                                        </p:tav>
                                        <p:tav tm="100000">
                                          <p:val>
                                            <p:strVal val="#ppt_w"/>
                                          </p:val>
                                        </p:tav>
                                      </p:tavLst>
                                    </p:anim>
                                    <p:anim calcmode="lin" valueType="num">
                                      <p:cBhvr>
                                        <p:cTn id="82" dur="500" fill="hold"/>
                                        <p:tgtEl>
                                          <p:spTgt spid="58"/>
                                        </p:tgtEl>
                                        <p:attrNameLst>
                                          <p:attrName>ppt_h</p:attrName>
                                        </p:attrNameLst>
                                      </p:cBhvr>
                                      <p:tavLst>
                                        <p:tav tm="0">
                                          <p:val>
                                            <p:strVal val="#ppt_h"/>
                                          </p:val>
                                        </p:tav>
                                        <p:tav tm="100000">
                                          <p:val>
                                            <p:strVal val="#ppt_h"/>
                                          </p:val>
                                        </p:tav>
                                      </p:tavLst>
                                    </p:anim>
                                  </p:childTnLst>
                                </p:cTn>
                              </p:par>
                              <p:par>
                                <p:cTn id="83" presetID="17" presetClass="entr" presetSubtype="10" fill="hold" grpId="0" nodeType="withEffect">
                                  <p:stCondLst>
                                    <p:cond delay="0"/>
                                  </p:stCondLst>
                                  <p:childTnLst>
                                    <p:set>
                                      <p:cBhvr>
                                        <p:cTn id="84" dur="1" fill="hold">
                                          <p:stCondLst>
                                            <p:cond delay="0"/>
                                          </p:stCondLst>
                                        </p:cTn>
                                        <p:tgtEl>
                                          <p:spTgt spid="59"/>
                                        </p:tgtEl>
                                        <p:attrNameLst>
                                          <p:attrName>style.visibility</p:attrName>
                                        </p:attrNameLst>
                                      </p:cBhvr>
                                      <p:to>
                                        <p:strVal val="visible"/>
                                      </p:to>
                                    </p:set>
                                    <p:anim calcmode="lin" valueType="num">
                                      <p:cBhvr>
                                        <p:cTn id="85" dur="500" fill="hold"/>
                                        <p:tgtEl>
                                          <p:spTgt spid="59"/>
                                        </p:tgtEl>
                                        <p:attrNameLst>
                                          <p:attrName>ppt_w</p:attrName>
                                        </p:attrNameLst>
                                      </p:cBhvr>
                                      <p:tavLst>
                                        <p:tav tm="0">
                                          <p:val>
                                            <p:fltVal val="0"/>
                                          </p:val>
                                        </p:tav>
                                        <p:tav tm="100000">
                                          <p:val>
                                            <p:strVal val="#ppt_w"/>
                                          </p:val>
                                        </p:tav>
                                      </p:tavLst>
                                    </p:anim>
                                    <p:anim calcmode="lin" valueType="num">
                                      <p:cBhvr>
                                        <p:cTn id="86" dur="5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1"/>
                                        </p:tgtEl>
                                        <p:attrNameLst>
                                          <p:attrName>style.visibility</p:attrName>
                                        </p:attrNameLst>
                                      </p:cBhvr>
                                      <p:to>
                                        <p:strVal val="visible"/>
                                      </p:to>
                                    </p:set>
                                    <p:anim calcmode="lin" valueType="num">
                                      <p:cBhvr>
                                        <p:cTn id="91" dur="500" fill="hold"/>
                                        <p:tgtEl>
                                          <p:spTgt spid="61"/>
                                        </p:tgtEl>
                                        <p:attrNameLst>
                                          <p:attrName>ppt_w</p:attrName>
                                        </p:attrNameLst>
                                      </p:cBhvr>
                                      <p:tavLst>
                                        <p:tav tm="0">
                                          <p:val>
                                            <p:fltVal val="0"/>
                                          </p:val>
                                        </p:tav>
                                        <p:tav tm="100000">
                                          <p:val>
                                            <p:strVal val="#ppt_w"/>
                                          </p:val>
                                        </p:tav>
                                      </p:tavLst>
                                    </p:anim>
                                    <p:anim calcmode="lin" valueType="num">
                                      <p:cBhvr>
                                        <p:cTn id="92" dur="500" fill="hold"/>
                                        <p:tgtEl>
                                          <p:spTgt spid="61"/>
                                        </p:tgtEl>
                                        <p:attrNameLst>
                                          <p:attrName>ppt_h</p:attrName>
                                        </p:attrNameLst>
                                      </p:cBhvr>
                                      <p:tavLst>
                                        <p:tav tm="0">
                                          <p:val>
                                            <p:fltVal val="0"/>
                                          </p:val>
                                        </p:tav>
                                        <p:tav tm="100000">
                                          <p:val>
                                            <p:strVal val="#ppt_h"/>
                                          </p:val>
                                        </p:tav>
                                      </p:tavLst>
                                    </p:anim>
                                    <p:animEffect transition="in" filter="fade">
                                      <p:cBhvr>
                                        <p:cTn id="93" dur="500"/>
                                        <p:tgtEl>
                                          <p:spTgt spid="61"/>
                                        </p:tgtEl>
                                      </p:cBhvr>
                                    </p:animEffect>
                                  </p:childTnLst>
                                </p:cTn>
                              </p:par>
                              <p:par>
                                <p:cTn id="94" presetID="17" presetClass="entr" presetSubtype="10" fill="hold" grpId="0" nodeType="withEffect">
                                  <p:stCondLst>
                                    <p:cond delay="0"/>
                                  </p:stCondLst>
                                  <p:childTnLst>
                                    <p:set>
                                      <p:cBhvr>
                                        <p:cTn id="95" dur="1" fill="hold">
                                          <p:stCondLst>
                                            <p:cond delay="0"/>
                                          </p:stCondLst>
                                        </p:cTn>
                                        <p:tgtEl>
                                          <p:spTgt spid="62"/>
                                        </p:tgtEl>
                                        <p:attrNameLst>
                                          <p:attrName>style.visibility</p:attrName>
                                        </p:attrNameLst>
                                      </p:cBhvr>
                                      <p:to>
                                        <p:strVal val="visible"/>
                                      </p:to>
                                    </p:set>
                                    <p:anim calcmode="lin" valueType="num">
                                      <p:cBhvr>
                                        <p:cTn id="96" dur="500" fill="hold"/>
                                        <p:tgtEl>
                                          <p:spTgt spid="62"/>
                                        </p:tgtEl>
                                        <p:attrNameLst>
                                          <p:attrName>ppt_w</p:attrName>
                                        </p:attrNameLst>
                                      </p:cBhvr>
                                      <p:tavLst>
                                        <p:tav tm="0">
                                          <p:val>
                                            <p:fltVal val="0"/>
                                          </p:val>
                                        </p:tav>
                                        <p:tav tm="100000">
                                          <p:val>
                                            <p:strVal val="#ppt_w"/>
                                          </p:val>
                                        </p:tav>
                                      </p:tavLst>
                                    </p:anim>
                                    <p:anim calcmode="lin" valueType="num">
                                      <p:cBhvr>
                                        <p:cTn id="97" dur="5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xit" presetSubtype="4" fill="hold" grpId="1" nodeType="clickEffect">
                                  <p:stCondLst>
                                    <p:cond delay="0"/>
                                  </p:stCondLst>
                                  <p:childTnLst>
                                    <p:animEffect transition="out" filter="wipe(down)">
                                      <p:cBhvr>
                                        <p:cTn id="101" dur="500"/>
                                        <p:tgtEl>
                                          <p:spTgt spid="62"/>
                                        </p:tgtEl>
                                      </p:cBhvr>
                                    </p:animEffect>
                                    <p:set>
                                      <p:cBhvr>
                                        <p:cTn id="102" dur="1" fill="hold">
                                          <p:stCondLst>
                                            <p:cond delay="499"/>
                                          </p:stCondLst>
                                        </p:cTn>
                                        <p:tgtEl>
                                          <p:spTgt spid="62"/>
                                        </p:tgtEl>
                                        <p:attrNameLst>
                                          <p:attrName>style.visibility</p:attrName>
                                        </p:attrNameLst>
                                      </p:cBhvr>
                                      <p:to>
                                        <p:strVal val="hidden"/>
                                      </p:to>
                                    </p:set>
                                  </p:childTnLst>
                                </p:cTn>
                              </p:par>
                              <p:par>
                                <p:cTn id="103" presetID="22" presetClass="exit" presetSubtype="4" fill="hold" grpId="1" nodeType="withEffect">
                                  <p:stCondLst>
                                    <p:cond delay="0"/>
                                  </p:stCondLst>
                                  <p:childTnLst>
                                    <p:animEffect transition="out" filter="wipe(down)">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22" presetClass="exit" presetSubtype="4" fill="hold" grpId="1" nodeType="withEffect">
                                  <p:stCondLst>
                                    <p:cond delay="0"/>
                                  </p:stCondLst>
                                  <p:childTnLst>
                                    <p:animEffect transition="out" filter="wipe(down)">
                                      <p:cBhvr>
                                        <p:cTn id="107" dur="500"/>
                                        <p:tgtEl>
                                          <p:spTgt spid="55"/>
                                        </p:tgtEl>
                                      </p:cBhvr>
                                    </p:animEffect>
                                    <p:set>
                                      <p:cBhvr>
                                        <p:cTn id="108" dur="1" fill="hold">
                                          <p:stCondLst>
                                            <p:cond delay="499"/>
                                          </p:stCondLst>
                                        </p:cTn>
                                        <p:tgtEl>
                                          <p:spTgt spid="55"/>
                                        </p:tgtEl>
                                        <p:attrNameLst>
                                          <p:attrName>style.visibility</p:attrName>
                                        </p:attrNameLst>
                                      </p:cBhvr>
                                      <p:to>
                                        <p:strVal val="hidden"/>
                                      </p:to>
                                    </p:set>
                                  </p:childTnLst>
                                </p:cTn>
                              </p:par>
                              <p:par>
                                <p:cTn id="109" presetID="22" presetClass="exit" presetSubtype="4" fill="hold" grpId="1" nodeType="withEffect">
                                  <p:stCondLst>
                                    <p:cond delay="0"/>
                                  </p:stCondLst>
                                  <p:childTnLst>
                                    <p:animEffect transition="out" filter="wipe(down)">
                                      <p:cBhvr>
                                        <p:cTn id="110" dur="500"/>
                                        <p:tgtEl>
                                          <p:spTgt spid="58"/>
                                        </p:tgtEl>
                                      </p:cBhvr>
                                    </p:animEffect>
                                    <p:set>
                                      <p:cBhvr>
                                        <p:cTn id="111" dur="1" fill="hold">
                                          <p:stCondLst>
                                            <p:cond delay="499"/>
                                          </p:stCondLst>
                                        </p:cTn>
                                        <p:tgtEl>
                                          <p:spTgt spid="58"/>
                                        </p:tgtEl>
                                        <p:attrNameLst>
                                          <p:attrName>style.visibility</p:attrName>
                                        </p:attrNameLst>
                                      </p:cBhvr>
                                      <p:to>
                                        <p:strVal val="hidden"/>
                                      </p:to>
                                    </p:set>
                                  </p:childTnLst>
                                </p:cTn>
                              </p:par>
                              <p:par>
                                <p:cTn id="112" presetID="22" presetClass="exit" presetSubtype="4" fill="hold" grpId="1" nodeType="withEffect">
                                  <p:stCondLst>
                                    <p:cond delay="0"/>
                                  </p:stCondLst>
                                  <p:childTnLst>
                                    <p:animEffect transition="out" filter="wipe(down)">
                                      <p:cBhvr>
                                        <p:cTn id="113" dur="500"/>
                                        <p:tgtEl>
                                          <p:spTgt spid="59"/>
                                        </p:tgtEl>
                                      </p:cBhvr>
                                    </p:animEffect>
                                    <p:set>
                                      <p:cBhvr>
                                        <p:cTn id="114" dur="1" fill="hold">
                                          <p:stCondLst>
                                            <p:cond delay="499"/>
                                          </p:stCondLst>
                                        </p:cTn>
                                        <p:tgtEl>
                                          <p:spTgt spid="59"/>
                                        </p:tgtEl>
                                        <p:attrNameLst>
                                          <p:attrName>style.visibility</p:attrName>
                                        </p:attrNameLst>
                                      </p:cBhvr>
                                      <p:to>
                                        <p:strVal val="hidden"/>
                                      </p:to>
                                    </p:set>
                                  </p:childTnLst>
                                </p:cTn>
                              </p:par>
                              <p:par>
                                <p:cTn id="115" presetID="22" presetClass="exit" presetSubtype="4" fill="hold" grpId="1" nodeType="withEffect">
                                  <p:stCondLst>
                                    <p:cond delay="0"/>
                                  </p:stCondLst>
                                  <p:childTnLst>
                                    <p:animEffect transition="out" filter="wipe(down)">
                                      <p:cBhvr>
                                        <p:cTn id="116" dur="500"/>
                                        <p:tgtEl>
                                          <p:spTgt spid="61"/>
                                        </p:tgtEl>
                                      </p:cBhvr>
                                    </p:animEffect>
                                    <p:set>
                                      <p:cBhvr>
                                        <p:cTn id="117" dur="1" fill="hold">
                                          <p:stCondLst>
                                            <p:cond delay="499"/>
                                          </p:stCondLst>
                                        </p:cTn>
                                        <p:tgtEl>
                                          <p:spTgt spid="6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7" presetClass="entr" presetSubtype="10" fill="hold" grpId="0" nodeType="clickEffect">
                                  <p:stCondLst>
                                    <p:cond delay="0"/>
                                  </p:stCondLst>
                                  <p:childTnLst>
                                    <p:set>
                                      <p:cBhvr>
                                        <p:cTn id="121" dur="1" fill="hold">
                                          <p:stCondLst>
                                            <p:cond delay="0"/>
                                          </p:stCondLst>
                                        </p:cTn>
                                        <p:tgtEl>
                                          <p:spTgt spid="63"/>
                                        </p:tgtEl>
                                        <p:attrNameLst>
                                          <p:attrName>style.visibility</p:attrName>
                                        </p:attrNameLst>
                                      </p:cBhvr>
                                      <p:to>
                                        <p:strVal val="visible"/>
                                      </p:to>
                                    </p:set>
                                    <p:anim calcmode="lin" valueType="num">
                                      <p:cBhvr>
                                        <p:cTn id="122" dur="500" fill="hold"/>
                                        <p:tgtEl>
                                          <p:spTgt spid="63"/>
                                        </p:tgtEl>
                                        <p:attrNameLst>
                                          <p:attrName>ppt_w</p:attrName>
                                        </p:attrNameLst>
                                      </p:cBhvr>
                                      <p:tavLst>
                                        <p:tav tm="0">
                                          <p:val>
                                            <p:fltVal val="0"/>
                                          </p:val>
                                        </p:tav>
                                        <p:tav tm="100000">
                                          <p:val>
                                            <p:strVal val="#ppt_w"/>
                                          </p:val>
                                        </p:tav>
                                      </p:tavLst>
                                    </p:anim>
                                    <p:anim calcmode="lin" valueType="num">
                                      <p:cBhvr>
                                        <p:cTn id="123" dur="500" fill="hold"/>
                                        <p:tgtEl>
                                          <p:spTgt spid="63"/>
                                        </p:tgtEl>
                                        <p:attrNameLst>
                                          <p:attrName>ppt_h</p:attrName>
                                        </p:attrNameLst>
                                      </p:cBhvr>
                                      <p:tavLst>
                                        <p:tav tm="0">
                                          <p:val>
                                            <p:strVal val="#ppt_h"/>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64"/>
                                        </p:tgtEl>
                                        <p:attrNameLst>
                                          <p:attrName>style.visibility</p:attrName>
                                        </p:attrNameLst>
                                      </p:cBhvr>
                                      <p:to>
                                        <p:strVal val="visible"/>
                                      </p:to>
                                    </p:set>
                                    <p:anim calcmode="lin" valueType="num">
                                      <p:cBhvr>
                                        <p:cTn id="128" dur="500" fill="hold"/>
                                        <p:tgtEl>
                                          <p:spTgt spid="64"/>
                                        </p:tgtEl>
                                        <p:attrNameLst>
                                          <p:attrName>ppt_x</p:attrName>
                                        </p:attrNameLst>
                                      </p:cBhvr>
                                      <p:tavLst>
                                        <p:tav tm="0">
                                          <p:val>
                                            <p:strVal val="#ppt_x"/>
                                          </p:val>
                                        </p:tav>
                                        <p:tav tm="100000">
                                          <p:val>
                                            <p:strVal val="#ppt_x"/>
                                          </p:val>
                                        </p:tav>
                                      </p:tavLst>
                                    </p:anim>
                                    <p:anim calcmode="lin" valueType="num">
                                      <p:cBhvr>
                                        <p:cTn id="129" dur="500" fill="hold"/>
                                        <p:tgtEl>
                                          <p:spTgt spid="64"/>
                                        </p:tgtEl>
                                        <p:attrNameLst>
                                          <p:attrName>ppt_y</p:attrName>
                                        </p:attrNameLst>
                                      </p:cBhvr>
                                      <p:tavLst>
                                        <p:tav tm="0">
                                          <p:val>
                                            <p:strVal val="1+#ppt_h/2"/>
                                          </p:val>
                                        </p:tav>
                                        <p:tav tm="100000">
                                          <p:val>
                                            <p:strVal val="#ppt_y"/>
                                          </p:val>
                                        </p:tav>
                                      </p:tavLst>
                                    </p:anim>
                                  </p:childTnLst>
                                </p:cTn>
                              </p:par>
                              <p:par>
                                <p:cTn id="130" presetID="50" presetClass="entr" presetSubtype="0" decel="100000" fill="hold" nodeType="withEffect">
                                  <p:stCondLst>
                                    <p:cond delay="0"/>
                                  </p:stCondLst>
                                  <p:childTnLst>
                                    <p:set>
                                      <p:cBhvr>
                                        <p:cTn id="131" dur="1" fill="hold">
                                          <p:stCondLst>
                                            <p:cond delay="0"/>
                                          </p:stCondLst>
                                        </p:cTn>
                                        <p:tgtEl>
                                          <p:spTgt spid="66"/>
                                        </p:tgtEl>
                                        <p:attrNameLst>
                                          <p:attrName>style.visibility</p:attrName>
                                        </p:attrNameLst>
                                      </p:cBhvr>
                                      <p:to>
                                        <p:strVal val="visible"/>
                                      </p:to>
                                    </p:set>
                                    <p:anim calcmode="lin" valueType="num">
                                      <p:cBhvr>
                                        <p:cTn id="132" dur="1000" fill="hold"/>
                                        <p:tgtEl>
                                          <p:spTgt spid="66"/>
                                        </p:tgtEl>
                                        <p:attrNameLst>
                                          <p:attrName>ppt_w</p:attrName>
                                        </p:attrNameLst>
                                      </p:cBhvr>
                                      <p:tavLst>
                                        <p:tav tm="0">
                                          <p:val>
                                            <p:strVal val="#ppt_w+.3"/>
                                          </p:val>
                                        </p:tav>
                                        <p:tav tm="100000">
                                          <p:val>
                                            <p:strVal val="#ppt_w"/>
                                          </p:val>
                                        </p:tav>
                                      </p:tavLst>
                                    </p:anim>
                                    <p:anim calcmode="lin" valueType="num">
                                      <p:cBhvr>
                                        <p:cTn id="133" dur="1000" fill="hold"/>
                                        <p:tgtEl>
                                          <p:spTgt spid="66"/>
                                        </p:tgtEl>
                                        <p:attrNameLst>
                                          <p:attrName>ppt_h</p:attrName>
                                        </p:attrNameLst>
                                      </p:cBhvr>
                                      <p:tavLst>
                                        <p:tav tm="0">
                                          <p:val>
                                            <p:strVal val="#ppt_h"/>
                                          </p:val>
                                        </p:tav>
                                        <p:tav tm="100000">
                                          <p:val>
                                            <p:strVal val="#ppt_h"/>
                                          </p:val>
                                        </p:tav>
                                      </p:tavLst>
                                    </p:anim>
                                    <p:animEffect transition="in" filter="fade">
                                      <p:cBhvr>
                                        <p:cTn id="134" dur="1000"/>
                                        <p:tgtEl>
                                          <p:spTgt spid="66"/>
                                        </p:tgtEl>
                                      </p:cBhvr>
                                    </p:animEffect>
                                  </p:childTnLst>
                                </p:cTn>
                              </p:par>
                              <p:par>
                                <p:cTn id="135" presetID="50" presetClass="entr" presetSubtype="0" decel="10000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anim calcmode="lin" valueType="num">
                                      <p:cBhvr>
                                        <p:cTn id="137" dur="1000" fill="hold"/>
                                        <p:tgtEl>
                                          <p:spTgt spid="65"/>
                                        </p:tgtEl>
                                        <p:attrNameLst>
                                          <p:attrName>ppt_w</p:attrName>
                                        </p:attrNameLst>
                                      </p:cBhvr>
                                      <p:tavLst>
                                        <p:tav tm="0">
                                          <p:val>
                                            <p:strVal val="#ppt_w+.3"/>
                                          </p:val>
                                        </p:tav>
                                        <p:tav tm="100000">
                                          <p:val>
                                            <p:strVal val="#ppt_w"/>
                                          </p:val>
                                        </p:tav>
                                      </p:tavLst>
                                    </p:anim>
                                    <p:anim calcmode="lin" valueType="num">
                                      <p:cBhvr>
                                        <p:cTn id="138" dur="1000" fill="hold"/>
                                        <p:tgtEl>
                                          <p:spTgt spid="65"/>
                                        </p:tgtEl>
                                        <p:attrNameLst>
                                          <p:attrName>ppt_h</p:attrName>
                                        </p:attrNameLst>
                                      </p:cBhvr>
                                      <p:tavLst>
                                        <p:tav tm="0">
                                          <p:val>
                                            <p:strVal val="#ppt_h"/>
                                          </p:val>
                                        </p:tav>
                                        <p:tav tm="100000">
                                          <p:val>
                                            <p:strVal val="#ppt_h"/>
                                          </p:val>
                                        </p:tav>
                                      </p:tavLst>
                                    </p:anim>
                                    <p:animEffect transition="in" filter="fade">
                                      <p:cBhvr>
                                        <p:cTn id="139" dur="1000"/>
                                        <p:tgtEl>
                                          <p:spTgt spid="65"/>
                                        </p:tgtEl>
                                      </p:cBhvr>
                                    </p:animEffect>
                                  </p:childTnLst>
                                </p:cTn>
                              </p:par>
                            </p:childTnLst>
                          </p:cTn>
                        </p:par>
                      </p:childTnLst>
                    </p:cTn>
                  </p:par>
                  <p:par>
                    <p:cTn id="140" fill="hold">
                      <p:stCondLst>
                        <p:cond delay="indefinite"/>
                      </p:stCondLst>
                      <p:childTnLst>
                        <p:par>
                          <p:cTn id="141" fill="hold">
                            <p:stCondLst>
                              <p:cond delay="0"/>
                            </p:stCondLst>
                            <p:childTnLst>
                              <p:par>
                                <p:cTn id="142" presetID="8" presetClass="entr" presetSubtype="16" fill="hold" nodeType="clickEffect">
                                  <p:stCondLst>
                                    <p:cond delay="0"/>
                                  </p:stCondLst>
                                  <p:childTnLst>
                                    <p:set>
                                      <p:cBhvr>
                                        <p:cTn id="143" dur="1" fill="hold">
                                          <p:stCondLst>
                                            <p:cond delay="0"/>
                                          </p:stCondLst>
                                        </p:cTn>
                                        <p:tgtEl>
                                          <p:spTgt spid="3"/>
                                        </p:tgtEl>
                                        <p:attrNameLst>
                                          <p:attrName>style.visibility</p:attrName>
                                        </p:attrNameLst>
                                      </p:cBhvr>
                                      <p:to>
                                        <p:strVal val="visible"/>
                                      </p:to>
                                    </p:set>
                                    <p:animEffect transition="in" filter="diamond(in)">
                                      <p:cBhvr>
                                        <p:cTn id="144" dur="2000"/>
                                        <p:tgtEl>
                                          <p:spTgt spid="3"/>
                                        </p:tgtEl>
                                      </p:cBhvr>
                                    </p:animEffect>
                                  </p:childTnLst>
                                </p:cTn>
                              </p:par>
                              <p:par>
                                <p:cTn id="145" presetID="17" presetClass="entr" presetSubtype="10" fill="hold" grpId="0" nodeType="withEffect">
                                  <p:stCondLst>
                                    <p:cond delay="0"/>
                                  </p:stCondLst>
                                  <p:childTnLst>
                                    <p:set>
                                      <p:cBhvr>
                                        <p:cTn id="146" dur="1" fill="hold">
                                          <p:stCondLst>
                                            <p:cond delay="0"/>
                                          </p:stCondLst>
                                        </p:cTn>
                                        <p:tgtEl>
                                          <p:spTgt spid="4"/>
                                        </p:tgtEl>
                                        <p:attrNameLst>
                                          <p:attrName>style.visibility</p:attrName>
                                        </p:attrNameLst>
                                      </p:cBhvr>
                                      <p:to>
                                        <p:strVal val="visible"/>
                                      </p:to>
                                    </p:set>
                                    <p:anim calcmode="lin" valueType="num">
                                      <p:cBhvr>
                                        <p:cTn id="147" dur="500" fill="hold"/>
                                        <p:tgtEl>
                                          <p:spTgt spid="4"/>
                                        </p:tgtEl>
                                        <p:attrNameLst>
                                          <p:attrName>ppt_w</p:attrName>
                                        </p:attrNameLst>
                                      </p:cBhvr>
                                      <p:tavLst>
                                        <p:tav tm="0">
                                          <p:val>
                                            <p:fltVal val="0"/>
                                          </p:val>
                                        </p:tav>
                                        <p:tav tm="100000">
                                          <p:val>
                                            <p:strVal val="#ppt_w"/>
                                          </p:val>
                                        </p:tav>
                                      </p:tavLst>
                                    </p:anim>
                                    <p:anim calcmode="lin" valueType="num">
                                      <p:cBhvr>
                                        <p:cTn id="148" dur="500" fill="hold"/>
                                        <p:tgtEl>
                                          <p:spTgt spid="4"/>
                                        </p:tgtEl>
                                        <p:attrNameLst>
                                          <p:attrName>ppt_h</p:attrName>
                                        </p:attrNameLst>
                                      </p:cBhvr>
                                      <p:tavLst>
                                        <p:tav tm="0">
                                          <p:val>
                                            <p:strVal val="#ppt_h"/>
                                          </p:val>
                                        </p:tav>
                                        <p:tav tm="100000">
                                          <p:val>
                                            <p:strVal val="#ppt_h"/>
                                          </p:val>
                                        </p:tav>
                                      </p:tavLst>
                                    </p:anim>
                                  </p:childTnLst>
                                </p:cTn>
                              </p:par>
                              <p:par>
                                <p:cTn id="149" presetID="17" presetClass="entr" presetSubtype="10" fill="hold" grpId="0" nodeType="withEffect">
                                  <p:stCondLst>
                                    <p:cond delay="0"/>
                                  </p:stCondLst>
                                  <p:childTnLst>
                                    <p:set>
                                      <p:cBhvr>
                                        <p:cTn id="150" dur="1" fill="hold">
                                          <p:stCondLst>
                                            <p:cond delay="0"/>
                                          </p:stCondLst>
                                        </p:cTn>
                                        <p:tgtEl>
                                          <p:spTgt spid="5"/>
                                        </p:tgtEl>
                                        <p:attrNameLst>
                                          <p:attrName>style.visibility</p:attrName>
                                        </p:attrNameLst>
                                      </p:cBhvr>
                                      <p:to>
                                        <p:strVal val="visible"/>
                                      </p:to>
                                    </p:set>
                                    <p:anim calcmode="lin" valueType="num">
                                      <p:cBhvr>
                                        <p:cTn id="151" dur="500" fill="hold"/>
                                        <p:tgtEl>
                                          <p:spTgt spid="5"/>
                                        </p:tgtEl>
                                        <p:attrNameLst>
                                          <p:attrName>ppt_w</p:attrName>
                                        </p:attrNameLst>
                                      </p:cBhvr>
                                      <p:tavLst>
                                        <p:tav tm="0">
                                          <p:val>
                                            <p:fltVal val="0"/>
                                          </p:val>
                                        </p:tav>
                                        <p:tav tm="100000">
                                          <p:val>
                                            <p:strVal val="#ppt_w"/>
                                          </p:val>
                                        </p:tav>
                                      </p:tavLst>
                                    </p:anim>
                                    <p:anim calcmode="lin" valueType="num">
                                      <p:cBhvr>
                                        <p:cTn id="152"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22" presetClass="exit" presetSubtype="4" fill="hold" grpId="1" nodeType="clickEffect">
                                  <p:stCondLst>
                                    <p:cond delay="0"/>
                                  </p:stCondLst>
                                  <p:childTnLst>
                                    <p:animEffect transition="out" filter="wipe(down)">
                                      <p:cBhvr>
                                        <p:cTn id="156" dur="500"/>
                                        <p:tgtEl>
                                          <p:spTgt spid="4"/>
                                        </p:tgtEl>
                                      </p:cBhvr>
                                    </p:animEffect>
                                    <p:set>
                                      <p:cBhvr>
                                        <p:cTn id="157" dur="1" fill="hold">
                                          <p:stCondLst>
                                            <p:cond delay="499"/>
                                          </p:stCondLst>
                                        </p:cTn>
                                        <p:tgtEl>
                                          <p:spTgt spid="4"/>
                                        </p:tgtEl>
                                        <p:attrNameLst>
                                          <p:attrName>style.visibility</p:attrName>
                                        </p:attrNameLst>
                                      </p:cBhvr>
                                      <p:to>
                                        <p:strVal val="hidden"/>
                                      </p:to>
                                    </p:set>
                                  </p:childTnLst>
                                </p:cTn>
                              </p:par>
                              <p:par>
                                <p:cTn id="158" presetID="22" presetClass="exit" presetSubtype="4" fill="hold" grpId="1" nodeType="withEffect">
                                  <p:stCondLst>
                                    <p:cond delay="0"/>
                                  </p:stCondLst>
                                  <p:childTnLst>
                                    <p:animEffect transition="out" filter="wipe(down)">
                                      <p:cBhvr>
                                        <p:cTn id="159" dur="500"/>
                                        <p:tgtEl>
                                          <p:spTgt spid="5"/>
                                        </p:tgtEl>
                                      </p:cBhvr>
                                    </p:animEffect>
                                    <p:set>
                                      <p:cBhvr>
                                        <p:cTn id="160" dur="1" fill="hold">
                                          <p:stCondLst>
                                            <p:cond delay="499"/>
                                          </p:stCondLst>
                                        </p:cTn>
                                        <p:tgtEl>
                                          <p:spTgt spid="5"/>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7" presetClass="entr" presetSubtype="10" fill="hold" grpId="0" nodeType="clickEffect">
                                  <p:stCondLst>
                                    <p:cond delay="0"/>
                                  </p:stCondLst>
                                  <p:childTnLst>
                                    <p:set>
                                      <p:cBhvr>
                                        <p:cTn id="164" dur="1" fill="hold">
                                          <p:stCondLst>
                                            <p:cond delay="0"/>
                                          </p:stCondLst>
                                        </p:cTn>
                                        <p:tgtEl>
                                          <p:spTgt spid="6"/>
                                        </p:tgtEl>
                                        <p:attrNameLst>
                                          <p:attrName>style.visibility</p:attrName>
                                        </p:attrNameLst>
                                      </p:cBhvr>
                                      <p:to>
                                        <p:strVal val="visible"/>
                                      </p:to>
                                    </p:set>
                                    <p:anim calcmode="lin" valueType="num">
                                      <p:cBhvr>
                                        <p:cTn id="165" dur="500" fill="hold"/>
                                        <p:tgtEl>
                                          <p:spTgt spid="6"/>
                                        </p:tgtEl>
                                        <p:attrNameLst>
                                          <p:attrName>ppt_w</p:attrName>
                                        </p:attrNameLst>
                                      </p:cBhvr>
                                      <p:tavLst>
                                        <p:tav tm="0">
                                          <p:val>
                                            <p:fltVal val="0"/>
                                          </p:val>
                                        </p:tav>
                                        <p:tav tm="100000">
                                          <p:val>
                                            <p:strVal val="#ppt_w"/>
                                          </p:val>
                                        </p:tav>
                                      </p:tavLst>
                                    </p:anim>
                                    <p:anim calcmode="lin" valueType="num">
                                      <p:cBhvr>
                                        <p:cTn id="166" dur="500" fill="hold"/>
                                        <p:tgtEl>
                                          <p:spTgt spid="6"/>
                                        </p:tgtEl>
                                        <p:attrNameLst>
                                          <p:attrName>ppt_h</p:attrName>
                                        </p:attrNameLst>
                                      </p:cBhvr>
                                      <p:tavLst>
                                        <p:tav tm="0">
                                          <p:val>
                                            <p:strVal val="#ppt_h"/>
                                          </p:val>
                                        </p:tav>
                                        <p:tav tm="100000">
                                          <p:val>
                                            <p:strVal val="#ppt_h"/>
                                          </p:val>
                                        </p:tav>
                                      </p:tavLst>
                                    </p:anim>
                                  </p:childTnLst>
                                </p:cTn>
                              </p:par>
                              <p:par>
                                <p:cTn id="167" presetID="53" presetClass="entr" presetSubtype="16" fill="hold" grpId="0" nodeType="withEffect">
                                  <p:stCondLst>
                                    <p:cond delay="0"/>
                                  </p:stCondLst>
                                  <p:childTnLst>
                                    <p:set>
                                      <p:cBhvr>
                                        <p:cTn id="168" dur="1" fill="hold">
                                          <p:stCondLst>
                                            <p:cond delay="0"/>
                                          </p:stCondLst>
                                        </p:cTn>
                                        <p:tgtEl>
                                          <p:spTgt spid="7"/>
                                        </p:tgtEl>
                                        <p:attrNameLst>
                                          <p:attrName>style.visibility</p:attrName>
                                        </p:attrNameLst>
                                      </p:cBhvr>
                                      <p:to>
                                        <p:strVal val="visible"/>
                                      </p:to>
                                    </p:set>
                                    <p:anim calcmode="lin" valueType="num">
                                      <p:cBhvr>
                                        <p:cTn id="169" dur="500" fill="hold"/>
                                        <p:tgtEl>
                                          <p:spTgt spid="7"/>
                                        </p:tgtEl>
                                        <p:attrNameLst>
                                          <p:attrName>ppt_w</p:attrName>
                                        </p:attrNameLst>
                                      </p:cBhvr>
                                      <p:tavLst>
                                        <p:tav tm="0">
                                          <p:val>
                                            <p:fltVal val="0"/>
                                          </p:val>
                                        </p:tav>
                                        <p:tav tm="100000">
                                          <p:val>
                                            <p:strVal val="#ppt_w"/>
                                          </p:val>
                                        </p:tav>
                                      </p:tavLst>
                                    </p:anim>
                                    <p:anim calcmode="lin" valueType="num">
                                      <p:cBhvr>
                                        <p:cTn id="170" dur="500" fill="hold"/>
                                        <p:tgtEl>
                                          <p:spTgt spid="7"/>
                                        </p:tgtEl>
                                        <p:attrNameLst>
                                          <p:attrName>ppt_h</p:attrName>
                                        </p:attrNameLst>
                                      </p:cBhvr>
                                      <p:tavLst>
                                        <p:tav tm="0">
                                          <p:val>
                                            <p:fltVal val="0"/>
                                          </p:val>
                                        </p:tav>
                                        <p:tav tm="100000">
                                          <p:val>
                                            <p:strVal val="#ppt_h"/>
                                          </p:val>
                                        </p:tav>
                                      </p:tavLst>
                                    </p:anim>
                                    <p:animEffect transition="in" filter="fade">
                                      <p:cBhvr>
                                        <p:cTn id="171" dur="500"/>
                                        <p:tgtEl>
                                          <p:spTgt spid="7"/>
                                        </p:tgtEl>
                                      </p:cBhvr>
                                    </p:animEffect>
                                  </p:childTnLst>
                                </p:cTn>
                              </p:par>
                              <p:par>
                                <p:cTn id="172" presetID="2" presetClass="entr" presetSubtype="4" fill="hold" nodeType="withEffect">
                                  <p:stCondLst>
                                    <p:cond delay="0"/>
                                  </p:stCondLst>
                                  <p:childTnLst>
                                    <p:set>
                                      <p:cBhvr>
                                        <p:cTn id="173" dur="1" fill="hold">
                                          <p:stCondLst>
                                            <p:cond delay="0"/>
                                          </p:stCondLst>
                                        </p:cTn>
                                        <p:tgtEl>
                                          <p:spTgt spid="8"/>
                                        </p:tgtEl>
                                        <p:attrNameLst>
                                          <p:attrName>style.visibility</p:attrName>
                                        </p:attrNameLst>
                                      </p:cBhvr>
                                      <p:to>
                                        <p:strVal val="visible"/>
                                      </p:to>
                                    </p:set>
                                    <p:anim calcmode="lin" valueType="num">
                                      <p:cBhvr additive="base">
                                        <p:cTn id="174" dur="500" fill="hold"/>
                                        <p:tgtEl>
                                          <p:spTgt spid="8"/>
                                        </p:tgtEl>
                                        <p:attrNameLst>
                                          <p:attrName>ppt_x</p:attrName>
                                        </p:attrNameLst>
                                      </p:cBhvr>
                                      <p:tavLst>
                                        <p:tav tm="0">
                                          <p:val>
                                            <p:strVal val="#ppt_x"/>
                                          </p:val>
                                        </p:tav>
                                        <p:tav tm="100000">
                                          <p:val>
                                            <p:strVal val="#ppt_x"/>
                                          </p:val>
                                        </p:tav>
                                      </p:tavLst>
                                    </p:anim>
                                    <p:anim calcmode="lin" valueType="num">
                                      <p:cBhvr additive="base">
                                        <p:cTn id="17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bldLvl="0" animBg="1"/>
      <p:bldP spid="44" grpId="0" bldLvl="0" animBg="1"/>
      <p:bldP spid="52" grpId="0" bldLvl="0" animBg="1"/>
      <p:bldP spid="53" grpId="0" bldLvl="0" animBg="1"/>
      <p:bldP spid="55" grpId="0" bldLvl="0" animBg="1"/>
      <p:bldP spid="55" grpId="1" bldLvl="0" animBg="1"/>
      <p:bldP spid="56" grpId="0" bldLvl="0" animBg="1"/>
      <p:bldP spid="56" grpId="1" bldLvl="0" animBg="1"/>
      <p:bldP spid="58" grpId="0" bldLvl="0" animBg="1"/>
      <p:bldP spid="58" grpId="1" bldLvl="0" animBg="1"/>
      <p:bldP spid="59" grpId="0" bldLvl="0" animBg="1"/>
      <p:bldP spid="59" grpId="1" bldLvl="0" animBg="1"/>
      <p:bldP spid="61" grpId="0" bldLvl="0" animBg="1"/>
      <p:bldP spid="61" grpId="1" bldLvl="0" animBg="1"/>
      <p:bldP spid="62" grpId="0" bldLvl="0" animBg="1"/>
      <p:bldP spid="62" grpId="1" bldLvl="0" animBg="1"/>
      <p:bldP spid="63" grpId="0" bldLvl="0" animBg="1"/>
      <p:bldP spid="65" grpId="0" bldLvl="0" animBg="1"/>
      <p:bldP spid="4" grpId="0" bldLvl="0" animBg="1"/>
      <p:bldP spid="4" grpId="1" bldLvl="0" animBg="1"/>
      <p:bldP spid="5" grpId="0" bldLvl="0" animBg="1"/>
      <p:bldP spid="5" grpId="1" bldLvl="0" animBg="1"/>
      <p:bldP spid="6" grpId="0" bldLvl="0" animBg="1"/>
      <p:bldP spid="7"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98306"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8307"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7" name="矩形 15"/>
          <p:cNvSpPr>
            <a:spLocks noChangeArrowheads="1"/>
          </p:cNvSpPr>
          <p:nvPr/>
        </p:nvSpPr>
        <p:spPr bwMode="auto">
          <a:xfrm>
            <a:off x="468313" y="3238500"/>
            <a:ext cx="1111250" cy="1022350"/>
          </a:xfrm>
          <a:prstGeom prst="rect">
            <a:avLst/>
          </a:prstGeom>
          <a:solidFill>
            <a:schemeClr val="accent6">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1</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t>框架式粗读</a:t>
            </a:r>
          </a:p>
        </p:txBody>
      </p:sp>
      <p:pic>
        <p:nvPicPr>
          <p:cNvPr id="3" name="图片 2"/>
          <p:cNvPicPr>
            <a:picLocks noChangeAspect="1"/>
          </p:cNvPicPr>
          <p:nvPr/>
        </p:nvPicPr>
        <p:blipFill>
          <a:blip r:embed="rId2" cstate="print"/>
          <a:srcRect/>
          <a:stretch>
            <a:fillRect/>
          </a:stretch>
        </p:blipFill>
        <p:spPr bwMode="auto">
          <a:xfrm>
            <a:off x="2008188" y="1193800"/>
            <a:ext cx="10110787" cy="5657850"/>
          </a:xfrm>
          <a:prstGeom prst="rect">
            <a:avLst/>
          </a:prstGeom>
          <a:noFill/>
          <a:ln w="9525">
            <a:noFill/>
            <a:miter lim="800000"/>
            <a:headEnd/>
            <a:tailEnd/>
          </a:ln>
        </p:spPr>
      </p:pic>
      <p:sp>
        <p:nvSpPr>
          <p:cNvPr id="55" name="矩形 54"/>
          <p:cNvSpPr/>
          <p:nvPr/>
        </p:nvSpPr>
        <p:spPr>
          <a:xfrm>
            <a:off x="2008188" y="2111375"/>
            <a:ext cx="322262" cy="593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4" name="矩形 3"/>
          <p:cNvSpPr/>
          <p:nvPr/>
        </p:nvSpPr>
        <p:spPr>
          <a:xfrm>
            <a:off x="2403475" y="4127500"/>
            <a:ext cx="1600200" cy="347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 name="矩形 4"/>
          <p:cNvSpPr/>
          <p:nvPr/>
        </p:nvSpPr>
        <p:spPr>
          <a:xfrm>
            <a:off x="4124325" y="2609850"/>
            <a:ext cx="7929563" cy="4146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 name="矩形标注 5"/>
          <p:cNvSpPr/>
          <p:nvPr/>
        </p:nvSpPr>
        <p:spPr>
          <a:xfrm>
            <a:off x="7418388" y="1254125"/>
            <a:ext cx="3857625" cy="1096963"/>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对应学习专题下的文献既能看到标题、作者信息，还能看到文献摘要、刊物刊期和当前阅读状态等</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100000">
                                          <p:val>
                                            <p:strVal val="#ppt_x"/>
                                          </p:val>
                                        </p:tav>
                                      </p:tavLst>
                                    </p:anim>
                                    <p:anim calcmode="lin" valueType="num">
                                      <p:cBhvr>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1+#ppt_h/2"/>
                                          </p:val>
                                        </p:tav>
                                        <p:tav tm="100000">
                                          <p:val>
                                            <p:strVal val="#ppt_y"/>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p:cTn id="23" dur="500" fill="hold"/>
                                        <p:tgtEl>
                                          <p:spTgt spid="55"/>
                                        </p:tgtEl>
                                        <p:attrNameLst>
                                          <p:attrName>ppt_w</p:attrName>
                                        </p:attrNameLst>
                                      </p:cBhvr>
                                      <p:tavLst>
                                        <p:tav tm="0">
                                          <p:val>
                                            <p:fltVal val="0"/>
                                          </p:val>
                                        </p:tav>
                                        <p:tav tm="100000">
                                          <p:val>
                                            <p:strVal val="#ppt_w"/>
                                          </p:val>
                                        </p:tav>
                                      </p:tavLst>
                                    </p:anim>
                                    <p:anim calcmode="lin" valueType="num">
                                      <p:cBhvr>
                                        <p:cTn id="24" dur="500" fill="hold"/>
                                        <p:tgtEl>
                                          <p:spTgt spid="55"/>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strVal val="#ppt_h"/>
                                          </p:val>
                                        </p:tav>
                                        <p:tav tm="100000">
                                          <p:val>
                                            <p:strVal val="#ppt_h"/>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5" grpId="0" bldLvl="0" animBg="1"/>
      <p:bldP spid="4" grpId="0" bldLvl="0" animBg="1"/>
      <p:bldP spid="5" grpId="0" bldLvl="0" animBg="1"/>
      <p:bldP spid="6"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99330"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9331"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7" name="矩形 15"/>
          <p:cNvSpPr>
            <a:spLocks noChangeArrowheads="1"/>
          </p:cNvSpPr>
          <p:nvPr/>
        </p:nvSpPr>
        <p:spPr bwMode="auto">
          <a:xfrm>
            <a:off x="468313" y="3238500"/>
            <a:ext cx="1111250" cy="1022350"/>
          </a:xfrm>
          <a:prstGeom prst="rect">
            <a:avLst/>
          </a:prstGeom>
          <a:solidFill>
            <a:schemeClr val="accent6">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1</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t>框架式粗读</a:t>
            </a:r>
          </a:p>
        </p:txBody>
      </p:sp>
      <p:grpSp>
        <p:nvGrpSpPr>
          <p:cNvPr id="22" name="组合 21"/>
          <p:cNvGrpSpPr/>
          <p:nvPr/>
        </p:nvGrpSpPr>
        <p:grpSpPr bwMode="auto">
          <a:xfrm>
            <a:off x="1997075" y="1193800"/>
            <a:ext cx="10126663" cy="5594350"/>
            <a:chOff x="3146" y="1977"/>
            <a:chExt cx="15946" cy="8810"/>
          </a:xfrm>
        </p:grpSpPr>
        <p:pic>
          <p:nvPicPr>
            <p:cNvPr id="99346" name="图片 7"/>
            <p:cNvPicPr>
              <a:picLocks noChangeAspect="1"/>
            </p:cNvPicPr>
            <p:nvPr/>
          </p:nvPicPr>
          <p:blipFill>
            <a:blip r:embed="rId2" cstate="print"/>
            <a:srcRect/>
            <a:stretch>
              <a:fillRect/>
            </a:stretch>
          </p:blipFill>
          <p:spPr bwMode="auto">
            <a:xfrm>
              <a:off x="3146" y="1977"/>
              <a:ext cx="15947" cy="8811"/>
            </a:xfrm>
            <a:prstGeom prst="rect">
              <a:avLst/>
            </a:prstGeom>
            <a:noFill/>
            <a:ln w="9525">
              <a:noFill/>
              <a:miter lim="800000"/>
              <a:headEnd/>
              <a:tailEnd/>
            </a:ln>
          </p:spPr>
        </p:pic>
        <p:pic>
          <p:nvPicPr>
            <p:cNvPr id="99347" name="图片 14"/>
            <p:cNvPicPr>
              <a:picLocks noChangeAspect="1"/>
            </p:cNvPicPr>
            <p:nvPr/>
          </p:nvPicPr>
          <p:blipFill>
            <a:blip r:embed="rId3" cstate="print"/>
            <a:srcRect/>
            <a:stretch>
              <a:fillRect/>
            </a:stretch>
          </p:blipFill>
          <p:spPr bwMode="auto">
            <a:xfrm>
              <a:off x="7298" y="5353"/>
              <a:ext cx="6720" cy="384"/>
            </a:xfrm>
            <a:prstGeom prst="rect">
              <a:avLst/>
            </a:prstGeom>
            <a:noFill/>
            <a:ln w="9525">
              <a:noFill/>
              <a:miter lim="800000"/>
              <a:headEnd/>
              <a:tailEnd/>
            </a:ln>
          </p:spPr>
        </p:pic>
      </p:grpSp>
      <p:sp>
        <p:nvSpPr>
          <p:cNvPr id="3" name="矩形标注 2"/>
          <p:cNvSpPr/>
          <p:nvPr/>
        </p:nvSpPr>
        <p:spPr>
          <a:xfrm>
            <a:off x="3959225" y="1552575"/>
            <a:ext cx="3303588" cy="334963"/>
          </a:xfrm>
          <a:prstGeom prst="wedgeRectCallout">
            <a:avLst>
              <a:gd name="adj1" fmla="val -67909"/>
              <a:gd name="adj2" fmla="val 47754"/>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快速了解文献的大纲目录结构</a:t>
            </a:r>
          </a:p>
        </p:txBody>
      </p:sp>
      <p:sp>
        <p:nvSpPr>
          <p:cNvPr id="4" name="矩形 3"/>
          <p:cNvSpPr/>
          <p:nvPr/>
        </p:nvSpPr>
        <p:spPr>
          <a:xfrm>
            <a:off x="1966913" y="1887538"/>
            <a:ext cx="1692275" cy="3932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 name="矩形 4"/>
          <p:cNvSpPr/>
          <p:nvPr/>
        </p:nvSpPr>
        <p:spPr>
          <a:xfrm>
            <a:off x="3744913" y="2249488"/>
            <a:ext cx="5815012" cy="4527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 name="矩形标注 5"/>
          <p:cNvSpPr/>
          <p:nvPr/>
        </p:nvSpPr>
        <p:spPr>
          <a:xfrm>
            <a:off x="9707563" y="3238500"/>
            <a:ext cx="2386012" cy="1006475"/>
          </a:xfrm>
          <a:prstGeom prst="wedgeRectCallout">
            <a:avLst>
              <a:gd name="adj1" fmla="val -67909"/>
              <a:gd name="adj2" fmla="val 47754"/>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文献摘要、作者、关键词等信息内容的快速获取。</a:t>
            </a:r>
          </a:p>
        </p:txBody>
      </p:sp>
      <p:sp>
        <p:nvSpPr>
          <p:cNvPr id="16" name="矩形 15"/>
          <p:cNvSpPr/>
          <p:nvPr/>
        </p:nvSpPr>
        <p:spPr>
          <a:xfrm>
            <a:off x="5664200" y="3124200"/>
            <a:ext cx="566738" cy="274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17" name="图片 16"/>
          <p:cNvPicPr>
            <a:picLocks noChangeAspect="1"/>
          </p:cNvPicPr>
          <p:nvPr/>
        </p:nvPicPr>
        <p:blipFill>
          <a:blip r:embed="rId4" cstate="print"/>
          <a:srcRect/>
          <a:stretch>
            <a:fillRect/>
          </a:stretch>
        </p:blipFill>
        <p:spPr bwMode="auto">
          <a:xfrm>
            <a:off x="6334125" y="2422525"/>
            <a:ext cx="5789613" cy="4183063"/>
          </a:xfrm>
          <a:prstGeom prst="rect">
            <a:avLst/>
          </a:prstGeom>
          <a:noFill/>
          <a:ln w="9525">
            <a:noFill/>
            <a:miter lim="800000"/>
            <a:headEnd/>
            <a:tailEnd/>
          </a:ln>
        </p:spPr>
      </p:pic>
      <p:sp>
        <p:nvSpPr>
          <p:cNvPr id="18" name="矩形 17"/>
          <p:cNvSpPr/>
          <p:nvPr/>
        </p:nvSpPr>
        <p:spPr>
          <a:xfrm>
            <a:off x="5434013" y="5476875"/>
            <a:ext cx="230187" cy="274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67" name="图片 66"/>
          <p:cNvPicPr>
            <a:picLocks noChangeAspect="1"/>
          </p:cNvPicPr>
          <p:nvPr/>
        </p:nvPicPr>
        <p:blipFill>
          <a:blip r:embed="rId5" cstate="print"/>
          <a:srcRect/>
          <a:stretch>
            <a:fillRect/>
          </a:stretch>
        </p:blipFill>
        <p:spPr bwMode="auto">
          <a:xfrm>
            <a:off x="5594350" y="2422525"/>
            <a:ext cx="6529388" cy="4302125"/>
          </a:xfrm>
          <a:prstGeom prst="rect">
            <a:avLst/>
          </a:prstGeom>
          <a:noFill/>
          <a:ln w="9525">
            <a:noFill/>
            <a:miter lim="800000"/>
            <a:headEnd/>
            <a:tailEnd/>
          </a:ln>
        </p:spPr>
      </p:pic>
      <p:sp>
        <p:nvSpPr>
          <p:cNvPr id="72" name="矩形 15"/>
          <p:cNvSpPr/>
          <p:nvPr/>
        </p:nvSpPr>
        <p:spPr>
          <a:xfrm>
            <a:off x="7439025" y="1714500"/>
            <a:ext cx="3413125" cy="804863"/>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点击指数分析图表，了解当前研究专题的逐年发展态势。</a:t>
            </a:r>
          </a:p>
        </p:txBody>
      </p:sp>
      <p:sp>
        <p:nvSpPr>
          <p:cNvPr id="21" name="矩形 15"/>
          <p:cNvSpPr>
            <a:spLocks noChangeArrowheads="1"/>
          </p:cNvSpPr>
          <p:nvPr/>
        </p:nvSpPr>
        <p:spPr bwMode="auto">
          <a:xfrm>
            <a:off x="2314575" y="4260850"/>
            <a:ext cx="9101138" cy="1258888"/>
          </a:xfrm>
          <a:prstGeom prst="rect">
            <a:avLst/>
          </a:prstGeom>
          <a:solidFill>
            <a:schemeClr val="accent6">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400" noProof="1"/>
              <a:t>通过目录章节、摘要、基金、关键词等文献精要内容的快速获取，有效满足用户对一篇文献前期 框架式粗读的需求。</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100000">
                                          <p:val>
                                            <p:strVal val="#ppt_x"/>
                                          </p:val>
                                        </p:tav>
                                      </p:tavLst>
                                    </p:anim>
                                    <p:anim calcmode="lin" valueType="num">
                                      <p:cBhvr>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17"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1" nodeType="clickEffect">
                                  <p:stCondLst>
                                    <p:cond delay="0"/>
                                  </p:stCondLst>
                                  <p:childTnLst>
                                    <p:animEffect transition="out" filter="wipe(down)">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xit" presetSubtype="4" fill="hold" grpId="1" nodeType="withEffect">
                                  <p:stCondLst>
                                    <p:cond delay="0"/>
                                  </p:stCondLst>
                                  <p:childTnLst>
                                    <p:animEffect transition="out" filter="wipe(down)">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53"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ppt_x</p:attrName>
                                        </p:attrNameLst>
                                      </p:cBhvr>
                                      <p:tavLst>
                                        <p:tav tm="0">
                                          <p:val>
                                            <p:strVal val="#ppt_x"/>
                                          </p:val>
                                        </p:tav>
                                        <p:tav tm="100000">
                                          <p:val>
                                            <p:strVal val="#ppt_x"/>
                                          </p:val>
                                        </p:tav>
                                      </p:tavLst>
                                    </p:anim>
                                    <p:anim calcmode="lin" valueType="num">
                                      <p:cBhvr>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1" nodeType="clickEffect">
                                  <p:stCondLst>
                                    <p:cond delay="0"/>
                                  </p:stCondLst>
                                  <p:childTnLst>
                                    <p:animEffect transition="out" filter="wipe(down)">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22" presetClass="exit" presetSubtype="4" fill="hold" nodeType="withEffect">
                                  <p:stCondLst>
                                    <p:cond delay="0"/>
                                  </p:stCondLst>
                                  <p:childTnLst>
                                    <p:animEffect transition="out" filter="wipe(down)">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7" presetClass="entr" presetSubtype="1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anim calcmode="lin" valueType="num">
                                      <p:cBhvr>
                                        <p:cTn id="77" dur="500" fill="hold"/>
                                        <p:tgtEl>
                                          <p:spTgt spid="72"/>
                                        </p:tgtEl>
                                        <p:attrNameLst>
                                          <p:attrName>ppt_x</p:attrName>
                                        </p:attrNameLst>
                                      </p:cBhvr>
                                      <p:tavLst>
                                        <p:tav tm="0">
                                          <p:val>
                                            <p:strVal val="#ppt_x"/>
                                          </p:val>
                                        </p:tav>
                                        <p:tav tm="100000">
                                          <p:val>
                                            <p:strVal val="#ppt_x"/>
                                          </p:val>
                                        </p:tav>
                                      </p:tavLst>
                                    </p:anim>
                                    <p:anim calcmode="lin" valueType="num">
                                      <p:cBhvr>
                                        <p:cTn id="78" dur="500" fill="hold"/>
                                        <p:tgtEl>
                                          <p:spTgt spid="72"/>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p:cTn id="81" dur="500" fill="hold"/>
                                        <p:tgtEl>
                                          <p:spTgt spid="67"/>
                                        </p:tgtEl>
                                        <p:attrNameLst>
                                          <p:attrName>ppt_x</p:attrName>
                                        </p:attrNameLst>
                                      </p:cBhvr>
                                      <p:tavLst>
                                        <p:tav tm="0">
                                          <p:val>
                                            <p:strVal val="#ppt_x"/>
                                          </p:val>
                                        </p:tav>
                                        <p:tav tm="100000">
                                          <p:val>
                                            <p:strVal val="#ppt_x"/>
                                          </p:val>
                                        </p:tav>
                                      </p:tavLst>
                                    </p:anim>
                                    <p:anim calcmode="lin" valueType="num">
                                      <p:cBhvr>
                                        <p:cTn id="8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ppt_x</p:attrName>
                                        </p:attrNameLst>
                                      </p:cBhvr>
                                      <p:tavLst>
                                        <p:tav tm="0">
                                          <p:val>
                                            <p:strVal val="#ppt_x"/>
                                          </p:val>
                                        </p:tav>
                                        <p:tav tm="100000">
                                          <p:val>
                                            <p:strVal val="#ppt_x"/>
                                          </p:val>
                                        </p:tav>
                                      </p:tavLst>
                                    </p:anim>
                                    <p:anim calcmode="lin" valueType="num">
                                      <p:cBhvr>
                                        <p:cTn id="8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4" grpId="0" bldLvl="0" animBg="1"/>
      <p:bldP spid="4" grpId="1" bldLvl="0" animBg="1"/>
      <p:bldP spid="5" grpId="0" bldLvl="0" animBg="1"/>
      <p:bldP spid="5" grpId="1" bldLvl="0" animBg="1"/>
      <p:bldP spid="6" grpId="0" bldLvl="0" animBg="1"/>
      <p:bldP spid="6" grpId="1" bldLvl="0" animBg="1"/>
      <p:bldP spid="16" grpId="0" bldLvl="0" animBg="1"/>
      <p:bldP spid="16" grpId="1" bldLvl="0" animBg="1"/>
      <p:bldP spid="18" grpId="0" bldLvl="0" animBg="1"/>
      <p:bldP spid="72" grpId="0" bldLvl="0" animBg="1"/>
      <p:bldP spid="21"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0354"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0355"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9" name="矩形 15"/>
          <p:cNvSpPr>
            <a:spLocks noChangeArrowheads="1"/>
          </p:cNvSpPr>
          <p:nvPr/>
        </p:nvSpPr>
        <p:spPr bwMode="auto">
          <a:xfrm>
            <a:off x="388938" y="3362325"/>
            <a:ext cx="1111250" cy="1258888"/>
          </a:xfrm>
          <a:prstGeom prst="rect">
            <a:avLst/>
          </a:prstGeom>
          <a:solidFill>
            <a:schemeClr val="accent4">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2</a:t>
            </a:r>
            <a:r>
              <a:rPr lang="zh-CN" altLang="en-US" sz="1875" noProof="1"/>
              <a:t>）</a:t>
            </a:r>
            <a:r>
              <a:rPr lang="zh-CN" altLang="en-US" sz="1875" dirty="0"/>
              <a:t/>
            </a:r>
            <a:br>
              <a:rPr lang="zh-CN" altLang="en-US" sz="1875" dirty="0"/>
            </a:br>
            <a:r>
              <a:rPr lang="zh-CN" altLang="en-US" sz="1875" noProof="1"/>
              <a:t>分章节段落的精读</a:t>
            </a:r>
          </a:p>
        </p:txBody>
      </p:sp>
      <p:pic>
        <p:nvPicPr>
          <p:cNvPr id="13" name="图片 12"/>
          <p:cNvPicPr>
            <a:picLocks noChangeAspect="1"/>
          </p:cNvPicPr>
          <p:nvPr/>
        </p:nvPicPr>
        <p:blipFill>
          <a:blip r:embed="rId2" cstate="print"/>
          <a:srcRect/>
          <a:stretch>
            <a:fillRect/>
          </a:stretch>
        </p:blipFill>
        <p:spPr bwMode="auto">
          <a:xfrm>
            <a:off x="2022475" y="1260475"/>
            <a:ext cx="10134600" cy="5502275"/>
          </a:xfrm>
          <a:prstGeom prst="rect">
            <a:avLst/>
          </a:prstGeom>
          <a:noFill/>
          <a:ln w="9525">
            <a:noFill/>
            <a:miter lim="800000"/>
            <a:headEnd/>
            <a:tailEnd/>
          </a:ln>
        </p:spPr>
      </p:pic>
      <p:sp>
        <p:nvSpPr>
          <p:cNvPr id="14" name="矩形 13"/>
          <p:cNvSpPr/>
          <p:nvPr/>
        </p:nvSpPr>
        <p:spPr>
          <a:xfrm>
            <a:off x="3676650" y="1954213"/>
            <a:ext cx="5999163" cy="48085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3" name="矩形 22"/>
          <p:cNvSpPr/>
          <p:nvPr/>
        </p:nvSpPr>
        <p:spPr>
          <a:xfrm>
            <a:off x="2024063" y="2779713"/>
            <a:ext cx="1652587" cy="293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24" name="图片 23"/>
          <p:cNvPicPr>
            <a:picLocks noChangeAspect="1"/>
          </p:cNvPicPr>
          <p:nvPr/>
        </p:nvPicPr>
        <p:blipFill>
          <a:blip r:embed="rId3" cstate="print"/>
          <a:srcRect/>
          <a:stretch>
            <a:fillRect/>
          </a:stretch>
        </p:blipFill>
        <p:spPr bwMode="auto">
          <a:xfrm>
            <a:off x="2022475" y="1260475"/>
            <a:ext cx="10107613" cy="5573713"/>
          </a:xfrm>
          <a:prstGeom prst="rect">
            <a:avLst/>
          </a:prstGeom>
          <a:noFill/>
          <a:ln w="9525">
            <a:noFill/>
            <a:miter lim="800000"/>
            <a:headEnd/>
            <a:tailEnd/>
          </a:ln>
        </p:spPr>
      </p:pic>
      <p:sp>
        <p:nvSpPr>
          <p:cNvPr id="25" name="矩形 24"/>
          <p:cNvSpPr/>
          <p:nvPr/>
        </p:nvSpPr>
        <p:spPr>
          <a:xfrm>
            <a:off x="3676650" y="1927225"/>
            <a:ext cx="6010275" cy="4860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6" name="矩形 25"/>
          <p:cNvSpPr/>
          <p:nvPr/>
        </p:nvSpPr>
        <p:spPr>
          <a:xfrm>
            <a:off x="2109788" y="4314825"/>
            <a:ext cx="1566862" cy="306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7" name="矩形标注 26"/>
          <p:cNvSpPr/>
          <p:nvPr/>
        </p:nvSpPr>
        <p:spPr>
          <a:xfrm>
            <a:off x="7800975" y="1090613"/>
            <a:ext cx="2214563" cy="666750"/>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按章节段落进行每块内容的精读</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1+#ppt_h/2"/>
                                          </p:val>
                                        </p:tav>
                                        <p:tav tm="100000">
                                          <p:val>
                                            <p:strVal val="#ppt_y"/>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ppt_x</p:attrName>
                                        </p:attrNameLst>
                                      </p:cBhvr>
                                      <p:tavLst>
                                        <p:tav tm="0">
                                          <p:val>
                                            <p:strVal val="#ppt_x"/>
                                          </p:val>
                                        </p:tav>
                                        <p:tav tm="100000">
                                          <p:val>
                                            <p:strVal val="#ppt_x"/>
                                          </p:val>
                                        </p:tav>
                                      </p:tavLst>
                                    </p:anim>
                                    <p:anim calcmode="lin" valueType="num">
                                      <p:cBhvr>
                                        <p:cTn id="28" dur="500" fill="hold"/>
                                        <p:tgtEl>
                                          <p:spTgt spid="24"/>
                                        </p:tgtEl>
                                        <p:attrNameLst>
                                          <p:attrName>ppt_y</p:attrName>
                                        </p:attrNameLst>
                                      </p:cBhvr>
                                      <p:tavLst>
                                        <p:tav tm="0">
                                          <p:val>
                                            <p:strVal val="1+#ppt_h/2"/>
                                          </p:val>
                                        </p:tav>
                                        <p:tav tm="100000">
                                          <p:val>
                                            <p:strVal val="#ppt_y"/>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4" grpId="0" bldLvl="0" animBg="1"/>
      <p:bldP spid="23" grpId="0" bldLvl="0" animBg="1"/>
      <p:bldP spid="25" grpId="0" bldLvl="0" animBg="1"/>
      <p:bldP spid="26" grpId="0" bldLvl="0" animBg="1"/>
      <p:bldP spid="27"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1378"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1379"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grpSp>
        <p:nvGrpSpPr>
          <p:cNvPr id="6" name="组合 5"/>
          <p:cNvGrpSpPr/>
          <p:nvPr/>
        </p:nvGrpSpPr>
        <p:grpSpPr bwMode="auto">
          <a:xfrm>
            <a:off x="1927225" y="1130300"/>
            <a:ext cx="10167938" cy="5826125"/>
            <a:chOff x="3034" y="1695"/>
            <a:chExt cx="16014" cy="9176"/>
          </a:xfrm>
        </p:grpSpPr>
        <p:pic>
          <p:nvPicPr>
            <p:cNvPr id="101392" name="图片 2" descr="C:\Users\Administrator\Desktop\QQ图片20170809180000.pngQQ图片20170809180000"/>
            <p:cNvPicPr>
              <a:picLocks noChangeAspect="1"/>
            </p:cNvPicPr>
            <p:nvPr/>
          </p:nvPicPr>
          <p:blipFill>
            <a:blip r:embed="rId2" cstate="print"/>
            <a:srcRect/>
            <a:stretch>
              <a:fillRect/>
            </a:stretch>
          </p:blipFill>
          <p:spPr bwMode="auto">
            <a:xfrm>
              <a:off x="3034" y="1695"/>
              <a:ext cx="16014" cy="9177"/>
            </a:xfrm>
            <a:prstGeom prst="rect">
              <a:avLst/>
            </a:prstGeom>
            <a:noFill/>
            <a:ln w="9525">
              <a:noFill/>
              <a:miter lim="800000"/>
              <a:headEnd/>
              <a:tailEnd/>
            </a:ln>
          </p:spPr>
        </p:pic>
        <p:pic>
          <p:nvPicPr>
            <p:cNvPr id="101393" name="图片 4"/>
            <p:cNvPicPr>
              <a:picLocks noChangeAspect="1"/>
            </p:cNvPicPr>
            <p:nvPr/>
          </p:nvPicPr>
          <p:blipFill>
            <a:blip r:embed="rId3" cstate="print"/>
            <a:srcRect/>
            <a:stretch>
              <a:fillRect/>
            </a:stretch>
          </p:blipFill>
          <p:spPr bwMode="auto">
            <a:xfrm>
              <a:off x="6401" y="10237"/>
              <a:ext cx="384" cy="360"/>
            </a:xfrm>
            <a:prstGeom prst="rect">
              <a:avLst/>
            </a:prstGeom>
            <a:noFill/>
            <a:ln w="9525">
              <a:noFill/>
              <a:miter lim="800000"/>
              <a:headEnd/>
              <a:tailEnd/>
            </a:ln>
          </p:spPr>
        </p:pic>
      </p:grpSp>
      <p:sp>
        <p:nvSpPr>
          <p:cNvPr id="7" name="矩形 6"/>
          <p:cNvSpPr/>
          <p:nvPr/>
        </p:nvSpPr>
        <p:spPr>
          <a:xfrm>
            <a:off x="4040188" y="6591300"/>
            <a:ext cx="268287" cy="177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8" name="矩形 7"/>
          <p:cNvSpPr/>
          <p:nvPr/>
        </p:nvSpPr>
        <p:spPr>
          <a:xfrm>
            <a:off x="9707563" y="3409950"/>
            <a:ext cx="2387600" cy="49212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cxnSp>
        <p:nvCxnSpPr>
          <p:cNvPr id="17" name="曲线连接符 16"/>
          <p:cNvCxnSpPr>
            <a:stCxn id="7" idx="3"/>
            <a:endCxn id="8" idx="1"/>
          </p:cNvCxnSpPr>
          <p:nvPr/>
        </p:nvCxnSpPr>
        <p:spPr>
          <a:xfrm flipV="1">
            <a:off x="4308475" y="3656013"/>
            <a:ext cx="5399088" cy="3024187"/>
          </a:xfrm>
          <a:prstGeom prst="curvedConnector3">
            <a:avLst>
              <a:gd name="adj1" fmla="val 50006"/>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4" cstate="print"/>
          <a:srcRect/>
          <a:stretch>
            <a:fillRect/>
          </a:stretch>
        </p:blipFill>
        <p:spPr bwMode="auto">
          <a:xfrm>
            <a:off x="3663950" y="1762125"/>
            <a:ext cx="5888038" cy="5195888"/>
          </a:xfrm>
          <a:prstGeom prst="rect">
            <a:avLst/>
          </a:prstGeom>
          <a:noFill/>
          <a:ln w="9525">
            <a:noFill/>
            <a:miter lim="800000"/>
            <a:headEnd/>
            <a:tailEnd/>
          </a:ln>
        </p:spPr>
      </p:pic>
      <p:sp>
        <p:nvSpPr>
          <p:cNvPr id="27" name="矩形 26"/>
          <p:cNvSpPr/>
          <p:nvPr/>
        </p:nvSpPr>
        <p:spPr>
          <a:xfrm>
            <a:off x="9637713" y="1870075"/>
            <a:ext cx="2478087" cy="4994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2" name="矩形标注 21"/>
          <p:cNvSpPr/>
          <p:nvPr/>
        </p:nvSpPr>
        <p:spPr>
          <a:xfrm>
            <a:off x="5408613" y="1008063"/>
            <a:ext cx="5002212" cy="862012"/>
          </a:xfrm>
          <a:prstGeom prst="wedgeRectCallout">
            <a:avLst>
              <a:gd name="adj1" fmla="val 62955"/>
              <a:gd name="adj2" fmla="val 30799"/>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与该文有知识关联的参考文献与引证文献，在对应段落的右侧，便于查看与获取，</a:t>
            </a:r>
            <a:r>
              <a:rPr lang="zh-CN" altLang="en-US" sz="1860" noProof="1">
                <a:solidFill>
                  <a:srgbClr val="FF0000"/>
                </a:solidFill>
                <a:latin typeface="微软雅黑" panose="020B0503020204020204" pitchFamily="34" charset="-122"/>
                <a:ea typeface="微软雅黑" panose="020B0503020204020204" pitchFamily="34" charset="-122"/>
                <a:sym typeface="+mn-ea"/>
              </a:rPr>
              <a:t>不需再翻到文后查看。</a:t>
            </a:r>
          </a:p>
        </p:txBody>
      </p:sp>
      <p:sp>
        <p:nvSpPr>
          <p:cNvPr id="23" name="矩形 22"/>
          <p:cNvSpPr/>
          <p:nvPr/>
        </p:nvSpPr>
        <p:spPr>
          <a:xfrm>
            <a:off x="10410825" y="1870075"/>
            <a:ext cx="1127125" cy="292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6" name="右箭头 25"/>
          <p:cNvSpPr/>
          <p:nvPr/>
        </p:nvSpPr>
        <p:spPr>
          <a:xfrm>
            <a:off x="1362075" y="4044950"/>
            <a:ext cx="2865438" cy="2913063"/>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fontAlgn="auto">
              <a:buFont typeface="Arial" panose="020B0604020202020204" pitchFamily="34" charset="0"/>
              <a:buNone/>
              <a:defRPr/>
            </a:pPr>
            <a:r>
              <a:rPr lang="zh-CN" altLang="en-US" sz="1600" b="1" noProof="1"/>
              <a:t>点击任一参考文献或引证文献，对应的原文直接以浮框遮罩的方式弹出，便于与当前文献做关联拓展阅读。</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100000">
                                          <p:val>
                                            <p:strVal val="#ppt_x"/>
                                          </p:val>
                                        </p:tav>
                                      </p:tavLst>
                                    </p:anim>
                                    <p:anim calcmode="lin" valueType="num">
                                      <p:cBhvr>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ppt_x</p:attrName>
                                        </p:attrNameLst>
                                      </p:cBhvr>
                                      <p:tavLst>
                                        <p:tav tm="0">
                                          <p:val>
                                            <p:strVal val="#ppt_x"/>
                                          </p:val>
                                        </p:tav>
                                        <p:tav tm="100000">
                                          <p:val>
                                            <p:strVal val="#ppt_x"/>
                                          </p:val>
                                        </p:tav>
                                      </p:tavLst>
                                    </p:anim>
                                    <p:anim calcmode="lin" valueType="num">
                                      <p:cBhvr>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strVal val="#ppt_h"/>
                                          </p:val>
                                        </p:tav>
                                        <p:tav tm="100000">
                                          <p:val>
                                            <p:strVal val="#ppt_h"/>
                                          </p:val>
                                        </p:tav>
                                      </p:tavLst>
                                    </p:anim>
                                  </p:childTnLst>
                                </p:cTn>
                              </p:par>
                              <p:par>
                                <p:cTn id="49" presetID="53"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bldLvl="0" animBg="1"/>
      <p:bldP spid="8" grpId="0" bldLvl="0" animBg="1"/>
      <p:bldP spid="27" grpId="0" bldLvl="0" animBg="1"/>
      <p:bldP spid="22" grpId="0" bldLvl="0" animBg="1"/>
      <p:bldP spid="23" grpId="0" bldLvl="0" animBg="1"/>
      <p:bldP spid="26"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2402"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2403"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grpSp>
        <p:nvGrpSpPr>
          <p:cNvPr id="6" name="组合 5"/>
          <p:cNvGrpSpPr/>
          <p:nvPr/>
        </p:nvGrpSpPr>
        <p:grpSpPr bwMode="auto">
          <a:xfrm>
            <a:off x="1927225" y="1058863"/>
            <a:ext cx="10167938" cy="5724525"/>
            <a:chOff x="3034" y="2481"/>
            <a:chExt cx="16014" cy="8116"/>
          </a:xfrm>
        </p:grpSpPr>
        <p:pic>
          <p:nvPicPr>
            <p:cNvPr id="102413" name="图片 2" descr="C:\Users\Administrator\Desktop\QQ图片20170809192057.pngQQ图片20170809192057"/>
            <p:cNvPicPr>
              <a:picLocks noChangeAspect="1"/>
            </p:cNvPicPr>
            <p:nvPr/>
          </p:nvPicPr>
          <p:blipFill>
            <a:blip r:embed="rId2" cstate="print"/>
            <a:srcRect/>
            <a:stretch>
              <a:fillRect/>
            </a:stretch>
          </p:blipFill>
          <p:spPr bwMode="auto">
            <a:xfrm>
              <a:off x="3034" y="2481"/>
              <a:ext cx="16014" cy="7606"/>
            </a:xfrm>
            <a:prstGeom prst="rect">
              <a:avLst/>
            </a:prstGeom>
            <a:noFill/>
            <a:ln w="9525">
              <a:noFill/>
              <a:miter lim="800000"/>
              <a:headEnd/>
              <a:tailEnd/>
            </a:ln>
          </p:spPr>
        </p:pic>
        <p:pic>
          <p:nvPicPr>
            <p:cNvPr id="102414" name="图片 4"/>
            <p:cNvPicPr>
              <a:picLocks noChangeAspect="1"/>
            </p:cNvPicPr>
            <p:nvPr/>
          </p:nvPicPr>
          <p:blipFill>
            <a:blip r:embed="rId3" cstate="print"/>
            <a:srcRect/>
            <a:stretch>
              <a:fillRect/>
            </a:stretch>
          </p:blipFill>
          <p:spPr bwMode="auto">
            <a:xfrm>
              <a:off x="6401" y="10237"/>
              <a:ext cx="384" cy="360"/>
            </a:xfrm>
            <a:prstGeom prst="rect">
              <a:avLst/>
            </a:prstGeom>
            <a:noFill/>
            <a:ln w="9525">
              <a:noFill/>
              <a:miter lim="800000"/>
              <a:headEnd/>
              <a:tailEnd/>
            </a:ln>
          </p:spPr>
        </p:pic>
      </p:grpSp>
      <p:sp>
        <p:nvSpPr>
          <p:cNvPr id="7" name="矩形 6"/>
          <p:cNvSpPr/>
          <p:nvPr/>
        </p:nvSpPr>
        <p:spPr>
          <a:xfrm>
            <a:off x="4040188" y="6591300"/>
            <a:ext cx="268287" cy="177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4" name="矩形 3"/>
          <p:cNvSpPr/>
          <p:nvPr/>
        </p:nvSpPr>
        <p:spPr>
          <a:xfrm>
            <a:off x="9796463" y="1412875"/>
            <a:ext cx="404812" cy="349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15" name="图片 14"/>
          <p:cNvPicPr>
            <a:picLocks noChangeAspect="1"/>
          </p:cNvPicPr>
          <p:nvPr/>
        </p:nvPicPr>
        <p:blipFill>
          <a:blip r:embed="rId4" cstate="print"/>
          <a:srcRect/>
          <a:stretch>
            <a:fillRect/>
          </a:stretch>
        </p:blipFill>
        <p:spPr bwMode="auto">
          <a:xfrm>
            <a:off x="1927225" y="1774825"/>
            <a:ext cx="7915275" cy="5008563"/>
          </a:xfrm>
          <a:prstGeom prst="rect">
            <a:avLst/>
          </a:prstGeom>
          <a:noFill/>
          <a:ln w="9525">
            <a:noFill/>
            <a:miter lim="800000"/>
            <a:headEnd/>
            <a:tailEnd/>
          </a:ln>
        </p:spPr>
      </p:pic>
      <p:sp>
        <p:nvSpPr>
          <p:cNvPr id="18" name="矩形 17"/>
          <p:cNvSpPr/>
          <p:nvPr/>
        </p:nvSpPr>
        <p:spPr>
          <a:xfrm>
            <a:off x="1989138" y="4122738"/>
            <a:ext cx="1250950" cy="1042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8" name="矩形标注 27"/>
          <p:cNvSpPr/>
          <p:nvPr/>
        </p:nvSpPr>
        <p:spPr>
          <a:xfrm>
            <a:off x="3240088" y="2870200"/>
            <a:ext cx="4167187" cy="1062038"/>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通过知网节进一步拓展除引文关系外的其他关联作者、相似文献、读者推荐文献与相关基金文献</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100000">
                                          <p:val>
                                            <p:strVal val="#ppt_x"/>
                                          </p:val>
                                        </p:tav>
                                      </p:tavLst>
                                    </p:anim>
                                    <p:anim calcmode="lin" valueType="num">
                                      <p:cBhvr>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1+#ppt_h/2"/>
                                          </p:val>
                                        </p:tav>
                                        <p:tav tm="100000">
                                          <p:val>
                                            <p:strVal val="#ppt_y"/>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strVal val="#ppt_h"/>
                                          </p:val>
                                        </p:tav>
                                        <p:tav tm="100000">
                                          <p:val>
                                            <p:strVal val="#ppt_h"/>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bldLvl="0" animBg="1"/>
      <p:bldP spid="4" grpId="0" bldLvl="0" animBg="1"/>
      <p:bldP spid="18" grpId="0" bldLvl="0" animBg="1"/>
      <p:bldP spid="28"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3426"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3427"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2" cstate="print"/>
          <a:srcRect/>
          <a:stretch>
            <a:fillRect/>
          </a:stretch>
        </p:blipFill>
        <p:spPr bwMode="auto">
          <a:xfrm>
            <a:off x="2174875" y="1193800"/>
            <a:ext cx="9480550" cy="5475288"/>
          </a:xfrm>
          <a:prstGeom prst="rect">
            <a:avLst/>
          </a:prstGeom>
          <a:noFill/>
          <a:ln w="9525">
            <a:noFill/>
            <a:miter lim="800000"/>
            <a:headEnd/>
            <a:tailEnd/>
          </a:ln>
        </p:spPr>
      </p:pic>
      <p:sp>
        <p:nvSpPr>
          <p:cNvPr id="8" name="右箭头 7"/>
          <p:cNvSpPr/>
          <p:nvPr/>
        </p:nvSpPr>
        <p:spPr>
          <a:xfrm>
            <a:off x="1927225" y="4021138"/>
            <a:ext cx="2700338" cy="1446212"/>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buFont typeface="Arial" panose="020B0604020202020204" pitchFamily="34" charset="0"/>
              <a:buNone/>
              <a:defRPr/>
            </a:pPr>
            <a:r>
              <a:rPr lang="zh-CN" altLang="en-US" sz="1865" noProof="1"/>
              <a:t>支持文中图片对应高清大图的浏览下载</a:t>
            </a:r>
          </a:p>
        </p:txBody>
      </p:sp>
      <p:sp>
        <p:nvSpPr>
          <p:cNvPr id="7" name="矩形 6"/>
          <p:cNvSpPr/>
          <p:nvPr/>
        </p:nvSpPr>
        <p:spPr>
          <a:xfrm>
            <a:off x="4591050" y="4081463"/>
            <a:ext cx="1806575" cy="13255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p>
        </p:txBody>
      </p:sp>
      <p:pic>
        <p:nvPicPr>
          <p:cNvPr id="6" name="Picture 2" descr="https://timgsa.baidu.com/timg?image&amp;quality=80&amp;size=b9999_10000&amp;sec=1497291463821&amp;di=5dcd1345f48509313df856a5ad99d438&amp;imgtype=0&amp;src=http%3A%2F%2Fbpic.ooopic.com%2F15%2F97%2F36%2F15973627-4f4b81c2cd2c82e4009a3c3129d9e9ff-2.jpg"/>
          <p:cNvPicPr>
            <a:picLocks noChangeAspect="1"/>
          </p:cNvPicPr>
          <p:nvPr/>
        </p:nvPicPr>
        <p:blipFill>
          <a:blip r:embed="rId3" cstate="print"/>
          <a:srcRect/>
          <a:stretch>
            <a:fillRect/>
          </a:stretch>
        </p:blipFill>
        <p:spPr bwMode="auto">
          <a:xfrm>
            <a:off x="4591050" y="2414588"/>
            <a:ext cx="5838825" cy="3976687"/>
          </a:xfrm>
          <a:prstGeom prst="rect">
            <a:avLst/>
          </a:prstGeom>
          <a:noFill/>
          <a:ln w="28575">
            <a:solidFill>
              <a:srgbClr val="222A35"/>
            </a:solidFill>
            <a:round/>
          </a:ln>
        </p:spPr>
      </p:pic>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p:tgtEl>
                                          <p:spTgt spid="8"/>
                                        </p:tgtEl>
                                        <p:attrNameLst>
                                          <p:attrName>ppt_x</p:attrName>
                                        </p:attrNameLst>
                                      </p:cBhvr>
                                      <p:tavLst>
                                        <p:tav tm="0">
                                          <p:val>
                                            <p:strVal val="#ppt_x-#ppt_w*1.125000"/>
                                          </p:val>
                                        </p:tav>
                                        <p:tav tm="100000">
                                          <p:val>
                                            <p:strVal val="#ppt_x"/>
                                          </p:val>
                                        </p:tav>
                                      </p:tavLst>
                                    </p:anim>
                                    <p:animEffect transition="in" filter="wipe(right)">
                                      <p:cBhvr>
                                        <p:cTn id="14" dur="500"/>
                                        <p:tgtEl>
                                          <p:spTgt spid="8"/>
                                        </p:tgtEl>
                                      </p:cBhvr>
                                    </p:animEffect>
                                  </p:childTnLst>
                                </p:cTn>
                              </p:par>
                              <p:par>
                                <p:cTn id="15" presetID="17"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4450"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4451"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104454" name="图片 8"/>
          <p:cNvPicPr>
            <a:picLocks noChangeAspect="1"/>
          </p:cNvPicPr>
          <p:nvPr/>
        </p:nvPicPr>
        <p:blipFill>
          <a:blip r:embed="rId3" cstate="print"/>
          <a:srcRect/>
          <a:stretch>
            <a:fillRect/>
          </a:stretch>
        </p:blipFill>
        <p:spPr bwMode="auto">
          <a:xfrm>
            <a:off x="2055813" y="1193800"/>
            <a:ext cx="10052050" cy="5548313"/>
          </a:xfrm>
          <a:prstGeom prst="rect">
            <a:avLst/>
          </a:prstGeom>
          <a:noFill/>
          <a:ln w="9525">
            <a:noFill/>
            <a:miter lim="800000"/>
            <a:headEnd/>
            <a:tailEnd/>
          </a:ln>
        </p:spPr>
      </p:pic>
      <p:sp>
        <p:nvSpPr>
          <p:cNvPr id="14" name="矩形 13"/>
          <p:cNvSpPr/>
          <p:nvPr/>
        </p:nvSpPr>
        <p:spPr>
          <a:xfrm>
            <a:off x="7889875" y="4371975"/>
            <a:ext cx="819150" cy="3381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grpSp>
        <p:nvGrpSpPr>
          <p:cNvPr id="13" name="组合 12"/>
          <p:cNvGrpSpPr/>
          <p:nvPr/>
        </p:nvGrpSpPr>
        <p:grpSpPr bwMode="auto">
          <a:xfrm>
            <a:off x="6111875" y="1244600"/>
            <a:ext cx="5599113" cy="2936875"/>
            <a:chOff x="2381731" y="1363200"/>
            <a:chExt cx="6388913" cy="4027311"/>
          </a:xfrm>
        </p:grpSpPr>
        <p:sp>
          <p:nvSpPr>
            <p:cNvPr id="15" name="任意多边形 14"/>
            <p:cNvSpPr/>
            <p:nvPr/>
          </p:nvSpPr>
          <p:spPr>
            <a:xfrm>
              <a:off x="2381731" y="1363200"/>
              <a:ext cx="6388913" cy="622601"/>
            </a:xfrm>
            <a:custGeom>
              <a:avLst/>
              <a:gdLst>
                <a:gd name="connsiteX0" fmla="*/ 47276 w 2268252"/>
                <a:gd name="connsiteY0" fmla="*/ 0 h 283084"/>
                <a:gd name="connsiteX1" fmla="*/ 2220976 w 2268252"/>
                <a:gd name="connsiteY1" fmla="*/ 0 h 283084"/>
                <a:gd name="connsiteX2" fmla="*/ 2268252 w 2268252"/>
                <a:gd name="connsiteY2" fmla="*/ 47276 h 283084"/>
                <a:gd name="connsiteX3" fmla="*/ 2268252 w 2268252"/>
                <a:gd name="connsiteY3" fmla="*/ 283084 h 283084"/>
                <a:gd name="connsiteX4" fmla="*/ 0 w 2268252"/>
                <a:gd name="connsiteY4" fmla="*/ 283084 h 283084"/>
                <a:gd name="connsiteX5" fmla="*/ 0 w 2268252"/>
                <a:gd name="connsiteY5" fmla="*/ 47276 h 283084"/>
                <a:gd name="connsiteX6" fmla="*/ 47276 w 2268252"/>
                <a:gd name="connsiteY6" fmla="*/ 0 h 28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252" h="283084">
                  <a:moveTo>
                    <a:pt x="47276" y="0"/>
                  </a:moveTo>
                  <a:lnTo>
                    <a:pt x="2220976" y="0"/>
                  </a:lnTo>
                  <a:cubicBezTo>
                    <a:pt x="2247086" y="0"/>
                    <a:pt x="2268252" y="21166"/>
                    <a:pt x="2268252" y="47276"/>
                  </a:cubicBezTo>
                  <a:lnTo>
                    <a:pt x="2268252" y="283084"/>
                  </a:lnTo>
                  <a:lnTo>
                    <a:pt x="0" y="283084"/>
                  </a:lnTo>
                  <a:lnTo>
                    <a:pt x="0" y="47276"/>
                  </a:lnTo>
                  <a:cubicBezTo>
                    <a:pt x="0" y="21166"/>
                    <a:pt x="21166" y="0"/>
                    <a:pt x="47276" y="0"/>
                  </a:cubicBezTo>
                  <a:close/>
                </a:path>
              </a:pathLst>
            </a:custGeom>
            <a:solidFill>
              <a:srgbClr val="0070C0"/>
            </a:solidFill>
            <a:ln w="28575" cap="flat" cmpd="sng" algn="ctr">
              <a:noFill/>
              <a:prstDash val="solid"/>
            </a:ln>
            <a:effectLst/>
          </p:spPr>
          <p:txBody>
            <a:bodyPr anchor="ctr"/>
            <a:lstStyle/>
            <a:p>
              <a:pPr fontAlgn="auto">
                <a:buFont typeface="Arial" panose="020B0604020202020204" pitchFamily="34" charset="0"/>
                <a:buNone/>
                <a:defRPr/>
              </a:pPr>
              <a:r>
                <a:rPr lang="zh-CN" altLang="en-US" sz="1465" kern="0" noProof="1">
                  <a:solidFill>
                    <a:sysClr val="window" lastClr="FFFFFF"/>
                  </a:solidFill>
                  <a:latin typeface="+mn-lt"/>
                  <a:ea typeface="微软雅黑" panose="020B0503020204020204" pitchFamily="34" charset="-122"/>
                </a:rPr>
                <a:t>“海上丝绸之路”在工具书中的解释</a:t>
              </a:r>
              <a:endParaRPr lang="zh-CN" altLang="en-US" sz="1465" kern="0" noProof="1">
                <a:solidFill>
                  <a:sysClr val="window" lastClr="FFFFFF"/>
                </a:solidFill>
                <a:ea typeface="微软雅黑" panose="020B0503020204020204" pitchFamily="34" charset="-122"/>
              </a:endParaRPr>
            </a:p>
          </p:txBody>
        </p:sp>
        <p:sp>
          <p:nvSpPr>
            <p:cNvPr id="16" name="MH_SubTitle_3"/>
            <p:cNvSpPr/>
            <p:nvPr>
              <p:custDataLst>
                <p:tags r:id="rId1"/>
              </p:custDataLst>
            </p:nvPr>
          </p:nvSpPr>
          <p:spPr>
            <a:xfrm>
              <a:off x="2381731" y="1848655"/>
              <a:ext cx="6388913" cy="3541856"/>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lstStyle/>
            <a:p>
              <a:pPr fontAlgn="auto">
                <a:buFont typeface="Arial" panose="020B0604020202020204" pitchFamily="34" charset="0"/>
                <a:buNone/>
                <a:defRPr/>
              </a:pPr>
              <a:r>
                <a:rPr lang="zh-CN" altLang="en-US" sz="1465" noProof="1">
                  <a:solidFill>
                    <a:prstClr val="black"/>
                  </a:solidFill>
                </a:rPr>
                <a:t>又称陶瓷之路，古代由中国至欧洲、非洲大陆的海上通道。由中国东南沿海出发，经日本海、黄海、南海、孟加拉湾至东南亚及印度半岛，再经印度洋、阿拉伯海、波斯湾及红海至非洲及欧洲各地。它是随着人类航海事业的发展而兴起的，经唐、宋的发展，至元、明时期达到极盛。元汪大渊两度出海、明郑和七下西洋，均由此路行进。中国的丝绸、陶瓷等制品由此道输往西方，而西方的香药、胡椒、棉布等又由此道输往中国。它为东西方经济、文化交流和各国的友好往来做出了贡献。</a:t>
              </a:r>
              <a:r>
                <a:rPr lang="zh-CN" altLang="en-US" sz="1465" i="1" noProof="1">
                  <a:solidFill>
                    <a:prstClr val="black">
                      <a:lumMod val="65000"/>
                      <a:lumOff val="35000"/>
                    </a:prstClr>
                  </a:solidFill>
                </a:rPr>
                <a:t>字数：</a:t>
              </a:r>
              <a:r>
                <a:rPr lang="en-US" altLang="zh-CN" sz="1465" i="1" noProof="1">
                  <a:solidFill>
                    <a:prstClr val="black">
                      <a:lumMod val="65000"/>
                      <a:lumOff val="35000"/>
                    </a:prstClr>
                  </a:solidFill>
                </a:rPr>
                <a:t>221</a:t>
              </a:r>
              <a:r>
                <a:rPr lang="zh-CN" altLang="en-US" sz="1465" noProof="1">
                  <a:solidFill>
                    <a:prstClr val="black"/>
                  </a:solidFill>
                </a:rPr>
                <a:t>　来源：</a:t>
              </a:r>
              <a:r>
                <a:rPr lang="en-US" altLang="zh-CN" sz="1465" u="sng" noProof="1">
                  <a:solidFill>
                    <a:srgbClr val="0066FF"/>
                  </a:solidFill>
                  <a:ea typeface="微软雅黑" panose="020B0503020204020204" pitchFamily="34" charset="-122"/>
                </a:rPr>
                <a:t>丝绸之路文化大辞典</a:t>
              </a:r>
            </a:p>
            <a:p>
              <a:pPr fontAlgn="auto">
                <a:buFont typeface="Arial" panose="020B0604020202020204" pitchFamily="34" charset="0"/>
                <a:buNone/>
                <a:defRPr/>
              </a:pPr>
              <a:endParaRPr lang="zh-CN" altLang="en-US" sz="1465" b="1" u="sng" noProof="1">
                <a:solidFill>
                  <a:schemeClr val="accent1">
                    <a:lumMod val="50000"/>
                  </a:schemeClr>
                </a:solidFill>
                <a:ea typeface="微软雅黑" panose="020B0503020204020204" pitchFamily="34" charset="-122"/>
              </a:endParaRPr>
            </a:p>
            <a:p>
              <a:pPr fontAlgn="auto">
                <a:buFont typeface="Arial" panose="020B0604020202020204" pitchFamily="34" charset="0"/>
                <a:buNone/>
                <a:defRPr/>
              </a:pPr>
              <a:r>
                <a:rPr lang="zh-CN" altLang="en-US" sz="1465" b="1" noProof="1">
                  <a:solidFill>
                    <a:prstClr val="black"/>
                  </a:solidFill>
                  <a:ea typeface="微软雅黑" panose="020B0503020204020204" pitchFamily="34" charset="-122"/>
                </a:rPr>
                <a:t>其他解释：</a:t>
              </a:r>
              <a:r>
                <a:rPr lang="en-US" altLang="zh-CN" sz="1465" u="sng" noProof="1">
                  <a:solidFill>
                    <a:srgbClr val="0066FF"/>
                  </a:solidFill>
                  <a:ea typeface="微软雅黑" panose="020B0503020204020204" pitchFamily="34" charset="-122"/>
                </a:rPr>
                <a:t>《</a:t>
              </a:r>
              <a:r>
                <a:rPr lang="zh-CN" altLang="en-US" sz="1465" u="sng" noProof="1">
                  <a:solidFill>
                    <a:srgbClr val="0066FF"/>
                  </a:solidFill>
                  <a:ea typeface="微软雅黑" panose="020B0503020204020204" pitchFamily="34" charset="-122"/>
                </a:rPr>
                <a:t>二十六史精要辞典·下</a:t>
              </a:r>
              <a:r>
                <a:rPr lang="en-US" altLang="zh-CN" sz="1465" u="sng" noProof="1">
                  <a:solidFill>
                    <a:srgbClr val="0066FF"/>
                  </a:solidFill>
                  <a:ea typeface="微软雅黑" panose="020B0503020204020204" pitchFamily="34" charset="-122"/>
                </a:rPr>
                <a:t>》</a:t>
              </a:r>
              <a:r>
                <a:rPr lang="en-US" altLang="zh-CN" sz="1465" noProof="1">
                  <a:solidFill>
                    <a:prstClr val="black"/>
                  </a:solidFill>
                  <a:ea typeface="微软雅黑" panose="020B0503020204020204" pitchFamily="34" charset="-122"/>
                </a:rPr>
                <a:t>    </a:t>
              </a:r>
              <a:r>
                <a:rPr lang="en-US" altLang="zh-CN" sz="1465" u="sng" noProof="1">
                  <a:solidFill>
                    <a:srgbClr val="0066FF"/>
                  </a:solidFill>
                  <a:ea typeface="微软雅黑" panose="020B0503020204020204" pitchFamily="34" charset="-122"/>
                </a:rPr>
                <a:t>《</a:t>
              </a:r>
              <a:r>
                <a:rPr lang="zh-CN" altLang="en-US" sz="1465" u="sng" noProof="1">
                  <a:solidFill>
                    <a:srgbClr val="0066FF"/>
                  </a:solidFill>
                  <a:ea typeface="微软雅黑" panose="020B0503020204020204" pitchFamily="34" charset="-122"/>
                </a:rPr>
                <a:t>中外关系史辞典</a:t>
              </a:r>
              <a:r>
                <a:rPr lang="en-US" altLang="zh-CN" sz="1465" u="sng" noProof="1">
                  <a:solidFill>
                    <a:srgbClr val="0066FF"/>
                  </a:solidFill>
                  <a:ea typeface="微软雅黑" panose="020B0503020204020204" pitchFamily="34" charset="-122"/>
                </a:rPr>
                <a:t>》</a:t>
              </a:r>
              <a:endParaRPr lang="zh-CN" altLang="en-US" sz="1465" b="1" u="sng" noProof="1">
                <a:solidFill>
                  <a:srgbClr val="0066FF"/>
                </a:solidFill>
                <a:ea typeface="微软雅黑" panose="020B0503020204020204" pitchFamily="34" charset="-122"/>
              </a:endParaRPr>
            </a:p>
          </p:txBody>
        </p:sp>
      </p:grpSp>
      <p:sp>
        <p:nvSpPr>
          <p:cNvPr id="18" name="矩形标注 17"/>
          <p:cNvSpPr/>
          <p:nvPr/>
        </p:nvSpPr>
        <p:spPr>
          <a:xfrm>
            <a:off x="2168525" y="1417638"/>
            <a:ext cx="3700463" cy="996950"/>
          </a:xfrm>
          <a:prstGeom prst="wedgeRectCallout">
            <a:avLst>
              <a:gd name="adj1" fmla="val 56034"/>
              <a:gd name="adj2" fmla="val 19335"/>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0066CC"/>
                </a:solidFill>
                <a:ea typeface="微软雅黑" panose="020B0503020204020204" pitchFamily="34" charset="-122"/>
              </a:rPr>
              <a:t>对概念、术语、定义等知识元，自动加链接并能与</a:t>
            </a:r>
            <a:r>
              <a:rPr lang="en-US" altLang="zh-CN" sz="1865" noProof="1">
                <a:solidFill>
                  <a:srgbClr val="0066CC"/>
                </a:solidFill>
                <a:ea typeface="微软雅黑" panose="020B0503020204020204" pitchFamily="34" charset="-122"/>
              </a:rPr>
              <a:t>CNKI</a:t>
            </a:r>
            <a:r>
              <a:rPr lang="zh-CN" altLang="en-US" sz="1865" noProof="1">
                <a:solidFill>
                  <a:srgbClr val="0066CC"/>
                </a:solidFill>
                <a:ea typeface="微软雅黑" panose="020B0503020204020204" pitchFamily="34" charset="-122"/>
              </a:rPr>
              <a:t>知识元库关联并显示内容</a:t>
            </a:r>
          </a:p>
        </p:txBody>
      </p:sp>
      <p:pic>
        <p:nvPicPr>
          <p:cNvPr id="24" name="图片 23"/>
          <p:cNvPicPr>
            <a:picLocks noChangeAspect="1"/>
          </p:cNvPicPr>
          <p:nvPr/>
        </p:nvPicPr>
        <p:blipFill>
          <a:blip r:embed="rId4" cstate="print"/>
          <a:srcRect/>
          <a:stretch>
            <a:fillRect/>
          </a:stretch>
        </p:blipFill>
        <p:spPr bwMode="auto">
          <a:xfrm>
            <a:off x="2055813" y="1244600"/>
            <a:ext cx="10052050" cy="5497513"/>
          </a:xfrm>
          <a:prstGeom prst="rect">
            <a:avLst/>
          </a:prstGeom>
          <a:noFill/>
          <a:ln w="9525">
            <a:noFill/>
            <a:miter lim="800000"/>
            <a:headEnd/>
            <a:tailEnd/>
          </a:ln>
        </p:spPr>
      </p:pic>
      <p:pic>
        <p:nvPicPr>
          <p:cNvPr id="25" name="图片 24"/>
          <p:cNvPicPr>
            <a:picLocks noChangeAspect="1"/>
          </p:cNvPicPr>
          <p:nvPr/>
        </p:nvPicPr>
        <p:blipFill>
          <a:blip r:embed="rId5" cstate="print"/>
          <a:srcRect/>
          <a:stretch>
            <a:fillRect/>
          </a:stretch>
        </p:blipFill>
        <p:spPr bwMode="auto">
          <a:xfrm>
            <a:off x="2671763" y="3513138"/>
            <a:ext cx="7010400" cy="1955800"/>
          </a:xfrm>
          <a:prstGeom prst="rect">
            <a:avLst/>
          </a:prstGeom>
          <a:noFill/>
          <a:ln w="19050">
            <a:solidFill>
              <a:srgbClr val="C00000"/>
            </a:solidFill>
            <a:round/>
          </a:ln>
        </p:spPr>
      </p:pic>
      <p:sp>
        <p:nvSpPr>
          <p:cNvPr id="30" name="矩形 29"/>
          <p:cNvSpPr/>
          <p:nvPr/>
        </p:nvSpPr>
        <p:spPr>
          <a:xfrm>
            <a:off x="7178675" y="6472238"/>
            <a:ext cx="815975" cy="3095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32" name="矩形标注 31"/>
          <p:cNvSpPr/>
          <p:nvPr/>
        </p:nvSpPr>
        <p:spPr>
          <a:xfrm>
            <a:off x="1001713" y="5688013"/>
            <a:ext cx="3884612" cy="1093787"/>
          </a:xfrm>
          <a:prstGeom prst="wedgeRectCallout">
            <a:avLst>
              <a:gd name="adj1" fmla="val 59483"/>
              <a:gd name="adj2" fmla="val 31042"/>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0066CC"/>
                </a:solidFill>
                <a:ea typeface="微软雅黑" panose="020B0503020204020204" pitchFamily="34" charset="-122"/>
              </a:rPr>
              <a:t>图表可关联对应分析数据和原始的数据，支持获取下载数据表格</a:t>
            </a:r>
          </a:p>
        </p:txBody>
      </p:sp>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ppt_x</p:attrName>
                                        </p:attrNameLst>
                                      </p:cBhvr>
                                      <p:tavLst>
                                        <p:tav tm="0">
                                          <p:val>
                                            <p:strVal val="#ppt_x"/>
                                          </p:val>
                                        </p:tav>
                                        <p:tav tm="100000">
                                          <p:val>
                                            <p:strVal val="#ppt_x"/>
                                          </p:val>
                                        </p:tav>
                                      </p:tavLst>
                                    </p:anim>
                                    <p:anim calcmode="lin" valueType="num">
                                      <p:cBhvr>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strVal val="#ppt_w+.3"/>
                                          </p:val>
                                        </p:tav>
                                        <p:tav tm="100000">
                                          <p:val>
                                            <p:strVal val="#ppt_w"/>
                                          </p:val>
                                        </p:tav>
                                      </p:tavLst>
                                    </p:anim>
                                    <p:anim calcmode="lin" valueType="num">
                                      <p:cBhvr>
                                        <p:cTn id="38" dur="1000" fill="hold"/>
                                        <p:tgtEl>
                                          <p:spTgt spid="30"/>
                                        </p:tgtEl>
                                        <p:attrNameLst>
                                          <p:attrName>ppt_h</p:attrName>
                                        </p:attrNameLst>
                                      </p:cBhvr>
                                      <p:tavLst>
                                        <p:tav tm="0">
                                          <p:val>
                                            <p:strVal val="#ppt_h"/>
                                          </p:val>
                                        </p:tav>
                                        <p:tav tm="100000">
                                          <p:val>
                                            <p:strVal val="#ppt_h"/>
                                          </p:val>
                                        </p:tav>
                                      </p:tavLst>
                                    </p:anim>
                                    <p:animEffect transition="in" filter="fade">
                                      <p:cBhvr>
                                        <p:cTn id="39" dur="10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42"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8" grpId="0" bldLvl="0" animBg="1"/>
      <p:bldP spid="18" grpId="1" bldLvl="0" animBg="1"/>
      <p:bldP spid="30" grpId="0" bldLvl="0" animBg="1"/>
      <p:bldP spid="32"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5474"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5475"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pic>
        <p:nvPicPr>
          <p:cNvPr id="16" name="Picture 2"/>
          <p:cNvPicPr>
            <a:picLocks noChangeAspect="1"/>
          </p:cNvPicPr>
          <p:nvPr/>
        </p:nvPicPr>
        <p:blipFill>
          <a:blip r:embed="rId2" cstate="print"/>
          <a:srcRect/>
          <a:stretch>
            <a:fillRect/>
          </a:stretch>
        </p:blipFill>
        <p:spPr bwMode="auto">
          <a:xfrm>
            <a:off x="2000250" y="1179513"/>
            <a:ext cx="7158038" cy="3997325"/>
          </a:xfrm>
          <a:prstGeom prst="rect">
            <a:avLst/>
          </a:prstGeom>
          <a:noFill/>
          <a:ln w="9525">
            <a:noFill/>
            <a:miter lim="800000"/>
            <a:headEnd/>
            <a:tailEnd/>
          </a:ln>
        </p:spPr>
      </p:pic>
      <p:pic>
        <p:nvPicPr>
          <p:cNvPr id="17" name="图片 16" descr="螺旋后退"/>
          <p:cNvPicPr>
            <a:picLocks noChangeAspect="1"/>
          </p:cNvPicPr>
          <p:nvPr/>
        </p:nvPicPr>
        <p:blipFill>
          <a:blip r:embed="rId3" cstate="print"/>
          <a:srcRect/>
          <a:stretch>
            <a:fillRect/>
          </a:stretch>
        </p:blipFill>
        <p:spPr bwMode="auto">
          <a:xfrm>
            <a:off x="4606925" y="4279900"/>
            <a:ext cx="2611438" cy="1720850"/>
          </a:xfrm>
          <a:prstGeom prst="rect">
            <a:avLst/>
          </a:prstGeom>
          <a:noFill/>
          <a:ln w="9525">
            <a:noFill/>
            <a:miter lim="800000"/>
            <a:headEnd/>
            <a:tailEnd/>
          </a:ln>
        </p:spPr>
      </p:pic>
      <p:pic>
        <p:nvPicPr>
          <p:cNvPr id="18" name="图片 17" descr="多楔形效应大间隙管道"/>
          <p:cNvPicPr>
            <a:picLocks noChangeAspect="1"/>
          </p:cNvPicPr>
          <p:nvPr/>
        </p:nvPicPr>
        <p:blipFill>
          <a:blip r:embed="rId4" cstate="print"/>
          <a:stretch>
            <a:fillRect/>
          </a:stretch>
        </p:blipFill>
        <p:spPr>
          <a:xfrm>
            <a:off x="1662113" y="4757738"/>
            <a:ext cx="2620962" cy="1787525"/>
          </a:xfrm>
          <a:prstGeom prst="rect">
            <a:avLst/>
          </a:prstGeom>
          <a:noFill/>
          <a:ln w="9525">
            <a:noFill/>
          </a:ln>
          <a:effectLst>
            <a:outerShdw dist="107763" dir="18900000" algn="ctr" rotWithShape="0">
              <a:srgbClr val="808080">
                <a:alpha val="50000"/>
              </a:srgbClr>
            </a:outerShdw>
          </a:effectLst>
        </p:spPr>
      </p:pic>
      <p:pic>
        <p:nvPicPr>
          <p:cNvPr id="3" name="图片 2" descr="羊肠直径8mm"/>
          <p:cNvPicPr>
            <a:picLocks noChangeAspect="1"/>
          </p:cNvPicPr>
          <p:nvPr/>
        </p:nvPicPr>
        <p:blipFill>
          <a:blip r:embed="rId5" cstate="print"/>
          <a:stretch>
            <a:fillRect/>
          </a:stretch>
        </p:blipFill>
        <p:spPr>
          <a:xfrm>
            <a:off x="8586788" y="3105150"/>
            <a:ext cx="2679700" cy="1508125"/>
          </a:xfrm>
          <a:prstGeom prst="rect">
            <a:avLst/>
          </a:prstGeom>
          <a:noFill/>
          <a:ln w="9525">
            <a:noFill/>
          </a:ln>
          <a:effectLst>
            <a:outerShdw dist="107763" dir="18900000" algn="ctr" rotWithShape="0">
              <a:srgbClr val="808080">
                <a:alpha val="50000"/>
              </a:srgbClr>
            </a:outerShdw>
          </a:effectLst>
        </p:spPr>
      </p:pic>
      <p:pic>
        <p:nvPicPr>
          <p:cNvPr id="5" name="图片 4" descr="猪肠直径20mm硅油"/>
          <p:cNvPicPr>
            <a:picLocks noChangeAspect="1"/>
          </p:cNvPicPr>
          <p:nvPr/>
        </p:nvPicPr>
        <p:blipFill>
          <a:blip r:embed="rId6" cstate="print"/>
          <a:stretch>
            <a:fillRect/>
          </a:stretch>
        </p:blipFill>
        <p:spPr>
          <a:xfrm>
            <a:off x="7478713" y="5211763"/>
            <a:ext cx="2709862" cy="1685925"/>
          </a:xfrm>
          <a:prstGeom prst="rect">
            <a:avLst/>
          </a:prstGeom>
          <a:noFill/>
          <a:ln w="9525">
            <a:noFill/>
          </a:ln>
          <a:effectLst>
            <a:outerShdw dist="107763" dir="18900000" algn="ctr" rotWithShape="0">
              <a:srgbClr val="808080">
                <a:alpha val="50000"/>
              </a:srgbClr>
            </a:outerShdw>
          </a:effectLst>
        </p:spPr>
      </p:pic>
      <p:sp>
        <p:nvSpPr>
          <p:cNvPr id="21" name="矩形 22538"/>
          <p:cNvSpPr/>
          <p:nvPr/>
        </p:nvSpPr>
        <p:spPr>
          <a:xfrm>
            <a:off x="2828925" y="6516688"/>
            <a:ext cx="279400" cy="90487"/>
          </a:xfrm>
          <a:prstGeom prst="rect">
            <a:avLst/>
          </a:prstGeom>
          <a:noFill/>
          <a:ln w="9525">
            <a:noFill/>
          </a:ln>
        </p:spPr>
        <p:txBody>
          <a:bodyPr wrap="none" lIns="68580" tIns="34289" rIns="68580" bIns="34289">
            <a:spAutoFit/>
          </a:bodyPr>
          <a:lstStyle/>
          <a:p>
            <a:pPr algn="ctr">
              <a:buFont typeface="Arial" panose="020B0604020202020204" pitchFamily="34" charset="0"/>
              <a:buNone/>
              <a:defRPr/>
            </a:pPr>
            <a:r>
              <a:rPr lang="zh-CN" altLang="en-US" sz="135" b="1" dirty="0">
                <a:solidFill>
                  <a:srgbClr val="2B618F"/>
                </a:solidFill>
                <a:latin typeface="Arial" panose="020B0604020202020204" pitchFamily="34" charset="0"/>
                <a:ea typeface="微软雅黑" panose="020B0503020204020204" pitchFamily="34" charset="-122"/>
              </a:rPr>
              <a:t>机器人全悬浮游动</a:t>
            </a:r>
          </a:p>
        </p:txBody>
      </p:sp>
      <p:sp>
        <p:nvSpPr>
          <p:cNvPr id="22" name="矩形 22541"/>
          <p:cNvSpPr/>
          <p:nvPr/>
        </p:nvSpPr>
        <p:spPr>
          <a:xfrm>
            <a:off x="4541838" y="6000750"/>
            <a:ext cx="2668587" cy="90488"/>
          </a:xfrm>
          <a:prstGeom prst="rect">
            <a:avLst/>
          </a:prstGeom>
          <a:noFill/>
          <a:ln w="9525">
            <a:noFill/>
          </a:ln>
        </p:spPr>
        <p:txBody>
          <a:bodyPr lIns="68580" tIns="34289" rIns="68580" bIns="34289">
            <a:spAutoFit/>
          </a:bodyPr>
          <a:lstStyle/>
          <a:p>
            <a:pPr>
              <a:buFont typeface="Arial" panose="020B0604020202020204" pitchFamily="34" charset="0"/>
              <a:buNone/>
              <a:defRPr/>
            </a:pPr>
            <a:r>
              <a:rPr lang="zh-CN" altLang="en-US" sz="135" b="1" dirty="0">
                <a:solidFill>
                  <a:srgbClr val="2B618F"/>
                </a:solidFill>
                <a:latin typeface="Arial" panose="020B0604020202020204" pitchFamily="34" charset="0"/>
                <a:ea typeface="微软雅黑" panose="020B0503020204020204" pitchFamily="34" charset="-122"/>
              </a:rPr>
              <a:t>机器人在空间螺旋肠道中游动</a:t>
            </a:r>
          </a:p>
        </p:txBody>
      </p:sp>
      <p:sp>
        <p:nvSpPr>
          <p:cNvPr id="23" name="左箭头 22542"/>
          <p:cNvSpPr/>
          <p:nvPr/>
        </p:nvSpPr>
        <p:spPr>
          <a:xfrm rot="4056476">
            <a:off x="5571331" y="5307807"/>
            <a:ext cx="481013" cy="152400"/>
          </a:xfrm>
          <a:prstGeom prst="leftArrow">
            <a:avLst>
              <a:gd name="adj1" fmla="val 50000"/>
              <a:gd name="adj2" fmla="val 78497"/>
            </a:avLst>
          </a:prstGeom>
          <a:solidFill>
            <a:srgbClr val="FF0000"/>
          </a:solidFill>
          <a:ln w="9525" cap="flat" cmpd="sng">
            <a:solidFill>
              <a:srgbClr val="000000"/>
            </a:solidFill>
            <a:prstDash val="solid"/>
            <a:miter/>
            <a:headEnd type="none" w="med" len="med"/>
            <a:tailEnd type="none" w="med" len="med"/>
          </a:ln>
        </p:spPr>
        <p:txBody>
          <a:bodyPr rot="10800000" vert="eaVert" lIns="68580" tIns="34289" rIns="68580" bIns="34289"/>
          <a:lstStyle/>
          <a:p>
            <a:pPr algn="ctr">
              <a:buFont typeface="Arial" panose="020B0604020202020204" pitchFamily="34" charset="0"/>
              <a:buNone/>
              <a:defRPr/>
            </a:pPr>
            <a:endParaRPr lang="zh-CN" altLang="en-US" sz="135">
              <a:latin typeface="Arial" panose="020B0604020202020204" pitchFamily="34" charset="0"/>
              <a:ea typeface="黑体" panose="02010609060101010101" pitchFamily="49" charset="-122"/>
            </a:endParaRPr>
          </a:p>
        </p:txBody>
      </p:sp>
      <p:sp>
        <p:nvSpPr>
          <p:cNvPr id="24" name="左箭头 22543"/>
          <p:cNvSpPr/>
          <p:nvPr/>
        </p:nvSpPr>
        <p:spPr>
          <a:xfrm rot="4056476">
            <a:off x="8840787" y="6535738"/>
            <a:ext cx="479425" cy="152400"/>
          </a:xfrm>
          <a:prstGeom prst="leftArrow">
            <a:avLst>
              <a:gd name="adj1" fmla="val 50000"/>
              <a:gd name="adj2" fmla="val 78223"/>
            </a:avLst>
          </a:prstGeom>
          <a:solidFill>
            <a:srgbClr val="FF0000"/>
          </a:solidFill>
          <a:ln w="9525" cap="flat" cmpd="sng">
            <a:solidFill>
              <a:srgbClr val="000000"/>
            </a:solidFill>
            <a:prstDash val="solid"/>
            <a:miter/>
            <a:headEnd type="none" w="med" len="med"/>
            <a:tailEnd type="none" w="med" len="med"/>
          </a:ln>
        </p:spPr>
        <p:txBody>
          <a:bodyPr rot="10800000" vert="eaVert" lIns="68580" tIns="34289" rIns="68580" bIns="34289"/>
          <a:lstStyle/>
          <a:p>
            <a:pPr algn="ctr">
              <a:buFont typeface="Arial" panose="020B0604020202020204" pitchFamily="34" charset="0"/>
              <a:buNone/>
              <a:defRPr/>
            </a:pPr>
            <a:endParaRPr lang="zh-CN" altLang="en-US" sz="135">
              <a:latin typeface="Arial" panose="020B0604020202020204" pitchFamily="34" charset="0"/>
              <a:ea typeface="黑体" panose="02010609060101010101" pitchFamily="49" charset="-122"/>
            </a:endParaRPr>
          </a:p>
        </p:txBody>
      </p:sp>
      <p:sp>
        <p:nvSpPr>
          <p:cNvPr id="25" name="矩形 22541"/>
          <p:cNvSpPr/>
          <p:nvPr/>
        </p:nvSpPr>
        <p:spPr>
          <a:xfrm>
            <a:off x="9336088" y="4675188"/>
            <a:ext cx="296862" cy="90487"/>
          </a:xfrm>
          <a:prstGeom prst="rect">
            <a:avLst/>
          </a:prstGeom>
          <a:noFill/>
          <a:ln w="9525">
            <a:noFill/>
          </a:ln>
        </p:spPr>
        <p:txBody>
          <a:bodyPr wrap="none" lIns="68580" tIns="34289" rIns="68580" bIns="34289">
            <a:spAutoFit/>
          </a:bodyPr>
          <a:lstStyle/>
          <a:p>
            <a:pPr>
              <a:buFont typeface="Arial" panose="020B0604020202020204" pitchFamily="34" charset="0"/>
              <a:buNone/>
              <a:defRPr/>
            </a:pPr>
            <a:r>
              <a:rPr lang="zh-CN" altLang="en-US" sz="135" b="1" dirty="0">
                <a:solidFill>
                  <a:srgbClr val="2B618F"/>
                </a:solidFill>
                <a:latin typeface="Arial" panose="020B0604020202020204" pitchFamily="34" charset="0"/>
                <a:ea typeface="微软雅黑" panose="020B0503020204020204" pitchFamily="34" charset="-122"/>
              </a:rPr>
              <a:t>机器人在羊肠中游动</a:t>
            </a:r>
          </a:p>
        </p:txBody>
      </p:sp>
      <p:sp>
        <p:nvSpPr>
          <p:cNvPr id="26" name="矩形 22541"/>
          <p:cNvSpPr/>
          <p:nvPr/>
        </p:nvSpPr>
        <p:spPr>
          <a:xfrm>
            <a:off x="10391775" y="5894388"/>
            <a:ext cx="1674813" cy="90487"/>
          </a:xfrm>
          <a:prstGeom prst="rect">
            <a:avLst/>
          </a:prstGeom>
          <a:noFill/>
          <a:ln w="9525">
            <a:noFill/>
          </a:ln>
        </p:spPr>
        <p:txBody>
          <a:bodyPr lIns="68580" tIns="34289" rIns="68580" bIns="34289">
            <a:spAutoFit/>
          </a:bodyPr>
          <a:lstStyle/>
          <a:p>
            <a:pPr>
              <a:buFont typeface="Arial" panose="020B0604020202020204" pitchFamily="34" charset="0"/>
              <a:buNone/>
              <a:defRPr/>
            </a:pPr>
            <a:r>
              <a:rPr lang="zh-CN" altLang="en-US" sz="135" b="1" dirty="0">
                <a:solidFill>
                  <a:srgbClr val="2B618F"/>
                </a:solidFill>
                <a:latin typeface="Arial" panose="020B0604020202020204" pitchFamily="34" charset="0"/>
                <a:ea typeface="微软雅黑" panose="020B0503020204020204" pitchFamily="34" charset="-122"/>
              </a:rPr>
              <a:t>机器人在猪肠中游动</a:t>
            </a:r>
          </a:p>
        </p:txBody>
      </p:sp>
      <p:pic>
        <p:nvPicPr>
          <p:cNvPr id="27" name="图片 21509" descr="花瓣与圆柱对比"/>
          <p:cNvPicPr>
            <a:picLocks noChangeAspect="1"/>
          </p:cNvPicPr>
          <p:nvPr/>
        </p:nvPicPr>
        <p:blipFill>
          <a:blip r:embed="rId7" cstate="print"/>
          <a:stretch>
            <a:fillRect/>
          </a:stretch>
        </p:blipFill>
        <p:spPr>
          <a:xfrm>
            <a:off x="7837488" y="1179513"/>
            <a:ext cx="2352675" cy="1763712"/>
          </a:xfrm>
          <a:prstGeom prst="rect">
            <a:avLst/>
          </a:prstGeom>
          <a:noFill/>
          <a:ln w="9525">
            <a:noFill/>
          </a:ln>
          <a:effectLst>
            <a:outerShdw dist="107763" dir="18900000" algn="ctr" rotWithShape="0">
              <a:srgbClr val="808080">
                <a:alpha val="50000"/>
              </a:srgbClr>
            </a:outerShdw>
          </a:effectLst>
        </p:spPr>
      </p:pic>
      <p:sp>
        <p:nvSpPr>
          <p:cNvPr id="28" name="Rectangle 3"/>
          <p:cNvSpPr txBox="1">
            <a:spLocks noChangeArrowheads="1"/>
          </p:cNvSpPr>
          <p:nvPr/>
        </p:nvSpPr>
        <p:spPr bwMode="auto">
          <a:xfrm>
            <a:off x="10318750" y="1577975"/>
            <a:ext cx="1681163" cy="673100"/>
          </a:xfrm>
          <a:prstGeom prst="rect">
            <a:avLst/>
          </a:prstGeom>
          <a:noFill/>
          <a:ln w="9525">
            <a:noFill/>
            <a:miter lim="800000"/>
          </a:ln>
        </p:spPr>
        <p:txBody>
          <a:bodyPr lIns="68580" tIns="34289" rIns="68580" bIns="34289"/>
          <a:lstStyle/>
          <a:p>
            <a:pPr>
              <a:lnSpc>
                <a:spcPct val="85000"/>
              </a:lnSpc>
              <a:spcBef>
                <a:spcPct val="20000"/>
              </a:spcBef>
              <a:buFont typeface="Arial" panose="020B0604020202020204" pitchFamily="34" charset="0"/>
              <a:buNone/>
            </a:pPr>
            <a:r>
              <a:rPr lang="zh-CN" altLang="en-US" sz="1500" b="1">
                <a:solidFill>
                  <a:srgbClr val="2B618F"/>
                </a:solidFill>
                <a:latin typeface="Arial" panose="020B0604020202020204" pitchFamily="34" charset="0"/>
                <a:ea typeface="微软雅黑" panose="020B0503020204020204" pitchFamily="34" charset="-122"/>
                <a:sym typeface="Arial" panose="020B0604020202020204" pitchFamily="34" charset="0"/>
              </a:rPr>
              <a:t>花瓣型机器人与圆柱形机器人游动速度对比</a:t>
            </a:r>
          </a:p>
        </p:txBody>
      </p:sp>
      <p:sp>
        <p:nvSpPr>
          <p:cNvPr id="13" name="矩形 15"/>
          <p:cNvSpPr>
            <a:spLocks noChangeArrowheads="1"/>
          </p:cNvSpPr>
          <p:nvPr/>
        </p:nvSpPr>
        <p:spPr bwMode="auto">
          <a:xfrm>
            <a:off x="2000250" y="3403600"/>
            <a:ext cx="9998075" cy="811213"/>
          </a:xfrm>
          <a:prstGeom prst="rect">
            <a:avLst/>
          </a:prstGeom>
          <a:solidFill>
            <a:srgbClr val="D7E4BD"/>
          </a:solidFill>
          <a:ln w="9525">
            <a:noFill/>
            <a:miter lim="800000"/>
          </a:ln>
        </p:spPr>
        <p:txBody>
          <a:bodyPr anchor="ctr"/>
          <a:lstStyle/>
          <a:p>
            <a:pPr algn="ctr">
              <a:buFont typeface="Arial" panose="020B0604020202020204" pitchFamily="34" charset="0"/>
              <a:buNone/>
            </a:pPr>
            <a:r>
              <a:rPr lang="zh-CN" altLang="en-US" sz="2000">
                <a:solidFill>
                  <a:srgbClr val="000000"/>
                </a:solidFill>
              </a:rPr>
              <a:t>通过增强出版提供的视频内容，可以让读者更为直观地了解该胶囊机器人在肠道内悬浮游动的情形及不同形状机器人游动速度的差异。</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100000">
                                          <p:val>
                                            <p:strVal val="#ppt_x"/>
                                          </p:val>
                                        </p:tav>
                                      </p:tavLst>
                                    </p:anim>
                                    <p:anim calcmode="lin" valueType="num">
                                      <p:cBhvr>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ppt_x</p:attrName>
                                        </p:attrNameLst>
                                      </p:cBhvr>
                                      <p:tavLst>
                                        <p:tav tm="0">
                                          <p:val>
                                            <p:strVal val="#ppt_x"/>
                                          </p:val>
                                        </p:tav>
                                        <p:tav tm="100000">
                                          <p:val>
                                            <p:strVal val="#ppt_x"/>
                                          </p:val>
                                        </p:tav>
                                      </p:tavLst>
                                    </p:anim>
                                    <p:anim calcmode="lin" valueType="num">
                                      <p:cBhvr>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ppt_x</p:attrName>
                                        </p:attrNameLst>
                                      </p:cBhvr>
                                      <p:tavLst>
                                        <p:tav tm="0">
                                          <p:val>
                                            <p:strVal val="#ppt_x"/>
                                          </p:val>
                                        </p:tav>
                                        <p:tav tm="100000">
                                          <p:val>
                                            <p:strVal val="#ppt_x"/>
                                          </p:val>
                                        </p:tav>
                                      </p:tavLst>
                                    </p:anim>
                                    <p:anim calcmode="lin" valueType="num">
                                      <p:cBhvr>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ppt_x</p:attrName>
                                        </p:attrNameLst>
                                      </p:cBhvr>
                                      <p:tavLst>
                                        <p:tav tm="0">
                                          <p:val>
                                            <p:strVal val="#ppt_x"/>
                                          </p:val>
                                        </p:tav>
                                        <p:tav tm="100000">
                                          <p:val>
                                            <p:strVal val="#ppt_x"/>
                                          </p:val>
                                        </p:tav>
                                      </p:tavLst>
                                    </p:anim>
                                    <p:anim calcmode="lin" valueType="num">
                                      <p:cBhvr>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ppt_x</p:attrName>
                                        </p:attrNameLst>
                                      </p:cBhvr>
                                      <p:tavLst>
                                        <p:tav tm="0">
                                          <p:val>
                                            <p:strVal val="#ppt_x"/>
                                          </p:val>
                                        </p:tav>
                                        <p:tav tm="100000">
                                          <p:val>
                                            <p:strVal val="#ppt_x"/>
                                          </p:val>
                                        </p:tav>
                                      </p:tavLst>
                                    </p:anim>
                                    <p:anim calcmode="lin" valueType="num">
                                      <p:cBhvr>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bldLvl="0" animBg="1"/>
      <p:bldP spid="24" grpId="0" bldLvl="0" animBg="1"/>
      <p:bldP spid="25" grpId="0"/>
      <p:bldP spid="26" grpId="0"/>
      <p:bldP spid="28" grpId="0"/>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图片 13"/>
          <p:cNvPicPr>
            <a:picLocks noChangeAspect="1"/>
          </p:cNvPicPr>
          <p:nvPr/>
        </p:nvPicPr>
        <p:blipFill>
          <a:blip r:embed="rId2" cstate="print"/>
          <a:srcRect/>
          <a:stretch>
            <a:fillRect/>
          </a:stretch>
        </p:blipFill>
        <p:spPr bwMode="auto">
          <a:xfrm>
            <a:off x="42863" y="263525"/>
            <a:ext cx="12130087" cy="6137275"/>
          </a:xfrm>
          <a:prstGeom prst="rect">
            <a:avLst/>
          </a:prstGeom>
          <a:noFill/>
          <a:ln w="9525">
            <a:noFill/>
            <a:miter lim="800000"/>
            <a:headEnd/>
            <a:tailEnd/>
          </a:ln>
        </p:spPr>
      </p:pic>
      <p:grpSp>
        <p:nvGrpSpPr>
          <p:cNvPr id="15" name="Group 11"/>
          <p:cNvGrpSpPr/>
          <p:nvPr/>
        </p:nvGrpSpPr>
        <p:grpSpPr bwMode="auto">
          <a:xfrm>
            <a:off x="355600" y="3506788"/>
            <a:ext cx="11791950" cy="1193800"/>
            <a:chOff x="0" y="0"/>
            <a:chExt cx="18569" cy="1880"/>
          </a:xfrm>
        </p:grpSpPr>
        <p:sp>
          <p:nvSpPr>
            <p:cNvPr id="23556" name="AutoShape 12"/>
            <p:cNvSpPr>
              <a:spLocks noChangeArrowheads="1"/>
            </p:cNvSpPr>
            <p:nvPr/>
          </p:nvSpPr>
          <p:spPr bwMode="auto">
            <a:xfrm>
              <a:off x="0" y="315"/>
              <a:ext cx="10397" cy="1175"/>
            </a:xfrm>
            <a:prstGeom prst="roundRect">
              <a:avLst>
                <a:gd name="adj" fmla="val 16667"/>
              </a:avLst>
            </a:prstGeom>
            <a:solidFill>
              <a:schemeClr val="bg1"/>
            </a:solidFill>
            <a:ln w="28575">
              <a:solidFill>
                <a:srgbClr val="008000"/>
              </a:solidFill>
              <a:round/>
            </a:ln>
          </p:spPr>
          <p:txBody>
            <a:bodyPr wrap="none" anchor="ctr"/>
            <a:lstStyle/>
            <a:p>
              <a:pPr algn="ctr">
                <a:buFont typeface="Arial" panose="020B0604020202020204" pitchFamily="34" charset="0"/>
                <a:buNone/>
              </a:pPr>
              <a:r>
                <a:rPr lang="zh-CN" altLang="en-US" sz="2400">
                  <a:latin typeface="微软雅黑" panose="020B0503020204020204" pitchFamily="34" charset="-122"/>
                  <a:ea typeface="微软雅黑" panose="020B0503020204020204" pitchFamily="34" charset="-122"/>
                </a:rPr>
                <a:t>年鉴 百科 词典 统计数据 图片</a:t>
              </a:r>
            </a:p>
          </p:txBody>
        </p:sp>
        <p:sp>
          <p:nvSpPr>
            <p:cNvPr id="23557" name="AutoShape 13"/>
            <p:cNvSpPr>
              <a:spLocks noChangeArrowheads="1"/>
            </p:cNvSpPr>
            <p:nvPr/>
          </p:nvSpPr>
          <p:spPr bwMode="auto">
            <a:xfrm>
              <a:off x="10421" y="600"/>
              <a:ext cx="1202" cy="600"/>
            </a:xfrm>
            <a:prstGeom prst="rightArrow">
              <a:avLst>
                <a:gd name="adj1" fmla="val 50000"/>
                <a:gd name="adj2" fmla="val 49963"/>
              </a:avLst>
            </a:prstGeom>
            <a:solidFill>
              <a:schemeClr val="bg1"/>
            </a:solidFill>
            <a:ln w="28575">
              <a:solidFill>
                <a:srgbClr val="008000"/>
              </a:solidFill>
              <a:miter lim="800000"/>
            </a:ln>
          </p:spPr>
          <p:txBody>
            <a:bodyPr anchor="ctr"/>
            <a:lstStyle/>
            <a:p>
              <a:pPr>
                <a:buFont typeface="Arial" panose="020B0604020202020204" pitchFamily="34" charset="0"/>
                <a:buNone/>
              </a:pPr>
              <a:endParaRPr lang="zh-CN" altLang="en-US">
                <a:latin typeface="微软雅黑" panose="020B0503020204020204" pitchFamily="34" charset="-122"/>
                <a:ea typeface="微软雅黑" panose="020B0503020204020204" pitchFamily="34" charset="-122"/>
              </a:endParaRPr>
            </a:p>
          </p:txBody>
        </p:sp>
        <p:sp>
          <p:nvSpPr>
            <p:cNvPr id="23558" name="正圆 1597"/>
            <p:cNvSpPr>
              <a:spLocks noChangeArrowheads="1"/>
            </p:cNvSpPr>
            <p:nvPr/>
          </p:nvSpPr>
          <p:spPr bwMode="auto">
            <a:xfrm>
              <a:off x="11935" y="0"/>
              <a:ext cx="6635" cy="1881"/>
            </a:xfrm>
            <a:prstGeom prst="ellipse">
              <a:avLst/>
            </a:prstGeom>
            <a:solidFill>
              <a:schemeClr val="bg1"/>
            </a:solidFill>
            <a:ln w="28575">
              <a:solidFill>
                <a:srgbClr val="008000"/>
              </a:solidFill>
              <a:round/>
            </a:ln>
          </p:spPr>
          <p:txBody>
            <a:bodyPr anchor="ctr"/>
            <a:lstStyle/>
            <a:p>
              <a:pPr algn="ctr">
                <a:buFont typeface="Arial" panose="020B0604020202020204" pitchFamily="34" charset="0"/>
                <a:buNone/>
              </a:pPr>
              <a:r>
                <a:rPr lang="zh-CN" altLang="en-US" sz="2800">
                  <a:latin typeface="Arial" panose="020B0604020202020204" pitchFamily="34" charset="0"/>
                  <a:ea typeface="微软雅黑" panose="020B0503020204020204" pitchFamily="34" charset="-122"/>
                </a:rPr>
                <a:t>事实性资料基础</a:t>
              </a:r>
            </a:p>
          </p:txBody>
        </p:sp>
      </p:grpSp>
      <p:sp>
        <p:nvSpPr>
          <p:cNvPr id="19" name="圆角矩形 18"/>
          <p:cNvSpPr/>
          <p:nvPr/>
        </p:nvSpPr>
        <p:spPr>
          <a:xfrm>
            <a:off x="3422650" y="2259013"/>
            <a:ext cx="4784725" cy="47148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Tree>
  </p:cSld>
  <p:clrMapOvr>
    <a:masterClrMapping/>
  </p:clrMapOvr>
  <p:transition advTm="466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6498"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6499"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3" name="矩形 15"/>
          <p:cNvSpPr>
            <a:spLocks noChangeArrowheads="1"/>
          </p:cNvSpPr>
          <p:nvPr/>
        </p:nvSpPr>
        <p:spPr bwMode="auto">
          <a:xfrm>
            <a:off x="304800" y="3206750"/>
            <a:ext cx="1438275" cy="1773238"/>
          </a:xfrm>
          <a:prstGeom prst="rect">
            <a:avLst/>
          </a:prstGeom>
          <a:solidFill>
            <a:schemeClr val="accent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4</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记学习笔记、文摘，形成自己的学习成果</a:t>
            </a:r>
            <a:endParaRPr lang="zh-CN" altLang="en-US" sz="1875" noProof="1"/>
          </a:p>
        </p:txBody>
      </p:sp>
      <p:pic>
        <p:nvPicPr>
          <p:cNvPr id="3" name="图片 2"/>
          <p:cNvPicPr>
            <a:picLocks noChangeAspect="1"/>
          </p:cNvPicPr>
          <p:nvPr/>
        </p:nvPicPr>
        <p:blipFill>
          <a:blip r:embed="rId2" cstate="print"/>
          <a:srcRect/>
          <a:stretch>
            <a:fillRect/>
          </a:stretch>
        </p:blipFill>
        <p:spPr bwMode="auto">
          <a:xfrm>
            <a:off x="2047875" y="1265238"/>
            <a:ext cx="10075863" cy="5470525"/>
          </a:xfrm>
          <a:prstGeom prst="rect">
            <a:avLst/>
          </a:prstGeom>
          <a:noFill/>
          <a:ln w="9525">
            <a:noFill/>
            <a:miter lim="800000"/>
            <a:headEnd/>
            <a:tailEnd/>
          </a:ln>
        </p:spPr>
      </p:pic>
      <p:sp>
        <p:nvSpPr>
          <p:cNvPr id="5" name="矩形 4"/>
          <p:cNvSpPr/>
          <p:nvPr/>
        </p:nvSpPr>
        <p:spPr>
          <a:xfrm>
            <a:off x="5908675" y="4308475"/>
            <a:ext cx="295275" cy="331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135" noProof="1"/>
          </a:p>
        </p:txBody>
      </p:sp>
      <p:pic>
        <p:nvPicPr>
          <p:cNvPr id="4" name="图片 3"/>
          <p:cNvPicPr>
            <a:picLocks noChangeAspect="1"/>
          </p:cNvPicPr>
          <p:nvPr/>
        </p:nvPicPr>
        <p:blipFill>
          <a:blip r:embed="rId3" cstate="print"/>
          <a:srcRect/>
          <a:stretch>
            <a:fillRect/>
          </a:stretch>
        </p:blipFill>
        <p:spPr bwMode="auto">
          <a:xfrm>
            <a:off x="6273800" y="3054350"/>
            <a:ext cx="5411788" cy="3495675"/>
          </a:xfrm>
          <a:prstGeom prst="rect">
            <a:avLst/>
          </a:prstGeom>
          <a:noFill/>
          <a:ln w="9525">
            <a:noFill/>
            <a:miter lim="800000"/>
            <a:headEnd/>
            <a:tailEnd/>
          </a:ln>
        </p:spPr>
      </p:pic>
      <p:sp>
        <p:nvSpPr>
          <p:cNvPr id="7" name="右箭头 6"/>
          <p:cNvSpPr/>
          <p:nvPr/>
        </p:nvSpPr>
        <p:spPr>
          <a:xfrm>
            <a:off x="3421063" y="4481513"/>
            <a:ext cx="2487612" cy="2005012"/>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fontAlgn="auto">
              <a:buFont typeface="Arial" panose="020B0604020202020204" pitchFamily="34" charset="0"/>
              <a:buNone/>
              <a:defRPr/>
            </a:pPr>
            <a:r>
              <a:rPr lang="zh-CN" altLang="en-US" sz="1600" b="1" noProof="1"/>
              <a:t>在学习的过程中，支持随时在</a:t>
            </a:r>
            <a:r>
              <a:rPr lang="en-US" altLang="zh-CN" sz="1600" b="1" noProof="1"/>
              <a:t>XML</a:t>
            </a:r>
            <a:r>
              <a:rPr lang="zh-CN" altLang="en-US" sz="1600" b="1" noProof="1"/>
              <a:t>碎片化内容上进行笔记的记录</a:t>
            </a:r>
          </a:p>
        </p:txBody>
      </p:sp>
      <p:pic>
        <p:nvPicPr>
          <p:cNvPr id="8" name="图片 7"/>
          <p:cNvPicPr>
            <a:picLocks noChangeAspect="1"/>
          </p:cNvPicPr>
          <p:nvPr/>
        </p:nvPicPr>
        <p:blipFill>
          <a:blip r:embed="rId4" cstate="print"/>
          <a:srcRect/>
          <a:stretch>
            <a:fillRect/>
          </a:stretch>
        </p:blipFill>
        <p:spPr bwMode="auto">
          <a:xfrm>
            <a:off x="2047875" y="1135063"/>
            <a:ext cx="10075863" cy="5730875"/>
          </a:xfrm>
          <a:prstGeom prst="rect">
            <a:avLst/>
          </a:prstGeom>
          <a:noFill/>
          <a:ln w="9525">
            <a:noFill/>
            <a:miter lim="800000"/>
            <a:headEnd/>
            <a:tailEnd/>
          </a:ln>
        </p:spPr>
      </p:pic>
      <p:sp>
        <p:nvSpPr>
          <p:cNvPr id="15" name="矩形 14"/>
          <p:cNvSpPr/>
          <p:nvPr/>
        </p:nvSpPr>
        <p:spPr>
          <a:xfrm>
            <a:off x="3902075" y="2590800"/>
            <a:ext cx="5654675" cy="426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39" name="矩形 15"/>
          <p:cNvSpPr/>
          <p:nvPr/>
        </p:nvSpPr>
        <p:spPr>
          <a:xfrm>
            <a:off x="7267575" y="1265238"/>
            <a:ext cx="2289175" cy="1011237"/>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515" noProof="1">
                <a:latin typeface="微软雅黑" panose="020B0503020204020204" pitchFamily="34" charset="-122"/>
                <a:ea typeface="微软雅黑" panose="020B0503020204020204" pitchFamily="34" charset="-122"/>
              </a:rPr>
              <a:t>相关学习笔记，可自动插入原文对应模块</a:t>
            </a:r>
          </a:p>
        </p:txBody>
      </p:sp>
      <p:sp>
        <p:nvSpPr>
          <p:cNvPr id="16" name="直接连接符 6"/>
          <p:cNvSpPr>
            <a:spLocks noChangeShapeType="1"/>
          </p:cNvSpPr>
          <p:nvPr/>
        </p:nvSpPr>
        <p:spPr bwMode="auto">
          <a:xfrm flipH="1" flipV="1">
            <a:off x="8412163" y="1708150"/>
            <a:ext cx="0" cy="995363"/>
          </a:xfrm>
          <a:prstGeom prst="line">
            <a:avLst/>
          </a:prstGeom>
          <a:noFill/>
          <a:ln w="6350">
            <a:solidFill>
              <a:srgbClr val="00B05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
        <p:nvSpPr>
          <p:cNvPr id="17" name="矩形 16"/>
          <p:cNvSpPr/>
          <p:nvPr/>
        </p:nvSpPr>
        <p:spPr>
          <a:xfrm>
            <a:off x="9659938" y="1503363"/>
            <a:ext cx="762000" cy="357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18" name="直接连接符 6"/>
          <p:cNvSpPr>
            <a:spLocks noChangeShapeType="1"/>
          </p:cNvSpPr>
          <p:nvPr/>
        </p:nvSpPr>
        <p:spPr bwMode="auto">
          <a:xfrm flipH="1" flipV="1">
            <a:off x="9759950" y="698500"/>
            <a:ext cx="0" cy="995363"/>
          </a:xfrm>
          <a:prstGeom prst="line">
            <a:avLst/>
          </a:prstGeom>
          <a:noFill/>
          <a:ln w="6350">
            <a:solidFill>
              <a:srgbClr val="00B05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
        <p:nvSpPr>
          <p:cNvPr id="21" name="矩形 15"/>
          <p:cNvSpPr/>
          <p:nvPr/>
        </p:nvSpPr>
        <p:spPr>
          <a:xfrm>
            <a:off x="9126538" y="38100"/>
            <a:ext cx="2006600" cy="708025"/>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515" noProof="1">
                <a:latin typeface="微软雅黑" panose="020B0503020204020204" pitchFamily="34" charset="-122"/>
                <a:ea typeface="微软雅黑" panose="020B0503020204020204" pitchFamily="34" charset="-122"/>
              </a:rPr>
              <a:t>汇总呈现该篇文献的所有笔记内容</a:t>
            </a:r>
          </a:p>
        </p:txBody>
      </p:sp>
      <p:sp>
        <p:nvSpPr>
          <p:cNvPr id="22" name="矩形 21"/>
          <p:cNvSpPr/>
          <p:nvPr/>
        </p:nvSpPr>
        <p:spPr>
          <a:xfrm>
            <a:off x="9658350" y="1860550"/>
            <a:ext cx="2465388" cy="500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100000">
                                          <p:val>
                                            <p:strVal val="#ppt_x"/>
                                          </p:val>
                                        </p:tav>
                                      </p:tavLst>
                                    </p:anim>
                                    <p:anim calcmode="lin" valueType="num">
                                      <p:cBhvr>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1+#ppt_h/2"/>
                                          </p:val>
                                        </p:tav>
                                        <p:tav tm="100000">
                                          <p:val>
                                            <p:strVal val="#ppt_y"/>
                                          </p:val>
                                        </p:tav>
                                      </p:tavLst>
                                    </p:anim>
                                  </p:childTnLst>
                                </p:cTn>
                              </p:par>
                              <p:par>
                                <p:cTn id="27" presetID="50" presetClass="entr" presetSubtype="0"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3"/>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3"/>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1000" fill="hold"/>
                                        <p:tgtEl>
                                          <p:spTgt spid="39"/>
                                        </p:tgtEl>
                                        <p:attrNameLst>
                                          <p:attrName>ppt_w</p:attrName>
                                        </p:attrNameLst>
                                      </p:cBhvr>
                                      <p:tavLst>
                                        <p:tav tm="0">
                                          <p:val>
                                            <p:strVal val="#ppt_w+.3"/>
                                          </p:val>
                                        </p:tav>
                                        <p:tav tm="100000">
                                          <p:val>
                                            <p:strVal val="#ppt_w"/>
                                          </p:val>
                                        </p:tav>
                                      </p:tavLst>
                                    </p:anim>
                                    <p:anim calcmode="lin" valueType="num">
                                      <p:cBhvr>
                                        <p:cTn id="48" dur="1000" fill="hold"/>
                                        <p:tgtEl>
                                          <p:spTgt spid="39"/>
                                        </p:tgtEl>
                                        <p:attrNameLst>
                                          <p:attrName>ppt_h</p:attrName>
                                        </p:attrNameLst>
                                      </p:cBhvr>
                                      <p:tavLst>
                                        <p:tav tm="0">
                                          <p:val>
                                            <p:strVal val="#ppt_h"/>
                                          </p:val>
                                        </p:tav>
                                        <p:tav tm="100000">
                                          <p:val>
                                            <p:strVal val="#ppt_h"/>
                                          </p:val>
                                        </p:tav>
                                      </p:tavLst>
                                    </p:anim>
                                    <p:animEffect transition="in" filter="fade">
                                      <p:cBhvr>
                                        <p:cTn id="49" dur="1000"/>
                                        <p:tgtEl>
                                          <p:spTgt spid="39"/>
                                        </p:tgtEl>
                                      </p:cBhvr>
                                    </p:animEffect>
                                  </p:childTnLst>
                                </p:cTn>
                              </p:par>
                              <p:par>
                                <p:cTn id="50" presetID="50" presetClass="entr" presetSubtype="0" decel="10000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ppt_w</p:attrName>
                                        </p:attrNameLst>
                                      </p:cBhvr>
                                      <p:tavLst>
                                        <p:tav tm="0">
                                          <p:val>
                                            <p:strVal val="#ppt_w+.3"/>
                                          </p:val>
                                        </p:tav>
                                        <p:tav tm="100000">
                                          <p:val>
                                            <p:strVal val="#ppt_w"/>
                                          </p:val>
                                        </p:tav>
                                      </p:tavLst>
                                    </p:anim>
                                    <p:anim calcmode="lin" valueType="num">
                                      <p:cBhvr>
                                        <p:cTn id="53" dur="1000" fill="hold"/>
                                        <p:tgtEl>
                                          <p:spTgt spid="16"/>
                                        </p:tgtEl>
                                        <p:attrNameLst>
                                          <p:attrName>ppt_h</p:attrName>
                                        </p:attrNameLst>
                                      </p:cBhvr>
                                      <p:tavLst>
                                        <p:tav tm="0">
                                          <p:val>
                                            <p:strVal val="#ppt_h"/>
                                          </p:val>
                                        </p:tav>
                                        <p:tav tm="100000">
                                          <p:val>
                                            <p:strVal val="#ppt_h"/>
                                          </p:val>
                                        </p:tav>
                                      </p:tavLst>
                                    </p:anim>
                                    <p:animEffect transition="in" filter="fade">
                                      <p:cBhvr>
                                        <p:cTn id="54" dur="10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1000" fill="hold"/>
                                        <p:tgtEl>
                                          <p:spTgt spid="17"/>
                                        </p:tgtEl>
                                        <p:attrNameLst>
                                          <p:attrName>ppt_w</p:attrName>
                                        </p:attrNameLst>
                                      </p:cBhvr>
                                      <p:tavLst>
                                        <p:tav tm="0">
                                          <p:val>
                                            <p:strVal val="#ppt_w+.3"/>
                                          </p:val>
                                        </p:tav>
                                        <p:tav tm="100000">
                                          <p:val>
                                            <p:strVal val="#ppt_w"/>
                                          </p:val>
                                        </p:tav>
                                      </p:tavLst>
                                    </p:anim>
                                    <p:anim calcmode="lin" valueType="num">
                                      <p:cBhvr>
                                        <p:cTn id="60" dur="1000" fill="hold"/>
                                        <p:tgtEl>
                                          <p:spTgt spid="17"/>
                                        </p:tgtEl>
                                        <p:attrNameLst>
                                          <p:attrName>ppt_h</p:attrName>
                                        </p:attrNameLst>
                                      </p:cBhvr>
                                      <p:tavLst>
                                        <p:tav tm="0">
                                          <p:val>
                                            <p:strVal val="#ppt_h"/>
                                          </p:val>
                                        </p:tav>
                                        <p:tav tm="100000">
                                          <p:val>
                                            <p:strVal val="#ppt_h"/>
                                          </p:val>
                                        </p:tav>
                                      </p:tavLst>
                                    </p:anim>
                                    <p:animEffect transition="in" filter="fade">
                                      <p:cBhvr>
                                        <p:cTn id="61" dur="1000"/>
                                        <p:tgtEl>
                                          <p:spTgt spid="17"/>
                                        </p:tgtEl>
                                      </p:cBhvr>
                                    </p:animEffect>
                                  </p:childTnLst>
                                </p:cTn>
                              </p:par>
                              <p:par>
                                <p:cTn id="62" presetID="50" presetClass="entr" presetSubtype="0" decel="10000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strVal val="#ppt_w+.3"/>
                                          </p:val>
                                        </p:tav>
                                        <p:tav tm="100000">
                                          <p:val>
                                            <p:strVal val="#ppt_w"/>
                                          </p:val>
                                        </p:tav>
                                      </p:tavLst>
                                    </p:anim>
                                    <p:anim calcmode="lin" valueType="num">
                                      <p:cBhvr>
                                        <p:cTn id="65" dur="1000" fill="hold"/>
                                        <p:tgtEl>
                                          <p:spTgt spid="18"/>
                                        </p:tgtEl>
                                        <p:attrNameLst>
                                          <p:attrName>ppt_h</p:attrName>
                                        </p:attrNameLst>
                                      </p:cBhvr>
                                      <p:tavLst>
                                        <p:tav tm="0">
                                          <p:val>
                                            <p:strVal val="#ppt_h"/>
                                          </p:val>
                                        </p:tav>
                                        <p:tav tm="100000">
                                          <p:val>
                                            <p:strVal val="#ppt_h"/>
                                          </p:val>
                                        </p:tav>
                                      </p:tavLst>
                                    </p:anim>
                                    <p:animEffect transition="in" filter="fade">
                                      <p:cBhvr>
                                        <p:cTn id="66" dur="1000"/>
                                        <p:tgtEl>
                                          <p:spTgt spid="18"/>
                                        </p:tgtEl>
                                      </p:cBhvr>
                                    </p:animEffect>
                                  </p:childTnLst>
                                </p:cTn>
                              </p:par>
                              <p:par>
                                <p:cTn id="67" presetID="50" presetClass="entr" presetSubtype="0" decel="10000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strVal val="#ppt_w+.3"/>
                                          </p:val>
                                        </p:tav>
                                        <p:tav tm="100000">
                                          <p:val>
                                            <p:strVal val="#ppt_w"/>
                                          </p:val>
                                        </p:tav>
                                      </p:tavLst>
                                    </p:anim>
                                    <p:anim calcmode="lin" valueType="num">
                                      <p:cBhvr>
                                        <p:cTn id="70" dur="1000" fill="hold"/>
                                        <p:tgtEl>
                                          <p:spTgt spid="21"/>
                                        </p:tgtEl>
                                        <p:attrNameLst>
                                          <p:attrName>ppt_h</p:attrName>
                                        </p:attrNameLst>
                                      </p:cBhvr>
                                      <p:tavLst>
                                        <p:tav tm="0">
                                          <p:val>
                                            <p:strVal val="#ppt_h"/>
                                          </p:val>
                                        </p:tav>
                                        <p:tav tm="100000">
                                          <p:val>
                                            <p:strVal val="#ppt_h"/>
                                          </p:val>
                                        </p:tav>
                                      </p:tavLst>
                                    </p:anim>
                                    <p:animEffect transition="in" filter="fade">
                                      <p:cBhvr>
                                        <p:cTn id="71" dur="1000"/>
                                        <p:tgtEl>
                                          <p:spTgt spid="21"/>
                                        </p:tgtEl>
                                      </p:cBhvr>
                                    </p:animEffect>
                                  </p:childTnLst>
                                </p:cTn>
                              </p:par>
                              <p:par>
                                <p:cTn id="72" presetID="50" presetClass="entr" presetSubtype="0" decel="10000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1000" fill="hold"/>
                                        <p:tgtEl>
                                          <p:spTgt spid="22"/>
                                        </p:tgtEl>
                                        <p:attrNameLst>
                                          <p:attrName>ppt_w</p:attrName>
                                        </p:attrNameLst>
                                      </p:cBhvr>
                                      <p:tavLst>
                                        <p:tav tm="0">
                                          <p:val>
                                            <p:strVal val="#ppt_w+.3"/>
                                          </p:val>
                                        </p:tav>
                                        <p:tav tm="100000">
                                          <p:val>
                                            <p:strVal val="#ppt_w"/>
                                          </p:val>
                                        </p:tav>
                                      </p:tavLst>
                                    </p:anim>
                                    <p:anim calcmode="lin" valueType="num">
                                      <p:cBhvr>
                                        <p:cTn id="75" dur="1000" fill="hold"/>
                                        <p:tgtEl>
                                          <p:spTgt spid="22"/>
                                        </p:tgtEl>
                                        <p:attrNameLst>
                                          <p:attrName>ppt_h</p:attrName>
                                        </p:attrNameLst>
                                      </p:cBhvr>
                                      <p:tavLst>
                                        <p:tav tm="0">
                                          <p:val>
                                            <p:strVal val="#ppt_h"/>
                                          </p:val>
                                        </p:tav>
                                        <p:tav tm="100000">
                                          <p:val>
                                            <p:strVal val="#ppt_h"/>
                                          </p:val>
                                        </p:tav>
                                      </p:tavLst>
                                    </p:anim>
                                    <p:animEffect transition="in" filter="fade">
                                      <p:cBhvr>
                                        <p:cTn id="7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5" grpId="0" bldLvl="0" animBg="1"/>
      <p:bldP spid="7" grpId="0" bldLvl="0" animBg="1"/>
      <p:bldP spid="15" grpId="0" bldLvl="0" animBg="1"/>
      <p:bldP spid="39" grpId="0" bldLvl="0" animBg="1"/>
      <p:bldP spid="17" grpId="0" bldLvl="0" animBg="1"/>
      <p:bldP spid="21" grpId="0" bldLvl="0" animBg="1"/>
      <p:bldP spid="22"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7522"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7523"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3" name="矩形 15"/>
          <p:cNvSpPr>
            <a:spLocks noChangeArrowheads="1"/>
          </p:cNvSpPr>
          <p:nvPr/>
        </p:nvSpPr>
        <p:spPr bwMode="auto">
          <a:xfrm>
            <a:off x="304800" y="3206750"/>
            <a:ext cx="1438275" cy="1773238"/>
          </a:xfrm>
          <a:prstGeom prst="rect">
            <a:avLst/>
          </a:prstGeom>
          <a:solidFill>
            <a:schemeClr val="accent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4</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记学习笔记、文摘，形成自己的学习成果</a:t>
            </a:r>
            <a:endParaRPr lang="zh-CN" altLang="en-US" sz="1875" noProof="1"/>
          </a:p>
        </p:txBody>
      </p:sp>
      <p:pic>
        <p:nvPicPr>
          <p:cNvPr id="9" name="图片 8"/>
          <p:cNvPicPr>
            <a:picLocks noChangeAspect="1"/>
          </p:cNvPicPr>
          <p:nvPr/>
        </p:nvPicPr>
        <p:blipFill>
          <a:blip r:embed="rId2" cstate="print"/>
          <a:srcRect/>
          <a:stretch>
            <a:fillRect/>
          </a:stretch>
        </p:blipFill>
        <p:spPr bwMode="auto">
          <a:xfrm>
            <a:off x="2047875" y="1327150"/>
            <a:ext cx="9963150" cy="5257800"/>
          </a:xfrm>
          <a:prstGeom prst="rect">
            <a:avLst/>
          </a:prstGeom>
          <a:noFill/>
          <a:ln w="9525">
            <a:noFill/>
            <a:miter lim="800000"/>
            <a:headEnd/>
            <a:tailEnd/>
          </a:ln>
        </p:spPr>
      </p:pic>
      <p:sp>
        <p:nvSpPr>
          <p:cNvPr id="13" name="矩形 15"/>
          <p:cNvSpPr/>
          <p:nvPr/>
        </p:nvSpPr>
        <p:spPr>
          <a:xfrm>
            <a:off x="6097588" y="1193800"/>
            <a:ext cx="4076700" cy="1004888"/>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对于在学习过程中，觉得比较重要的文字，一键加入文摘，后期进行学习成果梳理或创作时均可一键插入。</a:t>
            </a:r>
          </a:p>
        </p:txBody>
      </p:sp>
      <p:sp>
        <p:nvSpPr>
          <p:cNvPr id="14" name="直接连接符 6"/>
          <p:cNvSpPr>
            <a:spLocks noChangeShapeType="1"/>
          </p:cNvSpPr>
          <p:nvPr/>
        </p:nvSpPr>
        <p:spPr bwMode="auto">
          <a:xfrm flipH="1" flipV="1">
            <a:off x="8093075" y="1327150"/>
            <a:ext cx="1588" cy="995363"/>
          </a:xfrm>
          <a:prstGeom prst="line">
            <a:avLst/>
          </a:prstGeom>
          <a:noFill/>
          <a:ln w="6350">
            <a:solidFill>
              <a:srgbClr val="00B05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
        <p:nvSpPr>
          <p:cNvPr id="24" name="矩形 23"/>
          <p:cNvSpPr/>
          <p:nvPr/>
        </p:nvSpPr>
        <p:spPr>
          <a:xfrm>
            <a:off x="11657013" y="3914775"/>
            <a:ext cx="354012" cy="357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25" name="图片 24"/>
          <p:cNvPicPr>
            <a:picLocks noChangeAspect="1"/>
          </p:cNvPicPr>
          <p:nvPr/>
        </p:nvPicPr>
        <p:blipFill>
          <a:blip r:embed="rId3" cstate="print"/>
          <a:srcRect/>
          <a:stretch>
            <a:fillRect/>
          </a:stretch>
        </p:blipFill>
        <p:spPr bwMode="auto">
          <a:xfrm>
            <a:off x="9231313" y="2032000"/>
            <a:ext cx="2589212" cy="46355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100000">
                                          <p:val>
                                            <p:strVal val="#ppt_x"/>
                                          </p:val>
                                        </p:tav>
                                      </p:tavLst>
                                    </p:anim>
                                    <p:anim calcmode="lin" valueType="num">
                                      <p:cBhvr>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1+#ppt_h/2"/>
                                          </p:val>
                                        </p:tav>
                                        <p:tav tm="100000">
                                          <p:val>
                                            <p:strVal val="#ppt_y"/>
                                          </p:val>
                                        </p:tav>
                                      </p:tavLst>
                                    </p:anim>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strVal val="#ppt_w+.3"/>
                                          </p:val>
                                        </p:tav>
                                        <p:tav tm="100000">
                                          <p:val>
                                            <p:strVal val="#ppt_w"/>
                                          </p:val>
                                        </p:tav>
                                      </p:tavLst>
                                    </p:anim>
                                    <p:anim calcmode="lin" valueType="num">
                                      <p:cBhvr>
                                        <p:cTn id="30" dur="1000" fill="hold"/>
                                        <p:tgtEl>
                                          <p:spTgt spid="24"/>
                                        </p:tgtEl>
                                        <p:attrNameLst>
                                          <p:attrName>ppt_h</p:attrName>
                                        </p:attrNameLst>
                                      </p:cBhvr>
                                      <p:tavLst>
                                        <p:tav tm="0">
                                          <p:val>
                                            <p:strVal val="#ppt_h"/>
                                          </p:val>
                                        </p:tav>
                                        <p:tav tm="100000">
                                          <p:val>
                                            <p:strVal val="#ppt_h"/>
                                          </p:val>
                                        </p:tav>
                                      </p:tavLst>
                                    </p:anim>
                                    <p:animEffect transition="in" filter="fade">
                                      <p:cBhvr>
                                        <p:cTn id="31" dur="1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ppt_x</p:attrName>
                                        </p:attrNameLst>
                                      </p:cBhvr>
                                      <p:tavLst>
                                        <p:tav tm="0">
                                          <p:val>
                                            <p:strVal val="1+#ppt_w/2"/>
                                          </p:val>
                                        </p:tav>
                                        <p:tav tm="100000">
                                          <p:val>
                                            <p:strVal val="#ppt_x"/>
                                          </p:val>
                                        </p:tav>
                                      </p:tavLst>
                                    </p:anim>
                                    <p:anim calcmode="lin" valueType="num">
                                      <p:cBhvr>
                                        <p:cTn id="3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13" grpId="0" bldLvl="0" animBg="1"/>
      <p:bldP spid="24"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8546"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8547"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3" name="矩形 15"/>
          <p:cNvSpPr>
            <a:spLocks noChangeArrowheads="1"/>
          </p:cNvSpPr>
          <p:nvPr/>
        </p:nvSpPr>
        <p:spPr bwMode="auto">
          <a:xfrm>
            <a:off x="304800" y="3206750"/>
            <a:ext cx="1438275" cy="1773238"/>
          </a:xfrm>
          <a:prstGeom prst="rect">
            <a:avLst/>
          </a:prstGeom>
          <a:solidFill>
            <a:schemeClr val="accent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4</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记学习笔记、文摘，形成自己的学习成果</a:t>
            </a:r>
            <a:endParaRPr lang="zh-CN" altLang="en-US" sz="1875" noProof="1"/>
          </a:p>
        </p:txBody>
      </p:sp>
      <p:pic>
        <p:nvPicPr>
          <p:cNvPr id="3" name="图片 2"/>
          <p:cNvPicPr>
            <a:picLocks noChangeAspect="1"/>
          </p:cNvPicPr>
          <p:nvPr/>
        </p:nvPicPr>
        <p:blipFill>
          <a:blip r:embed="rId2" cstate="print"/>
          <a:srcRect/>
          <a:stretch>
            <a:fillRect/>
          </a:stretch>
        </p:blipFill>
        <p:spPr bwMode="auto">
          <a:xfrm>
            <a:off x="2008188" y="1193800"/>
            <a:ext cx="10004425" cy="5646738"/>
          </a:xfrm>
          <a:prstGeom prst="rect">
            <a:avLst/>
          </a:prstGeom>
          <a:noFill/>
          <a:ln w="9525">
            <a:noFill/>
            <a:miter lim="800000"/>
            <a:headEnd/>
            <a:tailEnd/>
          </a:ln>
        </p:spPr>
      </p:pic>
      <p:sp>
        <p:nvSpPr>
          <p:cNvPr id="4" name="矩形 3"/>
          <p:cNvSpPr/>
          <p:nvPr/>
        </p:nvSpPr>
        <p:spPr>
          <a:xfrm>
            <a:off x="2087563" y="2249488"/>
            <a:ext cx="1438275" cy="42973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7" name="矩形 15"/>
          <p:cNvSpPr/>
          <p:nvPr/>
        </p:nvSpPr>
        <p:spPr>
          <a:xfrm>
            <a:off x="3867150" y="3325813"/>
            <a:ext cx="3355975" cy="896937"/>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支持对目录的重新编改、可新建、删改章节目录内容</a:t>
            </a:r>
          </a:p>
        </p:txBody>
      </p:sp>
      <p:sp>
        <p:nvSpPr>
          <p:cNvPr id="5" name="矩形 4"/>
          <p:cNvSpPr/>
          <p:nvPr/>
        </p:nvSpPr>
        <p:spPr>
          <a:xfrm>
            <a:off x="2303463" y="3676650"/>
            <a:ext cx="793750" cy="1952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6" name="直接连接符 6"/>
          <p:cNvSpPr>
            <a:spLocks noChangeShapeType="1"/>
          </p:cNvSpPr>
          <p:nvPr/>
        </p:nvSpPr>
        <p:spPr bwMode="auto">
          <a:xfrm flipH="1" flipV="1">
            <a:off x="2974975" y="3768725"/>
            <a:ext cx="2378075" cy="11113"/>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pic>
        <p:nvPicPr>
          <p:cNvPr id="8" name="图片 7"/>
          <p:cNvPicPr>
            <a:picLocks noChangeAspect="1"/>
          </p:cNvPicPr>
          <p:nvPr/>
        </p:nvPicPr>
        <p:blipFill>
          <a:blip r:embed="rId3" cstate="print"/>
          <a:srcRect/>
          <a:stretch>
            <a:fillRect/>
          </a:stretch>
        </p:blipFill>
        <p:spPr bwMode="auto">
          <a:xfrm>
            <a:off x="3867150" y="2414588"/>
            <a:ext cx="5637213" cy="4084637"/>
          </a:xfrm>
          <a:prstGeom prst="rect">
            <a:avLst/>
          </a:prstGeom>
          <a:noFill/>
          <a:ln w="9525">
            <a:noFill/>
            <a:miter lim="800000"/>
            <a:headEnd/>
            <a:tailEnd/>
          </a:ln>
        </p:spPr>
      </p:pic>
      <p:sp>
        <p:nvSpPr>
          <p:cNvPr id="26" name="矩形 25"/>
          <p:cNvSpPr/>
          <p:nvPr/>
        </p:nvSpPr>
        <p:spPr>
          <a:xfrm>
            <a:off x="2303463" y="3921125"/>
            <a:ext cx="793750" cy="193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28" name="矩形 15"/>
          <p:cNvSpPr/>
          <p:nvPr/>
        </p:nvSpPr>
        <p:spPr>
          <a:xfrm>
            <a:off x="7537450" y="3325813"/>
            <a:ext cx="1820863" cy="1042987"/>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既可以插入文摘、也可以插入图片、表格等相关内容</a:t>
            </a:r>
            <a:endParaRPr lang="en-US" altLang="zh-CN" sz="1705" noProof="1">
              <a:latin typeface="微软雅黑" panose="020B0503020204020204" pitchFamily="34" charset="-122"/>
              <a:ea typeface="微软雅黑" panose="020B0503020204020204" pitchFamily="34" charset="-122"/>
            </a:endParaRPr>
          </a:p>
        </p:txBody>
      </p:sp>
      <p:sp>
        <p:nvSpPr>
          <p:cNvPr id="31" name="直接连接符 6"/>
          <p:cNvSpPr/>
          <p:nvPr/>
        </p:nvSpPr>
        <p:spPr>
          <a:xfrm rot="15120000">
            <a:off x="8646319" y="3325019"/>
            <a:ext cx="715963" cy="174625"/>
          </a:xfrm>
          <a:prstGeom prst="line">
            <a:avLst/>
          </a:prstGeom>
          <a:ln w="6350" cap="flat" cmpd="sng">
            <a:solidFill>
              <a:srgbClr val="00B050"/>
            </a:solidFill>
            <a:prstDash val="solid"/>
            <a:round/>
            <a:headEnd type="none" w="med" len="med"/>
            <a:tailEnd type="oval" w="med" len="med"/>
          </a:ln>
        </p:spPr>
        <p:txBody>
          <a:bodyPr/>
          <a:lstStyle/>
          <a:p>
            <a:pPr fontAlgn="auto">
              <a:buFont typeface="Arial" panose="020B0604020202020204" pitchFamily="34" charset="0"/>
              <a:buNone/>
              <a:defRPr/>
            </a:pPr>
            <a:endParaRPr lang="zh-CN" altLang="en-US" sz="1705" noProof="1">
              <a:ea typeface="宋体" panose="02010600030101010101" pitchFamily="2" charset="-122"/>
            </a:endParaRPr>
          </a:p>
        </p:txBody>
      </p:sp>
      <p:pic>
        <p:nvPicPr>
          <p:cNvPr id="17" name="图片 16"/>
          <p:cNvPicPr>
            <a:picLocks noChangeAspect="1"/>
          </p:cNvPicPr>
          <p:nvPr/>
        </p:nvPicPr>
        <p:blipFill>
          <a:blip r:embed="rId4" cstate="print"/>
          <a:srcRect/>
          <a:stretch>
            <a:fillRect/>
          </a:stretch>
        </p:blipFill>
        <p:spPr bwMode="auto">
          <a:xfrm>
            <a:off x="3676650" y="2251075"/>
            <a:ext cx="5827713" cy="4508500"/>
          </a:xfrm>
          <a:prstGeom prst="rect">
            <a:avLst/>
          </a:prstGeom>
          <a:noFill/>
          <a:ln w="9525">
            <a:noFill/>
            <a:miter lim="800000"/>
            <a:headEnd/>
            <a:tailEnd/>
          </a:ln>
        </p:spPr>
      </p:pic>
      <p:pic>
        <p:nvPicPr>
          <p:cNvPr id="21" name="图片 20"/>
          <p:cNvPicPr>
            <a:picLocks noChangeAspect="1"/>
          </p:cNvPicPr>
          <p:nvPr/>
        </p:nvPicPr>
        <p:blipFill>
          <a:blip r:embed="rId5" cstate="print"/>
          <a:srcRect/>
          <a:stretch>
            <a:fillRect/>
          </a:stretch>
        </p:blipFill>
        <p:spPr bwMode="auto">
          <a:xfrm>
            <a:off x="3867150" y="2546350"/>
            <a:ext cx="5122863" cy="3822700"/>
          </a:xfrm>
          <a:prstGeom prst="rect">
            <a:avLst/>
          </a:prstGeom>
          <a:noFill/>
          <a:ln w="9525">
            <a:noFill/>
            <a:miter lim="800000"/>
            <a:headEnd/>
            <a:tailEnd/>
          </a:ln>
        </p:spPr>
      </p:pic>
      <p:sp>
        <p:nvSpPr>
          <p:cNvPr id="22" name="矩形 21"/>
          <p:cNvSpPr/>
          <p:nvPr/>
        </p:nvSpPr>
        <p:spPr>
          <a:xfrm>
            <a:off x="2303463" y="4114800"/>
            <a:ext cx="793750" cy="193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23" name="矩形 15"/>
          <p:cNvSpPr/>
          <p:nvPr/>
        </p:nvSpPr>
        <p:spPr>
          <a:xfrm>
            <a:off x="9075738" y="3600450"/>
            <a:ext cx="2700337" cy="1808163"/>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既可以插入该专题下其他文献的相关章节目录内容，也可以插入该文献参考文献的相关章节内容</a:t>
            </a:r>
          </a:p>
        </p:txBody>
      </p:sp>
      <p:sp>
        <p:nvSpPr>
          <p:cNvPr id="27" name="矩形 26"/>
          <p:cNvSpPr/>
          <p:nvPr/>
        </p:nvSpPr>
        <p:spPr>
          <a:xfrm>
            <a:off x="11395075" y="1673225"/>
            <a:ext cx="254000" cy="193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29" name="图片 28"/>
          <p:cNvPicPr>
            <a:picLocks noChangeAspect="1"/>
          </p:cNvPicPr>
          <p:nvPr/>
        </p:nvPicPr>
        <p:blipFill>
          <a:blip r:embed="rId6" cstate="print"/>
          <a:srcRect/>
          <a:stretch>
            <a:fillRect/>
          </a:stretch>
        </p:blipFill>
        <p:spPr bwMode="auto">
          <a:xfrm>
            <a:off x="8093075" y="1949450"/>
            <a:ext cx="3797300" cy="1971675"/>
          </a:xfrm>
          <a:prstGeom prst="rect">
            <a:avLst/>
          </a:prstGeom>
          <a:noFill/>
          <a:ln w="9525">
            <a:noFill/>
            <a:miter lim="800000"/>
            <a:headEnd/>
            <a:tailEnd/>
          </a:ln>
        </p:spPr>
      </p:pic>
      <p:sp>
        <p:nvSpPr>
          <p:cNvPr id="35" name="矩形 34"/>
          <p:cNvSpPr/>
          <p:nvPr/>
        </p:nvSpPr>
        <p:spPr>
          <a:xfrm>
            <a:off x="10245725" y="1620838"/>
            <a:ext cx="773113" cy="2444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36" name="矩形 15"/>
          <p:cNvSpPr/>
          <p:nvPr/>
        </p:nvSpPr>
        <p:spPr>
          <a:xfrm>
            <a:off x="8723313" y="400050"/>
            <a:ext cx="3405187" cy="709613"/>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为该学习成果标注自己的重要度</a:t>
            </a:r>
          </a:p>
        </p:txBody>
      </p:sp>
      <p:sp>
        <p:nvSpPr>
          <p:cNvPr id="37" name="直接连接符 6"/>
          <p:cNvSpPr>
            <a:spLocks noChangeShapeType="1"/>
          </p:cNvSpPr>
          <p:nvPr/>
        </p:nvSpPr>
        <p:spPr bwMode="auto">
          <a:xfrm flipH="1">
            <a:off x="10618788" y="1092200"/>
            <a:ext cx="25400" cy="511175"/>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100000">
                                          <p:val>
                                            <p:strVal val="#ppt_x"/>
                                          </p:val>
                                        </p:tav>
                                      </p:tavLst>
                                    </p:anim>
                                    <p:anim calcmode="lin" valueType="num">
                                      <p:cBhvr>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strVal val="#ppt_h"/>
                                          </p:val>
                                        </p:tav>
                                        <p:tav tm="100000">
                                          <p:val>
                                            <p:strVal val="#ppt_h"/>
                                          </p:val>
                                        </p:tav>
                                      </p:tavLst>
                                    </p:anim>
                                  </p:childTnLst>
                                </p:cTn>
                              </p:par>
                              <p:par>
                                <p:cTn id="25" presetID="50" presetClass="entr" presetSubtype="0" decel="10000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3"/>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par>
                                <p:cTn id="30" presetID="17" presetClass="entr" presetSubtype="1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1" nodeType="clickEffect">
                                  <p:stCondLst>
                                    <p:cond delay="0"/>
                                  </p:stCondLst>
                                  <p:childTnLst>
                                    <p:animEffect transition="out" filter="wipe(down)">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22" presetClass="exit" presetSubtype="4" fill="hold" grpId="1" nodeType="withEffect">
                                  <p:stCondLst>
                                    <p:cond delay="0"/>
                                  </p:stCondLst>
                                  <p:childTnLst>
                                    <p:animEffect transition="out" filter="wipe(down)">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strVal val="#ppt_w+.3"/>
                                          </p:val>
                                        </p:tav>
                                        <p:tav tm="100000">
                                          <p:val>
                                            <p:strVal val="#ppt_w"/>
                                          </p:val>
                                        </p:tav>
                                      </p:tavLst>
                                    </p:anim>
                                    <p:anim calcmode="lin" valueType="num">
                                      <p:cBhvr>
                                        <p:cTn id="50" dur="1000" fill="hold"/>
                                        <p:tgtEl>
                                          <p:spTgt spid="26"/>
                                        </p:tgtEl>
                                        <p:attrNameLst>
                                          <p:attrName>ppt_h</p:attrName>
                                        </p:attrNameLst>
                                      </p:cBhvr>
                                      <p:tavLst>
                                        <p:tav tm="0">
                                          <p:val>
                                            <p:strVal val="#ppt_h"/>
                                          </p:val>
                                        </p:tav>
                                        <p:tav tm="100000">
                                          <p:val>
                                            <p:strVal val="#ppt_h"/>
                                          </p:val>
                                        </p:tav>
                                      </p:tavLst>
                                    </p:anim>
                                    <p:animEffect transition="in" filter="fade">
                                      <p:cBhvr>
                                        <p:cTn id="51" dur="10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ppt_x</p:attrName>
                                        </p:attrNameLst>
                                      </p:cBhvr>
                                      <p:tavLst>
                                        <p:tav tm="0">
                                          <p:val>
                                            <p:strVal val="#ppt_x"/>
                                          </p:val>
                                        </p:tav>
                                        <p:tav tm="100000">
                                          <p:val>
                                            <p:strVal val="#ppt_x"/>
                                          </p:val>
                                        </p:tav>
                                      </p:tavLst>
                                    </p:anim>
                                    <p:anim calcmode="lin" valueType="num">
                                      <p:cBhvr>
                                        <p:cTn id="57" dur="500" fill="hold"/>
                                        <p:tgtEl>
                                          <p:spTgt spid="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ppt_x</p:attrName>
                                        </p:attrNameLst>
                                      </p:cBhvr>
                                      <p:tavLst>
                                        <p:tav tm="0">
                                          <p:val>
                                            <p:strVal val="#ppt_x"/>
                                          </p:val>
                                        </p:tav>
                                        <p:tav tm="100000">
                                          <p:val>
                                            <p:strVal val="#ppt_x"/>
                                          </p:val>
                                        </p:tav>
                                      </p:tavLst>
                                    </p:anim>
                                    <p:anim calcmode="lin" valueType="num">
                                      <p:cBhvr>
                                        <p:cTn id="6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nodeType="clickEffect">
                                  <p:stCondLst>
                                    <p:cond delay="0"/>
                                  </p:stCondLst>
                                  <p:childTnLst>
                                    <p:animEffect transition="out" filter="wipe(down)">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22" presetClass="exit" presetSubtype="4" fill="hold" grpId="1" nodeType="withEffect">
                                  <p:stCondLst>
                                    <p:cond delay="0"/>
                                  </p:stCondLst>
                                  <p:childTnLst>
                                    <p:animEffect transition="out" filter="wipe(down)">
                                      <p:cBhvr>
                                        <p:cTn id="75" dur="500"/>
                                        <p:tgtEl>
                                          <p:spTgt spid="28"/>
                                        </p:tgtEl>
                                      </p:cBhvr>
                                    </p:animEffect>
                                    <p:set>
                                      <p:cBhvr>
                                        <p:cTn id="76" dur="1" fill="hold">
                                          <p:stCondLst>
                                            <p:cond delay="499"/>
                                          </p:stCondLst>
                                        </p:cTn>
                                        <p:tgtEl>
                                          <p:spTgt spid="2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ppt_x</p:attrName>
                                        </p:attrNameLst>
                                      </p:cBhvr>
                                      <p:tavLst>
                                        <p:tav tm="0">
                                          <p:val>
                                            <p:strVal val="#ppt_x"/>
                                          </p:val>
                                        </p:tav>
                                        <p:tav tm="100000">
                                          <p:val>
                                            <p:strVal val="#ppt_x"/>
                                          </p:val>
                                        </p:tav>
                                      </p:tavLst>
                                    </p:anim>
                                    <p:anim calcmode="lin" valueType="num">
                                      <p:cBhvr>
                                        <p:cTn id="8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1000" fill="hold"/>
                                        <p:tgtEl>
                                          <p:spTgt spid="22"/>
                                        </p:tgtEl>
                                        <p:attrNameLst>
                                          <p:attrName>ppt_w</p:attrName>
                                        </p:attrNameLst>
                                      </p:cBhvr>
                                      <p:tavLst>
                                        <p:tav tm="0">
                                          <p:val>
                                            <p:strVal val="#ppt_w+.3"/>
                                          </p:val>
                                        </p:tav>
                                        <p:tav tm="100000">
                                          <p:val>
                                            <p:strVal val="#ppt_w"/>
                                          </p:val>
                                        </p:tav>
                                      </p:tavLst>
                                    </p:anim>
                                    <p:anim calcmode="lin" valueType="num">
                                      <p:cBhvr>
                                        <p:cTn id="88" dur="1000" fill="hold"/>
                                        <p:tgtEl>
                                          <p:spTgt spid="22"/>
                                        </p:tgtEl>
                                        <p:attrNameLst>
                                          <p:attrName>ppt_h</p:attrName>
                                        </p:attrNameLst>
                                      </p:cBhvr>
                                      <p:tavLst>
                                        <p:tav tm="0">
                                          <p:val>
                                            <p:strVal val="#ppt_h"/>
                                          </p:val>
                                        </p:tav>
                                        <p:tav tm="100000">
                                          <p:val>
                                            <p:strVal val="#ppt_h"/>
                                          </p:val>
                                        </p:tav>
                                      </p:tavLst>
                                    </p:anim>
                                    <p:animEffect transition="in" filter="fade">
                                      <p:cBhvr>
                                        <p:cTn id="89" dur="10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p:cTn id="94" dur="500" fill="hold"/>
                                        <p:tgtEl>
                                          <p:spTgt spid="21"/>
                                        </p:tgtEl>
                                        <p:attrNameLst>
                                          <p:attrName>ppt_x</p:attrName>
                                        </p:attrNameLst>
                                      </p:cBhvr>
                                      <p:tavLst>
                                        <p:tav tm="0">
                                          <p:val>
                                            <p:strVal val="#ppt_x"/>
                                          </p:val>
                                        </p:tav>
                                        <p:tav tm="100000">
                                          <p:val>
                                            <p:strVal val="#ppt_x"/>
                                          </p:val>
                                        </p:tav>
                                      </p:tavLst>
                                    </p:anim>
                                    <p:anim calcmode="lin" valueType="num">
                                      <p:cBhvr>
                                        <p:cTn id="9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500" fill="hold"/>
                                        <p:tgtEl>
                                          <p:spTgt spid="23"/>
                                        </p:tgtEl>
                                        <p:attrNameLst>
                                          <p:attrName>ppt_x</p:attrName>
                                        </p:attrNameLst>
                                      </p:cBhvr>
                                      <p:tavLst>
                                        <p:tav tm="0">
                                          <p:val>
                                            <p:strVal val="#ppt_x"/>
                                          </p:val>
                                        </p:tav>
                                        <p:tav tm="100000">
                                          <p:val>
                                            <p:strVal val="#ppt_x"/>
                                          </p:val>
                                        </p:tav>
                                      </p:tavLst>
                                    </p:anim>
                                    <p:anim calcmode="lin" valueType="num">
                                      <p:cBhvr>
                                        <p:cTn id="10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1" nodeType="click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ppt_x</p:attrName>
                                        </p:attrNameLst>
                                      </p:cBhvr>
                                      <p:tavLst>
                                        <p:tav tm="0">
                                          <p:val>
                                            <p:strVal val="#ppt_x"/>
                                          </p:val>
                                        </p:tav>
                                        <p:tav tm="100000">
                                          <p:val>
                                            <p:strVal val="#ppt_x"/>
                                          </p:val>
                                        </p:tav>
                                      </p:tavLst>
                                    </p:anim>
                                    <p:anim calcmode="lin" valueType="num">
                                      <p:cBhvr>
                                        <p:cTn id="10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500" fill="hold"/>
                                        <p:tgtEl>
                                          <p:spTgt spid="29"/>
                                        </p:tgtEl>
                                        <p:attrNameLst>
                                          <p:attrName>ppt_x</p:attrName>
                                        </p:attrNameLst>
                                      </p:cBhvr>
                                      <p:tavLst>
                                        <p:tav tm="0">
                                          <p:val>
                                            <p:strVal val="#ppt_x"/>
                                          </p:val>
                                        </p:tav>
                                        <p:tav tm="100000">
                                          <p:val>
                                            <p:strVal val="#ppt_x"/>
                                          </p:val>
                                        </p:tav>
                                      </p:tavLst>
                                    </p:anim>
                                    <p:anim calcmode="lin" valueType="num">
                                      <p:cBhvr>
                                        <p:cTn id="1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2" presetClass="exit" presetSubtype="4" fill="hold" grpId="0" nodeType="clickEffect">
                                  <p:stCondLst>
                                    <p:cond delay="0"/>
                                  </p:stCondLst>
                                  <p:childTnLst>
                                    <p:animEffect transition="out" filter="wipe(down)">
                                      <p:cBhvr>
                                        <p:cTn id="117" dur="500"/>
                                        <p:tgtEl>
                                          <p:spTgt spid="27"/>
                                        </p:tgtEl>
                                      </p:cBhvr>
                                    </p:animEffect>
                                    <p:set>
                                      <p:cBhvr>
                                        <p:cTn id="118" dur="1" fill="hold">
                                          <p:stCondLst>
                                            <p:cond delay="499"/>
                                          </p:stCondLst>
                                        </p:cTn>
                                        <p:tgtEl>
                                          <p:spTgt spid="27"/>
                                        </p:tgtEl>
                                        <p:attrNameLst>
                                          <p:attrName>style.visibility</p:attrName>
                                        </p:attrNameLst>
                                      </p:cBhvr>
                                      <p:to>
                                        <p:strVal val="hidden"/>
                                      </p:to>
                                    </p:set>
                                  </p:childTnLst>
                                </p:cTn>
                              </p:par>
                              <p:par>
                                <p:cTn id="119" presetID="22" presetClass="exit" presetSubtype="4" fill="hold" nodeType="withEffect">
                                  <p:stCondLst>
                                    <p:cond delay="0"/>
                                  </p:stCondLst>
                                  <p:childTnLst>
                                    <p:animEffect transition="out" filter="wipe(down)">
                                      <p:cBhvr>
                                        <p:cTn id="120" dur="500"/>
                                        <p:tgtEl>
                                          <p:spTgt spid="29"/>
                                        </p:tgtEl>
                                      </p:cBhvr>
                                    </p:animEffect>
                                    <p:set>
                                      <p:cBhvr>
                                        <p:cTn id="121" dur="1" fill="hold">
                                          <p:stCondLst>
                                            <p:cond delay="499"/>
                                          </p:stCondLst>
                                        </p:cTn>
                                        <p:tgtEl>
                                          <p:spTgt spid="29"/>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0" presetClass="entr" presetSubtype="0" decel="100000" fill="hold" grpId="0" nodeType="click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1000" fill="hold"/>
                                        <p:tgtEl>
                                          <p:spTgt spid="35"/>
                                        </p:tgtEl>
                                        <p:attrNameLst>
                                          <p:attrName>ppt_w</p:attrName>
                                        </p:attrNameLst>
                                      </p:cBhvr>
                                      <p:tavLst>
                                        <p:tav tm="0">
                                          <p:val>
                                            <p:strVal val="#ppt_w+.3"/>
                                          </p:val>
                                        </p:tav>
                                        <p:tav tm="100000">
                                          <p:val>
                                            <p:strVal val="#ppt_w"/>
                                          </p:val>
                                        </p:tav>
                                      </p:tavLst>
                                    </p:anim>
                                    <p:anim calcmode="lin" valueType="num">
                                      <p:cBhvr>
                                        <p:cTn id="127" dur="1000" fill="hold"/>
                                        <p:tgtEl>
                                          <p:spTgt spid="35"/>
                                        </p:tgtEl>
                                        <p:attrNameLst>
                                          <p:attrName>ppt_h</p:attrName>
                                        </p:attrNameLst>
                                      </p:cBhvr>
                                      <p:tavLst>
                                        <p:tav tm="0">
                                          <p:val>
                                            <p:strVal val="#ppt_h"/>
                                          </p:val>
                                        </p:tav>
                                        <p:tav tm="100000">
                                          <p:val>
                                            <p:strVal val="#ppt_h"/>
                                          </p:val>
                                        </p:tav>
                                      </p:tavLst>
                                    </p:anim>
                                    <p:animEffect transition="in" filter="fade">
                                      <p:cBhvr>
                                        <p:cTn id="128" dur="1000"/>
                                        <p:tgtEl>
                                          <p:spTgt spid="35"/>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barn(inVertical)">
                                      <p:cBhvr>
                                        <p:cTn id="131" dur="500"/>
                                        <p:tgtEl>
                                          <p:spTgt spid="36"/>
                                        </p:tgtEl>
                                      </p:cBhvr>
                                    </p:animEffect>
                                  </p:childTnLst>
                                </p:cTn>
                              </p:par>
                              <p:par>
                                <p:cTn id="132" presetID="53" presetClass="entr" presetSubtype="16" fill="hold" nodeType="withEffect">
                                  <p:stCondLst>
                                    <p:cond delay="0"/>
                                  </p:stCondLst>
                                  <p:childTnLst>
                                    <p:set>
                                      <p:cBhvr>
                                        <p:cTn id="133" dur="1" fill="hold">
                                          <p:stCondLst>
                                            <p:cond delay="0"/>
                                          </p:stCondLst>
                                        </p:cTn>
                                        <p:tgtEl>
                                          <p:spTgt spid="37"/>
                                        </p:tgtEl>
                                        <p:attrNameLst>
                                          <p:attrName>style.visibility</p:attrName>
                                        </p:attrNameLst>
                                      </p:cBhvr>
                                      <p:to>
                                        <p:strVal val="visible"/>
                                      </p:to>
                                    </p:set>
                                    <p:anim calcmode="lin" valueType="num">
                                      <p:cBhvr>
                                        <p:cTn id="134" dur="500" fill="hold"/>
                                        <p:tgtEl>
                                          <p:spTgt spid="37"/>
                                        </p:tgtEl>
                                        <p:attrNameLst>
                                          <p:attrName>ppt_w</p:attrName>
                                        </p:attrNameLst>
                                      </p:cBhvr>
                                      <p:tavLst>
                                        <p:tav tm="0">
                                          <p:val>
                                            <p:fltVal val="0"/>
                                          </p:val>
                                        </p:tav>
                                        <p:tav tm="100000">
                                          <p:val>
                                            <p:strVal val="#ppt_w"/>
                                          </p:val>
                                        </p:tav>
                                      </p:tavLst>
                                    </p:anim>
                                    <p:anim calcmode="lin" valueType="num">
                                      <p:cBhvr>
                                        <p:cTn id="135" dur="500" fill="hold"/>
                                        <p:tgtEl>
                                          <p:spTgt spid="37"/>
                                        </p:tgtEl>
                                        <p:attrNameLst>
                                          <p:attrName>ppt_h</p:attrName>
                                        </p:attrNameLst>
                                      </p:cBhvr>
                                      <p:tavLst>
                                        <p:tav tm="0">
                                          <p:val>
                                            <p:fltVal val="0"/>
                                          </p:val>
                                        </p:tav>
                                        <p:tav tm="100000">
                                          <p:val>
                                            <p:strVal val="#ppt_h"/>
                                          </p:val>
                                        </p:tav>
                                      </p:tavLst>
                                    </p:anim>
                                    <p:animEffect transition="in" filter="fade">
                                      <p:cBhvr>
                                        <p:cTn id="1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4" grpId="0" bldLvl="0" animBg="1"/>
      <p:bldP spid="7" grpId="0" bldLvl="0" animBg="1"/>
      <p:bldP spid="7" grpId="1" bldLvl="0" animBg="1"/>
      <p:bldP spid="5" grpId="0" bldLvl="0" animBg="1"/>
      <p:bldP spid="5" grpId="1" bldLvl="0" animBg="1"/>
      <p:bldP spid="26" grpId="0" bldLvl="0" animBg="1"/>
      <p:bldP spid="28" grpId="0" bldLvl="0" animBg="1"/>
      <p:bldP spid="28" grpId="1" bldLvl="0" animBg="1"/>
      <p:bldP spid="22" grpId="0" bldLvl="0" animBg="1"/>
      <p:bldP spid="23" grpId="0" bldLvl="0" animBg="1"/>
      <p:bldP spid="27" grpId="0" bldLvl="0" animBg="1"/>
      <p:bldP spid="27" grpId="1" bldLvl="0" animBg="1"/>
      <p:bldP spid="35" grpId="0" bldLvl="0" animBg="1"/>
      <p:bldP spid="36"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9570"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9571"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4040188" y="6591300"/>
            <a:ext cx="268287" cy="177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4" name="矩形 15"/>
          <p:cNvSpPr>
            <a:spLocks noChangeArrowheads="1"/>
          </p:cNvSpPr>
          <p:nvPr/>
        </p:nvSpPr>
        <p:spPr bwMode="auto">
          <a:xfrm>
            <a:off x="271463" y="3160713"/>
            <a:ext cx="1439862" cy="1771650"/>
          </a:xfrm>
          <a:prstGeom prst="rect">
            <a:avLst/>
          </a:prstGeom>
          <a:solidFill>
            <a:schemeClr val="accent5">
              <a:lumMod val="40000"/>
              <a:lumOff val="60000"/>
            </a:schemeClr>
          </a:solidFill>
        </p:spPr>
        <p:style>
          <a:lnRef idx="1">
            <a:schemeClr val="accent6"/>
          </a:lnRef>
          <a:fillRef idx="3">
            <a:schemeClr val="accent6"/>
          </a:fillRef>
          <a:effectRef idx="2">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5</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与同</a:t>
            </a:r>
            <a:r>
              <a:rPr lang="en-US" altLang="zh-CN" sz="1875" noProof="1">
                <a:sym typeface="+mn-ea"/>
              </a:rPr>
              <a:t>“</a:t>
            </a:r>
            <a:r>
              <a:rPr lang="zh-CN" altLang="en-US" sz="1875" noProof="1">
                <a:sym typeface="+mn-ea"/>
              </a:rPr>
              <a:t>学</a:t>
            </a:r>
            <a:r>
              <a:rPr lang="en-US" altLang="zh-CN" sz="1875" noProof="1">
                <a:sym typeface="+mn-ea"/>
              </a:rPr>
              <a:t>”</a:t>
            </a:r>
            <a:r>
              <a:rPr lang="zh-CN" altLang="en-US" sz="1875" noProof="1">
                <a:sym typeface="+mn-ea"/>
              </a:rPr>
              <a:t>之人沟通交流、分享研讨，做评判性思考。</a:t>
            </a:r>
            <a:endParaRPr lang="zh-CN" altLang="en-US" sz="1875" noProof="1"/>
          </a:p>
        </p:txBody>
      </p:sp>
      <p:pic>
        <p:nvPicPr>
          <p:cNvPr id="9" name="图片 8" descr="C:\Users\Administrator\Desktop\QQ图片20170809181100.pngQQ图片20170809181100"/>
          <p:cNvPicPr>
            <a:picLocks noChangeAspect="1"/>
          </p:cNvPicPr>
          <p:nvPr/>
        </p:nvPicPr>
        <p:blipFill>
          <a:blip r:embed="rId2" cstate="print"/>
          <a:srcRect/>
          <a:stretch>
            <a:fillRect/>
          </a:stretch>
        </p:blipFill>
        <p:spPr bwMode="auto">
          <a:xfrm>
            <a:off x="1927225" y="1330325"/>
            <a:ext cx="10101263" cy="5438775"/>
          </a:xfrm>
          <a:prstGeom prst="rect">
            <a:avLst/>
          </a:prstGeom>
          <a:noFill/>
          <a:ln w="9525">
            <a:noFill/>
            <a:miter lim="800000"/>
            <a:headEnd/>
            <a:tailEnd/>
          </a:ln>
        </p:spPr>
      </p:pic>
      <p:sp>
        <p:nvSpPr>
          <p:cNvPr id="13" name="矩形 12"/>
          <p:cNvSpPr/>
          <p:nvPr/>
        </p:nvSpPr>
        <p:spPr>
          <a:xfrm>
            <a:off x="11382375" y="1984375"/>
            <a:ext cx="638175" cy="3619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14" name="图片 13"/>
          <p:cNvPicPr>
            <a:picLocks noChangeAspect="1"/>
          </p:cNvPicPr>
          <p:nvPr/>
        </p:nvPicPr>
        <p:blipFill>
          <a:blip r:embed="rId3" cstate="print"/>
          <a:srcRect/>
          <a:stretch>
            <a:fillRect/>
          </a:stretch>
        </p:blipFill>
        <p:spPr bwMode="auto">
          <a:xfrm>
            <a:off x="9623425" y="2346325"/>
            <a:ext cx="2468563" cy="4422775"/>
          </a:xfrm>
          <a:prstGeom prst="rect">
            <a:avLst/>
          </a:prstGeom>
          <a:noFill/>
          <a:ln w="9525">
            <a:noFill/>
            <a:miter lim="800000"/>
            <a:headEnd/>
            <a:tailEnd/>
          </a:ln>
        </p:spPr>
      </p:pic>
      <p:sp>
        <p:nvSpPr>
          <p:cNvPr id="15" name="右箭头 14"/>
          <p:cNvSpPr/>
          <p:nvPr/>
        </p:nvSpPr>
        <p:spPr>
          <a:xfrm>
            <a:off x="6665913" y="4240213"/>
            <a:ext cx="2865437" cy="2005012"/>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fontAlgn="auto">
              <a:buFont typeface="Arial" panose="020B0604020202020204" pitchFamily="34" charset="0"/>
              <a:buNone/>
              <a:defRPr/>
            </a:pPr>
            <a:r>
              <a:rPr lang="zh-CN" altLang="en-US" sz="1600" b="1" noProof="1"/>
              <a:t>随时了解共同学习此篇文献的人他们的学习体会，便捷交流研讨。</a:t>
            </a:r>
          </a:p>
        </p:txBody>
      </p:sp>
      <p:sp>
        <p:nvSpPr>
          <p:cNvPr id="16" name="矩形 15"/>
          <p:cNvSpPr/>
          <p:nvPr/>
        </p:nvSpPr>
        <p:spPr>
          <a:xfrm>
            <a:off x="6569075" y="2703513"/>
            <a:ext cx="338138" cy="280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nvGrpSpPr>
          <p:cNvPr id="18" name="组合 17"/>
          <p:cNvGrpSpPr/>
          <p:nvPr/>
        </p:nvGrpSpPr>
        <p:grpSpPr bwMode="auto">
          <a:xfrm>
            <a:off x="5529263" y="3065463"/>
            <a:ext cx="3251200" cy="2036762"/>
            <a:chOff x="10165" y="5792"/>
            <a:chExt cx="5401" cy="3384"/>
          </a:xfrm>
        </p:grpSpPr>
        <p:pic>
          <p:nvPicPr>
            <p:cNvPr id="109583" name="图片 23"/>
            <p:cNvPicPr>
              <a:picLocks noChangeAspect="1"/>
            </p:cNvPicPr>
            <p:nvPr/>
          </p:nvPicPr>
          <p:blipFill>
            <a:blip r:embed="rId4" cstate="print"/>
            <a:srcRect/>
            <a:stretch>
              <a:fillRect/>
            </a:stretch>
          </p:blipFill>
          <p:spPr bwMode="auto">
            <a:xfrm>
              <a:off x="10165" y="5792"/>
              <a:ext cx="4044" cy="576"/>
            </a:xfrm>
            <a:prstGeom prst="rect">
              <a:avLst/>
            </a:prstGeom>
            <a:noFill/>
            <a:ln w="9525">
              <a:noFill/>
              <a:miter lim="800000"/>
              <a:headEnd/>
              <a:tailEnd/>
            </a:ln>
          </p:spPr>
        </p:pic>
        <p:pic>
          <p:nvPicPr>
            <p:cNvPr id="109584" name="图片 24"/>
            <p:cNvPicPr>
              <a:picLocks noChangeAspect="1"/>
            </p:cNvPicPr>
            <p:nvPr/>
          </p:nvPicPr>
          <p:blipFill>
            <a:blip r:embed="rId5" cstate="print"/>
            <a:srcRect/>
            <a:stretch>
              <a:fillRect/>
            </a:stretch>
          </p:blipFill>
          <p:spPr bwMode="auto">
            <a:xfrm>
              <a:off x="12326" y="6368"/>
              <a:ext cx="3240" cy="2808"/>
            </a:xfrm>
            <a:prstGeom prst="rect">
              <a:avLst/>
            </a:prstGeom>
            <a:noFill/>
            <a:ln w="9525">
              <a:noFill/>
              <a:miter lim="800000"/>
              <a:headEnd/>
              <a:tailEnd/>
            </a:ln>
          </p:spPr>
        </p:pic>
      </p:grpSp>
      <p:sp>
        <p:nvSpPr>
          <p:cNvPr id="28" name="矩形 27"/>
          <p:cNvSpPr/>
          <p:nvPr/>
        </p:nvSpPr>
        <p:spPr>
          <a:xfrm>
            <a:off x="4217988" y="3536950"/>
            <a:ext cx="2366962" cy="1225550"/>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随时随地把自己觉得好的学习内容分享给自己的同学、好友或分享到自己的其他空间</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3"/>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par>
                                <p:cTn id="28" presetID="2" presetClass="entr" presetSubtype="2"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1+#ppt_w/2"/>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ppt_x</p:attrName>
                                        </p:attrNameLst>
                                      </p:cBhvr>
                                      <p:tavLst>
                                        <p:tav tm="0">
                                          <p:val>
                                            <p:strVal val="#ppt_x"/>
                                          </p:val>
                                        </p:tav>
                                        <p:tav tm="100000">
                                          <p:val>
                                            <p:strVal val="#ppt_x"/>
                                          </p:val>
                                        </p:tav>
                                      </p:tavLst>
                                    </p:anim>
                                    <p:anim calcmode="lin" valueType="num">
                                      <p:cBhvr>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1" nodeType="clickEffect">
                                  <p:stCondLst>
                                    <p:cond delay="0"/>
                                  </p:stCondLst>
                                  <p:childTnLst>
                                    <p:animEffect transition="out" filter="wipe(down)">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22" presetClass="exit" presetSubtype="4" fill="hold" nodeType="withEffect">
                                  <p:stCondLst>
                                    <p:cond delay="0"/>
                                  </p:stCondLst>
                                  <p:childTnLst>
                                    <p:animEffect transition="out" filter="wipe(down)">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ppt_x</p:attrName>
                                        </p:attrNameLst>
                                      </p:cBhvr>
                                      <p:tavLst>
                                        <p:tav tm="0">
                                          <p:val>
                                            <p:strVal val="#ppt_x"/>
                                          </p:val>
                                        </p:tav>
                                        <p:tav tm="100000">
                                          <p:val>
                                            <p:strVal val="#ppt_x"/>
                                          </p:val>
                                        </p:tav>
                                      </p:tavLst>
                                    </p:anim>
                                    <p:anim calcmode="lin" valueType="num">
                                      <p:cBhvr>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ppt_x</p:attrName>
                                        </p:attrNameLst>
                                      </p:cBhvr>
                                      <p:tavLst>
                                        <p:tav tm="0">
                                          <p:val>
                                            <p:strVal val="#ppt_x"/>
                                          </p:val>
                                        </p:tav>
                                        <p:tav tm="100000">
                                          <p:val>
                                            <p:strVal val="#ppt_x"/>
                                          </p:val>
                                        </p:tav>
                                      </p:tavLst>
                                    </p:anim>
                                    <p:anim calcmode="lin" valueType="num">
                                      <p:cBhvr>
                                        <p:cTn id="58" dur="500" fill="hold"/>
                                        <p:tgtEl>
                                          <p:spTgt spid="18"/>
                                        </p:tgtEl>
                                        <p:attrNameLst>
                                          <p:attrName>ppt_y</p:attrName>
                                        </p:attrNameLst>
                                      </p:cBhvr>
                                      <p:tavLst>
                                        <p:tav tm="0">
                                          <p:val>
                                            <p:strVal val="1+#ppt_h/2"/>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Effect transition="in" filter="fade">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13" grpId="0" bldLvl="0" animBg="1"/>
      <p:bldP spid="13" grpId="1" bldLvl="0" animBg="1"/>
      <p:bldP spid="15" grpId="0" bldLvl="0" animBg="1"/>
      <p:bldP spid="15" grpId="1" bldLvl="0" animBg="1"/>
      <p:bldP spid="16" grpId="0" bldLvl="0" animBg="1"/>
      <p:bldP spid="28"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0594"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0595"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8"/>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4"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4" name="矩形 15"/>
          <p:cNvSpPr>
            <a:spLocks noChangeArrowheads="1"/>
          </p:cNvSpPr>
          <p:nvPr/>
        </p:nvSpPr>
        <p:spPr bwMode="auto">
          <a:xfrm>
            <a:off x="271463" y="3160713"/>
            <a:ext cx="1439862" cy="1771650"/>
          </a:xfrm>
          <a:prstGeom prst="rect">
            <a:avLst/>
          </a:prstGeom>
          <a:solidFill>
            <a:schemeClr val="accent5">
              <a:lumMod val="40000"/>
              <a:lumOff val="60000"/>
            </a:schemeClr>
          </a:solidFill>
        </p:spPr>
        <p:style>
          <a:lnRef idx="1">
            <a:schemeClr val="accent6"/>
          </a:lnRef>
          <a:fillRef idx="3">
            <a:schemeClr val="accent6"/>
          </a:fillRef>
          <a:effectRef idx="2">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6</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学习成果的系统梳理</a:t>
            </a:r>
            <a:endParaRPr lang="zh-CN" altLang="en-US" sz="1875" noProof="1"/>
          </a:p>
        </p:txBody>
      </p:sp>
      <p:pic>
        <p:nvPicPr>
          <p:cNvPr id="3" name="图片 2" descr="C:\Users\Administrator\Desktop\QQ图片20170814173803.pngQQ图片20170814173803"/>
          <p:cNvPicPr>
            <a:picLocks noChangeAspect="1"/>
          </p:cNvPicPr>
          <p:nvPr/>
        </p:nvPicPr>
        <p:blipFill>
          <a:blip r:embed="rId2" cstate="print"/>
          <a:srcRect/>
          <a:stretch>
            <a:fillRect/>
          </a:stretch>
        </p:blipFill>
        <p:spPr bwMode="auto">
          <a:xfrm>
            <a:off x="2030413" y="1092200"/>
            <a:ext cx="10145712" cy="5699125"/>
          </a:xfrm>
          <a:prstGeom prst="rect">
            <a:avLst/>
          </a:prstGeom>
          <a:noFill/>
          <a:ln w="9525">
            <a:noFill/>
            <a:miter lim="800000"/>
            <a:headEnd/>
            <a:tailEnd/>
          </a:ln>
        </p:spPr>
      </p:pic>
      <p:sp>
        <p:nvSpPr>
          <p:cNvPr id="5" name="矩形 4"/>
          <p:cNvSpPr/>
          <p:nvPr/>
        </p:nvSpPr>
        <p:spPr>
          <a:xfrm>
            <a:off x="6958013" y="1800225"/>
            <a:ext cx="423862" cy="2317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6" name="矩形 15"/>
          <p:cNvSpPr/>
          <p:nvPr/>
        </p:nvSpPr>
        <p:spPr>
          <a:xfrm>
            <a:off x="8010525" y="1303338"/>
            <a:ext cx="3405188" cy="836612"/>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单篇文献的所有学习笔记，会在全部笔记 模块下呈现，系统提供了三种笔记呈现方式</a:t>
            </a:r>
          </a:p>
        </p:txBody>
      </p:sp>
      <p:sp>
        <p:nvSpPr>
          <p:cNvPr id="7" name="直接连接符 6"/>
          <p:cNvSpPr>
            <a:spLocks noChangeShapeType="1"/>
          </p:cNvSpPr>
          <p:nvPr/>
        </p:nvSpPr>
        <p:spPr bwMode="auto">
          <a:xfrm flipH="1">
            <a:off x="7551738" y="1714500"/>
            <a:ext cx="479425" cy="317500"/>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
        <p:nvSpPr>
          <p:cNvPr id="8" name="矩形 7"/>
          <p:cNvSpPr/>
          <p:nvPr/>
        </p:nvSpPr>
        <p:spPr>
          <a:xfrm>
            <a:off x="4129088" y="2560638"/>
            <a:ext cx="5254625" cy="4230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9" name="矩形 8"/>
          <p:cNvSpPr/>
          <p:nvPr/>
        </p:nvSpPr>
        <p:spPr>
          <a:xfrm>
            <a:off x="6737350" y="2032000"/>
            <a:ext cx="814388" cy="292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13" name="图片 12"/>
          <p:cNvPicPr>
            <a:picLocks noChangeAspect="1"/>
          </p:cNvPicPr>
          <p:nvPr/>
        </p:nvPicPr>
        <p:blipFill>
          <a:blip r:embed="rId3" cstate="print"/>
          <a:srcRect/>
          <a:stretch>
            <a:fillRect/>
          </a:stretch>
        </p:blipFill>
        <p:spPr bwMode="auto">
          <a:xfrm>
            <a:off x="4054475" y="2324100"/>
            <a:ext cx="5327650" cy="4467225"/>
          </a:xfrm>
          <a:prstGeom prst="rect">
            <a:avLst/>
          </a:prstGeom>
          <a:noFill/>
          <a:ln w="9525">
            <a:noFill/>
            <a:miter lim="800000"/>
            <a:headEnd/>
            <a:tailEnd/>
          </a:ln>
        </p:spPr>
      </p:pic>
      <p:pic>
        <p:nvPicPr>
          <p:cNvPr id="14" name="图片 13"/>
          <p:cNvPicPr>
            <a:picLocks noChangeAspect="1"/>
          </p:cNvPicPr>
          <p:nvPr/>
        </p:nvPicPr>
        <p:blipFill>
          <a:blip r:embed="rId4" cstate="print"/>
          <a:srcRect/>
          <a:stretch>
            <a:fillRect/>
          </a:stretch>
        </p:blipFill>
        <p:spPr bwMode="auto">
          <a:xfrm>
            <a:off x="4054475" y="2324100"/>
            <a:ext cx="5391150" cy="446722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3"/>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amond(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8" grpId="0" bldLvl="0" animBg="1"/>
      <p:bldP spid="9"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1618"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1619" name="文本框 1"/>
          <p:cNvSpPr txBox="1">
            <a:spLocks noChangeArrowheads="1"/>
          </p:cNvSpPr>
          <p:nvPr/>
        </p:nvSpPr>
        <p:spPr bwMode="auto">
          <a:xfrm>
            <a:off x="4489450" y="795338"/>
            <a:ext cx="3541713" cy="339725"/>
          </a:xfrm>
          <a:prstGeom prst="rect">
            <a:avLst/>
          </a:prstGeom>
          <a:noFill/>
          <a:ln w="9525">
            <a:noFill/>
            <a:miter lim="800000"/>
          </a:ln>
        </p:spPr>
        <p:txBody>
          <a:bodyPr>
            <a:spAutoFit/>
          </a:bodyPr>
          <a:lstStyle/>
          <a:p>
            <a:pPr>
              <a:buFont typeface="Arial" panose="020B0604020202020204" pitchFamily="34" charset="0"/>
              <a:buNone/>
            </a:pPr>
            <a:r>
              <a:rPr lang="en-US" altLang="zh-CN" sz="1600" b="1">
                <a:latin typeface="Arial" panose="020B0604020202020204" pitchFamily="34" charset="0"/>
              </a:rPr>
              <a:t>2</a:t>
            </a:r>
            <a:r>
              <a:rPr lang="zh-CN" altLang="en-US" sz="1600" b="1">
                <a:latin typeface="Arial" panose="020B0604020202020204" pitchFamily="34" charset="0"/>
                <a:ea typeface="黑体" panose="02010609060101010101" pitchFamily="49" charset="-122"/>
              </a:rPr>
              <a:t>、</a:t>
            </a:r>
            <a:r>
              <a:rPr lang="zh-CN" altLang="en-US" sz="16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16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8"/>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4"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4" name="矩形 15"/>
          <p:cNvSpPr>
            <a:spLocks noChangeArrowheads="1"/>
          </p:cNvSpPr>
          <p:nvPr/>
        </p:nvSpPr>
        <p:spPr bwMode="auto">
          <a:xfrm>
            <a:off x="271463" y="3160713"/>
            <a:ext cx="1439862" cy="1771650"/>
          </a:xfrm>
          <a:prstGeom prst="rect">
            <a:avLst/>
          </a:prstGeom>
          <a:solidFill>
            <a:schemeClr val="accent5">
              <a:lumMod val="40000"/>
              <a:lumOff val="60000"/>
            </a:schemeClr>
          </a:solidFill>
        </p:spPr>
        <p:style>
          <a:lnRef idx="1">
            <a:schemeClr val="accent6"/>
          </a:lnRef>
          <a:fillRef idx="3">
            <a:schemeClr val="accent6"/>
          </a:fillRef>
          <a:effectRef idx="2">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6</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学习成果的系统梳理</a:t>
            </a:r>
            <a:endParaRPr lang="zh-CN" altLang="en-US" sz="1875" noProof="1"/>
          </a:p>
        </p:txBody>
      </p:sp>
      <p:pic>
        <p:nvPicPr>
          <p:cNvPr id="23" name="图片 22"/>
          <p:cNvPicPr>
            <a:picLocks noChangeAspect="1"/>
          </p:cNvPicPr>
          <p:nvPr/>
        </p:nvPicPr>
        <p:blipFill>
          <a:blip r:embed="rId2" cstate="print"/>
          <a:srcRect/>
          <a:stretch>
            <a:fillRect/>
          </a:stretch>
        </p:blipFill>
        <p:spPr bwMode="auto">
          <a:xfrm>
            <a:off x="2105025" y="1193800"/>
            <a:ext cx="9866313" cy="5589588"/>
          </a:xfrm>
          <a:prstGeom prst="rect">
            <a:avLst/>
          </a:prstGeom>
          <a:noFill/>
          <a:ln w="9525">
            <a:noFill/>
            <a:miter lim="800000"/>
            <a:headEnd/>
            <a:tailEnd/>
          </a:ln>
        </p:spPr>
      </p:pic>
      <p:sp>
        <p:nvSpPr>
          <p:cNvPr id="26" name="矩形 15"/>
          <p:cNvSpPr>
            <a:spLocks noChangeArrowheads="1"/>
          </p:cNvSpPr>
          <p:nvPr/>
        </p:nvSpPr>
        <p:spPr bwMode="auto">
          <a:xfrm>
            <a:off x="4770438" y="3554413"/>
            <a:ext cx="3689350" cy="1260475"/>
          </a:xfrm>
          <a:prstGeom prst="rect">
            <a:avLst/>
          </a:prstGeom>
          <a:solidFill>
            <a:srgbClr val="00B050"/>
          </a:solidFill>
          <a:ln w="9525">
            <a:noFill/>
            <a:miter lim="800000"/>
          </a:ln>
        </p:spPr>
        <p:txBody>
          <a:bodyPr anchor="ctr"/>
          <a:lstStyle/>
          <a:p>
            <a:pPr algn="ctr">
              <a:buFont typeface="Arial" panose="020B0604020202020204" pitchFamily="34" charset="0"/>
              <a:buNone/>
            </a:pPr>
            <a:r>
              <a:rPr lang="zh-CN" altLang="en-US" sz="1600" b="1">
                <a:solidFill>
                  <a:srgbClr val="FFFFFF"/>
                </a:solidFill>
                <a:ea typeface="微软雅黑" panose="020B0503020204020204" pitchFamily="34" charset="-122"/>
              </a:rPr>
              <a:t>点击学习专题，即可查看自己学习该专题文献后形成的所有笔记及相关知识标签。</a:t>
            </a:r>
          </a:p>
        </p:txBody>
      </p:sp>
      <p:sp>
        <p:nvSpPr>
          <p:cNvPr id="27" name="直接连接符 26"/>
          <p:cNvSpPr/>
          <p:nvPr/>
        </p:nvSpPr>
        <p:spPr>
          <a:xfrm flipH="1" flipV="1">
            <a:off x="3736975" y="4237038"/>
            <a:ext cx="1212850" cy="1587"/>
          </a:xfrm>
          <a:prstGeom prst="line">
            <a:avLst/>
          </a:prstGeom>
          <a:ln w="28575"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30" name="矩形 29"/>
          <p:cNvSpPr/>
          <p:nvPr/>
        </p:nvSpPr>
        <p:spPr>
          <a:xfrm>
            <a:off x="4144963" y="2214563"/>
            <a:ext cx="441325" cy="396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pic>
        <p:nvPicPr>
          <p:cNvPr id="32" name="图片 31"/>
          <p:cNvPicPr>
            <a:picLocks noChangeAspect="1"/>
          </p:cNvPicPr>
          <p:nvPr/>
        </p:nvPicPr>
        <p:blipFill>
          <a:blip r:embed="rId3" cstate="print"/>
          <a:srcRect/>
          <a:stretch>
            <a:fillRect/>
          </a:stretch>
        </p:blipFill>
        <p:spPr bwMode="auto">
          <a:xfrm>
            <a:off x="3563938" y="1193800"/>
            <a:ext cx="8559800" cy="5353050"/>
          </a:xfrm>
          <a:prstGeom prst="rect">
            <a:avLst/>
          </a:prstGeom>
          <a:noFill/>
          <a:ln w="9525">
            <a:noFill/>
            <a:miter lim="800000"/>
            <a:headEnd/>
            <a:tailEnd/>
          </a:ln>
        </p:spPr>
      </p:pic>
      <p:sp>
        <p:nvSpPr>
          <p:cNvPr id="33" name="右箭头 32"/>
          <p:cNvSpPr/>
          <p:nvPr/>
        </p:nvSpPr>
        <p:spPr>
          <a:xfrm>
            <a:off x="3730625" y="3171825"/>
            <a:ext cx="2627313" cy="2192338"/>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fontAlgn="auto">
              <a:buFont typeface="Arial" panose="020B0604020202020204" pitchFamily="34" charset="0"/>
              <a:buNone/>
              <a:defRPr/>
            </a:pPr>
            <a:r>
              <a:rPr lang="zh-CN" altLang="en-US" sz="1600" b="1" noProof="1"/>
              <a:t>自动汇编所有的笔记文档</a:t>
            </a:r>
          </a:p>
        </p:txBody>
      </p:sp>
      <p:sp>
        <p:nvSpPr>
          <p:cNvPr id="34" name="矩形 33"/>
          <p:cNvSpPr/>
          <p:nvPr/>
        </p:nvSpPr>
        <p:spPr>
          <a:xfrm>
            <a:off x="3925888" y="1230313"/>
            <a:ext cx="441325" cy="347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pic>
        <p:nvPicPr>
          <p:cNvPr id="35" name="图片 34"/>
          <p:cNvPicPr>
            <a:picLocks noChangeAspect="1"/>
          </p:cNvPicPr>
          <p:nvPr/>
        </p:nvPicPr>
        <p:blipFill>
          <a:blip r:embed="rId4" cstate="print"/>
          <a:srcRect/>
          <a:stretch>
            <a:fillRect/>
          </a:stretch>
        </p:blipFill>
        <p:spPr bwMode="auto">
          <a:xfrm>
            <a:off x="4564063" y="1476375"/>
            <a:ext cx="4945062" cy="828675"/>
          </a:xfrm>
          <a:prstGeom prst="rect">
            <a:avLst/>
          </a:prstGeom>
          <a:noFill/>
          <a:ln w="9525">
            <a:noFill/>
            <a:miter lim="800000"/>
            <a:headEnd/>
            <a:tailEnd/>
          </a:ln>
        </p:spPr>
      </p:pic>
      <p:sp>
        <p:nvSpPr>
          <p:cNvPr id="36" name="矩形 35"/>
          <p:cNvSpPr/>
          <p:nvPr/>
        </p:nvSpPr>
        <p:spPr>
          <a:xfrm>
            <a:off x="7521575" y="1508125"/>
            <a:ext cx="571500" cy="795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pic>
        <p:nvPicPr>
          <p:cNvPr id="37" name="图片 36"/>
          <p:cNvPicPr>
            <a:picLocks noChangeAspect="1"/>
          </p:cNvPicPr>
          <p:nvPr/>
        </p:nvPicPr>
        <p:blipFill>
          <a:blip r:embed="rId5" cstate="print"/>
          <a:srcRect/>
          <a:stretch>
            <a:fillRect/>
          </a:stretch>
        </p:blipFill>
        <p:spPr bwMode="auto">
          <a:xfrm>
            <a:off x="2060575" y="1412875"/>
            <a:ext cx="9910763" cy="5321300"/>
          </a:xfrm>
          <a:prstGeom prst="rect">
            <a:avLst/>
          </a:prstGeom>
          <a:noFill/>
          <a:ln w="9525">
            <a:noFill/>
            <a:miter lim="800000"/>
            <a:headEnd/>
            <a:tailEnd/>
          </a:ln>
        </p:spPr>
      </p:pic>
      <p:sp>
        <p:nvSpPr>
          <p:cNvPr id="38" name="矩形 37"/>
          <p:cNvSpPr/>
          <p:nvPr/>
        </p:nvSpPr>
        <p:spPr>
          <a:xfrm>
            <a:off x="7121525" y="1957388"/>
            <a:ext cx="4849813" cy="4776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sp>
        <p:nvSpPr>
          <p:cNvPr id="39" name="矩形 15"/>
          <p:cNvSpPr/>
          <p:nvPr/>
        </p:nvSpPr>
        <p:spPr>
          <a:xfrm>
            <a:off x="8208963" y="495300"/>
            <a:ext cx="3421062" cy="917575"/>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600" noProof="1">
                <a:latin typeface="微软雅黑" panose="020B0503020204020204" pitchFamily="34" charset="-122"/>
                <a:ea typeface="微软雅黑" panose="020B0503020204020204" pitchFamily="34" charset="-122"/>
              </a:rPr>
              <a:t>前期学习过程中形成的所有文摘、笔记、汇编、创作、个人网盘及</a:t>
            </a:r>
            <a:r>
              <a:rPr lang="en-US" altLang="zh-CN" sz="1600" noProof="1">
                <a:latin typeface="微软雅黑" panose="020B0503020204020204" pitchFamily="34" charset="-122"/>
                <a:ea typeface="微软雅黑" panose="020B0503020204020204" pitchFamily="34" charset="-122"/>
              </a:rPr>
              <a:t>cnki</a:t>
            </a:r>
            <a:r>
              <a:rPr lang="zh-CN" altLang="en-US" sz="1600" noProof="1">
                <a:latin typeface="微软雅黑" panose="020B0503020204020204" pitchFamily="34" charset="-122"/>
                <a:ea typeface="微软雅黑" panose="020B0503020204020204" pitchFamily="34" charset="-122"/>
              </a:rPr>
              <a:t>文献均可检索插入。</a:t>
            </a:r>
          </a:p>
        </p:txBody>
      </p:sp>
      <p:sp>
        <p:nvSpPr>
          <p:cNvPr id="40" name="直接连接符 6"/>
          <p:cNvSpPr>
            <a:spLocks noChangeShapeType="1"/>
          </p:cNvSpPr>
          <p:nvPr/>
        </p:nvSpPr>
        <p:spPr bwMode="auto">
          <a:xfrm flipH="1">
            <a:off x="10028238" y="1306513"/>
            <a:ext cx="26987" cy="560387"/>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pic>
        <p:nvPicPr>
          <p:cNvPr id="41" name="图片 40"/>
          <p:cNvPicPr>
            <a:picLocks noChangeAspect="1"/>
          </p:cNvPicPr>
          <p:nvPr/>
        </p:nvPicPr>
        <p:blipFill>
          <a:blip r:embed="rId6" cstate="print"/>
          <a:srcRect/>
          <a:stretch>
            <a:fillRect/>
          </a:stretch>
        </p:blipFill>
        <p:spPr bwMode="auto">
          <a:xfrm>
            <a:off x="2495550" y="1795463"/>
            <a:ext cx="4646613" cy="4921250"/>
          </a:xfrm>
          <a:prstGeom prst="rect">
            <a:avLst/>
          </a:prstGeom>
          <a:noFill/>
          <a:ln w="9525">
            <a:noFill/>
            <a:miter lim="800000"/>
            <a:headEnd/>
            <a:tailEnd/>
          </a:ln>
        </p:spPr>
      </p:pic>
      <p:sp>
        <p:nvSpPr>
          <p:cNvPr id="42" name="矩形 41"/>
          <p:cNvSpPr/>
          <p:nvPr/>
        </p:nvSpPr>
        <p:spPr>
          <a:xfrm>
            <a:off x="2060575" y="1616075"/>
            <a:ext cx="234950" cy="549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p:tgtEl>
                                          <p:spTgt spid="26"/>
                                        </p:tgtEl>
                                        <p:attrNameLst>
                                          <p:attrName>ppt_x</p:attrName>
                                        </p:attrNameLst>
                                      </p:cBhvr>
                                      <p:tavLst>
                                        <p:tav tm="0">
                                          <p:val>
                                            <p:strVal val="#ppt_x-#ppt_w*1.125000"/>
                                          </p:val>
                                        </p:tav>
                                        <p:tav tm="100000">
                                          <p:val>
                                            <p:strVal val="#ppt_x"/>
                                          </p:val>
                                        </p:tav>
                                      </p:tavLst>
                                    </p:anim>
                                    <p:animEffect transition="in" filter="wipe(right)">
                                      <p:cBhvr>
                                        <p:cTn id="19" dur="500"/>
                                        <p:tgtEl>
                                          <p:spTgt spid="26"/>
                                        </p:tgtEl>
                                      </p:cBhvr>
                                    </p:animEffect>
                                  </p:childTnLst>
                                </p:cTn>
                              </p:par>
                            </p:childTnLst>
                          </p:cTn>
                        </p:par>
                        <p:par>
                          <p:cTn id="20" fill="hold">
                            <p:stCondLst>
                              <p:cond delay="1000"/>
                            </p:stCondLst>
                            <p:childTnLst>
                              <p:par>
                                <p:cTn id="21" presetID="1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p:tgtEl>
                                          <p:spTgt spid="27"/>
                                        </p:tgtEl>
                                        <p:attrNameLst>
                                          <p:attrName>ppt_x</p:attrName>
                                        </p:attrNameLst>
                                      </p:cBhvr>
                                      <p:tavLst>
                                        <p:tav tm="0">
                                          <p:val>
                                            <p:strVal val="#ppt_x-#ppt_w*1.125000"/>
                                          </p:val>
                                        </p:tav>
                                        <p:tav tm="100000">
                                          <p:val>
                                            <p:strVal val="#ppt_x"/>
                                          </p:val>
                                        </p:tav>
                                      </p:tavLst>
                                    </p:anim>
                                    <p:animEffect transition="in" filter="wipe(righ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1000" fill="hold"/>
                                        <p:tgtEl>
                                          <p:spTgt spid="30"/>
                                        </p:tgtEl>
                                        <p:attrNameLst>
                                          <p:attrName>ppt_w</p:attrName>
                                        </p:attrNameLst>
                                      </p:cBhvr>
                                      <p:tavLst>
                                        <p:tav tm="0">
                                          <p:val>
                                            <p:strVal val="#ppt_w+.3"/>
                                          </p:val>
                                        </p:tav>
                                        <p:tav tm="100000">
                                          <p:val>
                                            <p:strVal val="#ppt_w"/>
                                          </p:val>
                                        </p:tav>
                                      </p:tavLst>
                                    </p:anim>
                                    <p:anim calcmode="lin" valueType="num">
                                      <p:cBhvr>
                                        <p:cTn id="30" dur="1000" fill="hold"/>
                                        <p:tgtEl>
                                          <p:spTgt spid="30"/>
                                        </p:tgtEl>
                                        <p:attrNameLst>
                                          <p:attrName>ppt_h</p:attrName>
                                        </p:attrNameLst>
                                      </p:cBhvr>
                                      <p:tavLst>
                                        <p:tav tm="0">
                                          <p:val>
                                            <p:strVal val="#ppt_h"/>
                                          </p:val>
                                        </p:tav>
                                        <p:tav tm="100000">
                                          <p:val>
                                            <p:strVal val="#ppt_h"/>
                                          </p:val>
                                        </p:tav>
                                      </p:tavLst>
                                    </p:anim>
                                    <p:animEffect transition="in" filter="fade">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ppt_x</p:attrName>
                                        </p:attrNameLst>
                                      </p:cBhvr>
                                      <p:tavLst>
                                        <p:tav tm="0">
                                          <p:val>
                                            <p:strVal val="#ppt_x"/>
                                          </p:val>
                                        </p:tav>
                                        <p:tav tm="100000">
                                          <p:val>
                                            <p:strVal val="#ppt_x"/>
                                          </p:val>
                                        </p:tav>
                                      </p:tavLst>
                                    </p:anim>
                                    <p:anim calcmode="lin" valueType="num">
                                      <p:cBhvr>
                                        <p:cTn id="37" dur="500" fill="hold"/>
                                        <p:tgtEl>
                                          <p:spTgt spid="3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ppt_x</p:attrName>
                                        </p:attrNameLst>
                                      </p:cBhvr>
                                      <p:tavLst>
                                        <p:tav tm="0">
                                          <p:val>
                                            <p:strVal val="#ppt_x"/>
                                          </p:val>
                                        </p:tav>
                                        <p:tav tm="100000">
                                          <p:val>
                                            <p:strVal val="#ppt_x"/>
                                          </p:val>
                                        </p:tav>
                                      </p:tavLst>
                                    </p:anim>
                                    <p:anim calcmode="lin" valueType="num">
                                      <p:cBhvr>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1000" fill="hold"/>
                                        <p:tgtEl>
                                          <p:spTgt spid="34"/>
                                        </p:tgtEl>
                                        <p:attrNameLst>
                                          <p:attrName>ppt_w</p:attrName>
                                        </p:attrNameLst>
                                      </p:cBhvr>
                                      <p:tavLst>
                                        <p:tav tm="0">
                                          <p:val>
                                            <p:strVal val="#ppt_w+.3"/>
                                          </p:val>
                                        </p:tav>
                                        <p:tav tm="100000">
                                          <p:val>
                                            <p:strVal val="#ppt_w"/>
                                          </p:val>
                                        </p:tav>
                                      </p:tavLst>
                                    </p:anim>
                                    <p:anim calcmode="lin" valueType="num">
                                      <p:cBhvr>
                                        <p:cTn id="52" dur="1000" fill="hold"/>
                                        <p:tgtEl>
                                          <p:spTgt spid="34"/>
                                        </p:tgtEl>
                                        <p:attrNameLst>
                                          <p:attrName>ppt_h</p:attrName>
                                        </p:attrNameLst>
                                      </p:cBhvr>
                                      <p:tavLst>
                                        <p:tav tm="0">
                                          <p:val>
                                            <p:strVal val="#ppt_h"/>
                                          </p:val>
                                        </p:tav>
                                        <p:tav tm="100000">
                                          <p:val>
                                            <p:strVal val="#ppt_h"/>
                                          </p:val>
                                        </p:tav>
                                      </p:tavLst>
                                    </p:anim>
                                    <p:animEffect transition="in" filter="fade">
                                      <p:cBhvr>
                                        <p:cTn id="53" dur="1000"/>
                                        <p:tgtEl>
                                          <p:spTgt spid="34"/>
                                        </p:tgtEl>
                                      </p:cBhvr>
                                    </p:animEffect>
                                  </p:childTnLst>
                                </p:cTn>
                              </p:par>
                              <p:par>
                                <p:cTn id="54" presetID="2" presetClass="entr" presetSubtype="4"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ppt_x</p:attrName>
                                        </p:attrNameLst>
                                      </p:cBhvr>
                                      <p:tavLst>
                                        <p:tav tm="0">
                                          <p:val>
                                            <p:strVal val="#ppt_x"/>
                                          </p:val>
                                        </p:tav>
                                        <p:tav tm="100000">
                                          <p:val>
                                            <p:strVal val="#ppt_x"/>
                                          </p:val>
                                        </p:tav>
                                      </p:tavLst>
                                    </p:anim>
                                    <p:anim calcmode="lin" valueType="num">
                                      <p:cBhvr>
                                        <p:cTn id="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0" presetClass="entr" presetSubtype="0" decel="10000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1000" fill="hold"/>
                                        <p:tgtEl>
                                          <p:spTgt spid="36"/>
                                        </p:tgtEl>
                                        <p:attrNameLst>
                                          <p:attrName>ppt_w</p:attrName>
                                        </p:attrNameLst>
                                      </p:cBhvr>
                                      <p:tavLst>
                                        <p:tav tm="0">
                                          <p:val>
                                            <p:strVal val="#ppt_w+.3"/>
                                          </p:val>
                                        </p:tav>
                                        <p:tav tm="100000">
                                          <p:val>
                                            <p:strVal val="#ppt_w"/>
                                          </p:val>
                                        </p:tav>
                                      </p:tavLst>
                                    </p:anim>
                                    <p:anim calcmode="lin" valueType="num">
                                      <p:cBhvr>
                                        <p:cTn id="63" dur="1000" fill="hold"/>
                                        <p:tgtEl>
                                          <p:spTgt spid="36"/>
                                        </p:tgtEl>
                                        <p:attrNameLst>
                                          <p:attrName>ppt_h</p:attrName>
                                        </p:attrNameLst>
                                      </p:cBhvr>
                                      <p:tavLst>
                                        <p:tav tm="0">
                                          <p:val>
                                            <p:strVal val="#ppt_h"/>
                                          </p:val>
                                        </p:tav>
                                        <p:tav tm="100000">
                                          <p:val>
                                            <p:strVal val="#ppt_h"/>
                                          </p:val>
                                        </p:tav>
                                      </p:tavLst>
                                    </p:anim>
                                    <p:animEffect transition="in" filter="fade">
                                      <p:cBhvr>
                                        <p:cTn id="64" dur="10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ox(in)">
                                      <p:cBhvr>
                                        <p:cTn id="69" dur="20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p:cTn id="74" dur="1000" fill="hold"/>
                                        <p:tgtEl>
                                          <p:spTgt spid="38"/>
                                        </p:tgtEl>
                                        <p:attrNameLst>
                                          <p:attrName>ppt_w</p:attrName>
                                        </p:attrNameLst>
                                      </p:cBhvr>
                                      <p:tavLst>
                                        <p:tav tm="0">
                                          <p:val>
                                            <p:strVal val="#ppt_w+.3"/>
                                          </p:val>
                                        </p:tav>
                                        <p:tav tm="100000">
                                          <p:val>
                                            <p:strVal val="#ppt_w"/>
                                          </p:val>
                                        </p:tav>
                                      </p:tavLst>
                                    </p:anim>
                                    <p:anim calcmode="lin" valueType="num">
                                      <p:cBhvr>
                                        <p:cTn id="75" dur="1000" fill="hold"/>
                                        <p:tgtEl>
                                          <p:spTgt spid="38"/>
                                        </p:tgtEl>
                                        <p:attrNameLst>
                                          <p:attrName>ppt_h</p:attrName>
                                        </p:attrNameLst>
                                      </p:cBhvr>
                                      <p:tavLst>
                                        <p:tav tm="0">
                                          <p:val>
                                            <p:strVal val="#ppt_h"/>
                                          </p:val>
                                        </p:tav>
                                        <p:tav tm="100000">
                                          <p:val>
                                            <p:strVal val="#ppt_h"/>
                                          </p:val>
                                        </p:tav>
                                      </p:tavLst>
                                    </p:anim>
                                    <p:animEffect transition="in" filter="fade">
                                      <p:cBhvr>
                                        <p:cTn id="76" dur="1000"/>
                                        <p:tgtEl>
                                          <p:spTgt spid="3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par>
                                <p:cTn id="80" presetID="53"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xit" presetSubtype="4" fill="hold" grpId="1" nodeType="clickEffect">
                                  <p:stCondLst>
                                    <p:cond delay="0"/>
                                  </p:stCondLst>
                                  <p:childTnLst>
                                    <p:animEffect transition="out" filter="wipe(down)">
                                      <p:cBhvr>
                                        <p:cTn id="88" dur="500"/>
                                        <p:tgtEl>
                                          <p:spTgt spid="36"/>
                                        </p:tgtEl>
                                      </p:cBhvr>
                                    </p:animEffect>
                                    <p:set>
                                      <p:cBhvr>
                                        <p:cTn id="89" dur="1" fill="hold">
                                          <p:stCondLst>
                                            <p:cond delay="499"/>
                                          </p:stCondLst>
                                        </p:cTn>
                                        <p:tgtEl>
                                          <p:spTgt spid="36"/>
                                        </p:tgtEl>
                                        <p:attrNameLst>
                                          <p:attrName>style.visibility</p:attrName>
                                        </p:attrNameLst>
                                      </p:cBhvr>
                                      <p:to>
                                        <p:strVal val="hidden"/>
                                      </p:to>
                                    </p:set>
                                  </p:childTnLst>
                                </p:cTn>
                              </p:par>
                              <p:par>
                                <p:cTn id="90" presetID="22" presetClass="exit" presetSubtype="4" fill="hold" grpId="1" nodeType="withEffect">
                                  <p:stCondLst>
                                    <p:cond delay="0"/>
                                  </p:stCondLst>
                                  <p:childTnLst>
                                    <p:animEffect transition="out" filter="wipe(down)">
                                      <p:cBhvr>
                                        <p:cTn id="91" dur="500"/>
                                        <p:tgtEl>
                                          <p:spTgt spid="34"/>
                                        </p:tgtEl>
                                      </p:cBhvr>
                                    </p:animEffect>
                                    <p:set>
                                      <p:cBhvr>
                                        <p:cTn id="92" dur="1" fill="hold">
                                          <p:stCondLst>
                                            <p:cond delay="499"/>
                                          </p:stCondLst>
                                        </p:cTn>
                                        <p:tgtEl>
                                          <p:spTgt spid="34"/>
                                        </p:tgtEl>
                                        <p:attrNameLst>
                                          <p:attrName>style.visibility</p:attrName>
                                        </p:attrNameLst>
                                      </p:cBhvr>
                                      <p:to>
                                        <p:strVal val="hidden"/>
                                      </p:to>
                                    </p:set>
                                  </p:childTnLst>
                                </p:cTn>
                              </p:par>
                              <p:par>
                                <p:cTn id="93" presetID="22" presetClass="exit" presetSubtype="4" fill="hold" nodeType="withEffect">
                                  <p:stCondLst>
                                    <p:cond delay="0"/>
                                  </p:stCondLst>
                                  <p:childTnLst>
                                    <p:animEffect transition="out" filter="wipe(down)">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0" presetClass="entr" presetSubtype="0" decel="100000" fill="hold" grpId="0" nodeType="clickEffect">
                                  <p:stCondLst>
                                    <p:cond delay="0"/>
                                  </p:stCondLst>
                                  <p:childTnLst>
                                    <p:set>
                                      <p:cBhvr>
                                        <p:cTn id="99" dur="1" fill="hold">
                                          <p:stCondLst>
                                            <p:cond delay="0"/>
                                          </p:stCondLst>
                                        </p:cTn>
                                        <p:tgtEl>
                                          <p:spTgt spid="42"/>
                                        </p:tgtEl>
                                        <p:attrNameLst>
                                          <p:attrName>style.visibility</p:attrName>
                                        </p:attrNameLst>
                                      </p:cBhvr>
                                      <p:to>
                                        <p:strVal val="visible"/>
                                      </p:to>
                                    </p:set>
                                    <p:anim calcmode="lin" valueType="num">
                                      <p:cBhvr>
                                        <p:cTn id="100" dur="1000" fill="hold"/>
                                        <p:tgtEl>
                                          <p:spTgt spid="42"/>
                                        </p:tgtEl>
                                        <p:attrNameLst>
                                          <p:attrName>ppt_w</p:attrName>
                                        </p:attrNameLst>
                                      </p:cBhvr>
                                      <p:tavLst>
                                        <p:tav tm="0">
                                          <p:val>
                                            <p:strVal val="#ppt_w+.3"/>
                                          </p:val>
                                        </p:tav>
                                        <p:tav tm="100000">
                                          <p:val>
                                            <p:strVal val="#ppt_w"/>
                                          </p:val>
                                        </p:tav>
                                      </p:tavLst>
                                    </p:anim>
                                    <p:anim calcmode="lin" valueType="num">
                                      <p:cBhvr>
                                        <p:cTn id="101" dur="1000" fill="hold"/>
                                        <p:tgtEl>
                                          <p:spTgt spid="42"/>
                                        </p:tgtEl>
                                        <p:attrNameLst>
                                          <p:attrName>ppt_h</p:attrName>
                                        </p:attrNameLst>
                                      </p:cBhvr>
                                      <p:tavLst>
                                        <p:tav tm="0">
                                          <p:val>
                                            <p:strVal val="#ppt_h"/>
                                          </p:val>
                                        </p:tav>
                                        <p:tav tm="100000">
                                          <p:val>
                                            <p:strVal val="#ppt_h"/>
                                          </p:val>
                                        </p:tav>
                                      </p:tavLst>
                                    </p:anim>
                                    <p:animEffect transition="in" filter="fade">
                                      <p:cBhvr>
                                        <p:cTn id="102" dur="100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8" presetClass="entr" presetSubtype="16"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diamond(in)">
                                      <p:cBhvr>
                                        <p:cTn id="10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6" grpId="0" bldLvl="0" animBg="1"/>
      <p:bldP spid="30" grpId="0" bldLvl="0" animBg="1"/>
      <p:bldP spid="33" grpId="0" bldLvl="0" animBg="1"/>
      <p:bldP spid="33" grpId="1" bldLvl="0" animBg="1"/>
      <p:bldP spid="34" grpId="0" bldLvl="0" animBg="1"/>
      <p:bldP spid="34" grpId="1" bldLvl="0" animBg="1"/>
      <p:bldP spid="36" grpId="0" bldLvl="0" animBg="1"/>
      <p:bldP spid="36" grpId="1" bldLvl="0" animBg="1"/>
      <p:bldP spid="38" grpId="0" bldLvl="0" animBg="1"/>
      <p:bldP spid="39" grpId="0" bldLvl="0" animBg="1"/>
      <p:bldP spid="42"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2642"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2643"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59" name="Group 4"/>
          <p:cNvGrpSpPr/>
          <p:nvPr/>
        </p:nvGrpSpPr>
        <p:grpSpPr bwMode="auto">
          <a:xfrm>
            <a:off x="1812714" y="1889726"/>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5" name="文本框 4"/>
          <p:cNvSpPr txBox="1">
            <a:spLocks noChangeArrowheads="1"/>
          </p:cNvSpPr>
          <p:nvPr/>
        </p:nvSpPr>
        <p:spPr bwMode="auto">
          <a:xfrm>
            <a:off x="3738563" y="1985963"/>
            <a:ext cx="696912" cy="400050"/>
          </a:xfrm>
          <a:prstGeom prst="rect">
            <a:avLst/>
          </a:prstGeom>
          <a:noFill/>
          <a:ln w="9525">
            <a:noFill/>
            <a:miter lim="800000"/>
          </a:ln>
        </p:spPr>
        <p:txBody>
          <a:bodyPr wrap="none">
            <a:spAutoFit/>
          </a:bodyPr>
          <a:lstStyle/>
          <a:p>
            <a:pPr>
              <a:buFont typeface="Arial" panose="020B0604020202020204" pitchFamily="34" charset="0"/>
              <a:buNone/>
            </a:pPr>
            <a:r>
              <a:rPr lang="zh-CN" altLang="zh-CN" sz="2000">
                <a:solidFill>
                  <a:srgbClr val="203864"/>
                </a:solidFill>
                <a:latin typeface="Arial" panose="020B0604020202020204" pitchFamily="34" charset="0"/>
                <a:ea typeface="微软雅黑" panose="020B0503020204020204" pitchFamily="34" charset="-122"/>
                <a:sym typeface="黑体" panose="02010609060101010101" pitchFamily="49" charset="-122"/>
              </a:rPr>
              <a:t>小结</a:t>
            </a:r>
          </a:p>
        </p:txBody>
      </p:sp>
      <p:sp>
        <p:nvSpPr>
          <p:cNvPr id="6" name="椭圆 5"/>
          <p:cNvSpPr/>
          <p:nvPr/>
        </p:nvSpPr>
        <p:spPr>
          <a:xfrm>
            <a:off x="88900" y="3829050"/>
            <a:ext cx="969963" cy="9159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r>
              <a:rPr lang="zh-CN" altLang="en-US" sz="2275" b="1" noProof="1"/>
              <a:t>文献</a:t>
            </a:r>
          </a:p>
        </p:txBody>
      </p:sp>
      <p:sp>
        <p:nvSpPr>
          <p:cNvPr id="31" name="椭圆 30"/>
          <p:cNvSpPr/>
          <p:nvPr/>
        </p:nvSpPr>
        <p:spPr>
          <a:xfrm>
            <a:off x="10191750" y="3429000"/>
            <a:ext cx="1849438" cy="177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r>
              <a:rPr lang="zh-CN" altLang="en-US" sz="2275" b="1" noProof="1"/>
              <a:t>系列学习成果</a:t>
            </a:r>
          </a:p>
        </p:txBody>
      </p:sp>
      <p:sp>
        <p:nvSpPr>
          <p:cNvPr id="32" name="矩形 31"/>
          <p:cNvSpPr/>
          <p:nvPr/>
        </p:nvSpPr>
        <p:spPr>
          <a:xfrm>
            <a:off x="1200150" y="5418138"/>
            <a:ext cx="5962650" cy="954087"/>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fontAlgn="auto">
              <a:lnSpc>
                <a:spcPct val="150000"/>
              </a:lnSpc>
              <a:buClr>
                <a:srgbClr val="0070C0"/>
              </a:buClr>
              <a:buFont typeface="Arial" panose="020B0604020202020204" pitchFamily="34" charset="0"/>
              <a:buNone/>
              <a:defRPr/>
            </a:pPr>
            <a:r>
              <a:rPr lang="zh-CN" altLang="en-US" sz="2135" b="1" noProof="1">
                <a:solidFill>
                  <a:prstClr val="white"/>
                </a:solidFill>
                <a:latin typeface="微软雅黑" panose="020B0503020204020204" pitchFamily="34" charset="-122"/>
                <a:ea typeface="微软雅黑" panose="020B0503020204020204" pitchFamily="34" charset="-122"/>
                <a:sym typeface="+mn-ea"/>
              </a:rPr>
              <a:t>由</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薄</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sym typeface="+mn-ea"/>
              </a:rPr>
              <a:t>读</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厚</a:t>
            </a:r>
            <a:r>
              <a:rPr lang="en-US" altLang="zh-CN" sz="2135" b="1" noProof="1">
                <a:solidFill>
                  <a:prstClr val="white"/>
                </a:solidFill>
                <a:latin typeface="微软雅黑" panose="020B0503020204020204" pitchFamily="34" charset="-122"/>
                <a:ea typeface="微软雅黑" panose="020B0503020204020204" pitchFamily="34" charset="-122"/>
              </a:rPr>
              <a:t>”</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
        <p:nvSpPr>
          <p:cNvPr id="36" name="直接连接符 35"/>
          <p:cNvSpPr/>
          <p:nvPr/>
        </p:nvSpPr>
        <p:spPr>
          <a:xfrm flipH="1" flipV="1">
            <a:off x="5973763" y="2732088"/>
            <a:ext cx="7937" cy="696912"/>
          </a:xfrm>
          <a:prstGeom prst="line">
            <a:avLst/>
          </a:prstGeom>
          <a:ln w="28575"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37" name="直接连接符 36"/>
          <p:cNvSpPr/>
          <p:nvPr/>
        </p:nvSpPr>
        <p:spPr>
          <a:xfrm flipH="1" flipV="1">
            <a:off x="7737475" y="2701925"/>
            <a:ext cx="7938" cy="695325"/>
          </a:xfrm>
          <a:prstGeom prst="line">
            <a:avLst/>
          </a:prstGeom>
          <a:ln w="28575"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grpSp>
        <p:nvGrpSpPr>
          <p:cNvPr id="38" name="Group 4"/>
          <p:cNvGrpSpPr/>
          <p:nvPr/>
        </p:nvGrpSpPr>
        <p:grpSpPr bwMode="auto">
          <a:xfrm>
            <a:off x="5225802" y="1889467"/>
            <a:ext cx="1655445" cy="619125"/>
            <a:chOff x="1771" y="1883"/>
            <a:chExt cx="1326" cy="298"/>
          </a:xfrm>
          <a:solidFill>
            <a:schemeClr val="accent1">
              <a:lumMod val="75000"/>
            </a:schemeClr>
          </a:solidFill>
        </p:grpSpPr>
        <p:sp>
          <p:nvSpPr>
            <p:cNvPr id="39" name="Rectangle 5"/>
            <p:cNvSpPr>
              <a:spLocks noChangeArrowheads="1"/>
            </p:cNvSpPr>
            <p:nvPr/>
          </p:nvSpPr>
          <p:spPr bwMode="invGray">
            <a:xfrm>
              <a:off x="1771" y="1883"/>
              <a:ext cx="1205" cy="298"/>
            </a:xfrm>
            <a:prstGeom prst="rect">
              <a:avLst/>
            </a:prstGeom>
          </p:spPr>
          <p:style>
            <a:lnRef idx="3">
              <a:schemeClr val="lt1"/>
            </a:lnRef>
            <a:fillRef idx="1">
              <a:schemeClr val="accent4"/>
            </a:fillRef>
            <a:effectRef idx="1">
              <a:schemeClr val="accent4"/>
            </a:effectRef>
            <a:fontRef idx="minor">
              <a:schemeClr val="lt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整理结论</a:t>
              </a:r>
            </a:p>
          </p:txBody>
        </p:sp>
        <p:sp>
          <p:nvSpPr>
            <p:cNvPr id="42" name="AutoShape 6"/>
            <p:cNvSpPr>
              <a:spLocks noChangeArrowheads="1"/>
            </p:cNvSpPr>
            <p:nvPr/>
          </p:nvSpPr>
          <p:spPr bwMode="invGray">
            <a:xfrm rot="5400000">
              <a:off x="2967" y="1972"/>
              <a:ext cx="139" cy="120"/>
            </a:xfrm>
            <a:prstGeom prst="triangle">
              <a:avLst>
                <a:gd name="adj" fmla="val 50000"/>
              </a:avLst>
            </a:prstGeom>
          </p:spPr>
          <p:style>
            <a:lnRef idx="3">
              <a:schemeClr val="lt1"/>
            </a:lnRef>
            <a:fillRef idx="1">
              <a:schemeClr val="accent4"/>
            </a:fillRef>
            <a:effectRef idx="1">
              <a:schemeClr val="accent4"/>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64" name="Group 4"/>
          <p:cNvGrpSpPr/>
          <p:nvPr/>
        </p:nvGrpSpPr>
        <p:grpSpPr bwMode="auto">
          <a:xfrm>
            <a:off x="6937375" y="1889718"/>
            <a:ext cx="1655445" cy="619125"/>
            <a:chOff x="404" y="1936"/>
            <a:chExt cx="1326" cy="298"/>
          </a:xfrm>
          <a:solidFill>
            <a:schemeClr val="accent1">
              <a:lumMod val="75000"/>
            </a:schemeClr>
          </a:solidFill>
        </p:grpSpPr>
        <p:sp>
          <p:nvSpPr>
            <p:cNvPr id="65" name="Rectangle 5"/>
            <p:cNvSpPr>
              <a:spLocks noChangeArrowheads="1"/>
            </p:cNvSpPr>
            <p:nvPr/>
          </p:nvSpPr>
          <p:spPr bwMode="invGray">
            <a:xfrm>
              <a:off x="404" y="1936"/>
              <a:ext cx="1205" cy="298"/>
            </a:xfrm>
            <a:prstGeom prst="rect">
              <a:avLst/>
            </a:prstGeom>
          </p:spPr>
          <p:style>
            <a:lnRef idx="1">
              <a:schemeClr val="accent6"/>
            </a:lnRef>
            <a:fillRef idx="2">
              <a:schemeClr val="accent6"/>
            </a:fillRef>
            <a:effectRef idx="1">
              <a:schemeClr val="accent6"/>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沟通交流</a:t>
              </a:r>
            </a:p>
          </p:txBody>
        </p:sp>
        <p:sp>
          <p:nvSpPr>
            <p:cNvPr id="66" name="AutoShape 6"/>
            <p:cNvSpPr>
              <a:spLocks noChangeArrowheads="1"/>
            </p:cNvSpPr>
            <p:nvPr/>
          </p:nvSpPr>
          <p:spPr bwMode="invGray">
            <a:xfrm rot="5400000">
              <a:off x="1600" y="2025"/>
              <a:ext cx="139" cy="120"/>
            </a:xfrm>
            <a:prstGeom prst="triangle">
              <a:avLst>
                <a:gd name="adj" fmla="val 50000"/>
              </a:avLst>
            </a:prstGeom>
          </p:spPr>
          <p:style>
            <a:lnRef idx="1">
              <a:schemeClr val="accent6"/>
            </a:lnRef>
            <a:fillRef idx="2">
              <a:schemeClr val="accent6"/>
            </a:fillRef>
            <a:effectRef idx="1">
              <a:schemeClr val="accent6"/>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bwMode="auto">
          <a:xfrm>
            <a:off x="1271588" y="3402013"/>
            <a:ext cx="8697912" cy="1803400"/>
            <a:chOff x="1890" y="5350"/>
            <a:chExt cx="13698" cy="2840"/>
          </a:xfrm>
        </p:grpSpPr>
        <p:grpSp>
          <p:nvGrpSpPr>
            <p:cNvPr id="112659" name="组合 7"/>
            <p:cNvGrpSpPr/>
            <p:nvPr/>
          </p:nvGrpSpPr>
          <p:grpSpPr bwMode="auto">
            <a:xfrm>
              <a:off x="1890" y="5350"/>
              <a:ext cx="11477" cy="2840"/>
              <a:chOff x="2871" y="3726"/>
              <a:chExt cx="15066" cy="2840"/>
            </a:xfrm>
          </p:grpSpPr>
          <p:sp>
            <p:nvSpPr>
              <p:cNvPr id="17" name="矩形 15"/>
              <p:cNvSpPr>
                <a:spLocks noChangeArrowheads="1"/>
              </p:cNvSpPr>
              <p:nvPr/>
            </p:nvSpPr>
            <p:spPr bwMode="auto">
              <a:xfrm>
                <a:off x="2871" y="3731"/>
                <a:ext cx="1917" cy="2792"/>
              </a:xfrm>
              <a:prstGeom prst="rect">
                <a:avLst/>
              </a:prstGeom>
              <a:solidFill>
                <a:schemeClr val="accent6">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1</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t>框架式粗读</a:t>
                </a:r>
              </a:p>
            </p:txBody>
          </p:sp>
          <p:sp>
            <p:nvSpPr>
              <p:cNvPr id="21" name="矩形 15"/>
              <p:cNvSpPr>
                <a:spLocks noChangeArrowheads="1"/>
              </p:cNvSpPr>
              <p:nvPr/>
            </p:nvSpPr>
            <p:spPr bwMode="auto">
              <a:xfrm>
                <a:off x="5772" y="3726"/>
                <a:ext cx="1884" cy="2792"/>
              </a:xfrm>
              <a:prstGeom prst="rect">
                <a:avLst/>
              </a:prstGeom>
              <a:solidFill>
                <a:schemeClr val="accent4">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2</a:t>
                </a:r>
                <a:r>
                  <a:rPr lang="zh-CN" altLang="en-US" sz="1875" noProof="1"/>
                  <a:t>）</a:t>
                </a:r>
                <a:r>
                  <a:rPr lang="zh-CN" altLang="en-US" sz="1875" dirty="0"/>
                  <a:t/>
                </a:r>
                <a:br>
                  <a:rPr lang="zh-CN" altLang="en-US" sz="1875" dirty="0"/>
                </a:br>
                <a:r>
                  <a:rPr lang="zh-CN" altLang="en-US" sz="1875" noProof="1"/>
                  <a:t>分章节段落的细读</a:t>
                </a:r>
              </a:p>
            </p:txBody>
          </p:sp>
          <p:sp>
            <p:nvSpPr>
              <p:cNvPr id="33" name="矩形 15"/>
              <p:cNvSpPr>
                <a:spLocks noChangeArrowheads="1"/>
              </p:cNvSpPr>
              <p:nvPr/>
            </p:nvSpPr>
            <p:spPr bwMode="auto">
              <a:xfrm>
                <a:off x="8506" y="3726"/>
                <a:ext cx="2114" cy="2792"/>
              </a:xfrm>
              <a:prstGeom prst="rect">
                <a:avLst/>
              </a:prstGeom>
              <a:solidFill>
                <a:schemeClr val="accent5">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zh-CN" sz="1875" noProof="1">
                    <a:sym typeface="+mn-ea"/>
                  </a:rPr>
                  <a:t>（</a:t>
                </a:r>
                <a:r>
                  <a:rPr lang="en-US" altLang="zh-CN" sz="1875" noProof="1">
                    <a:sym typeface="+mn-ea"/>
                  </a:rPr>
                  <a:t>4</a:t>
                </a:r>
                <a:r>
                  <a:rPr lang="zh-CN" altLang="zh-CN" sz="1875" noProof="1">
                    <a:sym typeface="+mn-ea"/>
                  </a:rPr>
                  <a:t>）</a:t>
                </a:r>
                <a:endParaRPr lang="zh-CN" altLang="en-US" sz="1875" noProof="1"/>
              </a:p>
              <a:p>
                <a:pPr algn="ctr" fontAlgn="auto">
                  <a:lnSpc>
                    <a:spcPct val="100000"/>
                  </a:lnSpc>
                  <a:spcBef>
                    <a:spcPct val="0"/>
                  </a:spcBef>
                  <a:buFont typeface="Arial" panose="020B0604020202020204" pitchFamily="34" charset="0"/>
                  <a:buNone/>
                  <a:defRPr/>
                </a:pPr>
                <a:r>
                  <a:rPr lang="zh-CN" altLang="en-US" sz="1875" noProof="1"/>
                  <a:t>关联知识内容的拓展学习</a:t>
                </a:r>
              </a:p>
            </p:txBody>
          </p:sp>
          <p:sp>
            <p:nvSpPr>
              <p:cNvPr id="22" name="矩形 15"/>
              <p:cNvSpPr>
                <a:spLocks noChangeArrowheads="1"/>
              </p:cNvSpPr>
              <p:nvPr/>
            </p:nvSpPr>
            <p:spPr bwMode="auto">
              <a:xfrm>
                <a:off x="11394" y="3776"/>
                <a:ext cx="2711" cy="2790"/>
              </a:xfrm>
              <a:prstGeom prst="rect">
                <a:avLst/>
              </a:prstGeom>
              <a:solidFill>
                <a:schemeClr val="accent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3</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记学习笔记、做文摘、形成自己的学习成果</a:t>
                </a:r>
                <a:endParaRPr lang="zh-CN" altLang="en-US" sz="1875" noProof="1"/>
              </a:p>
            </p:txBody>
          </p:sp>
          <p:sp>
            <p:nvSpPr>
              <p:cNvPr id="23" name="矩形 15"/>
              <p:cNvSpPr>
                <a:spLocks noChangeArrowheads="1"/>
              </p:cNvSpPr>
              <p:nvPr/>
            </p:nvSpPr>
            <p:spPr bwMode="auto">
              <a:xfrm>
                <a:off x="14942" y="3758"/>
                <a:ext cx="2996" cy="2793"/>
              </a:xfrm>
              <a:prstGeom prst="rect">
                <a:avLst/>
              </a:prstGeom>
              <a:solidFill>
                <a:schemeClr val="accent5">
                  <a:lumMod val="40000"/>
                  <a:lumOff val="60000"/>
                </a:schemeClr>
              </a:solidFill>
            </p:spPr>
            <p:style>
              <a:lnRef idx="1">
                <a:schemeClr val="accent6"/>
              </a:lnRef>
              <a:fillRef idx="3">
                <a:schemeClr val="accent6"/>
              </a:fillRef>
              <a:effectRef idx="2">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5</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与同</a:t>
                </a:r>
                <a:r>
                  <a:rPr lang="en-US" altLang="zh-CN" sz="1875" noProof="1">
                    <a:sym typeface="+mn-ea"/>
                  </a:rPr>
                  <a:t>“</a:t>
                </a:r>
                <a:r>
                  <a:rPr lang="zh-CN" altLang="en-US" sz="1875" noProof="1">
                    <a:sym typeface="+mn-ea"/>
                  </a:rPr>
                  <a:t>学</a:t>
                </a:r>
                <a:r>
                  <a:rPr lang="en-US" altLang="zh-CN" sz="1875" noProof="1">
                    <a:sym typeface="+mn-ea"/>
                  </a:rPr>
                  <a:t>”</a:t>
                </a:r>
                <a:r>
                  <a:rPr lang="zh-CN" altLang="en-US" sz="1875" noProof="1">
                    <a:sym typeface="+mn-ea"/>
                  </a:rPr>
                  <a:t>之人沟通交流、分享研讨，做评判性思考</a:t>
                </a:r>
                <a:endParaRPr lang="zh-CN" altLang="en-US" sz="1875" noProof="1"/>
              </a:p>
            </p:txBody>
          </p:sp>
          <p:cxnSp>
            <p:nvCxnSpPr>
              <p:cNvPr id="26" name="直接箭头连接符 25"/>
              <p:cNvCxnSpPr>
                <a:stCxn id="17" idx="3"/>
              </p:cNvCxnSpPr>
              <p:nvPr/>
            </p:nvCxnSpPr>
            <p:spPr>
              <a:xfrm>
                <a:off x="4788" y="5126"/>
                <a:ext cx="712" cy="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17" idx="3"/>
              </p:cNvCxnSpPr>
              <p:nvPr/>
            </p:nvCxnSpPr>
            <p:spPr>
              <a:xfrm>
                <a:off x="7656" y="5121"/>
                <a:ext cx="8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17" idx="3"/>
              </p:cNvCxnSpPr>
              <p:nvPr/>
            </p:nvCxnSpPr>
            <p:spPr>
              <a:xfrm>
                <a:off x="10643" y="5126"/>
                <a:ext cx="775" cy="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17" idx="3"/>
              </p:cNvCxnSpPr>
              <p:nvPr/>
            </p:nvCxnSpPr>
            <p:spPr>
              <a:xfrm>
                <a:off x="14105" y="5121"/>
                <a:ext cx="8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40" name="直接箭头连接符 39"/>
            <p:cNvCxnSpPr>
              <a:stCxn id="23" idx="3"/>
            </p:cNvCxnSpPr>
            <p:nvPr/>
          </p:nvCxnSpPr>
          <p:spPr>
            <a:xfrm flipV="1">
              <a:off x="13368" y="6752"/>
              <a:ext cx="563" cy="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矩形 15"/>
            <p:cNvSpPr>
              <a:spLocks noChangeArrowheads="1"/>
            </p:cNvSpPr>
            <p:nvPr/>
          </p:nvSpPr>
          <p:spPr bwMode="auto">
            <a:xfrm>
              <a:off x="13933" y="5365"/>
              <a:ext cx="1655" cy="282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6</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学习成果的系统梳理</a:t>
              </a:r>
              <a:endParaRPr lang="zh-CN" altLang="en-US" sz="1875" noProof="1"/>
            </a:p>
          </p:txBody>
        </p:sp>
      </p:grpSp>
      <p:sp>
        <p:nvSpPr>
          <p:cNvPr id="44" name="直接连接符 43"/>
          <p:cNvSpPr/>
          <p:nvPr/>
        </p:nvSpPr>
        <p:spPr>
          <a:xfrm flipH="1" flipV="1">
            <a:off x="9369425" y="2701925"/>
            <a:ext cx="7938" cy="695325"/>
          </a:xfrm>
          <a:prstGeom prst="line">
            <a:avLst/>
          </a:prstGeom>
          <a:ln w="28575"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74" name="Rectangle 5"/>
          <p:cNvSpPr>
            <a:spLocks noChangeArrowheads="1"/>
          </p:cNvSpPr>
          <p:nvPr/>
        </p:nvSpPr>
        <p:spPr bwMode="invGray">
          <a:xfrm>
            <a:off x="8694738" y="1889125"/>
            <a:ext cx="1497012" cy="619125"/>
          </a:xfrm>
          <a:prstGeom prst="rect">
            <a:avLst/>
          </a:prstGeom>
        </p:spPr>
        <p:style>
          <a:lnRef idx="1">
            <a:schemeClr val="accent5"/>
          </a:lnRef>
          <a:fillRef idx="2">
            <a:schemeClr val="accent5"/>
          </a:fillRef>
          <a:effectRef idx="1">
            <a:schemeClr val="accent5"/>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完善梳理</a:t>
            </a:r>
          </a:p>
        </p:txBody>
      </p:sp>
      <p:sp>
        <p:nvSpPr>
          <p:cNvPr id="45" name="矩形 44"/>
          <p:cNvSpPr/>
          <p:nvPr/>
        </p:nvSpPr>
        <p:spPr>
          <a:xfrm>
            <a:off x="7662863" y="5418138"/>
            <a:ext cx="2235200" cy="954087"/>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fontAlgn="auto">
              <a:lnSpc>
                <a:spcPct val="150000"/>
              </a:lnSpc>
              <a:buClr>
                <a:srgbClr val="0070C0"/>
              </a:buClr>
              <a:buFont typeface="Arial" panose="020B0604020202020204" pitchFamily="34" charset="0"/>
              <a:buNone/>
              <a:defRPr/>
            </a:pPr>
            <a:r>
              <a:rPr lang="zh-CN" altLang="en-US" sz="2135" b="1" noProof="1">
                <a:solidFill>
                  <a:prstClr val="white"/>
                </a:solidFill>
                <a:latin typeface="微软雅黑" panose="020B0503020204020204" pitchFamily="34" charset="-122"/>
                <a:ea typeface="微软雅黑" panose="020B0503020204020204" pitchFamily="34" charset="-122"/>
                <a:sym typeface="+mn-ea"/>
              </a:rPr>
              <a:t>由</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厚</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sym typeface="+mn-ea"/>
              </a:rPr>
              <a:t>读</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薄</a:t>
            </a:r>
            <a:r>
              <a:rPr lang="en-US" altLang="zh-CN" sz="2135" b="1" noProof="1">
                <a:solidFill>
                  <a:prstClr val="white"/>
                </a:solidFill>
                <a:latin typeface="微软雅黑" panose="020B0503020204020204" pitchFamily="34" charset="-122"/>
                <a:ea typeface="微软雅黑" panose="020B0503020204020204" pitchFamily="34" charset="-122"/>
              </a:rPr>
              <a:t>”</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
        <p:nvSpPr>
          <p:cNvPr id="46" name="右箭头 45"/>
          <p:cNvSpPr/>
          <p:nvPr/>
        </p:nvSpPr>
        <p:spPr>
          <a:xfrm>
            <a:off x="7162800" y="5711825"/>
            <a:ext cx="500063" cy="36671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buFont typeface="Arial" panose="020B0604020202020204" pitchFamily="34" charset="0"/>
              <a:buNone/>
              <a:defRPr/>
            </a:pPr>
            <a:endParaRPr lang="zh-CN" altLang="en-US" sz="135" noProof="1"/>
          </a:p>
        </p:txBody>
      </p:sp>
      <p:grpSp>
        <p:nvGrpSpPr>
          <p:cNvPr id="15" name="Group 4"/>
          <p:cNvGrpSpPr/>
          <p:nvPr/>
        </p:nvGrpSpPr>
        <p:grpSpPr bwMode="auto">
          <a:xfrm>
            <a:off x="88900" y="1890140"/>
            <a:ext cx="1655445" cy="619125"/>
            <a:chOff x="404" y="1936"/>
            <a:chExt cx="1326" cy="298"/>
          </a:xfrm>
          <a:solidFill>
            <a:schemeClr val="accent1">
              <a:lumMod val="75000"/>
            </a:schemeClr>
          </a:solidFill>
        </p:grpSpPr>
        <p:sp>
          <p:nvSpPr>
            <p:cNvPr id="16"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8"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0-#ppt_w/2"/>
                                          </p:val>
                                        </p:tav>
                                        <p:tav tm="100000">
                                          <p:val>
                                            <p:strVal val="#ppt_x"/>
                                          </p:val>
                                        </p:tav>
                                      </p:tavLst>
                                    </p:anim>
                                    <p:anim calcmode="lin" valueType="num">
                                      <p:cBhvr additive="base">
                                        <p:cTn id="14" dur="500" fill="hold"/>
                                        <p:tgtEl>
                                          <p:spTgt spid="59"/>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ppt_x</p:attrName>
                                        </p:attrNameLst>
                                      </p:cBhvr>
                                      <p:tavLst>
                                        <p:tav tm="0">
                                          <p:val>
                                            <p:strVal val="1+#ppt_w/2"/>
                                          </p:val>
                                        </p:tav>
                                        <p:tav tm="100000">
                                          <p:val>
                                            <p:strVal val="#ppt_x"/>
                                          </p:val>
                                        </p:tav>
                                      </p:tavLst>
                                    </p:anim>
                                    <p:anim calcmode="lin" valueType="num">
                                      <p:cBhvr>
                                        <p:cTn id="3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
                                          </p:val>
                                        </p:tav>
                                        <p:tav tm="100000">
                                          <p:val>
                                            <p:strVal val="#ppt_x"/>
                                          </p:val>
                                        </p:tav>
                                      </p:tavLst>
                                    </p:anim>
                                    <p:anim calcmode="lin" valueType="num">
                                      <p:cBhvr>
                                        <p:cTn id="42" dur="500" fill="hold"/>
                                        <p:tgtEl>
                                          <p:spTgt spid="46"/>
                                        </p:tgtEl>
                                        <p:attrNameLst>
                                          <p:attrName>ppt_y</p:attrName>
                                        </p:attrNameLst>
                                      </p:cBhvr>
                                      <p:tavLst>
                                        <p:tav tm="0">
                                          <p:val>
                                            <p:strVal val="1+#ppt_h/2"/>
                                          </p:val>
                                        </p:tav>
                                        <p:tav tm="100000">
                                          <p:val>
                                            <p:strVal val="#ppt_y"/>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p:tgtEl>
                                          <p:spTgt spid="36"/>
                                        </p:tgtEl>
                                        <p:attrNameLst>
                                          <p:attrName>ppt_x</p:attrName>
                                        </p:attrNameLst>
                                      </p:cBhvr>
                                      <p:tavLst>
                                        <p:tav tm="0">
                                          <p:val>
                                            <p:strVal val="#ppt_x-#ppt_w*1.125000"/>
                                          </p:val>
                                        </p:tav>
                                        <p:tav tm="100000">
                                          <p:val>
                                            <p:strVal val="#ppt_x"/>
                                          </p:val>
                                        </p:tav>
                                      </p:tavLst>
                                    </p:anim>
                                    <p:animEffect transition="in" filter="wipe(right)">
                                      <p:cBhvr>
                                        <p:cTn id="52" dur="500"/>
                                        <p:tgtEl>
                                          <p:spTgt spid="36"/>
                                        </p:tgtEl>
                                      </p:cBhvr>
                                    </p:animEffect>
                                  </p:childTnLst>
                                </p:cTn>
                              </p:par>
                            </p:childTnLst>
                          </p:cTn>
                        </p:par>
                        <p:par>
                          <p:cTn id="53" fill="hold">
                            <p:stCondLst>
                              <p:cond delay="500"/>
                            </p:stCondLst>
                            <p:childTnLst>
                              <p:par>
                                <p:cTn id="54" presetID="12" presetClass="entr" presetSubtype="8"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p:tgtEl>
                                          <p:spTgt spid="37"/>
                                        </p:tgtEl>
                                        <p:attrNameLst>
                                          <p:attrName>ppt_x</p:attrName>
                                        </p:attrNameLst>
                                      </p:cBhvr>
                                      <p:tavLst>
                                        <p:tav tm="0">
                                          <p:val>
                                            <p:strVal val="#ppt_x-#ppt_w*1.125000"/>
                                          </p:val>
                                        </p:tav>
                                        <p:tav tm="100000">
                                          <p:val>
                                            <p:strVal val="#ppt_x"/>
                                          </p:val>
                                        </p:tav>
                                      </p:tavLst>
                                    </p:anim>
                                    <p:animEffect transition="in" filter="wipe(right)">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ppt_x</p:attrName>
                                        </p:attrNameLst>
                                      </p:cBhvr>
                                      <p:tavLst>
                                        <p:tav tm="0">
                                          <p:val>
                                            <p:strVal val="#ppt_x"/>
                                          </p:val>
                                        </p:tav>
                                        <p:tav tm="100000">
                                          <p:val>
                                            <p:strVal val="#ppt_x"/>
                                          </p:val>
                                        </p:tav>
                                      </p:tavLst>
                                    </p:anim>
                                    <p:anim calcmode="lin" valueType="num">
                                      <p:cBhvr>
                                        <p:cTn id="6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1+#ppt_h/2"/>
                                          </p:val>
                                        </p:tav>
                                        <p:tav tm="100000">
                                          <p:val>
                                            <p:strVal val="#ppt_y"/>
                                          </p:val>
                                        </p:tav>
                                      </p:tavLst>
                                    </p:anim>
                                  </p:childTnLst>
                                </p:cTn>
                              </p:par>
                            </p:childTnLst>
                          </p:cTn>
                        </p:par>
                        <p:par>
                          <p:cTn id="70" fill="hold">
                            <p:stCondLst>
                              <p:cond delay="500"/>
                            </p:stCondLst>
                            <p:childTnLst>
                              <p:par>
                                <p:cTn id="71" presetID="12" presetClass="entr" presetSubtype="8"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p:tgtEl>
                                          <p:spTgt spid="44"/>
                                        </p:tgtEl>
                                        <p:attrNameLst>
                                          <p:attrName>ppt_x</p:attrName>
                                        </p:attrNameLst>
                                      </p:cBhvr>
                                      <p:tavLst>
                                        <p:tav tm="0">
                                          <p:val>
                                            <p:strVal val="#ppt_x-#ppt_w*1.125000"/>
                                          </p:val>
                                        </p:tav>
                                        <p:tav tm="100000">
                                          <p:val>
                                            <p:strVal val="#ppt_x"/>
                                          </p:val>
                                        </p:tav>
                                      </p:tavLst>
                                    </p:anim>
                                    <p:animEffect transition="in" filter="wipe(right)">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anim calcmode="lin" valueType="num">
                                      <p:cBhvr>
                                        <p:cTn id="79" dur="500" fill="hold"/>
                                        <p:tgtEl>
                                          <p:spTgt spid="74"/>
                                        </p:tgtEl>
                                        <p:attrNameLst>
                                          <p:attrName>ppt_x</p:attrName>
                                        </p:attrNameLst>
                                      </p:cBhvr>
                                      <p:tavLst>
                                        <p:tav tm="0">
                                          <p:val>
                                            <p:strVal val="#ppt_x"/>
                                          </p:val>
                                        </p:tav>
                                        <p:tav tm="100000">
                                          <p:val>
                                            <p:strVal val="#ppt_x"/>
                                          </p:val>
                                        </p:tav>
                                      </p:tavLst>
                                    </p:anim>
                                    <p:anim calcmode="lin" valueType="num">
                                      <p:cBhvr>
                                        <p:cTn id="8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31" grpId="0" bldLvl="0" animBg="1"/>
      <p:bldP spid="32" grpId="0" bldLvl="0" animBg="1"/>
      <p:bldP spid="74" grpId="0" bldLvl="0" animBg="1"/>
      <p:bldP spid="45" grpId="0" bldLvl="0" animBg="1"/>
      <p:bldP spid="46"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sp>
        <p:nvSpPr>
          <p:cNvPr id="14340" name="文本框 21"/>
          <p:cNvSpPr txBox="1">
            <a:spLocks noChangeArrowheads="1"/>
          </p:cNvSpPr>
          <p:nvPr/>
        </p:nvSpPr>
        <p:spPr bwMode="auto">
          <a:xfrm>
            <a:off x="773113" y="390525"/>
            <a:ext cx="3954462" cy="461963"/>
          </a:xfrm>
          <a:prstGeom prst="rect">
            <a:avLst/>
          </a:prstGeom>
          <a:noFill/>
          <a:ln w="9525">
            <a:noFill/>
            <a:miter lim="800000"/>
          </a:ln>
        </p:spPr>
        <p:txBody>
          <a:bodyPr>
            <a:spAutoFit/>
          </a:bodyPr>
          <a:lstStyle/>
          <a:p>
            <a:pPr>
              <a:buFont typeface="Arial" panose="020B0604020202020204" pitchFamily="34" charset="0"/>
              <a:buNone/>
            </a:pPr>
            <a:r>
              <a:rPr lang="zh-CN" altLang="en-US" sz="2400" b="1">
                <a:solidFill>
                  <a:srgbClr val="FF0000"/>
                </a:solidFill>
                <a:latin typeface="微软雅黑" panose="020B0503020204020204" pitchFamily="34" charset="-122"/>
                <a:ea typeface="微软雅黑" panose="020B0503020204020204" pitchFamily="34" charset="-122"/>
              </a:rPr>
              <a:t>传统探究学习遇到的问题</a:t>
            </a:r>
          </a:p>
        </p:txBody>
      </p:sp>
      <p:sp>
        <p:nvSpPr>
          <p:cNvPr id="21" name="文本框 21"/>
          <p:cNvSpPr txBox="1">
            <a:spLocks noChangeArrowheads="1"/>
          </p:cNvSpPr>
          <p:nvPr/>
        </p:nvSpPr>
        <p:spPr bwMode="auto">
          <a:xfrm>
            <a:off x="2876550" y="390525"/>
            <a:ext cx="6596063" cy="461963"/>
          </a:xfrm>
          <a:prstGeom prst="rect">
            <a:avLst/>
          </a:prstGeom>
          <a:noFill/>
          <a:ln w="9525">
            <a:noFill/>
            <a:miter lim="800000"/>
          </a:ln>
        </p:spPr>
        <p:txBody>
          <a:bodyPr>
            <a:spAutoFit/>
          </a:bodyPr>
          <a:lstStyle/>
          <a:p>
            <a:pPr algn="ctr">
              <a:buFont typeface="Arial" panose="020B0604020202020204" pitchFamily="34" charset="0"/>
              <a:buNone/>
            </a:pPr>
            <a:r>
              <a:rPr lang="zh-CN" altLang="en-US" sz="2400" b="1">
                <a:solidFill>
                  <a:srgbClr val="FF0000"/>
                </a:solidFill>
                <a:latin typeface="微软雅黑" panose="020B0503020204020204" pitchFamily="34" charset="-122"/>
                <a:ea typeface="微软雅黑" panose="020B0503020204020204" pitchFamily="34" charset="-122"/>
              </a:rPr>
              <a:t>协同研学平台  如何解决的？ </a:t>
            </a:r>
          </a:p>
        </p:txBody>
      </p:sp>
      <p:pic>
        <p:nvPicPr>
          <p:cNvPr id="55" name="图片 54" descr="E:\ppt\图标\问号\问号_028.jpg问号_028"/>
          <p:cNvPicPr>
            <a:picLocks noChangeAspect="1"/>
          </p:cNvPicPr>
          <p:nvPr/>
        </p:nvPicPr>
        <p:blipFill>
          <a:blip r:embed="rId2" cstate="print"/>
          <a:srcRect l="5066" b="2959"/>
          <a:stretch>
            <a:fillRect/>
          </a:stretch>
        </p:blipFill>
        <p:spPr bwMode="auto">
          <a:xfrm>
            <a:off x="8308975" y="1739900"/>
            <a:ext cx="3176588" cy="3248025"/>
          </a:xfrm>
          <a:prstGeom prst="rect">
            <a:avLst/>
          </a:prstGeom>
          <a:noFill/>
          <a:ln w="9525">
            <a:noFill/>
            <a:miter lim="800000"/>
            <a:headEnd/>
            <a:tailEnd/>
          </a:ln>
        </p:spPr>
      </p:pic>
      <p:grpSp>
        <p:nvGrpSpPr>
          <p:cNvPr id="7" name="组合 6"/>
          <p:cNvGrpSpPr/>
          <p:nvPr/>
        </p:nvGrpSpPr>
        <p:grpSpPr bwMode="auto">
          <a:xfrm>
            <a:off x="612775" y="1217613"/>
            <a:ext cx="6062663" cy="1189037"/>
            <a:chOff x="723" y="1496"/>
            <a:chExt cx="7161" cy="1405"/>
          </a:xfrm>
        </p:grpSpPr>
        <p:sp>
          <p:nvSpPr>
            <p:cNvPr id="113697" name="文本框 7"/>
            <p:cNvSpPr txBox="1">
              <a:spLocks noChangeArrowheads="1"/>
            </p:cNvSpPr>
            <p:nvPr/>
          </p:nvSpPr>
          <p:spPr bwMode="auto">
            <a:xfrm>
              <a:off x="2665" y="2055"/>
              <a:ext cx="5219" cy="400"/>
            </a:xfrm>
            <a:prstGeom prst="rect">
              <a:avLst/>
            </a:prstGeom>
            <a:noFill/>
            <a:ln w="9525">
              <a:noFill/>
              <a:miter lim="800000"/>
            </a:ln>
          </p:spPr>
          <p:txBody>
            <a:bodyPr>
              <a:spAutoFit/>
            </a:bodyPr>
            <a:lstStyle/>
            <a:p>
              <a:pPr algn="ctr">
                <a:spcAft>
                  <a:spcPts val="800"/>
                </a:spcAft>
                <a:buFont typeface="Arial" panose="020B0604020202020204" pitchFamily="34" charset="0"/>
                <a:buNone/>
              </a:pPr>
              <a:r>
                <a:rPr lang="zh-CN" altLang="zh-CN" sz="1600" b="1">
                  <a:latin typeface="微软雅黑" panose="020B0503020204020204" pitchFamily="34" charset="-122"/>
                  <a:ea typeface="微软雅黑" panose="020B0503020204020204" pitchFamily="34" charset="-122"/>
                  <a:cs typeface="Arial" panose="020B0604020202020204" pitchFamily="34" charset="0"/>
                  <a:sym typeface="+mn-ea"/>
                </a:rPr>
                <a:t>文献间知识关联被打散，难以进行结构化学习</a:t>
              </a:r>
            </a:p>
          </p:txBody>
        </p:sp>
        <p:pic>
          <p:nvPicPr>
            <p:cNvPr id="113698" name="图片 16" descr="D:\2017高教分公司\2017年高教产品\现有产品\研学平台(研究性学习平台)\南京馆长研修班\南京云锦\图片资料\QQ图片20170915113651.pngQQ图片20170915113651"/>
            <p:cNvPicPr>
              <a:picLocks noChangeAspect="1"/>
            </p:cNvPicPr>
            <p:nvPr/>
          </p:nvPicPr>
          <p:blipFill>
            <a:blip r:embed="rId3" cstate="print"/>
            <a:srcRect/>
            <a:stretch>
              <a:fillRect/>
            </a:stretch>
          </p:blipFill>
          <p:spPr bwMode="auto">
            <a:xfrm>
              <a:off x="723" y="1496"/>
              <a:ext cx="1472" cy="1405"/>
            </a:xfrm>
            <a:prstGeom prst="rect">
              <a:avLst/>
            </a:prstGeom>
            <a:noFill/>
            <a:ln w="9525">
              <a:noFill/>
              <a:miter lim="800000"/>
              <a:headEnd/>
              <a:tailEnd/>
            </a:ln>
          </p:spPr>
        </p:pic>
      </p:grpSp>
      <p:grpSp>
        <p:nvGrpSpPr>
          <p:cNvPr id="10" name="组合 9"/>
          <p:cNvGrpSpPr/>
          <p:nvPr/>
        </p:nvGrpSpPr>
        <p:grpSpPr bwMode="auto">
          <a:xfrm>
            <a:off x="1101725" y="2346325"/>
            <a:ext cx="6605588" cy="1177925"/>
            <a:chOff x="2076" y="2659"/>
            <a:chExt cx="7801" cy="1391"/>
          </a:xfrm>
        </p:grpSpPr>
        <p:sp>
          <p:nvSpPr>
            <p:cNvPr id="113695" name="文本框 10"/>
            <p:cNvSpPr txBox="1">
              <a:spLocks noChangeArrowheads="1"/>
            </p:cNvSpPr>
            <p:nvPr/>
          </p:nvSpPr>
          <p:spPr bwMode="auto">
            <a:xfrm>
              <a:off x="3896" y="2776"/>
              <a:ext cx="5981" cy="1230"/>
            </a:xfrm>
            <a:prstGeom prst="rect">
              <a:avLst/>
            </a:prstGeom>
            <a:noFill/>
            <a:ln w="9525">
              <a:noFill/>
              <a:miter lim="800000"/>
            </a:ln>
          </p:spPr>
          <p:txBody>
            <a:bodyPr>
              <a:spAutoFit/>
            </a:bodyPr>
            <a:lstStyle/>
            <a:p>
              <a:pPr algn="ctr">
                <a:lnSpc>
                  <a:spcPts val="3740"/>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学习与总结过程中大量依靠人工摘抄、复制粘贴，</a:t>
              </a:r>
            </a:p>
            <a:p>
              <a:pPr algn="ctr">
                <a:lnSpc>
                  <a:spcPts val="3740"/>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知识积累梳理繁琐费时</a:t>
              </a:r>
            </a:p>
          </p:txBody>
        </p:sp>
        <p:pic>
          <p:nvPicPr>
            <p:cNvPr id="113696" name="图片 17" descr="D:\2017高教分公司\2017年高教产品\现有产品\研学平台(研究性学习平台)\南京馆长研修班\南京云锦\图片资料\QQ图片20170915113715.pngQQ图片20170915113715"/>
            <p:cNvPicPr>
              <a:picLocks noChangeAspect="1"/>
            </p:cNvPicPr>
            <p:nvPr/>
          </p:nvPicPr>
          <p:blipFill>
            <a:blip r:embed="rId4" cstate="print"/>
            <a:srcRect/>
            <a:stretch>
              <a:fillRect/>
            </a:stretch>
          </p:blipFill>
          <p:spPr bwMode="auto">
            <a:xfrm>
              <a:off x="2076" y="2659"/>
              <a:ext cx="1471" cy="1391"/>
            </a:xfrm>
            <a:prstGeom prst="rect">
              <a:avLst/>
            </a:prstGeom>
            <a:noFill/>
            <a:ln w="9525">
              <a:noFill/>
              <a:miter lim="800000"/>
              <a:headEnd/>
              <a:tailEnd/>
            </a:ln>
          </p:spPr>
        </p:pic>
      </p:grpSp>
      <p:grpSp>
        <p:nvGrpSpPr>
          <p:cNvPr id="12" name="组合 11"/>
          <p:cNvGrpSpPr/>
          <p:nvPr/>
        </p:nvGrpSpPr>
        <p:grpSpPr bwMode="auto">
          <a:xfrm>
            <a:off x="1398588" y="3524250"/>
            <a:ext cx="6307137" cy="1158875"/>
            <a:chOff x="1482" y="4897"/>
            <a:chExt cx="7451" cy="1369"/>
          </a:xfrm>
        </p:grpSpPr>
        <p:sp>
          <p:nvSpPr>
            <p:cNvPr id="113693" name="文本框 12"/>
            <p:cNvSpPr txBox="1">
              <a:spLocks noChangeArrowheads="1"/>
            </p:cNvSpPr>
            <p:nvPr/>
          </p:nvSpPr>
          <p:spPr bwMode="auto">
            <a:xfrm>
              <a:off x="3493" y="5144"/>
              <a:ext cx="5440" cy="639"/>
            </a:xfrm>
            <a:prstGeom prst="rect">
              <a:avLst/>
            </a:prstGeom>
            <a:noFill/>
            <a:ln w="9525">
              <a:noFill/>
              <a:miter lim="800000"/>
            </a:ln>
          </p:spPr>
          <p:txBody>
            <a:bodyPr>
              <a:spAutoFit/>
            </a:bodyPr>
            <a:lstStyle/>
            <a:p>
              <a:pPr>
                <a:lnSpc>
                  <a:spcPts val="3465"/>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学习笔记和文献难以有机结合融为一体</a:t>
              </a:r>
            </a:p>
          </p:txBody>
        </p:sp>
        <p:pic>
          <p:nvPicPr>
            <p:cNvPr id="113694" name="图片 13" descr="D:\2017高教分公司\2017年高教产品\现有产品\研学平台(研究性学习平台)\南京馆长研修班\南京云锦\图片资料\QQ图片20170915113820.pngQQ图片20170915113820"/>
            <p:cNvPicPr>
              <a:picLocks noChangeAspect="1"/>
            </p:cNvPicPr>
            <p:nvPr/>
          </p:nvPicPr>
          <p:blipFill>
            <a:blip r:embed="rId5" cstate="print"/>
            <a:srcRect/>
            <a:stretch>
              <a:fillRect/>
            </a:stretch>
          </p:blipFill>
          <p:spPr bwMode="auto">
            <a:xfrm>
              <a:off x="1482" y="4897"/>
              <a:ext cx="1471" cy="1369"/>
            </a:xfrm>
            <a:prstGeom prst="rect">
              <a:avLst/>
            </a:prstGeom>
            <a:noFill/>
            <a:ln w="9525">
              <a:noFill/>
              <a:miter lim="800000"/>
              <a:headEnd/>
              <a:tailEnd/>
            </a:ln>
          </p:spPr>
        </p:pic>
      </p:grpSp>
      <p:grpSp>
        <p:nvGrpSpPr>
          <p:cNvPr id="15" name="组合 14"/>
          <p:cNvGrpSpPr/>
          <p:nvPr/>
        </p:nvGrpSpPr>
        <p:grpSpPr bwMode="auto">
          <a:xfrm>
            <a:off x="1858963" y="4683125"/>
            <a:ext cx="5937250" cy="1065213"/>
            <a:chOff x="3026" y="5120"/>
            <a:chExt cx="7013" cy="1259"/>
          </a:xfrm>
        </p:grpSpPr>
        <p:sp>
          <p:nvSpPr>
            <p:cNvPr id="113691" name="文本框 15"/>
            <p:cNvSpPr txBox="1">
              <a:spLocks noChangeArrowheads="1"/>
            </p:cNvSpPr>
            <p:nvPr/>
          </p:nvSpPr>
          <p:spPr bwMode="auto">
            <a:xfrm>
              <a:off x="5024" y="5304"/>
              <a:ext cx="5015" cy="639"/>
            </a:xfrm>
            <a:prstGeom prst="rect">
              <a:avLst/>
            </a:prstGeom>
            <a:noFill/>
            <a:ln w="9525">
              <a:noFill/>
              <a:miter lim="800000"/>
            </a:ln>
          </p:spPr>
          <p:txBody>
            <a:bodyPr>
              <a:spAutoFit/>
            </a:bodyPr>
            <a:lstStyle/>
            <a:p>
              <a:pPr algn="ctr">
                <a:lnSpc>
                  <a:spcPts val="3465"/>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知识拓展学习、结论梳理环节，无章法可寻</a:t>
              </a:r>
            </a:p>
          </p:txBody>
        </p:sp>
        <p:pic>
          <p:nvPicPr>
            <p:cNvPr id="113692" name="图片 37" descr="D:\2017高教分公司\2017年高教产品\现有产品\研学平台(研究性学习平台)\南京馆长研修班\南京云锦\图片资料\QQ图片20170915114228.pngQQ图片20170915114228"/>
            <p:cNvPicPr>
              <a:picLocks noChangeAspect="1"/>
            </p:cNvPicPr>
            <p:nvPr/>
          </p:nvPicPr>
          <p:blipFill>
            <a:blip r:embed="rId6" cstate="print"/>
            <a:srcRect/>
            <a:stretch>
              <a:fillRect/>
            </a:stretch>
          </p:blipFill>
          <p:spPr bwMode="auto">
            <a:xfrm>
              <a:off x="3026" y="5120"/>
              <a:ext cx="1363" cy="1259"/>
            </a:xfrm>
            <a:prstGeom prst="rect">
              <a:avLst/>
            </a:prstGeom>
            <a:noFill/>
            <a:ln w="9525">
              <a:noFill/>
              <a:miter lim="800000"/>
              <a:headEnd/>
              <a:tailEnd/>
            </a:ln>
          </p:spPr>
        </p:pic>
      </p:grpSp>
      <p:grpSp>
        <p:nvGrpSpPr>
          <p:cNvPr id="87" name="组合 86"/>
          <p:cNvGrpSpPr/>
          <p:nvPr/>
        </p:nvGrpSpPr>
        <p:grpSpPr bwMode="auto">
          <a:xfrm>
            <a:off x="2643188" y="5748338"/>
            <a:ext cx="4454525" cy="1025525"/>
            <a:chOff x="3941" y="6299"/>
            <a:chExt cx="5261" cy="1211"/>
          </a:xfrm>
        </p:grpSpPr>
        <p:sp>
          <p:nvSpPr>
            <p:cNvPr id="113689" name="文本框 87"/>
            <p:cNvSpPr txBox="1">
              <a:spLocks noChangeArrowheads="1"/>
            </p:cNvSpPr>
            <p:nvPr/>
          </p:nvSpPr>
          <p:spPr bwMode="auto">
            <a:xfrm>
              <a:off x="6076" y="6570"/>
              <a:ext cx="3126" cy="639"/>
            </a:xfrm>
            <a:prstGeom prst="rect">
              <a:avLst/>
            </a:prstGeom>
            <a:noFill/>
            <a:ln w="9525">
              <a:noFill/>
              <a:miter lim="800000"/>
            </a:ln>
          </p:spPr>
          <p:txBody>
            <a:bodyPr wrap="none">
              <a:spAutoFit/>
            </a:bodyPr>
            <a:lstStyle/>
            <a:p>
              <a:pPr>
                <a:lnSpc>
                  <a:spcPts val="3465"/>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sym typeface="+mn-ea"/>
                </a:rPr>
                <a:t>学习交流难以形成有效碰撞</a:t>
              </a:r>
            </a:p>
          </p:txBody>
        </p:sp>
        <p:pic>
          <p:nvPicPr>
            <p:cNvPr id="113690" name="图片 88" descr="D:\2017高教分公司\2017年高教产品\现有产品\研学平台(研究性学习平台)\南京馆长研修班\南京云锦\图片资料\QQ图片20170915114244.pngQQ图片20170915114244"/>
            <p:cNvPicPr>
              <a:picLocks noChangeAspect="1"/>
            </p:cNvPicPr>
            <p:nvPr/>
          </p:nvPicPr>
          <p:blipFill>
            <a:blip r:embed="rId7" cstate="print"/>
            <a:srcRect/>
            <a:stretch>
              <a:fillRect/>
            </a:stretch>
          </p:blipFill>
          <p:spPr bwMode="auto">
            <a:xfrm>
              <a:off x="3941" y="6299"/>
              <a:ext cx="1418" cy="1211"/>
            </a:xfrm>
            <a:prstGeom prst="rect">
              <a:avLst/>
            </a:prstGeom>
            <a:noFill/>
            <a:ln w="9525">
              <a:noFill/>
              <a:miter lim="800000"/>
              <a:headEnd/>
              <a:tailEnd/>
            </a:ln>
          </p:spPr>
        </p:pic>
      </p:grpSp>
      <p:grpSp>
        <p:nvGrpSpPr>
          <p:cNvPr id="97" name="组合 96"/>
          <p:cNvGrpSpPr/>
          <p:nvPr/>
        </p:nvGrpSpPr>
        <p:grpSpPr bwMode="auto">
          <a:xfrm>
            <a:off x="1722438" y="1006475"/>
            <a:ext cx="9623425" cy="1363663"/>
            <a:chOff x="2035" y="1188"/>
            <a:chExt cx="11365" cy="1611"/>
          </a:xfrm>
        </p:grpSpPr>
        <p:pic>
          <p:nvPicPr>
            <p:cNvPr id="113687" name="图片 94" descr="QQ图片20170915115439"/>
            <p:cNvPicPr>
              <a:picLocks noChangeAspect="1"/>
            </p:cNvPicPr>
            <p:nvPr/>
          </p:nvPicPr>
          <p:blipFill>
            <a:blip r:embed="rId8" cstate="print"/>
            <a:srcRect/>
            <a:stretch>
              <a:fillRect/>
            </a:stretch>
          </p:blipFill>
          <p:spPr bwMode="auto">
            <a:xfrm>
              <a:off x="11761" y="1188"/>
              <a:ext cx="1639" cy="1611"/>
            </a:xfrm>
            <a:prstGeom prst="rect">
              <a:avLst/>
            </a:prstGeom>
            <a:noFill/>
            <a:ln w="9525">
              <a:noFill/>
              <a:miter lim="800000"/>
              <a:headEnd/>
              <a:tailEnd/>
            </a:ln>
          </p:spPr>
        </p:pic>
        <p:sp>
          <p:nvSpPr>
            <p:cNvPr id="96" name="文本框 95"/>
            <p:cNvSpPr txBox="1"/>
            <p:nvPr/>
          </p:nvSpPr>
          <p:spPr>
            <a:xfrm>
              <a:off x="2035" y="1526"/>
              <a:ext cx="9267" cy="1230"/>
            </a:xfrm>
            <a:prstGeom prst="rect">
              <a:avLst/>
            </a:prstGeom>
            <a:noFill/>
          </p:spPr>
          <p:txBody>
            <a:bodyPr>
              <a:spAutoFit/>
            </a:bodyPr>
            <a:lstStyle/>
            <a:p>
              <a:pPr fontAlgn="auto">
                <a:lnSpc>
                  <a:spcPts val="3735"/>
                </a:lnSpc>
                <a:spcBef>
                  <a:spcPts val="0"/>
                </a:spcBef>
                <a:spcAft>
                  <a:spcPts val="0"/>
                </a:spcAft>
                <a:buFont typeface="Arial" panose="020B0604020202020204" pitchFamily="34" charset="0"/>
                <a:buNone/>
                <a:defRPr/>
              </a:pPr>
              <a:r>
                <a:rPr lang="zh-CN" altLang="en-US" sz="1865" b="1" dirty="0">
                  <a:solidFill>
                    <a:schemeClr val="accent1">
                      <a:lumMod val="50000"/>
                    </a:schemeClr>
                  </a:solidFill>
                  <a:latin typeface="微软雅黑" panose="020B0503020204020204" pitchFamily="34" charset="-122"/>
                  <a:ea typeface="微软雅黑" panose="020B0503020204020204" pitchFamily="34" charset="-122"/>
                  <a:sym typeface="+mn-ea"/>
                </a:rPr>
                <a:t>参考文献、引证文献右侧直接关联提供，点击即可在原文献基础上进行</a:t>
              </a:r>
            </a:p>
            <a:p>
              <a:pPr fontAlgn="auto">
                <a:lnSpc>
                  <a:spcPts val="3735"/>
                </a:lnSpc>
                <a:spcBef>
                  <a:spcPts val="0"/>
                </a:spcBef>
                <a:spcAft>
                  <a:spcPts val="0"/>
                </a:spcAft>
                <a:buFont typeface="Arial" panose="020B0604020202020204" pitchFamily="34" charset="0"/>
                <a:buNone/>
                <a:defRPr/>
              </a:pPr>
              <a:r>
                <a:rPr lang="zh-CN" altLang="en-US" sz="1865" b="1" dirty="0">
                  <a:solidFill>
                    <a:schemeClr val="accent1">
                      <a:lumMod val="50000"/>
                    </a:schemeClr>
                  </a:solidFill>
                  <a:latin typeface="微软雅黑" panose="020B0503020204020204" pitchFamily="34" charset="-122"/>
                  <a:ea typeface="微软雅黑" panose="020B0503020204020204" pitchFamily="34" charset="-122"/>
                  <a:sym typeface="+mn-ea"/>
                </a:rPr>
                <a:t>关联拓展阅读</a:t>
              </a:r>
            </a:p>
          </p:txBody>
        </p:sp>
      </p:grpSp>
      <p:grpSp>
        <p:nvGrpSpPr>
          <p:cNvPr id="98" name="组合 97"/>
          <p:cNvGrpSpPr/>
          <p:nvPr/>
        </p:nvGrpSpPr>
        <p:grpSpPr bwMode="auto">
          <a:xfrm>
            <a:off x="1250950" y="2082800"/>
            <a:ext cx="9610725" cy="1316038"/>
            <a:chOff x="2050" y="1217"/>
            <a:chExt cx="11350" cy="1554"/>
          </a:xfrm>
        </p:grpSpPr>
        <p:pic>
          <p:nvPicPr>
            <p:cNvPr id="113685" name="图片 98" descr="D:\2017高教分公司\2017年高教产品\现有产品\研学平台(研究性学习平台)\南京馆长研修班\南京云锦\图片资料\QQ图片20170915115507.pngQQ图片20170915115507"/>
            <p:cNvPicPr>
              <a:picLocks noChangeAspect="1"/>
            </p:cNvPicPr>
            <p:nvPr/>
          </p:nvPicPr>
          <p:blipFill>
            <a:blip r:embed="rId9" cstate="print"/>
            <a:srcRect/>
            <a:stretch>
              <a:fillRect/>
            </a:stretch>
          </p:blipFill>
          <p:spPr bwMode="auto">
            <a:xfrm>
              <a:off x="11761" y="1217"/>
              <a:ext cx="1639" cy="1554"/>
            </a:xfrm>
            <a:prstGeom prst="rect">
              <a:avLst/>
            </a:prstGeom>
            <a:noFill/>
            <a:ln w="9525">
              <a:noFill/>
              <a:miter lim="800000"/>
              <a:headEnd/>
              <a:tailEnd/>
            </a:ln>
          </p:spPr>
        </p:pic>
        <p:sp>
          <p:nvSpPr>
            <p:cNvPr id="100" name="文本框 99"/>
            <p:cNvSpPr txBox="1"/>
            <p:nvPr/>
          </p:nvSpPr>
          <p:spPr>
            <a:xfrm>
              <a:off x="2050" y="1358"/>
              <a:ext cx="9267" cy="1230"/>
            </a:xfrm>
            <a:prstGeom prst="rect">
              <a:avLst/>
            </a:prstGeom>
            <a:noFill/>
          </p:spPr>
          <p:txBody>
            <a:bodyPr>
              <a:spAutoFit/>
            </a:bodyPr>
            <a:lstStyle/>
            <a:p>
              <a:pPr fontAlgn="auto">
                <a:lnSpc>
                  <a:spcPts val="3735"/>
                </a:lnSpc>
                <a:spcBef>
                  <a:spcPts val="0"/>
                </a:spcBef>
                <a:spcAft>
                  <a:spcPts val="0"/>
                </a:spcAft>
                <a:buFont typeface="Arial" panose="020B0604020202020204" pitchFamily="34" charset="0"/>
                <a:buNone/>
                <a:defRPr/>
              </a:pPr>
              <a:r>
                <a:rPr lang="zh-CN" altLang="en-US" sz="1865" b="1" dirty="0">
                  <a:solidFill>
                    <a:schemeClr val="bg1">
                      <a:lumMod val="50000"/>
                    </a:schemeClr>
                  </a:solidFill>
                  <a:latin typeface="微软雅黑" panose="020B0503020204020204" pitchFamily="34" charset="-122"/>
                  <a:ea typeface="微软雅黑" panose="020B0503020204020204" pitchFamily="34" charset="-122"/>
                  <a:sym typeface="+mn-ea"/>
                </a:rPr>
                <a:t>一键添加文摘；学习笔记自动汇编；学习笔记二次总结整理，前期积累的知识素材成果与</a:t>
              </a:r>
              <a:r>
                <a:rPr lang="en-US" altLang="zh-CN" sz="1865" b="1" dirty="0">
                  <a:solidFill>
                    <a:schemeClr val="bg1">
                      <a:lumMod val="50000"/>
                    </a:schemeClr>
                  </a:solidFill>
                  <a:latin typeface="微软雅黑" panose="020B0503020204020204" pitchFamily="34" charset="-122"/>
                  <a:ea typeface="微软雅黑" panose="020B0503020204020204" pitchFamily="34" charset="-122"/>
                  <a:sym typeface="+mn-ea"/>
                </a:rPr>
                <a:t>cnki</a:t>
              </a:r>
              <a:r>
                <a:rPr lang="zh-CN" altLang="en-US" sz="1865" b="1" dirty="0">
                  <a:solidFill>
                    <a:schemeClr val="bg1">
                      <a:lumMod val="50000"/>
                    </a:schemeClr>
                  </a:solidFill>
                  <a:latin typeface="微软雅黑" panose="020B0503020204020204" pitchFamily="34" charset="-122"/>
                  <a:ea typeface="微软雅黑" panose="020B0503020204020204" pitchFamily="34" charset="-122"/>
                  <a:sym typeface="+mn-ea"/>
                </a:rPr>
                <a:t>文献一键插入，形成新的学习成果</a:t>
              </a:r>
            </a:p>
          </p:txBody>
        </p:sp>
      </p:grpSp>
      <p:grpSp>
        <p:nvGrpSpPr>
          <p:cNvPr id="101" name="组合 100"/>
          <p:cNvGrpSpPr/>
          <p:nvPr/>
        </p:nvGrpSpPr>
        <p:grpSpPr bwMode="auto">
          <a:xfrm>
            <a:off x="773113" y="3249613"/>
            <a:ext cx="9809162" cy="1241425"/>
            <a:chOff x="1806" y="1262"/>
            <a:chExt cx="11584" cy="1465"/>
          </a:xfrm>
        </p:grpSpPr>
        <p:pic>
          <p:nvPicPr>
            <p:cNvPr id="113683" name="图片 101" descr="D:\2017高教分公司\2017年高教产品\现有产品\研学平台(研究性学习平台)\南京馆长研修班\南京云锦\图片资料\QQ图片20170915125109.pngQQ图片20170915125109"/>
            <p:cNvPicPr>
              <a:picLocks noChangeAspect="1"/>
            </p:cNvPicPr>
            <p:nvPr/>
          </p:nvPicPr>
          <p:blipFill>
            <a:blip r:embed="rId10" cstate="print"/>
            <a:srcRect/>
            <a:stretch>
              <a:fillRect/>
            </a:stretch>
          </p:blipFill>
          <p:spPr bwMode="auto">
            <a:xfrm>
              <a:off x="11771" y="1262"/>
              <a:ext cx="1619" cy="1465"/>
            </a:xfrm>
            <a:prstGeom prst="rect">
              <a:avLst/>
            </a:prstGeom>
            <a:noFill/>
            <a:ln w="9525">
              <a:noFill/>
              <a:miter lim="800000"/>
              <a:headEnd/>
              <a:tailEnd/>
            </a:ln>
          </p:spPr>
        </p:pic>
        <p:sp>
          <p:nvSpPr>
            <p:cNvPr id="103" name="文本框 102"/>
            <p:cNvSpPr txBox="1"/>
            <p:nvPr/>
          </p:nvSpPr>
          <p:spPr>
            <a:xfrm>
              <a:off x="1806" y="1436"/>
              <a:ext cx="9846" cy="1231"/>
            </a:xfrm>
            <a:prstGeom prst="rect">
              <a:avLst/>
            </a:prstGeom>
            <a:noFill/>
          </p:spPr>
          <p:txBody>
            <a:bodyPr>
              <a:spAutoFit/>
            </a:bodyPr>
            <a:lstStyle/>
            <a:p>
              <a:pPr fontAlgn="auto">
                <a:lnSpc>
                  <a:spcPts val="3735"/>
                </a:lnSpc>
                <a:spcBef>
                  <a:spcPts val="0"/>
                </a:spcBef>
                <a:spcAft>
                  <a:spcPts val="0"/>
                </a:spcAft>
                <a:buFont typeface="Arial" panose="020B0604020202020204" pitchFamily="34" charset="0"/>
                <a:buNone/>
                <a:defRPr/>
              </a:pPr>
              <a:r>
                <a:rPr lang="zh-CN" altLang="en-US" sz="1865" b="1" dirty="0">
                  <a:solidFill>
                    <a:schemeClr val="accent5">
                      <a:lumMod val="50000"/>
                    </a:schemeClr>
                  </a:solidFill>
                  <a:latin typeface="微软雅黑" panose="020B0503020204020204" pitchFamily="34" charset="-122"/>
                  <a:ea typeface="微软雅黑" panose="020B0503020204020204" pitchFamily="34" charset="-122"/>
                  <a:sym typeface="+mn-ea"/>
                </a:rPr>
                <a:t>笔记直接插入原文，与文献有机结合；支持笔记添加标签；支持原文</a:t>
              </a:r>
              <a:r>
                <a:rPr lang="en-US" altLang="zh-CN" sz="1865" b="1" dirty="0">
                  <a:solidFill>
                    <a:schemeClr val="accent5">
                      <a:lumMod val="50000"/>
                    </a:schemeClr>
                  </a:solidFill>
                  <a:latin typeface="微软雅黑" panose="020B0503020204020204" pitchFamily="34" charset="-122"/>
                  <a:ea typeface="微软雅黑" panose="020B0503020204020204" pitchFamily="34" charset="-122"/>
                  <a:sym typeface="+mn-ea"/>
                </a:rPr>
                <a:t>+</a:t>
              </a:r>
              <a:r>
                <a:rPr lang="zh-CN" altLang="en-US" sz="1865" b="1" dirty="0">
                  <a:solidFill>
                    <a:schemeClr val="accent5">
                      <a:lumMod val="50000"/>
                    </a:schemeClr>
                  </a:solidFill>
                  <a:latin typeface="微软雅黑" panose="020B0503020204020204" pitchFamily="34" charset="-122"/>
                  <a:ea typeface="微软雅黑" panose="020B0503020204020204" pitchFamily="34" charset="-122"/>
                  <a:sym typeface="+mn-ea"/>
                </a:rPr>
                <a:t>笔记内容的重组；笔记与文献的关联既可以文档化、图谱化</a:t>
              </a:r>
              <a:endParaRPr lang="zh-CN" altLang="en-US" sz="1865" b="1" dirty="0">
                <a:solidFill>
                  <a:schemeClr val="accent1">
                    <a:lumMod val="50000"/>
                  </a:schemeClr>
                </a:solidFill>
                <a:latin typeface="微软雅黑" panose="020B0503020204020204" pitchFamily="34" charset="-122"/>
                <a:ea typeface="微软雅黑" panose="020B0503020204020204" pitchFamily="34" charset="-122"/>
                <a:sym typeface="+mn-ea"/>
              </a:endParaRPr>
            </a:p>
          </p:txBody>
        </p:sp>
      </p:grpSp>
      <p:grpSp>
        <p:nvGrpSpPr>
          <p:cNvPr id="105" name="组合 104"/>
          <p:cNvGrpSpPr/>
          <p:nvPr/>
        </p:nvGrpSpPr>
        <p:grpSpPr bwMode="auto">
          <a:xfrm>
            <a:off x="612775" y="4329113"/>
            <a:ext cx="9405938" cy="1239837"/>
            <a:chOff x="-1666" y="1188"/>
            <a:chExt cx="10838" cy="1465"/>
          </a:xfrm>
        </p:grpSpPr>
        <p:pic>
          <p:nvPicPr>
            <p:cNvPr id="113681" name="图片 105" descr="D:\2017高教分公司\2017年高教产品\现有产品\研学平台(研究性学习平台)\南京馆长研修班\南京云锦\图片资料\QQ图片20170915115517.pngQQ图片20170915115517"/>
            <p:cNvPicPr>
              <a:picLocks noChangeAspect="1"/>
            </p:cNvPicPr>
            <p:nvPr/>
          </p:nvPicPr>
          <p:blipFill>
            <a:blip r:embed="rId11" cstate="print"/>
            <a:srcRect/>
            <a:stretch>
              <a:fillRect/>
            </a:stretch>
          </p:blipFill>
          <p:spPr bwMode="auto">
            <a:xfrm>
              <a:off x="7646" y="1188"/>
              <a:ext cx="1526" cy="1465"/>
            </a:xfrm>
            <a:prstGeom prst="rect">
              <a:avLst/>
            </a:prstGeom>
            <a:noFill/>
            <a:ln w="9525">
              <a:noFill/>
              <a:miter lim="800000"/>
              <a:headEnd/>
              <a:tailEnd/>
            </a:ln>
          </p:spPr>
        </p:pic>
        <p:sp>
          <p:nvSpPr>
            <p:cNvPr id="107" name="文本框 106"/>
            <p:cNvSpPr txBox="1"/>
            <p:nvPr/>
          </p:nvSpPr>
          <p:spPr>
            <a:xfrm>
              <a:off x="-1666" y="1379"/>
              <a:ext cx="9082" cy="1231"/>
            </a:xfrm>
            <a:prstGeom prst="rect">
              <a:avLst/>
            </a:prstGeom>
            <a:noFill/>
          </p:spPr>
          <p:txBody>
            <a:bodyPr>
              <a:spAutoFit/>
            </a:bodyPr>
            <a:lstStyle/>
            <a:p>
              <a:pPr fontAlgn="auto">
                <a:lnSpc>
                  <a:spcPts val="3735"/>
                </a:lnSpc>
                <a:spcBef>
                  <a:spcPts val="0"/>
                </a:spcBef>
                <a:spcAft>
                  <a:spcPts val="0"/>
                </a:spcAft>
                <a:buFont typeface="Arial" panose="020B0604020202020204" pitchFamily="34" charset="0"/>
                <a:buNone/>
                <a:defRPr/>
              </a:pPr>
              <a:r>
                <a:rPr sz="1865" b="1" dirty="0">
                  <a:solidFill>
                    <a:schemeClr val="bg1">
                      <a:lumMod val="50000"/>
                    </a:schemeClr>
                  </a:solidFill>
                  <a:latin typeface="微软雅黑" panose="020B0503020204020204" pitchFamily="34" charset="-122"/>
                  <a:ea typeface="微软雅黑" panose="020B0503020204020204" pitchFamily="34" charset="-122"/>
                  <a:sym typeface="+mn-ea"/>
                </a:rPr>
                <a:t>参考、引证、相似文献拓展学习；知网节、工具书划词链接、碎片化图表、增强视频等内容的有机组合。</a:t>
              </a:r>
            </a:p>
          </p:txBody>
        </p:sp>
      </p:grpSp>
      <p:grpSp>
        <p:nvGrpSpPr>
          <p:cNvPr id="108" name="组合 107"/>
          <p:cNvGrpSpPr/>
          <p:nvPr/>
        </p:nvGrpSpPr>
        <p:grpSpPr bwMode="auto">
          <a:xfrm>
            <a:off x="404813" y="5405438"/>
            <a:ext cx="9305925" cy="1239837"/>
            <a:chOff x="-1622" y="1188"/>
            <a:chExt cx="10759" cy="1465"/>
          </a:xfrm>
        </p:grpSpPr>
        <p:pic>
          <p:nvPicPr>
            <p:cNvPr id="113679" name="图片 108" descr="D:\2017高教分公司\2017年高教产品\现有产品\研学平台(研究性学习平台)\南京馆长研修班\南京云锦\图片资料\QQ图片20170915115529.pngQQ图片20170915115529"/>
            <p:cNvPicPr>
              <a:picLocks noChangeAspect="1"/>
            </p:cNvPicPr>
            <p:nvPr/>
          </p:nvPicPr>
          <p:blipFill>
            <a:blip r:embed="rId12" cstate="print"/>
            <a:srcRect/>
            <a:stretch>
              <a:fillRect/>
            </a:stretch>
          </p:blipFill>
          <p:spPr bwMode="auto">
            <a:xfrm>
              <a:off x="7681" y="1188"/>
              <a:ext cx="1456" cy="1465"/>
            </a:xfrm>
            <a:prstGeom prst="rect">
              <a:avLst/>
            </a:prstGeom>
            <a:noFill/>
            <a:ln w="9525">
              <a:noFill/>
              <a:miter lim="800000"/>
              <a:headEnd/>
              <a:tailEnd/>
            </a:ln>
          </p:spPr>
        </p:pic>
        <p:sp>
          <p:nvSpPr>
            <p:cNvPr id="110" name="文本框 109"/>
            <p:cNvSpPr txBox="1"/>
            <p:nvPr/>
          </p:nvSpPr>
          <p:spPr>
            <a:xfrm>
              <a:off x="-1622" y="1567"/>
              <a:ext cx="7723" cy="668"/>
            </a:xfrm>
            <a:prstGeom prst="rect">
              <a:avLst/>
            </a:prstGeom>
            <a:noFill/>
          </p:spPr>
          <p:txBody>
            <a:bodyPr>
              <a:spAutoFit/>
            </a:bodyPr>
            <a:lstStyle/>
            <a:p>
              <a:pPr algn="just" fontAlgn="auto">
                <a:lnSpc>
                  <a:spcPts val="3735"/>
                </a:lnSpc>
                <a:spcBef>
                  <a:spcPts val="0"/>
                </a:spcBef>
                <a:spcAft>
                  <a:spcPts val="0"/>
                </a:spcAft>
                <a:buFont typeface="Arial" panose="020B0604020202020204" pitchFamily="34" charset="0"/>
                <a:buNone/>
                <a:defRPr/>
              </a:pPr>
              <a:r>
                <a:rPr sz="1865" b="1" dirty="0">
                  <a:solidFill>
                    <a:schemeClr val="accent5">
                      <a:lumMod val="50000"/>
                    </a:schemeClr>
                  </a:solidFill>
                  <a:latin typeface="微软雅黑" panose="020B0503020204020204" pitchFamily="34" charset="-122"/>
                  <a:ea typeface="微软雅黑" panose="020B0503020204020204" pitchFamily="34" charset="-122"/>
                  <a:sym typeface="+mn-ea"/>
                </a:rPr>
                <a:t>学习内容的便捷分享</a:t>
              </a:r>
              <a:r>
                <a:rPr lang="zh-CN" altLang="en-US" sz="1865" b="1" dirty="0">
                  <a:solidFill>
                    <a:schemeClr val="accent5">
                      <a:lumMod val="50000"/>
                    </a:schemeClr>
                  </a:solidFill>
                  <a:latin typeface="微软雅黑" panose="020B0503020204020204" pitchFamily="34" charset="-122"/>
                  <a:ea typeface="微软雅黑" panose="020B0503020204020204" pitchFamily="34" charset="-122"/>
                  <a:sym typeface="+mn-ea"/>
                </a:rPr>
                <a:t>，</a:t>
              </a:r>
              <a:r>
                <a:rPr sz="1865" b="1" dirty="0">
                  <a:solidFill>
                    <a:schemeClr val="accent5">
                      <a:lumMod val="50000"/>
                    </a:schemeClr>
                  </a:solidFill>
                  <a:latin typeface="微软雅黑" panose="020B0503020204020204" pitchFamily="34" charset="-122"/>
                  <a:ea typeface="微软雅黑" panose="020B0503020204020204" pitchFamily="34" charset="-122"/>
                  <a:sym typeface="+mn-ea"/>
                </a:rPr>
                <a:t>同“学”之人的交流研讨</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xit" presetSubtype="1" fill="hold" grpId="0" nodeType="afterEffect">
                                  <p:stCondLst>
                                    <p:cond delay="0"/>
                                  </p:stCondLst>
                                  <p:childTnLst>
                                    <p:anim calcmode="lin" valueType="num">
                                      <p:cBhvr additive="base">
                                        <p:cTn id="15" dur="500"/>
                                        <p:tgtEl>
                                          <p:spTgt spid="14340"/>
                                        </p:tgtEl>
                                        <p:attrNameLst>
                                          <p:attrName>ppt_x</p:attrName>
                                        </p:attrNameLst>
                                      </p:cBhvr>
                                      <p:tavLst>
                                        <p:tav tm="0">
                                          <p:val>
                                            <p:strVal val="ppt_x"/>
                                          </p:val>
                                        </p:tav>
                                        <p:tav tm="100000">
                                          <p:val>
                                            <p:strVal val="ppt_x"/>
                                          </p:val>
                                        </p:tav>
                                      </p:tavLst>
                                    </p:anim>
                                    <p:anim calcmode="lin" valueType="num">
                                      <p:cBhvr additive="base">
                                        <p:cTn id="16" dur="500"/>
                                        <p:tgtEl>
                                          <p:spTgt spid="14340"/>
                                        </p:tgtEl>
                                        <p:attrNameLst>
                                          <p:attrName>ppt_y</p:attrName>
                                        </p:attrNameLst>
                                      </p:cBhvr>
                                      <p:tavLst>
                                        <p:tav tm="0">
                                          <p:val>
                                            <p:strVal val="ppt_y"/>
                                          </p:val>
                                        </p:tav>
                                        <p:tav tm="100000">
                                          <p:val>
                                            <p:strVal val="0-ppt_h/2"/>
                                          </p:val>
                                        </p:tav>
                                      </p:tavLst>
                                    </p:anim>
                                    <p:set>
                                      <p:cBhvr>
                                        <p:cTn id="17" dur="1" fill="hold">
                                          <p:stCondLst>
                                            <p:cond delay="499"/>
                                          </p:stCondLst>
                                        </p:cTn>
                                        <p:tgtEl>
                                          <p:spTgt spid="14340"/>
                                        </p:tgtEl>
                                        <p:attrNameLst>
                                          <p:attrName>style.visibility</p:attrName>
                                        </p:attrNameLst>
                                      </p:cBhvr>
                                      <p:to>
                                        <p:strVal val="hidden"/>
                                      </p:to>
                                    </p:set>
                                  </p:childTnLst>
                                </p:cTn>
                              </p:par>
                              <p:par>
                                <p:cTn id="18" presetID="2" presetClass="exit" presetSubtype="2" fill="hold" nodeType="withEffect">
                                  <p:stCondLst>
                                    <p:cond delay="0"/>
                                  </p:stCondLst>
                                  <p:childTnLst>
                                    <p:anim calcmode="lin" valueType="num">
                                      <p:cBhvr additive="base">
                                        <p:cTn id="19" dur="500"/>
                                        <p:tgtEl>
                                          <p:spTgt spid="55"/>
                                        </p:tgtEl>
                                        <p:attrNameLst>
                                          <p:attrName>ppt_x</p:attrName>
                                        </p:attrNameLst>
                                      </p:cBhvr>
                                      <p:tavLst>
                                        <p:tav tm="0">
                                          <p:val>
                                            <p:strVal val="ppt_x"/>
                                          </p:val>
                                        </p:tav>
                                        <p:tav tm="100000">
                                          <p:val>
                                            <p:strVal val="1+ppt_w/2"/>
                                          </p:val>
                                        </p:tav>
                                      </p:tavLst>
                                    </p:anim>
                                    <p:anim calcmode="lin" valueType="num">
                                      <p:cBhvr additive="base">
                                        <p:cTn id="20" dur="500"/>
                                        <p:tgtEl>
                                          <p:spTgt spid="55"/>
                                        </p:tgtEl>
                                        <p:attrNameLst>
                                          <p:attrName>ppt_y</p:attrName>
                                        </p:attrNameLst>
                                      </p:cBhvr>
                                      <p:tavLst>
                                        <p:tav tm="0">
                                          <p:val>
                                            <p:strVal val="ppt_y"/>
                                          </p:val>
                                        </p:tav>
                                        <p:tav tm="100000">
                                          <p:val>
                                            <p:strVal val="ppt_y"/>
                                          </p:val>
                                        </p:tav>
                                      </p:tavLst>
                                    </p:anim>
                                    <p:set>
                                      <p:cBhvr>
                                        <p:cTn id="21" dur="1" fill="hold">
                                          <p:stCondLst>
                                            <p:cond delay="499"/>
                                          </p:stCondLst>
                                        </p:cTn>
                                        <p:tgtEl>
                                          <p:spTgt spid="5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97"/>
                                        </p:tgtEl>
                                        <p:attrNameLst>
                                          <p:attrName>style.visibility</p:attrName>
                                        </p:attrNameLst>
                                      </p:cBhvr>
                                      <p:to>
                                        <p:strVal val="visible"/>
                                      </p:to>
                                    </p:set>
                                    <p:anim calcmode="lin" valueType="num">
                                      <p:cBhvr additive="base">
                                        <p:cTn id="26" dur="500" fill="hold"/>
                                        <p:tgtEl>
                                          <p:spTgt spid="97"/>
                                        </p:tgtEl>
                                        <p:attrNameLst>
                                          <p:attrName>ppt_x</p:attrName>
                                        </p:attrNameLst>
                                      </p:cBhvr>
                                      <p:tavLst>
                                        <p:tav tm="0">
                                          <p:val>
                                            <p:strVal val="1+#ppt_w/2"/>
                                          </p:val>
                                        </p:tav>
                                        <p:tav tm="100000">
                                          <p:val>
                                            <p:strVal val="#ppt_x"/>
                                          </p:val>
                                        </p:tav>
                                      </p:tavLst>
                                    </p:anim>
                                    <p:anim calcmode="lin" valueType="num">
                                      <p:cBhvr additive="base">
                                        <p:cTn id="27" dur="500" fill="hold"/>
                                        <p:tgtEl>
                                          <p:spTgt spid="97"/>
                                        </p:tgtEl>
                                        <p:attrNameLst>
                                          <p:attrName>ppt_y</p:attrName>
                                        </p:attrNameLst>
                                      </p:cBhvr>
                                      <p:tavLst>
                                        <p:tav tm="0">
                                          <p:val>
                                            <p:strVal val="#ppt_y"/>
                                          </p:val>
                                        </p:tav>
                                        <p:tav tm="100000">
                                          <p:val>
                                            <p:strVal val="#ppt_y"/>
                                          </p:val>
                                        </p:tav>
                                      </p:tavLst>
                                    </p:anim>
                                  </p:childTnLst>
                                </p:cTn>
                              </p:par>
                              <p:par>
                                <p:cTn id="28" presetID="2" presetClass="exit" presetSubtype="8" fill="hold" nodeType="withEffect">
                                  <p:stCondLst>
                                    <p:cond delay="0"/>
                                  </p:stCondLst>
                                  <p:childTnLst>
                                    <p:anim calcmode="lin" valueType="num">
                                      <p:cBhvr additive="base">
                                        <p:cTn id="29" dur="500"/>
                                        <p:tgtEl>
                                          <p:spTgt spid="7"/>
                                        </p:tgtEl>
                                        <p:attrNameLst>
                                          <p:attrName>ppt_x</p:attrName>
                                        </p:attrNameLst>
                                      </p:cBhvr>
                                      <p:tavLst>
                                        <p:tav tm="0">
                                          <p:val>
                                            <p:strVal val="ppt_x"/>
                                          </p:val>
                                        </p:tav>
                                        <p:tav tm="100000">
                                          <p:val>
                                            <p:strVal val="0-ppt_w/2"/>
                                          </p:val>
                                        </p:tav>
                                      </p:tavLst>
                                    </p:anim>
                                    <p:anim calcmode="lin" valueType="num">
                                      <p:cBhvr additive="base">
                                        <p:cTn id="30" dur="500"/>
                                        <p:tgtEl>
                                          <p:spTgt spid="7"/>
                                        </p:tgtEl>
                                        <p:attrNameLst>
                                          <p:attrName>ppt_y</p:attrName>
                                        </p:attrNameLst>
                                      </p:cBhvr>
                                      <p:tavLst>
                                        <p:tav tm="0">
                                          <p:val>
                                            <p:strVal val="ppt_y"/>
                                          </p:val>
                                        </p:tav>
                                        <p:tav tm="100000">
                                          <p:val>
                                            <p:strVal val="ppt_y"/>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98"/>
                                        </p:tgtEl>
                                        <p:attrNameLst>
                                          <p:attrName>style.visibility</p:attrName>
                                        </p:attrNameLst>
                                      </p:cBhvr>
                                      <p:to>
                                        <p:strVal val="visible"/>
                                      </p:to>
                                    </p:set>
                                    <p:anim calcmode="lin" valueType="num">
                                      <p:cBhvr additive="base">
                                        <p:cTn id="36" dur="500" fill="hold"/>
                                        <p:tgtEl>
                                          <p:spTgt spid="98"/>
                                        </p:tgtEl>
                                        <p:attrNameLst>
                                          <p:attrName>ppt_x</p:attrName>
                                        </p:attrNameLst>
                                      </p:cBhvr>
                                      <p:tavLst>
                                        <p:tav tm="0">
                                          <p:val>
                                            <p:strVal val="1+#ppt_w/2"/>
                                          </p:val>
                                        </p:tav>
                                        <p:tav tm="100000">
                                          <p:val>
                                            <p:strVal val="#ppt_x"/>
                                          </p:val>
                                        </p:tav>
                                      </p:tavLst>
                                    </p:anim>
                                    <p:anim calcmode="lin" valueType="num">
                                      <p:cBhvr additive="base">
                                        <p:cTn id="37" dur="500" fill="hold"/>
                                        <p:tgtEl>
                                          <p:spTgt spid="98"/>
                                        </p:tgtEl>
                                        <p:attrNameLst>
                                          <p:attrName>ppt_y</p:attrName>
                                        </p:attrNameLst>
                                      </p:cBhvr>
                                      <p:tavLst>
                                        <p:tav tm="0">
                                          <p:val>
                                            <p:strVal val="#ppt_y"/>
                                          </p:val>
                                        </p:tav>
                                        <p:tav tm="100000">
                                          <p:val>
                                            <p:strVal val="#ppt_y"/>
                                          </p:val>
                                        </p:tav>
                                      </p:tavLst>
                                    </p:anim>
                                  </p:childTnLst>
                                </p:cTn>
                              </p:par>
                              <p:par>
                                <p:cTn id="38" presetID="2" presetClass="exit" presetSubtype="8" fill="hold" nodeType="withEffect">
                                  <p:stCondLst>
                                    <p:cond delay="0"/>
                                  </p:stCondLst>
                                  <p:childTnLst>
                                    <p:anim calcmode="lin" valueType="num">
                                      <p:cBhvr additive="base">
                                        <p:cTn id="39" dur="500"/>
                                        <p:tgtEl>
                                          <p:spTgt spid="10"/>
                                        </p:tgtEl>
                                        <p:attrNameLst>
                                          <p:attrName>ppt_x</p:attrName>
                                        </p:attrNameLst>
                                      </p:cBhvr>
                                      <p:tavLst>
                                        <p:tav tm="0">
                                          <p:val>
                                            <p:strVal val="ppt_x"/>
                                          </p:val>
                                        </p:tav>
                                        <p:tav tm="100000">
                                          <p:val>
                                            <p:strVal val="0-ppt_w/2"/>
                                          </p:val>
                                        </p:tav>
                                      </p:tavLst>
                                    </p:anim>
                                    <p:anim calcmode="lin" valueType="num">
                                      <p:cBhvr additive="base">
                                        <p:cTn id="40" dur="500"/>
                                        <p:tgtEl>
                                          <p:spTgt spid="10"/>
                                        </p:tgtEl>
                                        <p:attrNameLst>
                                          <p:attrName>ppt_y</p:attrName>
                                        </p:attrNameLst>
                                      </p:cBhvr>
                                      <p:tavLst>
                                        <p:tav tm="0">
                                          <p:val>
                                            <p:strVal val="ppt_y"/>
                                          </p:val>
                                        </p:tav>
                                        <p:tav tm="100000">
                                          <p:val>
                                            <p:strVal val="ppt_y"/>
                                          </p:val>
                                        </p:tav>
                                      </p:tavLst>
                                    </p:anim>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01"/>
                                        </p:tgtEl>
                                        <p:attrNameLst>
                                          <p:attrName>style.visibility</p:attrName>
                                        </p:attrNameLst>
                                      </p:cBhvr>
                                      <p:to>
                                        <p:strVal val="visible"/>
                                      </p:to>
                                    </p:set>
                                    <p:anim calcmode="lin" valueType="num">
                                      <p:cBhvr additive="base">
                                        <p:cTn id="46" dur="500" fill="hold"/>
                                        <p:tgtEl>
                                          <p:spTgt spid="101"/>
                                        </p:tgtEl>
                                        <p:attrNameLst>
                                          <p:attrName>ppt_x</p:attrName>
                                        </p:attrNameLst>
                                      </p:cBhvr>
                                      <p:tavLst>
                                        <p:tav tm="0">
                                          <p:val>
                                            <p:strVal val="1+#ppt_w/2"/>
                                          </p:val>
                                        </p:tav>
                                        <p:tav tm="100000">
                                          <p:val>
                                            <p:strVal val="#ppt_x"/>
                                          </p:val>
                                        </p:tav>
                                      </p:tavLst>
                                    </p:anim>
                                    <p:anim calcmode="lin" valueType="num">
                                      <p:cBhvr additive="base">
                                        <p:cTn id="47" dur="500" fill="hold"/>
                                        <p:tgtEl>
                                          <p:spTgt spid="101"/>
                                        </p:tgtEl>
                                        <p:attrNameLst>
                                          <p:attrName>ppt_y</p:attrName>
                                        </p:attrNameLst>
                                      </p:cBhvr>
                                      <p:tavLst>
                                        <p:tav tm="0">
                                          <p:val>
                                            <p:strVal val="#ppt_y"/>
                                          </p:val>
                                        </p:tav>
                                        <p:tav tm="100000">
                                          <p:val>
                                            <p:strVal val="#ppt_y"/>
                                          </p:val>
                                        </p:tav>
                                      </p:tavLst>
                                    </p:anim>
                                  </p:childTnLst>
                                </p:cTn>
                              </p:par>
                              <p:par>
                                <p:cTn id="48" presetID="2" presetClass="exit" presetSubtype="8" fill="hold" nodeType="withEffect">
                                  <p:stCondLst>
                                    <p:cond delay="0"/>
                                  </p:stCondLst>
                                  <p:childTnLst>
                                    <p:anim calcmode="lin" valueType="num">
                                      <p:cBhvr additive="base">
                                        <p:cTn id="49" dur="500"/>
                                        <p:tgtEl>
                                          <p:spTgt spid="12"/>
                                        </p:tgtEl>
                                        <p:attrNameLst>
                                          <p:attrName>ppt_x</p:attrName>
                                        </p:attrNameLst>
                                      </p:cBhvr>
                                      <p:tavLst>
                                        <p:tav tm="0">
                                          <p:val>
                                            <p:strVal val="ppt_x"/>
                                          </p:val>
                                        </p:tav>
                                        <p:tav tm="100000">
                                          <p:val>
                                            <p:strVal val="0-ppt_w/2"/>
                                          </p:val>
                                        </p:tav>
                                      </p:tavLst>
                                    </p:anim>
                                    <p:anim calcmode="lin" valueType="num">
                                      <p:cBhvr additive="base">
                                        <p:cTn id="50" dur="500"/>
                                        <p:tgtEl>
                                          <p:spTgt spid="12"/>
                                        </p:tgtEl>
                                        <p:attrNameLst>
                                          <p:attrName>ppt_y</p:attrName>
                                        </p:attrNameLst>
                                      </p:cBhvr>
                                      <p:tavLst>
                                        <p:tav tm="0">
                                          <p:val>
                                            <p:strVal val="ppt_y"/>
                                          </p:val>
                                        </p:tav>
                                        <p:tav tm="100000">
                                          <p:val>
                                            <p:strVal val="ppt_y"/>
                                          </p:val>
                                        </p:tav>
                                      </p:tavLst>
                                    </p:anim>
                                    <p:set>
                                      <p:cBhvr>
                                        <p:cTn id="51" dur="1" fill="hold">
                                          <p:stCondLst>
                                            <p:cond delay="4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105"/>
                                        </p:tgtEl>
                                        <p:attrNameLst>
                                          <p:attrName>style.visibility</p:attrName>
                                        </p:attrNameLst>
                                      </p:cBhvr>
                                      <p:to>
                                        <p:strVal val="visible"/>
                                      </p:to>
                                    </p:set>
                                    <p:anim calcmode="lin" valueType="num">
                                      <p:cBhvr additive="base">
                                        <p:cTn id="56" dur="500" fill="hold"/>
                                        <p:tgtEl>
                                          <p:spTgt spid="105"/>
                                        </p:tgtEl>
                                        <p:attrNameLst>
                                          <p:attrName>ppt_x</p:attrName>
                                        </p:attrNameLst>
                                      </p:cBhvr>
                                      <p:tavLst>
                                        <p:tav tm="0">
                                          <p:val>
                                            <p:strVal val="1+#ppt_w/2"/>
                                          </p:val>
                                        </p:tav>
                                        <p:tav tm="100000">
                                          <p:val>
                                            <p:strVal val="#ppt_x"/>
                                          </p:val>
                                        </p:tav>
                                      </p:tavLst>
                                    </p:anim>
                                    <p:anim calcmode="lin" valueType="num">
                                      <p:cBhvr additive="base">
                                        <p:cTn id="57" dur="500" fill="hold"/>
                                        <p:tgtEl>
                                          <p:spTgt spid="105"/>
                                        </p:tgtEl>
                                        <p:attrNameLst>
                                          <p:attrName>ppt_y</p:attrName>
                                        </p:attrNameLst>
                                      </p:cBhvr>
                                      <p:tavLst>
                                        <p:tav tm="0">
                                          <p:val>
                                            <p:strVal val="#ppt_y"/>
                                          </p:val>
                                        </p:tav>
                                        <p:tav tm="100000">
                                          <p:val>
                                            <p:strVal val="#ppt_y"/>
                                          </p:val>
                                        </p:tav>
                                      </p:tavLst>
                                    </p:anim>
                                  </p:childTnLst>
                                </p:cTn>
                              </p:par>
                              <p:par>
                                <p:cTn id="58" presetID="2" presetClass="exit" presetSubtype="8" fill="hold" nodeType="withEffect">
                                  <p:stCondLst>
                                    <p:cond delay="0"/>
                                  </p:stCondLst>
                                  <p:childTnLst>
                                    <p:anim calcmode="lin" valueType="num">
                                      <p:cBhvr additive="base">
                                        <p:cTn id="59" dur="500"/>
                                        <p:tgtEl>
                                          <p:spTgt spid="15"/>
                                        </p:tgtEl>
                                        <p:attrNameLst>
                                          <p:attrName>ppt_x</p:attrName>
                                        </p:attrNameLst>
                                      </p:cBhvr>
                                      <p:tavLst>
                                        <p:tav tm="0">
                                          <p:val>
                                            <p:strVal val="ppt_x"/>
                                          </p:val>
                                        </p:tav>
                                        <p:tav tm="100000">
                                          <p:val>
                                            <p:strVal val="0-ppt_w/2"/>
                                          </p:val>
                                        </p:tav>
                                      </p:tavLst>
                                    </p:anim>
                                    <p:anim calcmode="lin" valueType="num">
                                      <p:cBhvr additive="base">
                                        <p:cTn id="60" dur="500"/>
                                        <p:tgtEl>
                                          <p:spTgt spid="15"/>
                                        </p:tgtEl>
                                        <p:attrNameLst>
                                          <p:attrName>ppt_y</p:attrName>
                                        </p:attrNameLst>
                                      </p:cBhvr>
                                      <p:tavLst>
                                        <p:tav tm="0">
                                          <p:val>
                                            <p:strVal val="ppt_y"/>
                                          </p:val>
                                        </p:tav>
                                        <p:tav tm="100000">
                                          <p:val>
                                            <p:strVal val="ppt_y"/>
                                          </p:val>
                                        </p:tav>
                                      </p:tavLst>
                                    </p:anim>
                                    <p:set>
                                      <p:cBhvr>
                                        <p:cTn id="61" dur="1" fill="hold">
                                          <p:stCondLst>
                                            <p:cond delay="499"/>
                                          </p:stCondLst>
                                        </p:cTn>
                                        <p:tgtEl>
                                          <p:spTgt spid="1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108"/>
                                        </p:tgtEl>
                                        <p:attrNameLst>
                                          <p:attrName>style.visibility</p:attrName>
                                        </p:attrNameLst>
                                      </p:cBhvr>
                                      <p:to>
                                        <p:strVal val="visible"/>
                                      </p:to>
                                    </p:set>
                                    <p:anim calcmode="lin" valueType="num">
                                      <p:cBhvr additive="base">
                                        <p:cTn id="66" dur="500" fill="hold"/>
                                        <p:tgtEl>
                                          <p:spTgt spid="108"/>
                                        </p:tgtEl>
                                        <p:attrNameLst>
                                          <p:attrName>ppt_x</p:attrName>
                                        </p:attrNameLst>
                                      </p:cBhvr>
                                      <p:tavLst>
                                        <p:tav tm="0">
                                          <p:val>
                                            <p:strVal val="1+#ppt_w/2"/>
                                          </p:val>
                                        </p:tav>
                                        <p:tav tm="100000">
                                          <p:val>
                                            <p:strVal val="#ppt_x"/>
                                          </p:val>
                                        </p:tav>
                                      </p:tavLst>
                                    </p:anim>
                                    <p:anim calcmode="lin" valueType="num">
                                      <p:cBhvr additive="base">
                                        <p:cTn id="67" dur="500" fill="hold"/>
                                        <p:tgtEl>
                                          <p:spTgt spid="108"/>
                                        </p:tgtEl>
                                        <p:attrNameLst>
                                          <p:attrName>ppt_y</p:attrName>
                                        </p:attrNameLst>
                                      </p:cBhvr>
                                      <p:tavLst>
                                        <p:tav tm="0">
                                          <p:val>
                                            <p:strVal val="#ppt_y"/>
                                          </p:val>
                                        </p:tav>
                                        <p:tav tm="100000">
                                          <p:val>
                                            <p:strVal val="#ppt_y"/>
                                          </p:val>
                                        </p:tav>
                                      </p:tavLst>
                                    </p:anim>
                                  </p:childTnLst>
                                </p:cTn>
                              </p:par>
                              <p:par>
                                <p:cTn id="68" presetID="2" presetClass="exit" presetSubtype="8" fill="hold" nodeType="withEffect">
                                  <p:stCondLst>
                                    <p:cond delay="0"/>
                                  </p:stCondLst>
                                  <p:childTnLst>
                                    <p:anim calcmode="lin" valueType="num">
                                      <p:cBhvr additive="base">
                                        <p:cTn id="69" dur="500"/>
                                        <p:tgtEl>
                                          <p:spTgt spid="87"/>
                                        </p:tgtEl>
                                        <p:attrNameLst>
                                          <p:attrName>ppt_x</p:attrName>
                                        </p:attrNameLst>
                                      </p:cBhvr>
                                      <p:tavLst>
                                        <p:tav tm="0">
                                          <p:val>
                                            <p:strVal val="ppt_x"/>
                                          </p:val>
                                        </p:tav>
                                        <p:tav tm="100000">
                                          <p:val>
                                            <p:strVal val="0-ppt_w/2"/>
                                          </p:val>
                                        </p:tav>
                                      </p:tavLst>
                                    </p:anim>
                                    <p:anim calcmode="lin" valueType="num">
                                      <p:cBhvr additive="base">
                                        <p:cTn id="70" dur="500"/>
                                        <p:tgtEl>
                                          <p:spTgt spid="87"/>
                                        </p:tgtEl>
                                        <p:attrNameLst>
                                          <p:attrName>ppt_y</p:attrName>
                                        </p:attrNameLst>
                                      </p:cBhvr>
                                      <p:tavLst>
                                        <p:tav tm="0">
                                          <p:val>
                                            <p:strVal val="ppt_y"/>
                                          </p:val>
                                        </p:tav>
                                        <p:tav tm="100000">
                                          <p:val>
                                            <p:strVal val="ppt_y"/>
                                          </p:val>
                                        </p:tav>
                                      </p:tavLst>
                                    </p:anim>
                                    <p:set>
                                      <p:cBhvr>
                                        <p:cTn id="71"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4690"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4691"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3</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研学平台 还能做什么？</a:t>
            </a:r>
            <a:endParaRPr lang="zh-CN" altLang="en-US" sz="2000" b="1">
              <a:latin typeface="Arial" panose="020B0604020202020204" pitchFamily="34" charset="0"/>
              <a:ea typeface="黑体" panose="02010609060101010101" pitchFamily="49" charset="-122"/>
            </a:endParaRPr>
          </a:p>
        </p:txBody>
      </p:sp>
      <p:sp>
        <p:nvSpPr>
          <p:cNvPr id="3" name="椭圆 2"/>
          <p:cNvSpPr/>
          <p:nvPr/>
        </p:nvSpPr>
        <p:spPr>
          <a:xfrm>
            <a:off x="134938" y="1225550"/>
            <a:ext cx="1439862" cy="1365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buFont typeface="Arial" panose="020B0604020202020204" pitchFamily="34" charset="0"/>
              <a:buNone/>
              <a:defRPr/>
            </a:pPr>
            <a:r>
              <a:rPr lang="zh-CN" altLang="en-US" sz="2275" b="1" noProof="1">
                <a:sym typeface="+mn-ea"/>
              </a:rPr>
              <a:t>创作投稿</a:t>
            </a:r>
            <a:endParaRPr lang="zh-CN" altLang="en-US" sz="2275" b="1" noProof="1"/>
          </a:p>
        </p:txBody>
      </p:sp>
      <p:pic>
        <p:nvPicPr>
          <p:cNvPr id="4" name="图片 3"/>
          <p:cNvPicPr>
            <a:picLocks noChangeAspect="1"/>
          </p:cNvPicPr>
          <p:nvPr/>
        </p:nvPicPr>
        <p:blipFill>
          <a:blip r:embed="rId2" cstate="print"/>
          <a:srcRect/>
          <a:stretch>
            <a:fillRect/>
          </a:stretch>
        </p:blipFill>
        <p:spPr bwMode="auto">
          <a:xfrm>
            <a:off x="1887538" y="1263650"/>
            <a:ext cx="10175875" cy="5353050"/>
          </a:xfrm>
          <a:prstGeom prst="rect">
            <a:avLst/>
          </a:prstGeom>
          <a:noFill/>
          <a:ln w="9525">
            <a:noFill/>
            <a:miter lim="800000"/>
            <a:headEnd/>
            <a:tailEnd/>
          </a:ln>
        </p:spPr>
      </p:pic>
      <p:grpSp>
        <p:nvGrpSpPr>
          <p:cNvPr id="8" name="组合 7"/>
          <p:cNvGrpSpPr/>
          <p:nvPr/>
        </p:nvGrpSpPr>
        <p:grpSpPr bwMode="auto">
          <a:xfrm>
            <a:off x="1887538" y="1263650"/>
            <a:ext cx="10174287" cy="4984750"/>
            <a:chOff x="2972" y="1991"/>
            <a:chExt cx="16024" cy="7848"/>
          </a:xfrm>
        </p:grpSpPr>
        <p:pic>
          <p:nvPicPr>
            <p:cNvPr id="114716" name="图片 4"/>
            <p:cNvPicPr>
              <a:picLocks noChangeAspect="1"/>
            </p:cNvPicPr>
            <p:nvPr/>
          </p:nvPicPr>
          <p:blipFill>
            <a:blip r:embed="rId3" cstate="print"/>
            <a:srcRect/>
            <a:stretch>
              <a:fillRect/>
            </a:stretch>
          </p:blipFill>
          <p:spPr bwMode="auto">
            <a:xfrm>
              <a:off x="2972" y="1991"/>
              <a:ext cx="16025" cy="7849"/>
            </a:xfrm>
            <a:prstGeom prst="rect">
              <a:avLst/>
            </a:prstGeom>
            <a:noFill/>
            <a:ln w="9525">
              <a:noFill/>
              <a:miter lim="800000"/>
              <a:headEnd/>
              <a:tailEnd/>
            </a:ln>
          </p:spPr>
        </p:pic>
        <p:pic>
          <p:nvPicPr>
            <p:cNvPr id="114717" name="图片 5"/>
            <p:cNvPicPr>
              <a:picLocks noChangeAspect="1"/>
            </p:cNvPicPr>
            <p:nvPr/>
          </p:nvPicPr>
          <p:blipFill>
            <a:blip r:embed="rId4" cstate="print"/>
            <a:srcRect/>
            <a:stretch>
              <a:fillRect/>
            </a:stretch>
          </p:blipFill>
          <p:spPr bwMode="auto">
            <a:xfrm>
              <a:off x="6361" y="4546"/>
              <a:ext cx="7345" cy="4184"/>
            </a:xfrm>
            <a:prstGeom prst="rect">
              <a:avLst/>
            </a:prstGeom>
            <a:noFill/>
            <a:ln w="9525">
              <a:noFill/>
              <a:miter lim="800000"/>
              <a:headEnd/>
              <a:tailEnd/>
            </a:ln>
          </p:spPr>
        </p:pic>
      </p:grpSp>
      <p:sp>
        <p:nvSpPr>
          <p:cNvPr id="10" name="矩形 9"/>
          <p:cNvSpPr/>
          <p:nvPr/>
        </p:nvSpPr>
        <p:spPr>
          <a:xfrm>
            <a:off x="4038600" y="2787650"/>
            <a:ext cx="4502150" cy="384175"/>
          </a:xfrm>
          <a:prstGeom prst="rect">
            <a:avLst/>
          </a:prstGeom>
          <a:noFill/>
          <a:ln w="28575"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a:buFont typeface="Arial" panose="020B0604020202020204" pitchFamily="34" charset="0"/>
              <a:buNone/>
              <a:defRPr/>
            </a:pPr>
            <a:endParaRPr lang="zh-CN" altLang="en-US" sz="1615" noProof="1"/>
          </a:p>
        </p:txBody>
      </p:sp>
      <p:sp>
        <p:nvSpPr>
          <p:cNvPr id="11" name="矩形 10"/>
          <p:cNvSpPr/>
          <p:nvPr/>
        </p:nvSpPr>
        <p:spPr>
          <a:xfrm>
            <a:off x="4038600" y="3232150"/>
            <a:ext cx="4451350" cy="2311400"/>
          </a:xfrm>
          <a:prstGeom prst="rect">
            <a:avLst/>
          </a:prstGeom>
          <a:noFill/>
          <a:ln w="28575"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a:buFont typeface="Arial" panose="020B0604020202020204" pitchFamily="34" charset="0"/>
              <a:buNone/>
              <a:defRPr/>
            </a:pPr>
            <a:endParaRPr lang="zh-CN" altLang="en-US" sz="1615" noProof="1"/>
          </a:p>
        </p:txBody>
      </p:sp>
      <p:sp>
        <p:nvSpPr>
          <p:cNvPr id="12" name="矩形 11"/>
          <p:cNvSpPr/>
          <p:nvPr/>
        </p:nvSpPr>
        <p:spPr>
          <a:xfrm>
            <a:off x="9032875" y="2301875"/>
            <a:ext cx="3028950" cy="485775"/>
          </a:xfrm>
          <a:prstGeom prst="rect">
            <a:avLst/>
          </a:prstGeom>
          <a:noFill/>
          <a:ln w="28575"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a:buFont typeface="Arial" panose="020B0604020202020204" pitchFamily="34" charset="0"/>
              <a:buNone/>
              <a:defRPr/>
            </a:pPr>
            <a:endParaRPr lang="zh-CN" altLang="en-US" sz="1615" noProof="1"/>
          </a:p>
        </p:txBody>
      </p:sp>
      <p:pic>
        <p:nvPicPr>
          <p:cNvPr id="14" name="图片 13"/>
          <p:cNvPicPr>
            <a:picLocks noChangeAspect="1"/>
          </p:cNvPicPr>
          <p:nvPr/>
        </p:nvPicPr>
        <p:blipFill>
          <a:blip r:embed="rId5" cstate="print"/>
          <a:srcRect/>
          <a:stretch>
            <a:fillRect/>
          </a:stretch>
        </p:blipFill>
        <p:spPr bwMode="auto">
          <a:xfrm>
            <a:off x="3929063" y="2628900"/>
            <a:ext cx="5103812" cy="3248025"/>
          </a:xfrm>
          <a:prstGeom prst="rect">
            <a:avLst/>
          </a:prstGeom>
          <a:noFill/>
          <a:ln w="9525">
            <a:noFill/>
            <a:miter lim="800000"/>
            <a:headEnd/>
            <a:tailEnd/>
          </a:ln>
        </p:spPr>
      </p:pic>
      <p:sp>
        <p:nvSpPr>
          <p:cNvPr id="36" name="矩形 15"/>
          <p:cNvSpPr/>
          <p:nvPr/>
        </p:nvSpPr>
        <p:spPr>
          <a:xfrm>
            <a:off x="4719638" y="1758950"/>
            <a:ext cx="3443287" cy="709613"/>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亦可上传用户本地已有的各类文档作为模板</a:t>
            </a:r>
          </a:p>
        </p:txBody>
      </p:sp>
      <p:sp>
        <p:nvSpPr>
          <p:cNvPr id="15" name="直接连接符 14"/>
          <p:cNvSpPr>
            <a:spLocks noChangeShapeType="1"/>
          </p:cNvSpPr>
          <p:nvPr/>
        </p:nvSpPr>
        <p:spPr bwMode="auto">
          <a:xfrm>
            <a:off x="7077075" y="2271713"/>
            <a:ext cx="3175" cy="515937"/>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pic>
        <p:nvPicPr>
          <p:cNvPr id="16" name="图片 15"/>
          <p:cNvPicPr>
            <a:picLocks noChangeAspect="1"/>
          </p:cNvPicPr>
          <p:nvPr/>
        </p:nvPicPr>
        <p:blipFill>
          <a:blip r:embed="rId6" cstate="print"/>
          <a:srcRect/>
          <a:stretch>
            <a:fillRect/>
          </a:stretch>
        </p:blipFill>
        <p:spPr bwMode="auto">
          <a:xfrm>
            <a:off x="1887538" y="1263650"/>
            <a:ext cx="10298112" cy="5495925"/>
          </a:xfrm>
          <a:prstGeom prst="rect">
            <a:avLst/>
          </a:prstGeom>
          <a:noFill/>
          <a:ln w="9525">
            <a:noFill/>
            <a:miter lim="800000"/>
            <a:headEnd/>
            <a:tailEnd/>
          </a:ln>
        </p:spPr>
      </p:pic>
      <p:sp>
        <p:nvSpPr>
          <p:cNvPr id="21" name="矩形 20"/>
          <p:cNvSpPr>
            <a:spLocks noChangeArrowheads="1"/>
          </p:cNvSpPr>
          <p:nvPr/>
        </p:nvSpPr>
        <p:spPr bwMode="auto">
          <a:xfrm>
            <a:off x="7513638" y="1919288"/>
            <a:ext cx="3902075" cy="671512"/>
          </a:xfrm>
          <a:prstGeom prst="rect">
            <a:avLst/>
          </a:prstGeom>
          <a:noFill/>
          <a:ln w="25400">
            <a:solidFill>
              <a:srgbClr val="E46C0A"/>
            </a:solidFill>
            <a:round/>
          </a:ln>
        </p:spPr>
        <p:txBody>
          <a:bodyPr anchor="ctr"/>
          <a:lstStyle/>
          <a:p>
            <a:pPr algn="ctr" defTabSz="912495">
              <a:buFont typeface="Arial" panose="020B0604020202020204" pitchFamily="34" charset="0"/>
              <a:buNone/>
            </a:pPr>
            <a:endParaRPr lang="zh-CN" altLang="en-US" sz="1600">
              <a:solidFill>
                <a:srgbClr val="000000"/>
              </a:solidFill>
              <a:latin typeface="Arial" panose="020B0604020202020204" pitchFamily="34" charset="0"/>
              <a:ea typeface="微软雅黑" panose="020B0503020204020204" pitchFamily="34" charset="-122"/>
            </a:endParaRPr>
          </a:p>
        </p:txBody>
      </p:sp>
      <p:sp>
        <p:nvSpPr>
          <p:cNvPr id="33" name="直接连接符 32"/>
          <p:cNvSpPr/>
          <p:nvPr/>
        </p:nvSpPr>
        <p:spPr>
          <a:xfrm flipH="1">
            <a:off x="10445750" y="1368425"/>
            <a:ext cx="0" cy="620713"/>
          </a:xfrm>
          <a:prstGeom prst="line">
            <a:avLst/>
          </a:prstGeom>
          <a:ln w="19050"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34" name="矩形 15"/>
          <p:cNvSpPr>
            <a:spLocks noChangeArrowheads="1"/>
          </p:cNvSpPr>
          <p:nvPr/>
        </p:nvSpPr>
        <p:spPr bwMode="auto">
          <a:xfrm>
            <a:off x="9358313" y="995363"/>
            <a:ext cx="2668587" cy="549275"/>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335" b="1" noProof="1">
                <a:solidFill>
                  <a:prstClr val="white"/>
                </a:solidFill>
                <a:ea typeface="微软雅黑" panose="020B0503020204020204" pitchFamily="34" charset="-122"/>
              </a:rPr>
              <a:t>笔记、摘录、碎片内容直接引用</a:t>
            </a:r>
          </a:p>
        </p:txBody>
      </p:sp>
      <p:sp>
        <p:nvSpPr>
          <p:cNvPr id="35" name="矩形 34"/>
          <p:cNvSpPr>
            <a:spLocks noChangeArrowheads="1"/>
          </p:cNvSpPr>
          <p:nvPr/>
        </p:nvSpPr>
        <p:spPr bwMode="auto">
          <a:xfrm>
            <a:off x="7277100" y="3008313"/>
            <a:ext cx="5041900" cy="725487"/>
          </a:xfrm>
          <a:prstGeom prst="rect">
            <a:avLst/>
          </a:prstGeom>
          <a:noFill/>
          <a:ln w="25400">
            <a:solidFill>
              <a:srgbClr val="E46C0A"/>
            </a:solidFill>
            <a:round/>
          </a:ln>
        </p:spPr>
        <p:txBody>
          <a:bodyPr anchor="ctr"/>
          <a:lstStyle/>
          <a:p>
            <a:pPr algn="ctr" defTabSz="912495">
              <a:buFont typeface="Arial" panose="020B0604020202020204" pitchFamily="34" charset="0"/>
              <a:buNone/>
            </a:pPr>
            <a:endParaRPr lang="zh-CN" altLang="en-US" sz="1600">
              <a:solidFill>
                <a:srgbClr val="000000"/>
              </a:solidFill>
              <a:latin typeface="Arial" panose="020B0604020202020204" pitchFamily="34" charset="0"/>
              <a:ea typeface="微软雅黑" panose="020B0503020204020204" pitchFamily="34" charset="-122"/>
            </a:endParaRPr>
          </a:p>
        </p:txBody>
      </p:sp>
      <p:sp>
        <p:nvSpPr>
          <p:cNvPr id="37" name="直接连接符 36"/>
          <p:cNvSpPr/>
          <p:nvPr/>
        </p:nvSpPr>
        <p:spPr>
          <a:xfrm flipH="1" flipV="1">
            <a:off x="11512550" y="2308225"/>
            <a:ext cx="0" cy="725488"/>
          </a:xfrm>
          <a:prstGeom prst="line">
            <a:avLst/>
          </a:prstGeom>
          <a:ln w="19050" cap="flat" cmpd="sng">
            <a:solidFill>
              <a:srgbClr val="0070C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38" name="矩形 15"/>
          <p:cNvSpPr>
            <a:spLocks noChangeArrowheads="1"/>
          </p:cNvSpPr>
          <p:nvPr/>
        </p:nvSpPr>
        <p:spPr bwMode="auto">
          <a:xfrm>
            <a:off x="9515475" y="1758950"/>
            <a:ext cx="2668588" cy="549275"/>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335" b="1" noProof="1">
                <a:solidFill>
                  <a:prstClr val="white"/>
                </a:solidFill>
                <a:ea typeface="微软雅黑" panose="020B0503020204020204" pitchFamily="34" charset="-122"/>
              </a:rPr>
              <a:t>点击添加到原文中</a:t>
            </a:r>
          </a:p>
        </p:txBody>
      </p:sp>
      <p:sp>
        <p:nvSpPr>
          <p:cNvPr id="39" name="矩形 38"/>
          <p:cNvSpPr>
            <a:spLocks noChangeArrowheads="1"/>
          </p:cNvSpPr>
          <p:nvPr/>
        </p:nvSpPr>
        <p:spPr bwMode="auto">
          <a:xfrm>
            <a:off x="4191000" y="6292850"/>
            <a:ext cx="298450" cy="323850"/>
          </a:xfrm>
          <a:prstGeom prst="rect">
            <a:avLst/>
          </a:prstGeom>
          <a:noFill/>
          <a:ln w="19050">
            <a:solidFill>
              <a:srgbClr val="E46C0A"/>
            </a:solidFill>
            <a:round/>
          </a:ln>
        </p:spPr>
        <p:txBody>
          <a:bodyPr anchor="ctr"/>
          <a:lstStyle/>
          <a:p>
            <a:pPr algn="ctr" defTabSz="912495">
              <a:buFont typeface="Arial" panose="020B0604020202020204" pitchFamily="34" charset="0"/>
              <a:buNone/>
            </a:pPr>
            <a:endParaRPr lang="zh-CN" altLang="en-US" sz="1600">
              <a:solidFill>
                <a:srgbClr val="000000"/>
              </a:solidFill>
              <a:latin typeface="Arial" panose="020B0604020202020204" pitchFamily="34" charset="0"/>
              <a:ea typeface="微软雅黑" panose="020B0503020204020204" pitchFamily="34" charset="-122"/>
            </a:endParaRPr>
          </a:p>
        </p:txBody>
      </p:sp>
      <p:sp>
        <p:nvSpPr>
          <p:cNvPr id="40" name="直接连接符 39"/>
          <p:cNvSpPr/>
          <p:nvPr/>
        </p:nvSpPr>
        <p:spPr>
          <a:xfrm flipV="1">
            <a:off x="4324350" y="5567363"/>
            <a:ext cx="30163" cy="725487"/>
          </a:xfrm>
          <a:prstGeom prst="line">
            <a:avLst/>
          </a:prstGeom>
          <a:ln w="19050" cap="flat" cmpd="sng">
            <a:solidFill>
              <a:srgbClr val="FF000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41" name="矩形 40"/>
          <p:cNvSpPr>
            <a:spLocks noChangeArrowheads="1"/>
          </p:cNvSpPr>
          <p:nvPr/>
        </p:nvSpPr>
        <p:spPr bwMode="auto">
          <a:xfrm>
            <a:off x="3076575" y="4994275"/>
            <a:ext cx="2668588" cy="549275"/>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335" b="1" noProof="1">
                <a:solidFill>
                  <a:prstClr val="white"/>
                </a:solidFill>
                <a:ea typeface="微软雅黑" panose="020B0503020204020204" pitchFamily="34" charset="-122"/>
              </a:rPr>
              <a:t>系统自动添加引用关系，作者双击可修改</a:t>
            </a:r>
          </a:p>
        </p:txBody>
      </p:sp>
      <p:pic>
        <p:nvPicPr>
          <p:cNvPr id="42" name="图片 41"/>
          <p:cNvPicPr>
            <a:picLocks noChangeAspect="1"/>
          </p:cNvPicPr>
          <p:nvPr/>
        </p:nvPicPr>
        <p:blipFill>
          <a:blip r:embed="rId7" cstate="print"/>
          <a:srcRect/>
          <a:stretch>
            <a:fillRect/>
          </a:stretch>
        </p:blipFill>
        <p:spPr bwMode="auto">
          <a:xfrm>
            <a:off x="5815013" y="4748213"/>
            <a:ext cx="3543300" cy="1128712"/>
          </a:xfrm>
          <a:prstGeom prst="rect">
            <a:avLst/>
          </a:prstGeom>
          <a:noFill/>
          <a:ln w="9525">
            <a:noFill/>
            <a:miter lim="800000"/>
            <a:headEnd/>
            <a:tailEnd/>
          </a:ln>
        </p:spPr>
      </p:pic>
      <p:pic>
        <p:nvPicPr>
          <p:cNvPr id="5" name="图片 4"/>
          <p:cNvPicPr>
            <a:picLocks noChangeAspect="1"/>
          </p:cNvPicPr>
          <p:nvPr/>
        </p:nvPicPr>
        <p:blipFill>
          <a:blip r:embed="rId8" cstate="print"/>
          <a:srcRect/>
          <a:stretch>
            <a:fillRect/>
          </a:stretch>
        </p:blipFill>
        <p:spPr bwMode="auto">
          <a:xfrm>
            <a:off x="2400300" y="1263650"/>
            <a:ext cx="4676775" cy="5495925"/>
          </a:xfrm>
          <a:prstGeom prst="rect">
            <a:avLst/>
          </a:prstGeom>
          <a:noFill/>
          <a:ln w="9525">
            <a:noFill/>
            <a:miter lim="800000"/>
            <a:headEnd/>
            <a:tailEnd/>
          </a:ln>
        </p:spPr>
      </p:pic>
      <p:pic>
        <p:nvPicPr>
          <p:cNvPr id="6" name="图片 5"/>
          <p:cNvPicPr>
            <a:picLocks noChangeAspect="1"/>
          </p:cNvPicPr>
          <p:nvPr/>
        </p:nvPicPr>
        <p:blipFill>
          <a:blip r:embed="rId9" cstate="print"/>
          <a:srcRect/>
          <a:stretch>
            <a:fillRect/>
          </a:stretch>
        </p:blipFill>
        <p:spPr bwMode="auto">
          <a:xfrm>
            <a:off x="7080250" y="1263650"/>
            <a:ext cx="4983163" cy="5495925"/>
          </a:xfrm>
          <a:prstGeom prst="rect">
            <a:avLst/>
          </a:prstGeom>
          <a:noFill/>
          <a:ln w="9525">
            <a:noFill/>
            <a:miter lim="800000"/>
            <a:headEnd/>
            <a:tailEnd/>
          </a:ln>
        </p:spPr>
      </p:pic>
      <p:pic>
        <p:nvPicPr>
          <p:cNvPr id="7" name="图片 6"/>
          <p:cNvPicPr>
            <a:picLocks noChangeAspect="1"/>
          </p:cNvPicPr>
          <p:nvPr/>
        </p:nvPicPr>
        <p:blipFill>
          <a:blip r:embed="rId10" cstate="print"/>
          <a:srcRect/>
          <a:stretch>
            <a:fillRect/>
          </a:stretch>
        </p:blipFill>
        <p:spPr bwMode="auto">
          <a:xfrm>
            <a:off x="4165600" y="1225550"/>
            <a:ext cx="4867275" cy="5534025"/>
          </a:xfrm>
          <a:prstGeom prst="rect">
            <a:avLst/>
          </a:prstGeom>
          <a:noFill/>
          <a:ln w="9525">
            <a:noFill/>
            <a:miter lim="800000"/>
            <a:headEnd/>
            <a:tailEnd/>
          </a:ln>
        </p:spPr>
      </p:pic>
      <p:sp>
        <p:nvSpPr>
          <p:cNvPr id="22" name="矩形 21"/>
          <p:cNvSpPr/>
          <p:nvPr/>
        </p:nvSpPr>
        <p:spPr>
          <a:xfrm>
            <a:off x="2705100" y="3706813"/>
            <a:ext cx="9358313" cy="136207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fontScale="90000" lnSpcReduction="10000"/>
          </a:bodyPr>
          <a:lstStyle/>
          <a:p>
            <a:pPr fontAlgn="auto">
              <a:lnSpc>
                <a:spcPct val="150000"/>
              </a:lnSpc>
              <a:buClr>
                <a:srgbClr val="0070C0"/>
              </a:buClr>
              <a:buFont typeface="Arial" panose="020B0604020202020204" pitchFamily="34" charset="0"/>
              <a:buNone/>
              <a:defRPr/>
            </a:pPr>
            <a:r>
              <a:rPr lang="zh-CN" altLang="en-US" sz="2135" b="1" noProof="1">
                <a:solidFill>
                  <a:srgbClr val="FFFFFF"/>
                </a:solidFill>
                <a:latin typeface="微软雅黑" panose="020B0503020204020204" pitchFamily="34" charset="-122"/>
                <a:ea typeface="微软雅黑" panose="020B0503020204020204" pitchFamily="34" charset="-122"/>
              </a:rPr>
              <a:t>通过创作模板的选择嵌套、前期学习过程中形成的各类学习成果的有效利用、目录章节的便捷修改，最终形成一篇段落结构清晰规整、文后参考文献自动生成的创作文档，进行保存。</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1+#ppt_h/2"/>
                                          </p:val>
                                        </p:tav>
                                        <p:tav tm="100000">
                                          <p:val>
                                            <p:strVal val="#ppt_y"/>
                                          </p:val>
                                        </p:tav>
                                      </p:tavLst>
                                    </p:anim>
                                  </p:childTnLst>
                                </p:cTn>
                              </p:par>
                              <p:par>
                                <p:cTn id="42" presetID="16" presetClass="entr" presetSubtype="21"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barn(inVertical)">
                                      <p:cBhvr>
                                        <p:cTn id="44" dur="500"/>
                                        <p:tgtEl>
                                          <p:spTgt spid="36"/>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
                                          </p:val>
                                        </p:tav>
                                        <p:tav tm="100000">
                                          <p:val>
                                            <p:strVal val="#ppt_x"/>
                                          </p:val>
                                        </p:tav>
                                      </p:tavLst>
                                    </p:anim>
                                    <p:anim calcmode="lin" valueType="num">
                                      <p:cBhvr>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anim calcmode="lin" valueType="num">
                                      <p:cBhvr>
                                        <p:cTn id="61" dur="500" fill="hold"/>
                                        <p:tgtEl>
                                          <p:spTgt spid="21"/>
                                        </p:tgtEl>
                                        <p:attrNameLst>
                                          <p:attrName>ppt_x</p:attrName>
                                        </p:attrNameLst>
                                      </p:cBhvr>
                                      <p:tavLst>
                                        <p:tav tm="0">
                                          <p:val>
                                            <p:strVal val="#ppt_x"/>
                                          </p:val>
                                        </p:tav>
                                        <p:tav tm="100000">
                                          <p:val>
                                            <p:strVal val="#ppt_x"/>
                                          </p:val>
                                        </p:tav>
                                      </p:tavLst>
                                    </p:anim>
                                    <p:anim calcmode="lin" valueType="num">
                                      <p:cBhvr>
                                        <p:cTn id="62" dur="500" fill="hold"/>
                                        <p:tgtEl>
                                          <p:spTgt spid="21"/>
                                        </p:tgtEl>
                                        <p:attrNameLst>
                                          <p:attrName>ppt_y</p:attrName>
                                        </p:attrNameLst>
                                      </p:cBhvr>
                                      <p:tavLst>
                                        <p:tav tm="0">
                                          <p:val>
                                            <p:strVal val="#ppt_y+.1"/>
                                          </p:val>
                                        </p:tav>
                                        <p:tav tm="100000">
                                          <p:val>
                                            <p:strVal val="#ppt_y"/>
                                          </p:val>
                                        </p:tav>
                                      </p:tavLst>
                                    </p:anim>
                                  </p:childTnLst>
                                </p:cTn>
                              </p:par>
                              <p:par>
                                <p:cTn id="63" presetID="12" presetClass="entr" presetSubtype="8"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p:tgtEl>
                                          <p:spTgt spid="33"/>
                                        </p:tgtEl>
                                        <p:attrNameLst>
                                          <p:attrName>ppt_x</p:attrName>
                                        </p:attrNameLst>
                                      </p:cBhvr>
                                      <p:tavLst>
                                        <p:tav tm="0">
                                          <p:val>
                                            <p:strVal val="#ppt_x-#ppt_w*1.125000"/>
                                          </p:val>
                                        </p:tav>
                                        <p:tav tm="100000">
                                          <p:val>
                                            <p:strVal val="#ppt_x"/>
                                          </p:val>
                                        </p:tav>
                                      </p:tavLst>
                                    </p:anim>
                                    <p:animEffect transition="in" filter="wipe(right)">
                                      <p:cBhvr>
                                        <p:cTn id="66" dur="500"/>
                                        <p:tgtEl>
                                          <p:spTgt spid="33"/>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p:tgtEl>
                                          <p:spTgt spid="34"/>
                                        </p:tgtEl>
                                        <p:attrNameLst>
                                          <p:attrName>ppt_x</p:attrName>
                                        </p:attrNameLst>
                                      </p:cBhvr>
                                      <p:tavLst>
                                        <p:tav tm="0">
                                          <p:val>
                                            <p:strVal val="#ppt_x-#ppt_w*1.125000"/>
                                          </p:val>
                                        </p:tav>
                                        <p:tav tm="100000">
                                          <p:val>
                                            <p:strVal val="#ppt_x"/>
                                          </p:val>
                                        </p:tav>
                                      </p:tavLst>
                                    </p:anim>
                                    <p:animEffect transition="in" filter="wipe(right)">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3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anim calcmode="lin" valueType="num">
                                      <p:cBhvr>
                                        <p:cTn id="84" dur="500" fill="hold"/>
                                        <p:tgtEl>
                                          <p:spTgt spid="35"/>
                                        </p:tgtEl>
                                        <p:attrNameLst>
                                          <p:attrName>ppt_x</p:attrName>
                                        </p:attrNameLst>
                                      </p:cBhvr>
                                      <p:tavLst>
                                        <p:tav tm="0">
                                          <p:val>
                                            <p:strVal val="#ppt_x"/>
                                          </p:val>
                                        </p:tav>
                                        <p:tav tm="100000">
                                          <p:val>
                                            <p:strVal val="#ppt_x"/>
                                          </p:val>
                                        </p:tav>
                                      </p:tavLst>
                                    </p:anim>
                                    <p:anim calcmode="lin" valueType="num">
                                      <p:cBhvr>
                                        <p:cTn id="85" dur="500" fill="hold"/>
                                        <p:tgtEl>
                                          <p:spTgt spid="35"/>
                                        </p:tgtEl>
                                        <p:attrNameLst>
                                          <p:attrName>ppt_y</p:attrName>
                                        </p:attrNameLst>
                                      </p:cBhvr>
                                      <p:tavLst>
                                        <p:tav tm="0">
                                          <p:val>
                                            <p:strVal val="#ppt_y+.1"/>
                                          </p:val>
                                        </p:tav>
                                        <p:tav tm="100000">
                                          <p:val>
                                            <p:strVal val="#ppt_y"/>
                                          </p:val>
                                        </p:tav>
                                      </p:tavLst>
                                    </p:anim>
                                  </p:childTnLst>
                                </p:cTn>
                              </p:par>
                              <p:par>
                                <p:cTn id="86" presetID="12" presetClass="entr" presetSubtype="8"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 calcmode="lin" valueType="num">
                                      <p:cBhvr>
                                        <p:cTn id="88" dur="500"/>
                                        <p:tgtEl>
                                          <p:spTgt spid="37"/>
                                        </p:tgtEl>
                                        <p:attrNameLst>
                                          <p:attrName>ppt_x</p:attrName>
                                        </p:attrNameLst>
                                      </p:cBhvr>
                                      <p:tavLst>
                                        <p:tav tm="0">
                                          <p:val>
                                            <p:strVal val="#ppt_x-#ppt_w*1.125000"/>
                                          </p:val>
                                        </p:tav>
                                        <p:tav tm="100000">
                                          <p:val>
                                            <p:strVal val="#ppt_x"/>
                                          </p:val>
                                        </p:tav>
                                      </p:tavLst>
                                    </p:anim>
                                    <p:animEffect transition="in" filter="wipe(right)">
                                      <p:cBhvr>
                                        <p:cTn id="89" dur="500"/>
                                        <p:tgtEl>
                                          <p:spTgt spid="37"/>
                                        </p:tgtEl>
                                      </p:cBhvr>
                                    </p:animEffect>
                                  </p:childTnLst>
                                </p:cTn>
                              </p:par>
                              <p:par>
                                <p:cTn id="90" presetID="12" presetClass="entr" presetSubtype="8"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p:tgtEl>
                                          <p:spTgt spid="38"/>
                                        </p:tgtEl>
                                        <p:attrNameLst>
                                          <p:attrName>ppt_x</p:attrName>
                                        </p:attrNameLst>
                                      </p:cBhvr>
                                      <p:tavLst>
                                        <p:tav tm="0">
                                          <p:val>
                                            <p:strVal val="#ppt_x-#ppt_w*1.125000"/>
                                          </p:val>
                                        </p:tav>
                                        <p:tav tm="100000">
                                          <p:val>
                                            <p:strVal val="#ppt_x"/>
                                          </p:val>
                                        </p:tav>
                                      </p:tavLst>
                                    </p:anim>
                                    <p:animEffect transition="in" filter="wipe(right)">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3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3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3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anim calcmode="lin" valueType="num">
                                      <p:cBhvr>
                                        <p:cTn id="107" dur="500" fill="hold"/>
                                        <p:tgtEl>
                                          <p:spTgt spid="39"/>
                                        </p:tgtEl>
                                        <p:attrNameLst>
                                          <p:attrName>ppt_x</p:attrName>
                                        </p:attrNameLst>
                                      </p:cBhvr>
                                      <p:tavLst>
                                        <p:tav tm="0">
                                          <p:val>
                                            <p:strVal val="#ppt_x"/>
                                          </p:val>
                                        </p:tav>
                                        <p:tav tm="100000">
                                          <p:val>
                                            <p:strVal val="#ppt_x"/>
                                          </p:val>
                                        </p:tav>
                                      </p:tavLst>
                                    </p:anim>
                                    <p:anim calcmode="lin" valueType="num">
                                      <p:cBhvr>
                                        <p:cTn id="108" dur="500" fill="hold"/>
                                        <p:tgtEl>
                                          <p:spTgt spid="39"/>
                                        </p:tgtEl>
                                        <p:attrNameLst>
                                          <p:attrName>ppt_y</p:attrName>
                                        </p:attrNameLst>
                                      </p:cBhvr>
                                      <p:tavLst>
                                        <p:tav tm="0">
                                          <p:val>
                                            <p:strVal val="#ppt_y+.1"/>
                                          </p:val>
                                        </p:tav>
                                        <p:tav tm="100000">
                                          <p:val>
                                            <p:strVal val="#ppt_y"/>
                                          </p:val>
                                        </p:tav>
                                      </p:tavLst>
                                    </p:anim>
                                  </p:childTnLst>
                                </p:cTn>
                              </p:par>
                              <p:par>
                                <p:cTn id="109" presetID="12" presetClass="entr" presetSubtype="8" fill="hold" nodeType="with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p:cTn id="111" dur="500"/>
                                        <p:tgtEl>
                                          <p:spTgt spid="40"/>
                                        </p:tgtEl>
                                        <p:attrNameLst>
                                          <p:attrName>ppt_x</p:attrName>
                                        </p:attrNameLst>
                                      </p:cBhvr>
                                      <p:tavLst>
                                        <p:tav tm="0">
                                          <p:val>
                                            <p:strVal val="#ppt_x-#ppt_w*1.125000"/>
                                          </p:val>
                                        </p:tav>
                                        <p:tav tm="100000">
                                          <p:val>
                                            <p:strVal val="#ppt_x"/>
                                          </p:val>
                                        </p:tav>
                                      </p:tavLst>
                                    </p:anim>
                                    <p:animEffect transition="in" filter="wipe(right)">
                                      <p:cBhvr>
                                        <p:cTn id="112" dur="500"/>
                                        <p:tgtEl>
                                          <p:spTgt spid="40"/>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p:cTn id="115" dur="500"/>
                                        <p:tgtEl>
                                          <p:spTgt spid="41"/>
                                        </p:tgtEl>
                                        <p:attrNameLst>
                                          <p:attrName>ppt_x</p:attrName>
                                        </p:attrNameLst>
                                      </p:cBhvr>
                                      <p:tavLst>
                                        <p:tav tm="0">
                                          <p:val>
                                            <p:strVal val="#ppt_x-#ppt_w*1.125000"/>
                                          </p:val>
                                        </p:tav>
                                        <p:tav tm="100000">
                                          <p:val>
                                            <p:strVal val="#ppt_x"/>
                                          </p:val>
                                        </p:tav>
                                      </p:tavLst>
                                    </p:anim>
                                    <p:animEffect transition="in" filter="wipe(right)">
                                      <p:cBhvr>
                                        <p:cTn id="116" dur="500"/>
                                        <p:tgtEl>
                                          <p:spTgt spid="41"/>
                                        </p:tgtEl>
                                      </p:cBhvr>
                                    </p:animEffect>
                                  </p:childTnLst>
                                </p:cTn>
                              </p:par>
                              <p:par>
                                <p:cTn id="117" presetID="2" presetClass="entr" presetSubtype="4"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p:cTn id="119" dur="500" fill="hold"/>
                                        <p:tgtEl>
                                          <p:spTgt spid="42"/>
                                        </p:tgtEl>
                                        <p:attrNameLst>
                                          <p:attrName>ppt_x</p:attrName>
                                        </p:attrNameLst>
                                      </p:cBhvr>
                                      <p:tavLst>
                                        <p:tav tm="0">
                                          <p:val>
                                            <p:strVal val="#ppt_x"/>
                                          </p:val>
                                        </p:tav>
                                        <p:tav tm="100000">
                                          <p:val>
                                            <p:strVal val="#ppt_x"/>
                                          </p:val>
                                        </p:tav>
                                      </p:tavLst>
                                    </p:anim>
                                    <p:anim calcmode="lin" valueType="num">
                                      <p:cBhvr>
                                        <p:cTn id="1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5"/>
                                        </p:tgtEl>
                                        <p:attrNameLst>
                                          <p:attrName>style.visibility</p:attrName>
                                        </p:attrNameLst>
                                      </p:cBhvr>
                                      <p:to>
                                        <p:strVal val="visible"/>
                                      </p:to>
                                    </p:set>
                                    <p:anim calcmode="lin" valueType="num">
                                      <p:cBhvr additive="base">
                                        <p:cTn id="125" dur="500" fill="hold"/>
                                        <p:tgtEl>
                                          <p:spTgt spid="5"/>
                                        </p:tgtEl>
                                        <p:attrNameLst>
                                          <p:attrName>ppt_x</p:attrName>
                                        </p:attrNameLst>
                                      </p:cBhvr>
                                      <p:tavLst>
                                        <p:tav tm="0">
                                          <p:val>
                                            <p:strVal val="#ppt_x"/>
                                          </p:val>
                                        </p:tav>
                                        <p:tav tm="100000">
                                          <p:val>
                                            <p:strVal val="#ppt_x"/>
                                          </p:val>
                                        </p:tav>
                                      </p:tavLst>
                                    </p:anim>
                                    <p:anim calcmode="lin" valueType="num">
                                      <p:cBhvr additive="base">
                                        <p:cTn id="1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6"/>
                                        </p:tgtEl>
                                        <p:attrNameLst>
                                          <p:attrName>style.visibility</p:attrName>
                                        </p:attrNameLst>
                                      </p:cBhvr>
                                      <p:to>
                                        <p:strVal val="visible"/>
                                      </p:to>
                                    </p:set>
                                    <p:anim calcmode="lin" valueType="num">
                                      <p:cBhvr additive="base">
                                        <p:cTn id="131" dur="500" fill="hold"/>
                                        <p:tgtEl>
                                          <p:spTgt spid="6"/>
                                        </p:tgtEl>
                                        <p:attrNameLst>
                                          <p:attrName>ppt_x</p:attrName>
                                        </p:attrNameLst>
                                      </p:cBhvr>
                                      <p:tavLst>
                                        <p:tav tm="0">
                                          <p:val>
                                            <p:strVal val="#ppt_x"/>
                                          </p:val>
                                        </p:tav>
                                        <p:tav tm="100000">
                                          <p:val>
                                            <p:strVal val="#ppt_x"/>
                                          </p:val>
                                        </p:tav>
                                      </p:tavLst>
                                    </p:anim>
                                    <p:anim calcmode="lin" valueType="num">
                                      <p:cBhvr additive="base">
                                        <p:cTn id="1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8" presetClass="entr" presetSubtype="16" fill="hold" nodeType="click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diamond(in)">
                                      <p:cBhvr>
                                        <p:cTn id="137" dur="2000"/>
                                        <p:tgtEl>
                                          <p:spTgt spid="7"/>
                                        </p:tgtEl>
                                      </p:cBhvr>
                                    </p:animEffect>
                                  </p:childTnLst>
                                </p:cTn>
                              </p:par>
                            </p:childTnLst>
                          </p:cTn>
                        </p:par>
                        <p:par>
                          <p:cTn id="138" fill="hold">
                            <p:stCondLst>
                              <p:cond delay="2000"/>
                            </p:stCondLst>
                            <p:childTnLst>
                              <p:par>
                                <p:cTn id="139" presetID="17" presetClass="entr" presetSubtype="10" fill="hold" grpId="0" nodeType="afterEffect">
                                  <p:stCondLst>
                                    <p:cond delay="0"/>
                                  </p:stCondLst>
                                  <p:childTnLst>
                                    <p:set>
                                      <p:cBhvr>
                                        <p:cTn id="140" dur="1" fill="hold">
                                          <p:stCondLst>
                                            <p:cond delay="0"/>
                                          </p:stCondLst>
                                        </p:cTn>
                                        <p:tgtEl>
                                          <p:spTgt spid="22"/>
                                        </p:tgtEl>
                                        <p:attrNameLst>
                                          <p:attrName>style.visibility</p:attrName>
                                        </p:attrNameLst>
                                      </p:cBhvr>
                                      <p:to>
                                        <p:strVal val="visible"/>
                                      </p:to>
                                    </p:set>
                                    <p:anim calcmode="lin" valueType="num">
                                      <p:cBhvr>
                                        <p:cTn id="141" dur="500" fill="hold"/>
                                        <p:tgtEl>
                                          <p:spTgt spid="22"/>
                                        </p:tgtEl>
                                        <p:attrNameLst>
                                          <p:attrName>ppt_w</p:attrName>
                                        </p:attrNameLst>
                                      </p:cBhvr>
                                      <p:tavLst>
                                        <p:tav tm="0">
                                          <p:val>
                                            <p:fltVal val="0"/>
                                          </p:val>
                                        </p:tav>
                                        <p:tav tm="100000">
                                          <p:val>
                                            <p:strVal val="#ppt_w"/>
                                          </p:val>
                                        </p:tav>
                                      </p:tavLst>
                                    </p:anim>
                                    <p:anim calcmode="lin" valueType="num">
                                      <p:cBhvr>
                                        <p:cTn id="142"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P spid="11" grpId="0" bldLvl="0" animBg="1"/>
      <p:bldP spid="12" grpId="0" bldLvl="0" animBg="1"/>
      <p:bldP spid="36" grpId="0" bldLvl="0" animBg="1"/>
      <p:bldP spid="21" grpId="0" bldLvl="0" animBg="1"/>
      <p:bldP spid="21" grpId="1" bldLvl="0" animBg="1"/>
      <p:bldP spid="34" grpId="0" bldLvl="0" animBg="1"/>
      <p:bldP spid="34" grpId="1" bldLvl="0" animBg="1"/>
      <p:bldP spid="35" grpId="0" bldLvl="0" animBg="1"/>
      <p:bldP spid="35" grpId="1" bldLvl="0" animBg="1"/>
      <p:bldP spid="38" grpId="0" bldLvl="0" animBg="1"/>
      <p:bldP spid="38" grpId="1" bldLvl="0" animBg="1"/>
      <p:bldP spid="39" grpId="0" bldLvl="0" animBg="1"/>
      <p:bldP spid="41" grpId="0" bldLvl="0" animBg="1"/>
      <p:bldP spid="22"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pic>
        <p:nvPicPr>
          <p:cNvPr id="3" name="图片 2"/>
          <p:cNvPicPr>
            <a:picLocks noChangeAspect="1"/>
          </p:cNvPicPr>
          <p:nvPr/>
        </p:nvPicPr>
        <p:blipFill>
          <a:blip r:embed="rId2" cstate="print"/>
          <a:srcRect/>
          <a:stretch>
            <a:fillRect/>
          </a:stretch>
        </p:blipFill>
        <p:spPr bwMode="auto">
          <a:xfrm>
            <a:off x="2003425" y="1225550"/>
            <a:ext cx="9604375" cy="5554663"/>
          </a:xfrm>
          <a:prstGeom prst="rect">
            <a:avLst/>
          </a:prstGeom>
          <a:noFill/>
          <a:ln w="9525">
            <a:noFill/>
            <a:miter lim="800000"/>
            <a:headEnd/>
            <a:tailEnd/>
          </a:ln>
        </p:spPr>
      </p:pic>
      <p:grpSp>
        <p:nvGrpSpPr>
          <p:cNvPr id="115715"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5716"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3</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研学平台 还能做什么？</a:t>
            </a:r>
            <a:endParaRPr lang="zh-CN" altLang="en-US" sz="2000" b="1">
              <a:latin typeface="Arial" panose="020B0604020202020204" pitchFamily="34" charset="0"/>
              <a:ea typeface="黑体" panose="02010609060101010101" pitchFamily="49" charset="-122"/>
            </a:endParaRPr>
          </a:p>
        </p:txBody>
      </p:sp>
      <p:sp>
        <p:nvSpPr>
          <p:cNvPr id="4" name="椭圆 3"/>
          <p:cNvSpPr/>
          <p:nvPr/>
        </p:nvSpPr>
        <p:spPr>
          <a:xfrm>
            <a:off x="134938" y="1225550"/>
            <a:ext cx="1439862" cy="1365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buFont typeface="Arial" panose="020B0604020202020204" pitchFamily="34" charset="0"/>
              <a:buNone/>
              <a:defRPr/>
            </a:pPr>
            <a:r>
              <a:rPr lang="zh-CN" altLang="en-US" sz="2275" b="1" noProof="1">
                <a:sym typeface="+mn-ea"/>
              </a:rPr>
              <a:t>创作投稿</a:t>
            </a:r>
            <a:endParaRPr lang="zh-CN" altLang="en-US" sz="2275" b="1" noProof="1"/>
          </a:p>
        </p:txBody>
      </p:sp>
      <p:grpSp>
        <p:nvGrpSpPr>
          <p:cNvPr id="5" name="组合 4"/>
          <p:cNvGrpSpPr/>
          <p:nvPr/>
        </p:nvGrpSpPr>
        <p:grpSpPr bwMode="auto">
          <a:xfrm>
            <a:off x="3989388" y="2387600"/>
            <a:ext cx="4270375" cy="549275"/>
            <a:chOff x="6283" y="3760"/>
            <a:chExt cx="6724" cy="865"/>
          </a:xfrm>
        </p:grpSpPr>
        <p:sp>
          <p:nvSpPr>
            <p:cNvPr id="44" name="矩形 43"/>
            <p:cNvSpPr/>
            <p:nvPr/>
          </p:nvSpPr>
          <p:spPr>
            <a:xfrm flipV="1">
              <a:off x="6283" y="3973"/>
              <a:ext cx="1947" cy="6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34" name="矩形 15"/>
            <p:cNvSpPr>
              <a:spLocks noChangeArrowheads="1"/>
            </p:cNvSpPr>
            <p:nvPr/>
          </p:nvSpPr>
          <p:spPr bwMode="auto">
            <a:xfrm>
              <a:off x="8805" y="3760"/>
              <a:ext cx="4202" cy="865"/>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zh-CN" sz="1335" b="1" noProof="1">
                  <a:solidFill>
                    <a:prstClr val="white"/>
                  </a:solidFill>
                  <a:ea typeface="微软雅黑" panose="020B0503020204020204" pitchFamily="34" charset="-122"/>
                </a:rPr>
                <a:t>创作过程中形成的多个版本，系统会自动保存</a:t>
              </a:r>
            </a:p>
          </p:txBody>
        </p:sp>
      </p:grpSp>
      <p:grpSp>
        <p:nvGrpSpPr>
          <p:cNvPr id="9" name="组合 8"/>
          <p:cNvGrpSpPr/>
          <p:nvPr/>
        </p:nvGrpSpPr>
        <p:grpSpPr bwMode="auto">
          <a:xfrm>
            <a:off x="9928225" y="2522538"/>
            <a:ext cx="1096963" cy="1006475"/>
            <a:chOff x="15634" y="3973"/>
            <a:chExt cx="1728" cy="1585"/>
          </a:xfrm>
        </p:grpSpPr>
        <p:pic>
          <p:nvPicPr>
            <p:cNvPr id="115733" name="图片 4"/>
            <p:cNvPicPr>
              <a:picLocks noChangeAspect="1"/>
            </p:cNvPicPr>
            <p:nvPr/>
          </p:nvPicPr>
          <p:blipFill>
            <a:blip r:embed="rId3" cstate="print"/>
            <a:srcRect/>
            <a:stretch>
              <a:fillRect/>
            </a:stretch>
          </p:blipFill>
          <p:spPr bwMode="auto">
            <a:xfrm>
              <a:off x="15634" y="3973"/>
              <a:ext cx="1728" cy="652"/>
            </a:xfrm>
            <a:prstGeom prst="rect">
              <a:avLst/>
            </a:prstGeom>
            <a:noFill/>
            <a:ln w="9525">
              <a:noFill/>
              <a:miter lim="800000"/>
              <a:headEnd/>
              <a:tailEnd/>
            </a:ln>
          </p:spPr>
        </p:pic>
        <p:sp>
          <p:nvSpPr>
            <p:cNvPr id="8" name="矩形 7"/>
            <p:cNvSpPr/>
            <p:nvPr/>
          </p:nvSpPr>
          <p:spPr>
            <a:xfrm flipV="1">
              <a:off x="16559" y="4890"/>
              <a:ext cx="468" cy="6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grpSp>
        <p:nvGrpSpPr>
          <p:cNvPr id="11" name="组合 10"/>
          <p:cNvGrpSpPr/>
          <p:nvPr/>
        </p:nvGrpSpPr>
        <p:grpSpPr bwMode="auto">
          <a:xfrm>
            <a:off x="10515600" y="3105150"/>
            <a:ext cx="1012825" cy="820738"/>
            <a:chOff x="16559" y="4890"/>
            <a:chExt cx="1596" cy="1292"/>
          </a:xfrm>
        </p:grpSpPr>
        <p:pic>
          <p:nvPicPr>
            <p:cNvPr id="115731" name="图片 5"/>
            <p:cNvPicPr>
              <a:picLocks noChangeAspect="1"/>
            </p:cNvPicPr>
            <p:nvPr/>
          </p:nvPicPr>
          <p:blipFill>
            <a:blip r:embed="rId4" cstate="print"/>
            <a:srcRect/>
            <a:stretch>
              <a:fillRect/>
            </a:stretch>
          </p:blipFill>
          <p:spPr bwMode="auto">
            <a:xfrm>
              <a:off x="16559" y="5558"/>
              <a:ext cx="1596" cy="625"/>
            </a:xfrm>
            <a:prstGeom prst="rect">
              <a:avLst/>
            </a:prstGeom>
            <a:noFill/>
            <a:ln w="9525">
              <a:noFill/>
              <a:miter lim="800000"/>
              <a:headEnd/>
              <a:tailEnd/>
            </a:ln>
          </p:spPr>
        </p:pic>
        <p:sp>
          <p:nvSpPr>
            <p:cNvPr id="10" name="矩形 9"/>
            <p:cNvSpPr/>
            <p:nvPr/>
          </p:nvSpPr>
          <p:spPr>
            <a:xfrm flipV="1">
              <a:off x="17027" y="4890"/>
              <a:ext cx="335" cy="6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grpSp>
        <p:nvGrpSpPr>
          <p:cNvPr id="15" name="组合 14"/>
          <p:cNvGrpSpPr/>
          <p:nvPr/>
        </p:nvGrpSpPr>
        <p:grpSpPr bwMode="auto">
          <a:xfrm>
            <a:off x="11112500" y="2714625"/>
            <a:ext cx="495300" cy="809625"/>
            <a:chOff x="17499" y="4274"/>
            <a:chExt cx="782" cy="1276"/>
          </a:xfrm>
        </p:grpSpPr>
        <p:pic>
          <p:nvPicPr>
            <p:cNvPr id="115729" name="图片 12"/>
            <p:cNvPicPr>
              <a:picLocks noChangeAspect="1"/>
            </p:cNvPicPr>
            <p:nvPr/>
          </p:nvPicPr>
          <p:blipFill>
            <a:blip r:embed="rId5" cstate="print"/>
            <a:srcRect/>
            <a:stretch>
              <a:fillRect/>
            </a:stretch>
          </p:blipFill>
          <p:spPr bwMode="auto">
            <a:xfrm>
              <a:off x="17573" y="4274"/>
              <a:ext cx="708" cy="616"/>
            </a:xfrm>
            <a:prstGeom prst="rect">
              <a:avLst/>
            </a:prstGeom>
            <a:noFill/>
            <a:ln w="9525">
              <a:noFill/>
              <a:miter lim="800000"/>
              <a:headEnd/>
              <a:tailEnd/>
            </a:ln>
          </p:spPr>
        </p:pic>
        <p:sp>
          <p:nvSpPr>
            <p:cNvPr id="14" name="矩形 13"/>
            <p:cNvSpPr/>
            <p:nvPr/>
          </p:nvSpPr>
          <p:spPr>
            <a:xfrm flipV="1">
              <a:off x="17499" y="4897"/>
              <a:ext cx="336" cy="6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sp>
        <p:nvSpPr>
          <p:cNvPr id="16" name="矩形 15"/>
          <p:cNvSpPr/>
          <p:nvPr/>
        </p:nvSpPr>
        <p:spPr>
          <a:xfrm flipV="1">
            <a:off x="2284413" y="5422900"/>
            <a:ext cx="1573212" cy="831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45" name="矩形 15"/>
          <p:cNvSpPr>
            <a:spLocks noChangeArrowheads="1"/>
          </p:cNvSpPr>
          <p:nvPr/>
        </p:nvSpPr>
        <p:spPr bwMode="auto">
          <a:xfrm>
            <a:off x="6511925" y="4044950"/>
            <a:ext cx="5016500" cy="1687513"/>
          </a:xfrm>
          <a:prstGeom prst="rect">
            <a:avLst/>
          </a:prstGeom>
          <a:solidFill>
            <a:srgbClr val="F79123"/>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buFont typeface="Arial" panose="020B0604020202020204" pitchFamily="34" charset="0"/>
              <a:buNone/>
              <a:defRPr/>
            </a:pPr>
            <a:r>
              <a:rPr lang="zh-CN" altLang="en-US" sz="1875" b="1" u="sng" noProof="1"/>
              <a:t>创作完成的成果</a:t>
            </a:r>
            <a:r>
              <a:rPr lang="en-US" altLang="zh-CN" sz="1875" b="1" u="sng" noProof="1"/>
              <a:t>,</a:t>
            </a:r>
            <a:r>
              <a:rPr lang="zh-CN" altLang="en-US" sz="1875" noProof="1">
                <a:sym typeface="+mn-ea"/>
              </a:rPr>
              <a:t>通过投稿功能键跳转到</a:t>
            </a:r>
            <a:r>
              <a:rPr lang="zh-CN" altLang="en-US" sz="1875" b="1" u="sng" noProof="1">
                <a:sym typeface="+mn-ea"/>
              </a:rPr>
              <a:t>腾云出版平台，</a:t>
            </a:r>
            <a:r>
              <a:rPr lang="zh-CN" altLang="en-US" sz="1875" b="1" u="sng" noProof="1"/>
              <a:t>直接对接各期刊杂志社，实现一键式投稿</a:t>
            </a:r>
            <a:r>
              <a:rPr lang="zh-CN" altLang="en-US" sz="1875" noProof="1"/>
              <a:t>，便捷了解各刊定位、近期关注方向、出版方式、审稿周期、稿件要求、权威数据库收录、文献计量学指标等信息，帮助作者有效进行投稿决策。</a:t>
            </a:r>
          </a:p>
        </p:txBody>
      </p:sp>
      <p:pic>
        <p:nvPicPr>
          <p:cNvPr id="18" name="图片 17"/>
          <p:cNvPicPr>
            <a:picLocks noChangeAspect="1"/>
          </p:cNvPicPr>
          <p:nvPr/>
        </p:nvPicPr>
        <p:blipFill>
          <a:blip r:embed="rId6" cstate="print"/>
          <a:srcRect/>
          <a:stretch>
            <a:fillRect/>
          </a:stretch>
        </p:blipFill>
        <p:spPr bwMode="auto">
          <a:xfrm>
            <a:off x="2770188" y="1906588"/>
            <a:ext cx="8758237" cy="4775200"/>
          </a:xfrm>
          <a:prstGeom prst="rect">
            <a:avLst/>
          </a:prstGeom>
          <a:noFill/>
          <a:ln w="9525">
            <a:noFill/>
            <a:miter lim="800000"/>
            <a:headEnd/>
            <a:tailEnd/>
          </a:ln>
        </p:spPr>
      </p:pic>
      <p:pic>
        <p:nvPicPr>
          <p:cNvPr id="47" name="图片 46"/>
          <p:cNvPicPr>
            <a:picLocks noChangeAspect="1"/>
          </p:cNvPicPr>
          <p:nvPr/>
        </p:nvPicPr>
        <p:blipFill>
          <a:blip r:embed="rId7" cstate="print"/>
          <a:srcRect/>
          <a:stretch>
            <a:fillRect/>
          </a:stretch>
        </p:blipFill>
        <p:spPr bwMode="auto">
          <a:xfrm>
            <a:off x="4986338" y="2928938"/>
            <a:ext cx="6683375" cy="3752850"/>
          </a:xfrm>
          <a:prstGeom prst="rect">
            <a:avLst/>
          </a:prstGeom>
          <a:noFill/>
          <a:ln w="9525">
            <a:noFill/>
            <a:miter lim="800000"/>
            <a:headEnd/>
            <a:tailEnd/>
          </a:ln>
        </p:spPr>
      </p:pic>
      <p:pic>
        <p:nvPicPr>
          <p:cNvPr id="48" name="图片 47"/>
          <p:cNvPicPr>
            <a:picLocks noChangeAspect="1"/>
          </p:cNvPicPr>
          <p:nvPr/>
        </p:nvPicPr>
        <p:blipFill>
          <a:blip r:embed="rId8" cstate="print"/>
          <a:srcRect/>
          <a:stretch>
            <a:fillRect/>
          </a:stretch>
        </p:blipFill>
        <p:spPr bwMode="auto">
          <a:xfrm>
            <a:off x="4986338" y="2828925"/>
            <a:ext cx="6430962" cy="3951288"/>
          </a:xfrm>
          <a:prstGeom prst="rect">
            <a:avLst/>
          </a:prstGeom>
          <a:noFill/>
          <a:ln w="9525">
            <a:noFill/>
            <a:miter lim="800000"/>
            <a:headEnd/>
            <a:tailEnd/>
          </a:ln>
        </p:spPr>
      </p:pic>
      <p:sp>
        <p:nvSpPr>
          <p:cNvPr id="49" name="右箭头 48"/>
          <p:cNvSpPr/>
          <p:nvPr/>
        </p:nvSpPr>
        <p:spPr>
          <a:xfrm>
            <a:off x="2667000" y="3727450"/>
            <a:ext cx="2171700" cy="2005013"/>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buFont typeface="Arial" panose="020B0604020202020204" pitchFamily="34" charset="0"/>
              <a:buNone/>
              <a:defRPr/>
            </a:pPr>
            <a:r>
              <a:rPr lang="zh-CN" altLang="en-US" sz="1895" b="1" noProof="1"/>
              <a:t>有效助力</a:t>
            </a:r>
          </a:p>
          <a:p>
            <a:pPr algn="ctr" fontAlgn="auto">
              <a:buFont typeface="Arial" panose="020B0604020202020204" pitchFamily="34" charset="0"/>
              <a:buNone/>
              <a:defRPr/>
            </a:pPr>
            <a:r>
              <a:rPr lang="zh-CN" altLang="en-US" sz="1895" b="1" noProof="1"/>
              <a:t>用户投稿决策</a:t>
            </a:r>
          </a:p>
        </p:txBody>
      </p:sp>
      <p:sp>
        <p:nvSpPr>
          <p:cNvPr id="22" name="矩形 21"/>
          <p:cNvSpPr/>
          <p:nvPr/>
        </p:nvSpPr>
        <p:spPr>
          <a:xfrm>
            <a:off x="2667000" y="3529013"/>
            <a:ext cx="8659813" cy="206692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fontAlgn="auto">
              <a:lnSpc>
                <a:spcPct val="150000"/>
              </a:lnSpc>
              <a:buClr>
                <a:srgbClr val="0070C0"/>
              </a:buClr>
              <a:buFont typeface="Arial" panose="020B0604020202020204" pitchFamily="34" charset="0"/>
              <a:buNone/>
              <a:defRPr/>
            </a:pPr>
            <a:r>
              <a:rPr lang="zh-CN" altLang="en-US" sz="2135" noProof="1">
                <a:solidFill>
                  <a:schemeClr val="tx1"/>
                </a:solidFill>
                <a:ea typeface="微软雅黑" panose="020B0503020204020204" pitchFamily="34" charset="-122"/>
                <a:sym typeface="+mn-ea"/>
              </a:rPr>
              <a:t>确定完投稿刊物后，系统会按期刊投稿要求自动生成符合条件的稿件，有效提升创作投稿效率。</a:t>
            </a:r>
            <a:endParaRPr lang="zh-CN" altLang="en-US" sz="2135" b="1" noProof="1">
              <a:solidFill>
                <a:schemeClr val="tx1"/>
              </a:solidFill>
              <a:ea typeface="微软雅黑" panose="020B0503020204020204" pitchFamily="34" charset="-122"/>
              <a:sym typeface="+mn-ea"/>
            </a:endParaRPr>
          </a:p>
          <a:p>
            <a:pPr fontAlgn="auto">
              <a:lnSpc>
                <a:spcPct val="150000"/>
              </a:lnSpc>
              <a:buClr>
                <a:srgbClr val="0070C0"/>
              </a:buClr>
              <a:buFont typeface="Arial" panose="020B0604020202020204" pitchFamily="34" charset="0"/>
              <a:buNone/>
              <a:defRPr/>
            </a:pPr>
            <a:r>
              <a:rPr lang="zh-CN" altLang="en-US" sz="2135" b="1" noProof="1">
                <a:solidFill>
                  <a:prstClr val="white"/>
                </a:solidFill>
                <a:latin typeface="微软雅黑" panose="020B0503020204020204" pitchFamily="34" charset="-122"/>
                <a:ea typeface="微软雅黑" panose="020B0503020204020204" pitchFamily="34" charset="-122"/>
              </a:rPr>
              <a:t>。</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3"/>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
                                          </p:val>
                                        </p:tav>
                                        <p:tav tm="100000">
                                          <p:val>
                                            <p:strVal val="#ppt_x"/>
                                          </p:val>
                                        </p:tav>
                                      </p:tavLst>
                                    </p:anim>
                                    <p:anim calcmode="lin" valueType="num">
                                      <p:cBhvr>
                                        <p:cTn id="54" dur="500" fill="hold"/>
                                        <p:tgtEl>
                                          <p:spTgt spid="15"/>
                                        </p:tgtEl>
                                        <p:attrNameLst>
                                          <p:attrName>ppt_y</p:attrName>
                                        </p:attrNameLst>
                                      </p:cBhvr>
                                      <p:tavLst>
                                        <p:tav tm="0">
                                          <p:val>
                                            <p:strVal val="1+#ppt_h/2"/>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p:cTn id="57" dur="750" fill="hold"/>
                                        <p:tgtEl>
                                          <p:spTgt spid="45"/>
                                        </p:tgtEl>
                                        <p:attrNameLst>
                                          <p:attrName>ppt_w</p:attrName>
                                        </p:attrNameLst>
                                      </p:cBhvr>
                                      <p:tavLst>
                                        <p:tav tm="0">
                                          <p:val>
                                            <p:fltVal val="0"/>
                                          </p:val>
                                        </p:tav>
                                        <p:tav tm="100000">
                                          <p:val>
                                            <p:strVal val="#ppt_w"/>
                                          </p:val>
                                        </p:tav>
                                      </p:tavLst>
                                    </p:anim>
                                    <p:anim calcmode="lin" valueType="num">
                                      <p:cBhvr>
                                        <p:cTn id="58" dur="750" fill="hold"/>
                                        <p:tgtEl>
                                          <p:spTgt spid="45"/>
                                        </p:tgtEl>
                                        <p:attrNameLst>
                                          <p:attrName>ppt_h</p:attrName>
                                        </p:attrNameLst>
                                      </p:cBhvr>
                                      <p:tavLst>
                                        <p:tav tm="0">
                                          <p:val>
                                            <p:fltVal val="0"/>
                                          </p:val>
                                        </p:tav>
                                        <p:tav tm="100000">
                                          <p:val>
                                            <p:strVal val="#ppt_h"/>
                                          </p:val>
                                        </p:tav>
                                      </p:tavLst>
                                    </p:anim>
                                    <p:animEffect transition="in" filter="fade">
                                      <p:cBhvr>
                                        <p:cTn id="59" dur="75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ppt_x</p:attrName>
                                        </p:attrNameLst>
                                      </p:cBhvr>
                                      <p:tavLst>
                                        <p:tav tm="0">
                                          <p:val>
                                            <p:strVal val="#ppt_x"/>
                                          </p:val>
                                        </p:tav>
                                        <p:tav tm="100000">
                                          <p:val>
                                            <p:strVal val="#ppt_x"/>
                                          </p:val>
                                        </p:tav>
                                      </p:tavLst>
                                    </p:anim>
                                    <p:anim calcmode="lin" valueType="num">
                                      <p:cBhvr>
                                        <p:cTn id="6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500" fill="hold"/>
                                        <p:tgtEl>
                                          <p:spTgt spid="47"/>
                                        </p:tgtEl>
                                        <p:attrNameLst>
                                          <p:attrName>ppt_x</p:attrName>
                                        </p:attrNameLst>
                                      </p:cBhvr>
                                      <p:tavLst>
                                        <p:tav tm="0">
                                          <p:val>
                                            <p:strVal val="#ppt_x"/>
                                          </p:val>
                                        </p:tav>
                                        <p:tav tm="100000">
                                          <p:val>
                                            <p:strVal val="#ppt_x"/>
                                          </p:val>
                                        </p:tav>
                                      </p:tavLst>
                                    </p:anim>
                                    <p:anim calcmode="lin" valueType="num">
                                      <p:cBhvr>
                                        <p:cTn id="7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48"/>
                                        </p:tgtEl>
                                        <p:attrNameLst>
                                          <p:attrName>style.visibility</p:attrName>
                                        </p:attrNameLst>
                                      </p:cBhvr>
                                      <p:to>
                                        <p:strVal val="visible"/>
                                      </p:to>
                                    </p:set>
                                    <p:anim calcmode="lin" valueType="num">
                                      <p:cBhvr>
                                        <p:cTn id="76" dur="500" fill="hold"/>
                                        <p:tgtEl>
                                          <p:spTgt spid="48"/>
                                        </p:tgtEl>
                                        <p:attrNameLst>
                                          <p:attrName>ppt_x</p:attrName>
                                        </p:attrNameLst>
                                      </p:cBhvr>
                                      <p:tavLst>
                                        <p:tav tm="0">
                                          <p:val>
                                            <p:strVal val="#ppt_x"/>
                                          </p:val>
                                        </p:tav>
                                        <p:tav tm="100000">
                                          <p:val>
                                            <p:strVal val="#ppt_x"/>
                                          </p:val>
                                        </p:tav>
                                      </p:tavLst>
                                    </p:anim>
                                    <p:anim calcmode="lin" valueType="num">
                                      <p:cBhvr>
                                        <p:cTn id="7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 calcmode="lin" valueType="num">
                                      <p:cBhvr>
                                        <p:cTn id="82" dur="500" fill="hold"/>
                                        <p:tgtEl>
                                          <p:spTgt spid="49"/>
                                        </p:tgtEl>
                                        <p:attrNameLst>
                                          <p:attrName>ppt_x</p:attrName>
                                        </p:attrNameLst>
                                      </p:cBhvr>
                                      <p:tavLst>
                                        <p:tav tm="0">
                                          <p:val>
                                            <p:strVal val="#ppt_x"/>
                                          </p:val>
                                        </p:tav>
                                        <p:tav tm="100000">
                                          <p:val>
                                            <p:strVal val="#ppt_x"/>
                                          </p:val>
                                        </p:tav>
                                      </p:tavLst>
                                    </p:anim>
                                    <p:anim calcmode="lin" valueType="num">
                                      <p:cBhvr>
                                        <p:cTn id="83" dur="500" fill="hold"/>
                                        <p:tgtEl>
                                          <p:spTgt spid="49"/>
                                        </p:tgtEl>
                                        <p:attrNameLst>
                                          <p:attrName>ppt_y</p:attrName>
                                        </p:attrNameLst>
                                      </p:cBhvr>
                                      <p:tavLst>
                                        <p:tav tm="0">
                                          <p:val>
                                            <p:strVal val="1+#ppt_h/2"/>
                                          </p:val>
                                        </p:tav>
                                        <p:tav tm="100000">
                                          <p:val>
                                            <p:strVal val="#ppt_y"/>
                                          </p:val>
                                        </p:tav>
                                      </p:tavLst>
                                    </p:anim>
                                  </p:childTnLst>
                                </p:cTn>
                              </p:par>
                            </p:childTnLst>
                          </p:cTn>
                        </p:par>
                        <p:par>
                          <p:cTn id="84" fill="hold">
                            <p:stCondLst>
                              <p:cond delay="500"/>
                            </p:stCondLst>
                            <p:childTnLst>
                              <p:par>
                                <p:cTn id="85" presetID="17" presetClass="entr" presetSubtype="10"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5" grpId="0" bldLvl="0" animBg="1"/>
      <p:bldP spid="49" grpId="0" bldLvl="0" animBg="1"/>
      <p:bldP spid="2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2700" y="717550"/>
            <a:ext cx="12206605" cy="6000750"/>
          </a:xfrm>
          <a:prstGeom prst="rect">
            <a:avLst/>
          </a:prstGeom>
        </p:spPr>
      </p:pic>
      <p:sp>
        <p:nvSpPr>
          <p:cNvPr id="2457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en-US" altLang="zh-CN" sz="2800">
                <a:solidFill>
                  <a:schemeClr val="bg1"/>
                </a:solidFill>
                <a:latin typeface="微软雅黑" panose="020B0503020204020204" pitchFamily="34" charset="-122"/>
                <a:ea typeface="微软雅黑" panose="020B0503020204020204" pitchFamily="34" charset="-122"/>
              </a:rPr>
              <a:t>1 CNKI</a:t>
            </a:r>
            <a:r>
              <a:rPr lang="zh-CN" altLang="en-US" sz="2800">
                <a:solidFill>
                  <a:schemeClr val="bg1"/>
                </a:solidFill>
                <a:latin typeface="微软雅黑" panose="020B0503020204020204" pitchFamily="34" charset="-122"/>
                <a:ea typeface="微软雅黑" panose="020B0503020204020204" pitchFamily="34" charset="-122"/>
              </a:rPr>
              <a:t>知识发现平台</a:t>
            </a:r>
            <a:r>
              <a:rPr lang="en-US" altLang="zh-CN" sz="2800">
                <a:solidFill>
                  <a:schemeClr val="bg1"/>
                </a:solidFill>
                <a:latin typeface="微软雅黑" panose="020B0503020204020204" pitchFamily="34" charset="-122"/>
                <a:ea typeface="微软雅黑" panose="020B0503020204020204" pitchFamily="34" charset="-122"/>
              </a:rPr>
              <a:t>——</a:t>
            </a:r>
            <a:r>
              <a:rPr lang="zh-CN" altLang="en-US" sz="2800">
                <a:solidFill>
                  <a:schemeClr val="bg1"/>
                </a:solidFill>
                <a:latin typeface="微软雅黑" panose="020B0503020204020204" pitchFamily="34" charset="-122"/>
                <a:ea typeface="微软雅黑" panose="020B0503020204020204" pitchFamily="34" charset="-122"/>
                <a:sym typeface="+mn-ea"/>
              </a:rPr>
              <a:t>快速从海量的文献资源中获取所需资源</a:t>
            </a:r>
          </a:p>
        </p:txBody>
      </p:sp>
      <p:sp>
        <p:nvSpPr>
          <p:cNvPr id="4" name="矩形标注 3"/>
          <p:cNvSpPr/>
          <p:nvPr/>
        </p:nvSpPr>
        <p:spPr>
          <a:xfrm>
            <a:off x="8754745" y="2954655"/>
            <a:ext cx="2421890" cy="1527175"/>
          </a:xfrm>
          <a:prstGeom prst="wedgeRectCallout">
            <a:avLst>
              <a:gd name="adj1" fmla="val -35527"/>
              <a:gd name="adj2" fmla="val -78814"/>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3200" b="1">
                <a:solidFill>
                  <a:schemeClr val="bg1"/>
                </a:solidFill>
                <a:uFillTx/>
              </a:rPr>
              <a:t>一框式检索</a:t>
            </a:r>
          </a:p>
          <a:p>
            <a:pPr algn="ctr"/>
            <a:r>
              <a:rPr lang="zh-CN" altLang="en-US" sz="3200" b="1">
                <a:solidFill>
                  <a:schemeClr val="bg1"/>
                </a:solidFill>
                <a:uFillTx/>
              </a:rPr>
              <a:t>智能检索</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4" grpId="5"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6738"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6739"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3</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研学平台 还能做什么？</a:t>
            </a:r>
            <a:endParaRPr lang="zh-CN" altLang="en-US" sz="2000" b="1">
              <a:latin typeface="Arial" panose="020B0604020202020204" pitchFamily="34" charset="0"/>
              <a:ea typeface="黑体" panose="02010609060101010101" pitchFamily="49" charset="-122"/>
            </a:endParaRPr>
          </a:p>
        </p:txBody>
      </p:sp>
      <p:sp>
        <p:nvSpPr>
          <p:cNvPr id="3" name="椭圆 2"/>
          <p:cNvSpPr/>
          <p:nvPr/>
        </p:nvSpPr>
        <p:spPr>
          <a:xfrm>
            <a:off x="328613" y="1263650"/>
            <a:ext cx="1439862" cy="1365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buFont typeface="Arial" panose="020B0604020202020204" pitchFamily="34" charset="0"/>
              <a:buNone/>
              <a:defRPr/>
            </a:pPr>
            <a:r>
              <a:rPr lang="zh-CN" altLang="en-US" sz="2275" b="1" noProof="1"/>
              <a:t>个人知识管理</a:t>
            </a:r>
          </a:p>
        </p:txBody>
      </p:sp>
      <p:pic>
        <p:nvPicPr>
          <p:cNvPr id="7" name="图片 6" descr="C:\Users\Administrator\Desktop\QQ图片20170811195643.pngQQ图片20170811195643"/>
          <p:cNvPicPr>
            <a:picLocks noChangeAspect="1"/>
          </p:cNvPicPr>
          <p:nvPr/>
        </p:nvPicPr>
        <p:blipFill>
          <a:blip r:embed="rId2" cstate="print"/>
          <a:srcRect/>
          <a:stretch>
            <a:fillRect/>
          </a:stretch>
        </p:blipFill>
        <p:spPr bwMode="auto">
          <a:xfrm>
            <a:off x="1908175" y="1193800"/>
            <a:ext cx="9937750" cy="5518150"/>
          </a:xfrm>
          <a:prstGeom prst="rect">
            <a:avLst/>
          </a:prstGeom>
          <a:noFill/>
          <a:ln w="9525">
            <a:noFill/>
            <a:miter lim="800000"/>
            <a:headEnd/>
            <a:tailEnd/>
          </a:ln>
        </p:spPr>
      </p:pic>
      <p:sp>
        <p:nvSpPr>
          <p:cNvPr id="18" name="矩形 17"/>
          <p:cNvSpPr>
            <a:spLocks noChangeArrowheads="1"/>
          </p:cNvSpPr>
          <p:nvPr/>
        </p:nvSpPr>
        <p:spPr bwMode="auto">
          <a:xfrm>
            <a:off x="2260600" y="1738313"/>
            <a:ext cx="1738313" cy="4657725"/>
          </a:xfrm>
          <a:prstGeom prst="rect">
            <a:avLst/>
          </a:prstGeom>
          <a:noFill/>
          <a:ln w="28575">
            <a:solidFill>
              <a:srgbClr val="E46C0A"/>
            </a:solidFill>
            <a:round/>
          </a:ln>
        </p:spPr>
        <p:txBody>
          <a:bodyPr anchor="ctr"/>
          <a:lstStyle/>
          <a:p>
            <a:pPr algn="ctr" defTabSz="912495">
              <a:buFont typeface="Arial" panose="020B0604020202020204" pitchFamily="34" charset="0"/>
              <a:buNone/>
            </a:pPr>
            <a:endParaRPr lang="zh-CN" altLang="en-US" sz="1600">
              <a:solidFill>
                <a:srgbClr val="000000"/>
              </a:solidFill>
              <a:latin typeface="Arial" panose="020B0604020202020204" pitchFamily="34" charset="0"/>
              <a:ea typeface="微软雅黑" panose="020B0503020204020204" pitchFamily="34" charset="-122"/>
            </a:endParaRPr>
          </a:p>
        </p:txBody>
      </p:sp>
      <p:sp>
        <p:nvSpPr>
          <p:cNvPr id="22" name="矩形 21"/>
          <p:cNvSpPr/>
          <p:nvPr/>
        </p:nvSpPr>
        <p:spPr>
          <a:xfrm>
            <a:off x="4227513" y="3929063"/>
            <a:ext cx="6832600" cy="206692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fontAlgn="auto">
              <a:lnSpc>
                <a:spcPct val="150000"/>
              </a:lnSpc>
              <a:buClr>
                <a:srgbClr val="0070C0"/>
              </a:buClr>
              <a:buFont typeface="Arial" panose="020B0604020202020204" pitchFamily="34" charset="0"/>
              <a:buNone/>
              <a:defRPr/>
            </a:pPr>
            <a:r>
              <a:rPr lang="zh-CN" altLang="en-US" sz="2135" b="1" noProof="1">
                <a:solidFill>
                  <a:prstClr val="white"/>
                </a:solidFill>
                <a:latin typeface="微软雅黑" panose="020B0503020204020204" pitchFamily="34" charset="-122"/>
                <a:ea typeface="微软雅黑" panose="020B0503020204020204" pitchFamily="34" charset="-122"/>
              </a:rPr>
              <a:t>个人所有学习专题、创作成果、文摘、笔记等各类知识内容体系化管理、一目了然。</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17"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8" grpId="0" bldLvl="0" animBg="1"/>
      <p:bldP spid="22"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altLang="zh-CN" sz="3200">
                <a:solidFill>
                  <a:schemeClr val="bg1"/>
                </a:solidFill>
                <a:latin typeface="微软雅黑" panose="020B0503020204020204" pitchFamily="34" charset="-122"/>
                <a:ea typeface="微软雅黑" panose="020B0503020204020204" pitchFamily="34" charset="-122"/>
              </a:rPr>
              <a:t>  </a:t>
            </a:r>
            <a:r>
              <a:rPr lang="zh-CN" sz="3200">
                <a:solidFill>
                  <a:schemeClr val="bg1"/>
                </a:solidFill>
                <a:latin typeface="微软雅黑" panose="020B0503020204020204" pitchFamily="34" charset="-122"/>
                <a:ea typeface="微软雅黑" panose="020B0503020204020204" pitchFamily="34" charset="-122"/>
              </a:rPr>
              <a:t>小  结</a:t>
            </a:r>
          </a:p>
        </p:txBody>
      </p:sp>
      <p:sp>
        <p:nvSpPr>
          <p:cNvPr id="12" name="任意多边形 11"/>
          <p:cNvSpPr/>
          <p:nvPr/>
        </p:nvSpPr>
        <p:spPr>
          <a:xfrm>
            <a:off x="1936750" y="1479550"/>
            <a:ext cx="2786063" cy="3286125"/>
          </a:xfrm>
          <a:custGeom>
            <a:avLst/>
            <a:gdLst>
              <a:gd name="connsiteX0" fmla="*/ 0 w 3429024"/>
              <a:gd name="connsiteY0" fmla="*/ 1714512 h 3429024"/>
              <a:gd name="connsiteX1" fmla="*/ 502171 w 3429024"/>
              <a:gd name="connsiteY1" fmla="*/ 502169 h 3429024"/>
              <a:gd name="connsiteX2" fmla="*/ 1714515 w 3429024"/>
              <a:gd name="connsiteY2" fmla="*/ 2 h 3429024"/>
              <a:gd name="connsiteX3" fmla="*/ 2926858 w 3429024"/>
              <a:gd name="connsiteY3" fmla="*/ 502173 h 3429024"/>
              <a:gd name="connsiteX4" fmla="*/ 3429025 w 3429024"/>
              <a:gd name="connsiteY4" fmla="*/ 1714517 h 3429024"/>
              <a:gd name="connsiteX5" fmla="*/ 2926856 w 3429024"/>
              <a:gd name="connsiteY5" fmla="*/ 2926860 h 3429024"/>
              <a:gd name="connsiteX6" fmla="*/ 1714512 w 3429024"/>
              <a:gd name="connsiteY6" fmla="*/ 3429029 h 3429024"/>
              <a:gd name="connsiteX7" fmla="*/ 502169 w 3429024"/>
              <a:gd name="connsiteY7" fmla="*/ 2926859 h 3429024"/>
              <a:gd name="connsiteX8" fmla="*/ 1 w 3429024"/>
              <a:gd name="connsiteY8" fmla="*/ 1714515 h 3429024"/>
              <a:gd name="connsiteX9" fmla="*/ 0 w 3429024"/>
              <a:gd name="connsiteY9" fmla="*/ 1714512 h 3429024"/>
              <a:gd name="connsiteX0-1" fmla="*/ 0 w 3429026"/>
              <a:gd name="connsiteY0-2" fmla="*/ 1714511 h 4143384"/>
              <a:gd name="connsiteX1-3" fmla="*/ 502171 w 3429026"/>
              <a:gd name="connsiteY1-4" fmla="*/ 502168 h 4143384"/>
              <a:gd name="connsiteX2-5" fmla="*/ 1714515 w 3429026"/>
              <a:gd name="connsiteY2-6" fmla="*/ 1 h 4143384"/>
              <a:gd name="connsiteX3-7" fmla="*/ 2926858 w 3429026"/>
              <a:gd name="connsiteY3-8" fmla="*/ 502172 h 4143384"/>
              <a:gd name="connsiteX4-9" fmla="*/ 3429025 w 3429026"/>
              <a:gd name="connsiteY4-10" fmla="*/ 1714516 h 4143384"/>
              <a:gd name="connsiteX5-11" fmla="*/ 2926856 w 3429026"/>
              <a:gd name="connsiteY5-12" fmla="*/ 2926859 h 4143384"/>
              <a:gd name="connsiteX6-13" fmla="*/ 1714512 w 3429026"/>
              <a:gd name="connsiteY6-14" fmla="*/ 4143384 h 4143384"/>
              <a:gd name="connsiteX7-15" fmla="*/ 502169 w 3429026"/>
              <a:gd name="connsiteY7-16" fmla="*/ 2926858 h 4143384"/>
              <a:gd name="connsiteX8-17" fmla="*/ 1 w 3429026"/>
              <a:gd name="connsiteY8-18" fmla="*/ 1714514 h 4143384"/>
              <a:gd name="connsiteX9-19" fmla="*/ 0 w 3429026"/>
              <a:gd name="connsiteY9-20" fmla="*/ 1714511 h 4143384"/>
              <a:gd name="connsiteX0-21" fmla="*/ 0 w 3429026"/>
              <a:gd name="connsiteY0-22" fmla="*/ 1714511 h 4143384"/>
              <a:gd name="connsiteX1-23" fmla="*/ 502171 w 3429026"/>
              <a:gd name="connsiteY1-24" fmla="*/ 502168 h 4143384"/>
              <a:gd name="connsiteX2-25" fmla="*/ 1714515 w 3429026"/>
              <a:gd name="connsiteY2-26" fmla="*/ 1 h 4143384"/>
              <a:gd name="connsiteX3-27" fmla="*/ 2926858 w 3429026"/>
              <a:gd name="connsiteY3-28" fmla="*/ 502172 h 4143384"/>
              <a:gd name="connsiteX4-29" fmla="*/ 3429025 w 3429026"/>
              <a:gd name="connsiteY4-30" fmla="*/ 1714516 h 4143384"/>
              <a:gd name="connsiteX5-31" fmla="*/ 2926856 w 3429026"/>
              <a:gd name="connsiteY5-32" fmla="*/ 2926859 h 4143384"/>
              <a:gd name="connsiteX6-33" fmla="*/ 1714512 w 3429026"/>
              <a:gd name="connsiteY6-34" fmla="*/ 4143384 h 4143384"/>
              <a:gd name="connsiteX7-35" fmla="*/ 502169 w 3429026"/>
              <a:gd name="connsiteY7-36" fmla="*/ 2926858 h 4143384"/>
              <a:gd name="connsiteX8-37" fmla="*/ 1 w 3429026"/>
              <a:gd name="connsiteY8-38" fmla="*/ 1714514 h 4143384"/>
              <a:gd name="connsiteX9-39" fmla="*/ 0 w 3429026"/>
              <a:gd name="connsiteY9-40" fmla="*/ 1714511 h 4143384"/>
              <a:gd name="connsiteX0-41" fmla="*/ 0 w 3429026"/>
              <a:gd name="connsiteY0-42" fmla="*/ 1714511 h 4143384"/>
              <a:gd name="connsiteX1-43" fmla="*/ 502171 w 3429026"/>
              <a:gd name="connsiteY1-44" fmla="*/ 502168 h 4143384"/>
              <a:gd name="connsiteX2-45" fmla="*/ 1714515 w 3429026"/>
              <a:gd name="connsiteY2-46" fmla="*/ 1 h 4143384"/>
              <a:gd name="connsiteX3-47" fmla="*/ 2926858 w 3429026"/>
              <a:gd name="connsiteY3-48" fmla="*/ 502172 h 4143384"/>
              <a:gd name="connsiteX4-49" fmla="*/ 3429025 w 3429026"/>
              <a:gd name="connsiteY4-50" fmla="*/ 1714516 h 4143384"/>
              <a:gd name="connsiteX5-51" fmla="*/ 2926856 w 3429026"/>
              <a:gd name="connsiteY5-52" fmla="*/ 2926859 h 4143384"/>
              <a:gd name="connsiteX6-53" fmla="*/ 1714512 w 3429026"/>
              <a:gd name="connsiteY6-54" fmla="*/ 4143384 h 4143384"/>
              <a:gd name="connsiteX7-55" fmla="*/ 502169 w 3429026"/>
              <a:gd name="connsiteY7-56" fmla="*/ 2926858 h 4143384"/>
              <a:gd name="connsiteX8-57" fmla="*/ 1 w 3429026"/>
              <a:gd name="connsiteY8-58" fmla="*/ 1714514 h 4143384"/>
              <a:gd name="connsiteX9-59" fmla="*/ 0 w 3429026"/>
              <a:gd name="connsiteY9-60" fmla="*/ 1714511 h 4143384"/>
              <a:gd name="connsiteX0-61" fmla="*/ 0 w 3429026"/>
              <a:gd name="connsiteY0-62" fmla="*/ 1714511 h 4143384"/>
              <a:gd name="connsiteX1-63" fmla="*/ 502171 w 3429026"/>
              <a:gd name="connsiteY1-64" fmla="*/ 502168 h 4143384"/>
              <a:gd name="connsiteX2-65" fmla="*/ 1714515 w 3429026"/>
              <a:gd name="connsiteY2-66" fmla="*/ 1 h 4143384"/>
              <a:gd name="connsiteX3-67" fmla="*/ 2926858 w 3429026"/>
              <a:gd name="connsiteY3-68" fmla="*/ 502172 h 4143384"/>
              <a:gd name="connsiteX4-69" fmla="*/ 3429025 w 3429026"/>
              <a:gd name="connsiteY4-70" fmla="*/ 1714516 h 4143384"/>
              <a:gd name="connsiteX5-71" fmla="*/ 2926856 w 3429026"/>
              <a:gd name="connsiteY5-72" fmla="*/ 2926859 h 4143384"/>
              <a:gd name="connsiteX6-73" fmla="*/ 1714512 w 3429026"/>
              <a:gd name="connsiteY6-74" fmla="*/ 4143384 h 4143384"/>
              <a:gd name="connsiteX7-75" fmla="*/ 502169 w 3429026"/>
              <a:gd name="connsiteY7-76" fmla="*/ 2926858 h 4143384"/>
              <a:gd name="connsiteX8-77" fmla="*/ 1 w 3429026"/>
              <a:gd name="connsiteY8-78" fmla="*/ 1714514 h 4143384"/>
              <a:gd name="connsiteX9-79" fmla="*/ 0 w 3429026"/>
              <a:gd name="connsiteY9-80" fmla="*/ 1714511 h 4143384"/>
              <a:gd name="connsiteX0-81" fmla="*/ 0 w 3429026"/>
              <a:gd name="connsiteY0-82" fmla="*/ 1714511 h 4168108"/>
              <a:gd name="connsiteX1-83" fmla="*/ 502171 w 3429026"/>
              <a:gd name="connsiteY1-84" fmla="*/ 502168 h 4168108"/>
              <a:gd name="connsiteX2-85" fmla="*/ 1714515 w 3429026"/>
              <a:gd name="connsiteY2-86" fmla="*/ 1 h 4168108"/>
              <a:gd name="connsiteX3-87" fmla="*/ 2926858 w 3429026"/>
              <a:gd name="connsiteY3-88" fmla="*/ 502172 h 4168108"/>
              <a:gd name="connsiteX4-89" fmla="*/ 3429025 w 3429026"/>
              <a:gd name="connsiteY4-90" fmla="*/ 1714516 h 4168108"/>
              <a:gd name="connsiteX5-91" fmla="*/ 2926856 w 3429026"/>
              <a:gd name="connsiteY5-92" fmla="*/ 2926859 h 4168108"/>
              <a:gd name="connsiteX6-93" fmla="*/ 1714512 w 3429026"/>
              <a:gd name="connsiteY6-94" fmla="*/ 4143384 h 4168108"/>
              <a:gd name="connsiteX7-95" fmla="*/ 502169 w 3429026"/>
              <a:gd name="connsiteY7-96" fmla="*/ 2926858 h 4168108"/>
              <a:gd name="connsiteX8-97" fmla="*/ 1 w 3429026"/>
              <a:gd name="connsiteY8-98" fmla="*/ 1714514 h 4168108"/>
              <a:gd name="connsiteX9-99" fmla="*/ 0 w 3429026"/>
              <a:gd name="connsiteY9-100" fmla="*/ 1714511 h 4168108"/>
              <a:gd name="connsiteX0-101" fmla="*/ 0 w 3429026"/>
              <a:gd name="connsiteY0-102" fmla="*/ 1714511 h 4271910"/>
              <a:gd name="connsiteX1-103" fmla="*/ 502171 w 3429026"/>
              <a:gd name="connsiteY1-104" fmla="*/ 502168 h 4271910"/>
              <a:gd name="connsiteX2-105" fmla="*/ 1714515 w 3429026"/>
              <a:gd name="connsiteY2-106" fmla="*/ 1 h 4271910"/>
              <a:gd name="connsiteX3-107" fmla="*/ 2926858 w 3429026"/>
              <a:gd name="connsiteY3-108" fmla="*/ 502172 h 4271910"/>
              <a:gd name="connsiteX4-109" fmla="*/ 3429025 w 3429026"/>
              <a:gd name="connsiteY4-110" fmla="*/ 1714516 h 4271910"/>
              <a:gd name="connsiteX5-111" fmla="*/ 2926856 w 3429026"/>
              <a:gd name="connsiteY5-112" fmla="*/ 2926859 h 4271910"/>
              <a:gd name="connsiteX6-113" fmla="*/ 1714512 w 3429026"/>
              <a:gd name="connsiteY6-114" fmla="*/ 4143384 h 4271910"/>
              <a:gd name="connsiteX7-115" fmla="*/ 502169 w 3429026"/>
              <a:gd name="connsiteY7-116" fmla="*/ 2926858 h 4271910"/>
              <a:gd name="connsiteX8-117" fmla="*/ 1 w 3429026"/>
              <a:gd name="connsiteY8-118" fmla="*/ 1714514 h 4271910"/>
              <a:gd name="connsiteX9-119" fmla="*/ 0 w 3429026"/>
              <a:gd name="connsiteY9-120" fmla="*/ 1714511 h 4271910"/>
              <a:gd name="connsiteX0-121" fmla="*/ 0 w 3429026"/>
              <a:gd name="connsiteY0-122" fmla="*/ 1714511 h 4271910"/>
              <a:gd name="connsiteX1-123" fmla="*/ 502171 w 3429026"/>
              <a:gd name="connsiteY1-124" fmla="*/ 502168 h 4271910"/>
              <a:gd name="connsiteX2-125" fmla="*/ 1714515 w 3429026"/>
              <a:gd name="connsiteY2-126" fmla="*/ 1 h 4271910"/>
              <a:gd name="connsiteX3-127" fmla="*/ 2926858 w 3429026"/>
              <a:gd name="connsiteY3-128" fmla="*/ 502172 h 4271910"/>
              <a:gd name="connsiteX4-129" fmla="*/ 3429025 w 3429026"/>
              <a:gd name="connsiteY4-130" fmla="*/ 1714516 h 4271910"/>
              <a:gd name="connsiteX5-131" fmla="*/ 2926856 w 3429026"/>
              <a:gd name="connsiteY5-132" fmla="*/ 2926859 h 4271910"/>
              <a:gd name="connsiteX6-133" fmla="*/ 1714512 w 3429026"/>
              <a:gd name="connsiteY6-134" fmla="*/ 4143384 h 4271910"/>
              <a:gd name="connsiteX7-135" fmla="*/ 502169 w 3429026"/>
              <a:gd name="connsiteY7-136" fmla="*/ 2926858 h 4271910"/>
              <a:gd name="connsiteX8-137" fmla="*/ 1 w 3429026"/>
              <a:gd name="connsiteY8-138" fmla="*/ 1714514 h 4271910"/>
              <a:gd name="connsiteX9-139" fmla="*/ 0 w 3429026"/>
              <a:gd name="connsiteY9-140" fmla="*/ 1714511 h 4271910"/>
              <a:gd name="connsiteX0-141" fmla="*/ 0 w 3429026"/>
              <a:gd name="connsiteY0-142" fmla="*/ 1714511 h 4271910"/>
              <a:gd name="connsiteX1-143" fmla="*/ 502171 w 3429026"/>
              <a:gd name="connsiteY1-144" fmla="*/ 502168 h 4271910"/>
              <a:gd name="connsiteX2-145" fmla="*/ 1714515 w 3429026"/>
              <a:gd name="connsiteY2-146" fmla="*/ 1 h 4271910"/>
              <a:gd name="connsiteX3-147" fmla="*/ 2926858 w 3429026"/>
              <a:gd name="connsiteY3-148" fmla="*/ 502172 h 4271910"/>
              <a:gd name="connsiteX4-149" fmla="*/ 3429025 w 3429026"/>
              <a:gd name="connsiteY4-150" fmla="*/ 1714516 h 4271910"/>
              <a:gd name="connsiteX5-151" fmla="*/ 2926856 w 3429026"/>
              <a:gd name="connsiteY5-152" fmla="*/ 2926859 h 4271910"/>
              <a:gd name="connsiteX6-153" fmla="*/ 1714512 w 3429026"/>
              <a:gd name="connsiteY6-154" fmla="*/ 4143384 h 4271910"/>
              <a:gd name="connsiteX7-155" fmla="*/ 716451 w 3429026"/>
              <a:gd name="connsiteY7-156" fmla="*/ 2926858 h 4271910"/>
              <a:gd name="connsiteX8-157" fmla="*/ 1 w 3429026"/>
              <a:gd name="connsiteY8-158" fmla="*/ 1714514 h 4271910"/>
              <a:gd name="connsiteX9-159" fmla="*/ 0 w 3429026"/>
              <a:gd name="connsiteY9-160" fmla="*/ 1714511 h 4271910"/>
              <a:gd name="connsiteX0-161" fmla="*/ 0 w 3429026"/>
              <a:gd name="connsiteY0-162" fmla="*/ 1714511 h 4271910"/>
              <a:gd name="connsiteX1-163" fmla="*/ 502171 w 3429026"/>
              <a:gd name="connsiteY1-164" fmla="*/ 502168 h 4271910"/>
              <a:gd name="connsiteX2-165" fmla="*/ 1714515 w 3429026"/>
              <a:gd name="connsiteY2-166" fmla="*/ 1 h 4271910"/>
              <a:gd name="connsiteX3-167" fmla="*/ 2926858 w 3429026"/>
              <a:gd name="connsiteY3-168" fmla="*/ 502172 h 4271910"/>
              <a:gd name="connsiteX4-169" fmla="*/ 3429025 w 3429026"/>
              <a:gd name="connsiteY4-170" fmla="*/ 1714516 h 4271910"/>
              <a:gd name="connsiteX5-171" fmla="*/ 2712510 w 3429026"/>
              <a:gd name="connsiteY5-172" fmla="*/ 2926859 h 4271910"/>
              <a:gd name="connsiteX6-173" fmla="*/ 1714512 w 3429026"/>
              <a:gd name="connsiteY6-174" fmla="*/ 4143384 h 4271910"/>
              <a:gd name="connsiteX7-175" fmla="*/ 716451 w 3429026"/>
              <a:gd name="connsiteY7-176" fmla="*/ 2926858 h 4271910"/>
              <a:gd name="connsiteX8-177" fmla="*/ 1 w 3429026"/>
              <a:gd name="connsiteY8-178" fmla="*/ 1714514 h 4271910"/>
              <a:gd name="connsiteX9-179" fmla="*/ 0 w 3429026"/>
              <a:gd name="connsiteY9-180" fmla="*/ 1714511 h 4271910"/>
              <a:gd name="connsiteX0-181" fmla="*/ 0 w 3429026"/>
              <a:gd name="connsiteY0-182" fmla="*/ 1714511 h 4271910"/>
              <a:gd name="connsiteX1-183" fmla="*/ 502171 w 3429026"/>
              <a:gd name="connsiteY1-184" fmla="*/ 502168 h 4271910"/>
              <a:gd name="connsiteX2-185" fmla="*/ 1714515 w 3429026"/>
              <a:gd name="connsiteY2-186" fmla="*/ 1 h 4271910"/>
              <a:gd name="connsiteX3-187" fmla="*/ 2926858 w 3429026"/>
              <a:gd name="connsiteY3-188" fmla="*/ 502172 h 4271910"/>
              <a:gd name="connsiteX4-189" fmla="*/ 3429025 w 3429026"/>
              <a:gd name="connsiteY4-190" fmla="*/ 1714516 h 4271910"/>
              <a:gd name="connsiteX5-191" fmla="*/ 2712510 w 3429026"/>
              <a:gd name="connsiteY5-192" fmla="*/ 2926859 h 4271910"/>
              <a:gd name="connsiteX6-193" fmla="*/ 1714512 w 3429026"/>
              <a:gd name="connsiteY6-194" fmla="*/ 4143384 h 4271910"/>
              <a:gd name="connsiteX7-195" fmla="*/ 716451 w 3429026"/>
              <a:gd name="connsiteY7-196" fmla="*/ 2926858 h 4271910"/>
              <a:gd name="connsiteX8-197" fmla="*/ 1 w 3429026"/>
              <a:gd name="connsiteY8-198" fmla="*/ 1714514 h 4271910"/>
              <a:gd name="connsiteX9-199" fmla="*/ 0 w 3429026"/>
              <a:gd name="connsiteY9-200" fmla="*/ 1714511 h 4271910"/>
              <a:gd name="connsiteX0-201" fmla="*/ 0 w 3429026"/>
              <a:gd name="connsiteY0-202" fmla="*/ 1714511 h 4271910"/>
              <a:gd name="connsiteX1-203" fmla="*/ 502171 w 3429026"/>
              <a:gd name="connsiteY1-204" fmla="*/ 502168 h 4271910"/>
              <a:gd name="connsiteX2-205" fmla="*/ 1714515 w 3429026"/>
              <a:gd name="connsiteY2-206" fmla="*/ 1 h 4271910"/>
              <a:gd name="connsiteX3-207" fmla="*/ 2926858 w 3429026"/>
              <a:gd name="connsiteY3-208" fmla="*/ 502172 h 4271910"/>
              <a:gd name="connsiteX4-209" fmla="*/ 3429025 w 3429026"/>
              <a:gd name="connsiteY4-210" fmla="*/ 1714516 h 4271910"/>
              <a:gd name="connsiteX5-211" fmla="*/ 2712510 w 3429026"/>
              <a:gd name="connsiteY5-212" fmla="*/ 2926859 h 4271910"/>
              <a:gd name="connsiteX6-213" fmla="*/ 1714512 w 3429026"/>
              <a:gd name="connsiteY6-214" fmla="*/ 4143384 h 4271910"/>
              <a:gd name="connsiteX7-215" fmla="*/ 716451 w 3429026"/>
              <a:gd name="connsiteY7-216" fmla="*/ 2926858 h 4271910"/>
              <a:gd name="connsiteX8-217" fmla="*/ 1 w 3429026"/>
              <a:gd name="connsiteY8-218" fmla="*/ 1714514 h 4271910"/>
              <a:gd name="connsiteX9-219" fmla="*/ 0 w 3429026"/>
              <a:gd name="connsiteY9-220" fmla="*/ 1714511 h 4271910"/>
              <a:gd name="connsiteX0-221" fmla="*/ 0 w 3429026"/>
              <a:gd name="connsiteY0-222" fmla="*/ 1714511 h 4271910"/>
              <a:gd name="connsiteX1-223" fmla="*/ 502171 w 3429026"/>
              <a:gd name="connsiteY1-224" fmla="*/ 502168 h 4271910"/>
              <a:gd name="connsiteX2-225" fmla="*/ 1714515 w 3429026"/>
              <a:gd name="connsiteY2-226" fmla="*/ 1 h 4271910"/>
              <a:gd name="connsiteX3-227" fmla="*/ 2926858 w 3429026"/>
              <a:gd name="connsiteY3-228" fmla="*/ 502172 h 4271910"/>
              <a:gd name="connsiteX4-229" fmla="*/ 3429025 w 3429026"/>
              <a:gd name="connsiteY4-230" fmla="*/ 1714516 h 4271910"/>
              <a:gd name="connsiteX5-231" fmla="*/ 2712510 w 3429026"/>
              <a:gd name="connsiteY5-232" fmla="*/ 2926859 h 4271910"/>
              <a:gd name="connsiteX6-233" fmla="*/ 1714512 w 3429026"/>
              <a:gd name="connsiteY6-234" fmla="*/ 4143384 h 4271910"/>
              <a:gd name="connsiteX7-235" fmla="*/ 594531 w 3429026"/>
              <a:gd name="connsiteY7-236" fmla="*/ 2957338 h 4271910"/>
              <a:gd name="connsiteX8-237" fmla="*/ 1 w 3429026"/>
              <a:gd name="connsiteY8-238" fmla="*/ 1714514 h 4271910"/>
              <a:gd name="connsiteX9-239" fmla="*/ 0 w 3429026"/>
              <a:gd name="connsiteY9-240" fmla="*/ 1714511 h 4271910"/>
              <a:gd name="connsiteX0-241" fmla="*/ 0 w 3429026"/>
              <a:gd name="connsiteY0-242" fmla="*/ 1714511 h 4271910"/>
              <a:gd name="connsiteX1-243" fmla="*/ 502171 w 3429026"/>
              <a:gd name="connsiteY1-244" fmla="*/ 502168 h 4271910"/>
              <a:gd name="connsiteX2-245" fmla="*/ 1714515 w 3429026"/>
              <a:gd name="connsiteY2-246" fmla="*/ 1 h 4271910"/>
              <a:gd name="connsiteX3-247" fmla="*/ 2926858 w 3429026"/>
              <a:gd name="connsiteY3-248" fmla="*/ 502172 h 4271910"/>
              <a:gd name="connsiteX4-249" fmla="*/ 3429025 w 3429026"/>
              <a:gd name="connsiteY4-250" fmla="*/ 1714516 h 4271910"/>
              <a:gd name="connsiteX5-251" fmla="*/ 2774416 w 3429026"/>
              <a:gd name="connsiteY5-252" fmla="*/ 2983049 h 4271910"/>
              <a:gd name="connsiteX6-253" fmla="*/ 1714512 w 3429026"/>
              <a:gd name="connsiteY6-254" fmla="*/ 4143384 h 4271910"/>
              <a:gd name="connsiteX7-255" fmla="*/ 594531 w 3429026"/>
              <a:gd name="connsiteY7-256" fmla="*/ 2957338 h 4271910"/>
              <a:gd name="connsiteX8-257" fmla="*/ 1 w 3429026"/>
              <a:gd name="connsiteY8-258" fmla="*/ 1714514 h 4271910"/>
              <a:gd name="connsiteX9-259" fmla="*/ 0 w 3429026"/>
              <a:gd name="connsiteY9-260" fmla="*/ 1714511 h 4271910"/>
              <a:gd name="connsiteX0-261" fmla="*/ 0 w 3429026"/>
              <a:gd name="connsiteY0-262" fmla="*/ 1714511 h 4261432"/>
              <a:gd name="connsiteX1-263" fmla="*/ 502171 w 3429026"/>
              <a:gd name="connsiteY1-264" fmla="*/ 502168 h 4261432"/>
              <a:gd name="connsiteX2-265" fmla="*/ 1714515 w 3429026"/>
              <a:gd name="connsiteY2-266" fmla="*/ 1 h 4261432"/>
              <a:gd name="connsiteX3-267" fmla="*/ 2926858 w 3429026"/>
              <a:gd name="connsiteY3-268" fmla="*/ 502172 h 4261432"/>
              <a:gd name="connsiteX4-269" fmla="*/ 3429025 w 3429026"/>
              <a:gd name="connsiteY4-270" fmla="*/ 1714516 h 4261432"/>
              <a:gd name="connsiteX5-271" fmla="*/ 2774416 w 3429026"/>
              <a:gd name="connsiteY5-272" fmla="*/ 2983049 h 4261432"/>
              <a:gd name="connsiteX6-273" fmla="*/ 1714512 w 3429026"/>
              <a:gd name="connsiteY6-274" fmla="*/ 4143384 h 4261432"/>
              <a:gd name="connsiteX7-275" fmla="*/ 594531 w 3429026"/>
              <a:gd name="connsiteY7-276" fmla="*/ 2957338 h 4261432"/>
              <a:gd name="connsiteX8-277" fmla="*/ 1 w 3429026"/>
              <a:gd name="connsiteY8-278" fmla="*/ 1714514 h 4261432"/>
              <a:gd name="connsiteX9-279" fmla="*/ 0 w 3429026"/>
              <a:gd name="connsiteY9-280" fmla="*/ 1714511 h 4261432"/>
              <a:gd name="connsiteX0-281" fmla="*/ 0 w 3429026"/>
              <a:gd name="connsiteY0-282" fmla="*/ 1714511 h 4194740"/>
              <a:gd name="connsiteX1-283" fmla="*/ 502171 w 3429026"/>
              <a:gd name="connsiteY1-284" fmla="*/ 502168 h 4194740"/>
              <a:gd name="connsiteX2-285" fmla="*/ 1714515 w 3429026"/>
              <a:gd name="connsiteY2-286" fmla="*/ 1 h 4194740"/>
              <a:gd name="connsiteX3-287" fmla="*/ 2926858 w 3429026"/>
              <a:gd name="connsiteY3-288" fmla="*/ 502172 h 4194740"/>
              <a:gd name="connsiteX4-289" fmla="*/ 3429025 w 3429026"/>
              <a:gd name="connsiteY4-290" fmla="*/ 1714516 h 4194740"/>
              <a:gd name="connsiteX5-291" fmla="*/ 2774416 w 3429026"/>
              <a:gd name="connsiteY5-292" fmla="*/ 2983049 h 4194740"/>
              <a:gd name="connsiteX6-293" fmla="*/ 1714512 w 3429026"/>
              <a:gd name="connsiteY6-294" fmla="*/ 4143384 h 4194740"/>
              <a:gd name="connsiteX7-295" fmla="*/ 594531 w 3429026"/>
              <a:gd name="connsiteY7-296" fmla="*/ 2957338 h 4194740"/>
              <a:gd name="connsiteX8-297" fmla="*/ 1 w 3429026"/>
              <a:gd name="connsiteY8-298" fmla="*/ 1714514 h 4194740"/>
              <a:gd name="connsiteX9-299" fmla="*/ 0 w 3429026"/>
              <a:gd name="connsiteY9-300" fmla="*/ 1714511 h 4194740"/>
              <a:gd name="connsiteX0-301" fmla="*/ 0 w 3429026"/>
              <a:gd name="connsiteY0-302" fmla="*/ 1714511 h 4194740"/>
              <a:gd name="connsiteX1-303" fmla="*/ 502171 w 3429026"/>
              <a:gd name="connsiteY1-304" fmla="*/ 502168 h 4194740"/>
              <a:gd name="connsiteX2-305" fmla="*/ 1714515 w 3429026"/>
              <a:gd name="connsiteY2-306" fmla="*/ 1 h 4194740"/>
              <a:gd name="connsiteX3-307" fmla="*/ 2926858 w 3429026"/>
              <a:gd name="connsiteY3-308" fmla="*/ 502172 h 4194740"/>
              <a:gd name="connsiteX4-309" fmla="*/ 3429025 w 3429026"/>
              <a:gd name="connsiteY4-310" fmla="*/ 1714516 h 4194740"/>
              <a:gd name="connsiteX5-311" fmla="*/ 2774416 w 3429026"/>
              <a:gd name="connsiteY5-312" fmla="*/ 2983049 h 4194740"/>
              <a:gd name="connsiteX6-313" fmla="*/ 1714512 w 3429026"/>
              <a:gd name="connsiteY6-314" fmla="*/ 4143384 h 4194740"/>
              <a:gd name="connsiteX7-315" fmla="*/ 594531 w 3429026"/>
              <a:gd name="connsiteY7-316" fmla="*/ 2957338 h 4194740"/>
              <a:gd name="connsiteX8-317" fmla="*/ 1 w 3429026"/>
              <a:gd name="connsiteY8-318" fmla="*/ 1714514 h 4194740"/>
              <a:gd name="connsiteX9-319" fmla="*/ 0 w 3429026"/>
              <a:gd name="connsiteY9-320" fmla="*/ 1714511 h 4194740"/>
              <a:gd name="connsiteX0-321" fmla="*/ 0 w 3429026"/>
              <a:gd name="connsiteY0-322" fmla="*/ 1714511 h 4412846"/>
              <a:gd name="connsiteX1-323" fmla="*/ 502171 w 3429026"/>
              <a:gd name="connsiteY1-324" fmla="*/ 502168 h 4412846"/>
              <a:gd name="connsiteX2-325" fmla="*/ 1714515 w 3429026"/>
              <a:gd name="connsiteY2-326" fmla="*/ 1 h 4412846"/>
              <a:gd name="connsiteX3-327" fmla="*/ 2926858 w 3429026"/>
              <a:gd name="connsiteY3-328" fmla="*/ 502172 h 4412846"/>
              <a:gd name="connsiteX4-329" fmla="*/ 3429025 w 3429026"/>
              <a:gd name="connsiteY4-330" fmla="*/ 1714516 h 4412846"/>
              <a:gd name="connsiteX5-331" fmla="*/ 2774416 w 3429026"/>
              <a:gd name="connsiteY5-332" fmla="*/ 2983049 h 4412846"/>
              <a:gd name="connsiteX6-333" fmla="*/ 1714512 w 3429026"/>
              <a:gd name="connsiteY6-334" fmla="*/ 4143384 h 4412846"/>
              <a:gd name="connsiteX7-335" fmla="*/ 594531 w 3429026"/>
              <a:gd name="connsiteY7-336" fmla="*/ 2957338 h 4412846"/>
              <a:gd name="connsiteX8-337" fmla="*/ 1 w 3429026"/>
              <a:gd name="connsiteY8-338" fmla="*/ 1714514 h 4412846"/>
              <a:gd name="connsiteX9-339" fmla="*/ 0 w 3429026"/>
              <a:gd name="connsiteY9-340" fmla="*/ 1714511 h 4412846"/>
              <a:gd name="connsiteX0-341" fmla="*/ 0 w 3429026"/>
              <a:gd name="connsiteY0-342" fmla="*/ 1714511 h 4208040"/>
              <a:gd name="connsiteX1-343" fmla="*/ 502171 w 3429026"/>
              <a:gd name="connsiteY1-344" fmla="*/ 502168 h 4208040"/>
              <a:gd name="connsiteX2-345" fmla="*/ 1714515 w 3429026"/>
              <a:gd name="connsiteY2-346" fmla="*/ 1 h 4208040"/>
              <a:gd name="connsiteX3-347" fmla="*/ 2926858 w 3429026"/>
              <a:gd name="connsiteY3-348" fmla="*/ 502172 h 4208040"/>
              <a:gd name="connsiteX4-349" fmla="*/ 3429025 w 3429026"/>
              <a:gd name="connsiteY4-350" fmla="*/ 1714516 h 4208040"/>
              <a:gd name="connsiteX5-351" fmla="*/ 2774416 w 3429026"/>
              <a:gd name="connsiteY5-352" fmla="*/ 2983049 h 4208040"/>
              <a:gd name="connsiteX6-353" fmla="*/ 1714512 w 3429026"/>
              <a:gd name="connsiteY6-354" fmla="*/ 4143384 h 4208040"/>
              <a:gd name="connsiteX7-355" fmla="*/ 594531 w 3429026"/>
              <a:gd name="connsiteY7-356" fmla="*/ 2957338 h 4208040"/>
              <a:gd name="connsiteX8-357" fmla="*/ 1 w 3429026"/>
              <a:gd name="connsiteY8-358" fmla="*/ 1714514 h 4208040"/>
              <a:gd name="connsiteX9-359" fmla="*/ 0 w 3429026"/>
              <a:gd name="connsiteY9-360" fmla="*/ 1714511 h 4208040"/>
              <a:gd name="connsiteX0-361" fmla="*/ 0 w 3429026"/>
              <a:gd name="connsiteY0-362" fmla="*/ 1714511 h 4273746"/>
              <a:gd name="connsiteX1-363" fmla="*/ 502171 w 3429026"/>
              <a:gd name="connsiteY1-364" fmla="*/ 502168 h 4273746"/>
              <a:gd name="connsiteX2-365" fmla="*/ 1714515 w 3429026"/>
              <a:gd name="connsiteY2-366" fmla="*/ 1 h 4273746"/>
              <a:gd name="connsiteX3-367" fmla="*/ 2926858 w 3429026"/>
              <a:gd name="connsiteY3-368" fmla="*/ 502172 h 4273746"/>
              <a:gd name="connsiteX4-369" fmla="*/ 3429025 w 3429026"/>
              <a:gd name="connsiteY4-370" fmla="*/ 1714516 h 4273746"/>
              <a:gd name="connsiteX5-371" fmla="*/ 2774416 w 3429026"/>
              <a:gd name="connsiteY5-372" fmla="*/ 2983049 h 4273746"/>
              <a:gd name="connsiteX6-373" fmla="*/ 1714512 w 3429026"/>
              <a:gd name="connsiteY6-374" fmla="*/ 4143384 h 4273746"/>
              <a:gd name="connsiteX7-375" fmla="*/ 594531 w 3429026"/>
              <a:gd name="connsiteY7-376" fmla="*/ 2957338 h 4273746"/>
              <a:gd name="connsiteX8-377" fmla="*/ 1 w 3429026"/>
              <a:gd name="connsiteY8-378" fmla="*/ 1714514 h 4273746"/>
              <a:gd name="connsiteX9-379" fmla="*/ 0 w 3429026"/>
              <a:gd name="connsiteY9-380" fmla="*/ 1714511 h 4273746"/>
              <a:gd name="connsiteX0-381" fmla="*/ 0 w 3429026"/>
              <a:gd name="connsiteY0-382" fmla="*/ 1714511 h 4290910"/>
              <a:gd name="connsiteX1-383" fmla="*/ 502171 w 3429026"/>
              <a:gd name="connsiteY1-384" fmla="*/ 502168 h 4290910"/>
              <a:gd name="connsiteX2-385" fmla="*/ 1714515 w 3429026"/>
              <a:gd name="connsiteY2-386" fmla="*/ 1 h 4290910"/>
              <a:gd name="connsiteX3-387" fmla="*/ 2926858 w 3429026"/>
              <a:gd name="connsiteY3-388" fmla="*/ 502172 h 4290910"/>
              <a:gd name="connsiteX4-389" fmla="*/ 3429025 w 3429026"/>
              <a:gd name="connsiteY4-390" fmla="*/ 1714516 h 4290910"/>
              <a:gd name="connsiteX5-391" fmla="*/ 2774416 w 3429026"/>
              <a:gd name="connsiteY5-392" fmla="*/ 2983049 h 4290910"/>
              <a:gd name="connsiteX6-393" fmla="*/ 1714512 w 3429026"/>
              <a:gd name="connsiteY6-394" fmla="*/ 4143384 h 4290910"/>
              <a:gd name="connsiteX7-395" fmla="*/ 594531 w 3429026"/>
              <a:gd name="connsiteY7-396" fmla="*/ 2957338 h 4290910"/>
              <a:gd name="connsiteX8-397" fmla="*/ 1 w 3429026"/>
              <a:gd name="connsiteY8-398" fmla="*/ 1714514 h 4290910"/>
              <a:gd name="connsiteX9-399" fmla="*/ 0 w 3429026"/>
              <a:gd name="connsiteY9-400" fmla="*/ 1714511 h 4290910"/>
              <a:gd name="connsiteX0-401" fmla="*/ 0 w 3429026"/>
              <a:gd name="connsiteY0-402" fmla="*/ 1714511 h 4290910"/>
              <a:gd name="connsiteX1-403" fmla="*/ 502171 w 3429026"/>
              <a:gd name="connsiteY1-404" fmla="*/ 502168 h 4290910"/>
              <a:gd name="connsiteX2-405" fmla="*/ 1714515 w 3429026"/>
              <a:gd name="connsiteY2-406" fmla="*/ 1 h 4290910"/>
              <a:gd name="connsiteX3-407" fmla="*/ 2926858 w 3429026"/>
              <a:gd name="connsiteY3-408" fmla="*/ 502172 h 4290910"/>
              <a:gd name="connsiteX4-409" fmla="*/ 3429025 w 3429026"/>
              <a:gd name="connsiteY4-410" fmla="*/ 1714516 h 4290910"/>
              <a:gd name="connsiteX5-411" fmla="*/ 2774416 w 3429026"/>
              <a:gd name="connsiteY5-412" fmla="*/ 2983049 h 4290910"/>
              <a:gd name="connsiteX6-413" fmla="*/ 1714512 w 3429026"/>
              <a:gd name="connsiteY6-414" fmla="*/ 4143384 h 4290910"/>
              <a:gd name="connsiteX7-415" fmla="*/ 594531 w 3429026"/>
              <a:gd name="connsiteY7-416" fmla="*/ 2957338 h 4290910"/>
              <a:gd name="connsiteX8-417" fmla="*/ 1 w 3429026"/>
              <a:gd name="connsiteY8-418" fmla="*/ 1714514 h 4290910"/>
              <a:gd name="connsiteX9-419" fmla="*/ 0 w 3429026"/>
              <a:gd name="connsiteY9-420" fmla="*/ 1714511 h 4290910"/>
              <a:gd name="connsiteX0-421" fmla="*/ 0 w 3429026"/>
              <a:gd name="connsiteY0-422" fmla="*/ 1714511 h 4290910"/>
              <a:gd name="connsiteX1-423" fmla="*/ 502171 w 3429026"/>
              <a:gd name="connsiteY1-424" fmla="*/ 502168 h 4290910"/>
              <a:gd name="connsiteX2-425" fmla="*/ 1714515 w 3429026"/>
              <a:gd name="connsiteY2-426" fmla="*/ 1 h 4290910"/>
              <a:gd name="connsiteX3-427" fmla="*/ 2926858 w 3429026"/>
              <a:gd name="connsiteY3-428" fmla="*/ 502172 h 4290910"/>
              <a:gd name="connsiteX4-429" fmla="*/ 3429025 w 3429026"/>
              <a:gd name="connsiteY4-430" fmla="*/ 1714516 h 4290910"/>
              <a:gd name="connsiteX5-431" fmla="*/ 2774416 w 3429026"/>
              <a:gd name="connsiteY5-432" fmla="*/ 2983049 h 4290910"/>
              <a:gd name="connsiteX6-433" fmla="*/ 1714512 w 3429026"/>
              <a:gd name="connsiteY6-434" fmla="*/ 4143384 h 4290910"/>
              <a:gd name="connsiteX7-435" fmla="*/ 594531 w 3429026"/>
              <a:gd name="connsiteY7-436" fmla="*/ 2957338 h 4290910"/>
              <a:gd name="connsiteX8-437" fmla="*/ 1 w 3429026"/>
              <a:gd name="connsiteY8-438" fmla="*/ 1714514 h 4290910"/>
              <a:gd name="connsiteX9-439" fmla="*/ 0 w 3429026"/>
              <a:gd name="connsiteY9-440" fmla="*/ 1714511 h 4290910"/>
              <a:gd name="connsiteX0-441" fmla="*/ 0 w 3429026"/>
              <a:gd name="connsiteY0-442" fmla="*/ 1714511 h 4351870"/>
              <a:gd name="connsiteX1-443" fmla="*/ 502171 w 3429026"/>
              <a:gd name="connsiteY1-444" fmla="*/ 502168 h 4351870"/>
              <a:gd name="connsiteX2-445" fmla="*/ 1714515 w 3429026"/>
              <a:gd name="connsiteY2-446" fmla="*/ 1 h 4351870"/>
              <a:gd name="connsiteX3-447" fmla="*/ 2926858 w 3429026"/>
              <a:gd name="connsiteY3-448" fmla="*/ 502172 h 4351870"/>
              <a:gd name="connsiteX4-449" fmla="*/ 3429025 w 3429026"/>
              <a:gd name="connsiteY4-450" fmla="*/ 1714516 h 4351870"/>
              <a:gd name="connsiteX5-451" fmla="*/ 2774416 w 3429026"/>
              <a:gd name="connsiteY5-452" fmla="*/ 2983049 h 4351870"/>
              <a:gd name="connsiteX6-453" fmla="*/ 1729752 w 3429026"/>
              <a:gd name="connsiteY6-454" fmla="*/ 4204344 h 4351870"/>
              <a:gd name="connsiteX7-455" fmla="*/ 594531 w 3429026"/>
              <a:gd name="connsiteY7-456" fmla="*/ 2957338 h 4351870"/>
              <a:gd name="connsiteX8-457" fmla="*/ 1 w 3429026"/>
              <a:gd name="connsiteY8-458" fmla="*/ 1714514 h 4351870"/>
              <a:gd name="connsiteX9-459" fmla="*/ 0 w 3429026"/>
              <a:gd name="connsiteY9-460" fmla="*/ 1714511 h 4351870"/>
              <a:gd name="connsiteX0-461" fmla="*/ 0 w 3429026"/>
              <a:gd name="connsiteY0-462" fmla="*/ 1714511 h 4334706"/>
              <a:gd name="connsiteX1-463" fmla="*/ 502171 w 3429026"/>
              <a:gd name="connsiteY1-464" fmla="*/ 502168 h 4334706"/>
              <a:gd name="connsiteX2-465" fmla="*/ 1714515 w 3429026"/>
              <a:gd name="connsiteY2-466" fmla="*/ 1 h 4334706"/>
              <a:gd name="connsiteX3-467" fmla="*/ 2926858 w 3429026"/>
              <a:gd name="connsiteY3-468" fmla="*/ 502172 h 4334706"/>
              <a:gd name="connsiteX4-469" fmla="*/ 3429025 w 3429026"/>
              <a:gd name="connsiteY4-470" fmla="*/ 1714516 h 4334706"/>
              <a:gd name="connsiteX5-471" fmla="*/ 2774416 w 3429026"/>
              <a:gd name="connsiteY5-472" fmla="*/ 2983049 h 4334706"/>
              <a:gd name="connsiteX6-473" fmla="*/ 1729752 w 3429026"/>
              <a:gd name="connsiteY6-474" fmla="*/ 4204344 h 4334706"/>
              <a:gd name="connsiteX7-475" fmla="*/ 594531 w 3429026"/>
              <a:gd name="connsiteY7-476" fmla="*/ 2957338 h 4334706"/>
              <a:gd name="connsiteX8-477" fmla="*/ 1 w 3429026"/>
              <a:gd name="connsiteY8-478" fmla="*/ 1714514 h 4334706"/>
              <a:gd name="connsiteX9-479" fmla="*/ 0 w 3429026"/>
              <a:gd name="connsiteY9-480" fmla="*/ 1714511 h 4334706"/>
              <a:gd name="connsiteX0-481" fmla="*/ 0 w 3429026"/>
              <a:gd name="connsiteY0-482" fmla="*/ 1714511 h 4334706"/>
              <a:gd name="connsiteX1-483" fmla="*/ 502171 w 3429026"/>
              <a:gd name="connsiteY1-484" fmla="*/ 502168 h 4334706"/>
              <a:gd name="connsiteX2-485" fmla="*/ 1714515 w 3429026"/>
              <a:gd name="connsiteY2-486" fmla="*/ 1 h 4334706"/>
              <a:gd name="connsiteX3-487" fmla="*/ 2926858 w 3429026"/>
              <a:gd name="connsiteY3-488" fmla="*/ 502172 h 4334706"/>
              <a:gd name="connsiteX4-489" fmla="*/ 3429025 w 3429026"/>
              <a:gd name="connsiteY4-490" fmla="*/ 1714516 h 4334706"/>
              <a:gd name="connsiteX5-491" fmla="*/ 2774416 w 3429026"/>
              <a:gd name="connsiteY5-492" fmla="*/ 2983049 h 4334706"/>
              <a:gd name="connsiteX6-493" fmla="*/ 1729752 w 3429026"/>
              <a:gd name="connsiteY6-494" fmla="*/ 4204344 h 4334706"/>
              <a:gd name="connsiteX7-495" fmla="*/ 594531 w 3429026"/>
              <a:gd name="connsiteY7-496" fmla="*/ 2957338 h 4334706"/>
              <a:gd name="connsiteX8-497" fmla="*/ 1 w 3429026"/>
              <a:gd name="connsiteY8-498" fmla="*/ 1714514 h 4334706"/>
              <a:gd name="connsiteX9-499" fmla="*/ 0 w 3429026"/>
              <a:gd name="connsiteY9-500" fmla="*/ 1714511 h 4334706"/>
              <a:gd name="connsiteX0-501" fmla="*/ 0 w 3429026"/>
              <a:gd name="connsiteY0-502" fmla="*/ 1714511 h 4334706"/>
              <a:gd name="connsiteX1-503" fmla="*/ 502171 w 3429026"/>
              <a:gd name="connsiteY1-504" fmla="*/ 502168 h 4334706"/>
              <a:gd name="connsiteX2-505" fmla="*/ 1714515 w 3429026"/>
              <a:gd name="connsiteY2-506" fmla="*/ 1 h 4334706"/>
              <a:gd name="connsiteX3-507" fmla="*/ 2926858 w 3429026"/>
              <a:gd name="connsiteY3-508" fmla="*/ 502172 h 4334706"/>
              <a:gd name="connsiteX4-509" fmla="*/ 3429025 w 3429026"/>
              <a:gd name="connsiteY4-510" fmla="*/ 1714516 h 4334706"/>
              <a:gd name="connsiteX5-511" fmla="*/ 2774416 w 3429026"/>
              <a:gd name="connsiteY5-512" fmla="*/ 2983049 h 4334706"/>
              <a:gd name="connsiteX6-513" fmla="*/ 1729752 w 3429026"/>
              <a:gd name="connsiteY6-514" fmla="*/ 4204344 h 4334706"/>
              <a:gd name="connsiteX7-515" fmla="*/ 594531 w 3429026"/>
              <a:gd name="connsiteY7-516" fmla="*/ 2957338 h 4334706"/>
              <a:gd name="connsiteX8-517" fmla="*/ 1 w 3429026"/>
              <a:gd name="connsiteY8-518" fmla="*/ 1714514 h 4334706"/>
              <a:gd name="connsiteX9-519" fmla="*/ 0 w 3429026"/>
              <a:gd name="connsiteY9-520" fmla="*/ 1714511 h 43347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39A3CD"/>
          </a:solidFill>
          <a:ln>
            <a:noFill/>
          </a:ln>
          <a:effectLst>
            <a:outerShdw blurRad="127000" dist="127000" dir="84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200000"/>
              </a:lnSpc>
              <a:buFont typeface="Arial" panose="020B0604020202020204" pitchFamily="34" charset="0"/>
              <a:buNone/>
              <a:defRPr/>
            </a:pPr>
            <a:r>
              <a:rPr lang="zh-CN" altLang="en-US" sz="3600" b="1" noProof="1">
                <a:latin typeface="Arial" panose="020B0604020202020204" pitchFamily="34" charset="0"/>
                <a:cs typeface="Arial" panose="020B0604020202020204" pitchFamily="34" charset="0"/>
              </a:rPr>
              <a:t>研学平台</a:t>
            </a:r>
          </a:p>
          <a:p>
            <a:pPr algn="ctr" fontAlgn="auto">
              <a:buFont typeface="Arial" panose="020B0604020202020204" pitchFamily="34" charset="0"/>
              <a:buNone/>
              <a:defRPr/>
            </a:pPr>
            <a:r>
              <a:rPr lang="zh-CN" altLang="en-US" sz="1600" b="1" noProof="1">
                <a:solidFill>
                  <a:srgbClr val="C00000"/>
                </a:solidFill>
                <a:latin typeface="Arial" panose="020B0604020202020204" pitchFamily="34" charset="0"/>
                <a:cs typeface="Arial" panose="020B0604020202020204" pitchFamily="34" charset="0"/>
              </a:rPr>
              <a:t>个人</a:t>
            </a:r>
          </a:p>
          <a:p>
            <a:pPr algn="ctr" fontAlgn="auto">
              <a:buFont typeface="Arial" panose="020B0604020202020204" pitchFamily="34" charset="0"/>
              <a:buNone/>
              <a:defRPr/>
            </a:pPr>
            <a:r>
              <a:rPr lang="zh-CN" altLang="en-US" sz="1600" b="1" noProof="1">
                <a:solidFill>
                  <a:srgbClr val="C00000"/>
                </a:solidFill>
                <a:latin typeface="Arial" panose="020B0604020202020204" pitchFamily="34" charset="0"/>
                <a:cs typeface="Arial" panose="020B0604020202020204" pitchFamily="34" charset="0"/>
              </a:rPr>
              <a:t>探究式学习</a:t>
            </a:r>
          </a:p>
          <a:p>
            <a:pPr algn="ctr" fontAlgn="auto">
              <a:buFont typeface="Arial" panose="020B0604020202020204" pitchFamily="34" charset="0"/>
              <a:buNone/>
              <a:defRPr/>
            </a:pPr>
            <a:r>
              <a:rPr lang="en-US" altLang="zh-CN" sz="1600" b="1" noProof="1">
                <a:solidFill>
                  <a:srgbClr val="C00000"/>
                </a:solidFill>
                <a:latin typeface="Arial" panose="020B0604020202020204" pitchFamily="34" charset="0"/>
                <a:cs typeface="Arial" panose="020B0604020202020204" pitchFamily="34" charset="0"/>
              </a:rPr>
              <a:t>+</a:t>
            </a:r>
          </a:p>
          <a:p>
            <a:pPr algn="ctr" fontAlgn="auto">
              <a:buFont typeface="Arial" panose="020B0604020202020204" pitchFamily="34" charset="0"/>
              <a:buNone/>
              <a:defRPr/>
            </a:pPr>
            <a:r>
              <a:rPr lang="zh-CN" altLang="en-US" sz="1600" b="1" noProof="1">
                <a:solidFill>
                  <a:srgbClr val="C00000"/>
                </a:solidFill>
                <a:latin typeface="Arial" panose="020B0604020202020204" pitchFamily="34" charset="0"/>
                <a:cs typeface="Arial" panose="020B0604020202020204" pitchFamily="34" charset="0"/>
                <a:sym typeface="+mn-ea"/>
              </a:rPr>
              <a:t>知识创新</a:t>
            </a:r>
            <a:endParaRPr lang="zh-CN" altLang="en-US" sz="1600" b="1" noProof="1">
              <a:solidFill>
                <a:srgbClr val="C00000"/>
              </a:solidFill>
              <a:latin typeface="Arial" panose="020B0604020202020204" pitchFamily="34" charset="0"/>
              <a:cs typeface="Arial" panose="020B0604020202020204" pitchFamily="34" charset="0"/>
            </a:endParaRPr>
          </a:p>
          <a:p>
            <a:pPr algn="ctr" fontAlgn="auto">
              <a:buFont typeface="Arial" panose="020B0604020202020204" pitchFamily="34" charset="0"/>
              <a:buNone/>
              <a:defRPr/>
            </a:pPr>
            <a:r>
              <a:rPr lang="zh-CN" altLang="en-US" sz="1600" b="1" noProof="1">
                <a:solidFill>
                  <a:srgbClr val="C00000"/>
                </a:solidFill>
                <a:latin typeface="Arial" panose="020B0604020202020204" pitchFamily="34" charset="0"/>
                <a:cs typeface="Arial" panose="020B0604020202020204" pitchFamily="34" charset="0"/>
              </a:rPr>
              <a:t>的</a:t>
            </a:r>
          </a:p>
          <a:p>
            <a:pPr algn="ctr" fontAlgn="auto">
              <a:buFont typeface="Arial" panose="020B0604020202020204" pitchFamily="34" charset="0"/>
              <a:buNone/>
              <a:defRPr/>
            </a:pPr>
            <a:r>
              <a:rPr lang="zh-CN" altLang="en-US" sz="1600" b="1" noProof="1">
                <a:solidFill>
                  <a:srgbClr val="C00000"/>
                </a:solidFill>
                <a:latin typeface="Arial" panose="020B0604020202020204" pitchFamily="34" charset="0"/>
                <a:cs typeface="Arial" panose="020B0604020202020204" pitchFamily="34" charset="0"/>
              </a:rPr>
              <a:t>核心服务平台</a:t>
            </a:r>
          </a:p>
        </p:txBody>
      </p:sp>
      <p:sp>
        <p:nvSpPr>
          <p:cNvPr id="13" name="圆角矩形 12"/>
          <p:cNvSpPr/>
          <p:nvPr/>
        </p:nvSpPr>
        <p:spPr>
          <a:xfrm>
            <a:off x="2794000" y="4837113"/>
            <a:ext cx="1000125" cy="214312"/>
          </a:xfrm>
          <a:prstGeom prst="roundRect">
            <a:avLst>
              <a:gd name="adj" fmla="val 50000"/>
            </a:avLst>
          </a:prstGeom>
          <a:solidFill>
            <a:schemeClr val="bg1">
              <a:lumMod val="65000"/>
            </a:schemeClr>
          </a:solidFill>
          <a:ln>
            <a:noFill/>
          </a:ln>
          <a:effectLst>
            <a:outerShdw blurRad="203200" dist="114300" dir="9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135" noProof="1"/>
          </a:p>
        </p:txBody>
      </p:sp>
      <p:sp>
        <p:nvSpPr>
          <p:cNvPr id="14" name="圆角矩形 13"/>
          <p:cNvSpPr/>
          <p:nvPr/>
        </p:nvSpPr>
        <p:spPr>
          <a:xfrm>
            <a:off x="2676525" y="5122863"/>
            <a:ext cx="1260475" cy="214312"/>
          </a:xfrm>
          <a:prstGeom prst="roundRect">
            <a:avLst>
              <a:gd name="adj" fmla="val 50000"/>
            </a:avLst>
          </a:prstGeom>
          <a:solidFill>
            <a:srgbClr val="39A3CD"/>
          </a:solidFill>
          <a:ln>
            <a:noFill/>
          </a:ln>
          <a:effectLst>
            <a:outerShdw blurRad="203200" dist="114300" dir="9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135" noProof="1"/>
          </a:p>
        </p:txBody>
      </p:sp>
      <p:sp>
        <p:nvSpPr>
          <p:cNvPr id="15" name="圆角矩形 14"/>
          <p:cNvSpPr/>
          <p:nvPr/>
        </p:nvSpPr>
        <p:spPr>
          <a:xfrm>
            <a:off x="2794000" y="5408613"/>
            <a:ext cx="1000125" cy="214312"/>
          </a:xfrm>
          <a:prstGeom prst="roundRect">
            <a:avLst>
              <a:gd name="adj" fmla="val 50000"/>
            </a:avLst>
          </a:prstGeom>
          <a:solidFill>
            <a:srgbClr val="6CAC00"/>
          </a:solidFill>
          <a:ln>
            <a:noFill/>
          </a:ln>
          <a:effectLst>
            <a:outerShdw blurRad="203200" dist="114300" dir="9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135" noProof="1"/>
          </a:p>
        </p:txBody>
      </p:sp>
      <p:sp>
        <p:nvSpPr>
          <p:cNvPr id="16" name="圆角矩形 15"/>
          <p:cNvSpPr/>
          <p:nvPr/>
        </p:nvSpPr>
        <p:spPr>
          <a:xfrm>
            <a:off x="2967038" y="5694363"/>
            <a:ext cx="684212" cy="214312"/>
          </a:xfrm>
          <a:prstGeom prst="roundRect">
            <a:avLst>
              <a:gd name="adj" fmla="val 50000"/>
            </a:avLst>
          </a:prstGeom>
          <a:solidFill>
            <a:srgbClr val="352F2F"/>
          </a:solidFill>
          <a:ln>
            <a:noFill/>
          </a:ln>
          <a:effectLst>
            <a:outerShdw blurRad="203200" dist="114300" dir="9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135" noProof="1"/>
          </a:p>
        </p:txBody>
      </p:sp>
      <p:sp>
        <p:nvSpPr>
          <p:cNvPr id="82951" name="矩形 18"/>
          <p:cNvSpPr/>
          <p:nvPr/>
        </p:nvSpPr>
        <p:spPr>
          <a:xfrm>
            <a:off x="6151563" y="2628900"/>
            <a:ext cx="5053012" cy="1076325"/>
          </a:xfrm>
          <a:prstGeom prst="rect">
            <a:avLst/>
          </a:prstGeom>
          <a:noFill/>
          <a:ln w="9525">
            <a:noFill/>
          </a:ln>
        </p:spPr>
        <p:txBody>
          <a:bodyPr>
            <a:spAutoFit/>
          </a:bodyPr>
          <a:lstStyle/>
          <a:p>
            <a:pPr algn="ctr">
              <a:lnSpc>
                <a:spcPct val="150000"/>
              </a:lnSpc>
              <a:spcAft>
                <a:spcPts val="800"/>
              </a:spcAft>
              <a:buFont typeface="Arial" panose="020B0604020202020204" pitchFamily="34" charset="0"/>
              <a:buNone/>
              <a:defRPr/>
            </a:pPr>
            <a:r>
              <a:rPr lang="en-US" altLang="zh-CN" sz="2135" b="1" dirty="0">
                <a:latin typeface="微软雅黑" panose="020B0503020204020204" pitchFamily="34" charset="-122"/>
                <a:ea typeface="微软雅黑" panose="020B0503020204020204" pitchFamily="34" charset="-122"/>
                <a:sym typeface="黑体" panose="02010609060101010101" pitchFamily="49" charset="-122"/>
              </a:rPr>
              <a:t>  </a:t>
            </a:r>
            <a:r>
              <a:rPr lang="zh-CN" altLang="en-US" sz="2135" b="1" dirty="0">
                <a:latin typeface="微软雅黑" panose="020B0503020204020204" pitchFamily="34" charset="-122"/>
                <a:ea typeface="微软雅黑" panose="020B0503020204020204" pitchFamily="34" charset="-122"/>
                <a:sym typeface="黑体" panose="02010609060101010101" pitchFamily="49" charset="-122"/>
              </a:rPr>
              <a:t>有效支持 探究性学习与个人知识创新 全过程</a:t>
            </a:r>
            <a:endParaRPr lang="en-US" altLang="zh-CN" sz="2135" dirty="0">
              <a:latin typeface="Arial" panose="020B0604020202020204" pitchFamily="34" charset="0"/>
              <a:ea typeface="微软雅黑" panose="020B0503020204020204" pitchFamily="34" charset="-122"/>
            </a:endParaRPr>
          </a:p>
        </p:txBody>
      </p:sp>
      <p:grpSp>
        <p:nvGrpSpPr>
          <p:cNvPr id="117768" name="组合 21"/>
          <p:cNvGrpSpPr/>
          <p:nvPr/>
        </p:nvGrpSpPr>
        <p:grpSpPr bwMode="auto">
          <a:xfrm>
            <a:off x="4079875" y="2908300"/>
            <a:ext cx="2043113" cy="2311400"/>
            <a:chOff x="3786182" y="2928933"/>
            <a:chExt cx="1516734" cy="2311734"/>
          </a:xfrm>
        </p:grpSpPr>
        <p:cxnSp>
          <p:nvCxnSpPr>
            <p:cNvPr id="18" name="直接连接符 17"/>
            <p:cNvCxnSpPr/>
            <p:nvPr/>
          </p:nvCxnSpPr>
          <p:spPr>
            <a:xfrm>
              <a:off x="4581672" y="2928933"/>
              <a:ext cx="721244" cy="1588"/>
            </a:xfrm>
            <a:prstGeom prst="line">
              <a:avLst/>
            </a:prstGeom>
            <a:ln>
              <a:solidFill>
                <a:srgbClr val="39A3CD"/>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786182" y="5239080"/>
              <a:ext cx="801382" cy="1587"/>
            </a:xfrm>
            <a:prstGeom prst="line">
              <a:avLst/>
            </a:prstGeom>
            <a:ln>
              <a:solidFill>
                <a:srgbClr val="39A3CD"/>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3439791" y="4080242"/>
              <a:ext cx="2303796" cy="1178"/>
            </a:xfrm>
            <a:prstGeom prst="line">
              <a:avLst/>
            </a:prstGeom>
            <a:ln>
              <a:solidFill>
                <a:srgbClr val="39A3CD"/>
              </a:solidFill>
            </a:ln>
          </p:spPr>
          <p:style>
            <a:lnRef idx="1">
              <a:schemeClr val="accent1"/>
            </a:lnRef>
            <a:fillRef idx="0">
              <a:schemeClr val="accent1"/>
            </a:fillRef>
            <a:effectRef idx="0">
              <a:schemeClr val="accent1"/>
            </a:effectRef>
            <a:fontRef idx="minor">
              <a:schemeClr val="tx1"/>
            </a:fontRef>
          </p:style>
        </p:cxnSp>
      </p:grpSp>
      <p:grpSp>
        <p:nvGrpSpPr>
          <p:cNvPr id="117769" name="组合 22"/>
          <p:cNvGrpSpPr/>
          <p:nvPr/>
        </p:nvGrpSpPr>
        <p:grpSpPr bwMode="auto">
          <a:xfrm>
            <a:off x="4016375" y="4551363"/>
            <a:ext cx="2117725" cy="963612"/>
            <a:chOff x="3786182" y="2928933"/>
            <a:chExt cx="1431570" cy="2311734"/>
          </a:xfrm>
        </p:grpSpPr>
        <p:cxnSp>
          <p:nvCxnSpPr>
            <p:cNvPr id="24" name="直接连接符 23"/>
            <p:cNvCxnSpPr/>
            <p:nvPr/>
          </p:nvCxnSpPr>
          <p:spPr>
            <a:xfrm>
              <a:off x="4858250" y="2928933"/>
              <a:ext cx="359502" cy="0"/>
            </a:xfrm>
            <a:prstGeom prst="line">
              <a:avLst/>
            </a:prstGeom>
            <a:ln>
              <a:solidFill>
                <a:srgbClr val="6CA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786182" y="5240667"/>
              <a:ext cx="1079580" cy="0"/>
            </a:xfrm>
            <a:prstGeom prst="line">
              <a:avLst/>
            </a:prstGeom>
            <a:ln>
              <a:solidFill>
                <a:srgbClr val="6CAC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rot="5400000">
              <a:off x="3706728" y="4080455"/>
              <a:ext cx="2304117" cy="1073"/>
            </a:xfrm>
            <a:prstGeom prst="line">
              <a:avLst/>
            </a:prstGeom>
            <a:ln>
              <a:solidFill>
                <a:srgbClr val="6CAC00"/>
              </a:solidFill>
            </a:ln>
          </p:spPr>
          <p:style>
            <a:lnRef idx="1">
              <a:schemeClr val="accent1"/>
            </a:lnRef>
            <a:fillRef idx="0">
              <a:schemeClr val="accent1"/>
            </a:fillRef>
            <a:effectRef idx="0">
              <a:schemeClr val="accent1"/>
            </a:effectRef>
            <a:fontRef idx="minor">
              <a:schemeClr val="tx1"/>
            </a:fontRef>
          </p:style>
        </p:cxnSp>
      </p:grpSp>
      <p:sp>
        <p:nvSpPr>
          <p:cNvPr id="82960" name="矩形 26"/>
          <p:cNvSpPr/>
          <p:nvPr/>
        </p:nvSpPr>
        <p:spPr>
          <a:xfrm>
            <a:off x="6151563" y="4367213"/>
            <a:ext cx="5564187" cy="749300"/>
          </a:xfrm>
          <a:prstGeom prst="rect">
            <a:avLst/>
          </a:prstGeom>
          <a:noFill/>
          <a:ln w="9525">
            <a:noFill/>
          </a:ln>
        </p:spPr>
        <p:txBody>
          <a:bodyPr>
            <a:spAutoFit/>
          </a:bodyPr>
          <a:lstStyle/>
          <a:p>
            <a:pPr algn="ctr">
              <a:buFont typeface="Arial" panose="020B0604020202020204" pitchFamily="34" charset="0"/>
              <a:buNone/>
              <a:defRPr/>
            </a:pPr>
            <a:r>
              <a:rPr lang="zh-CN" altLang="en-US" sz="2135" b="1" dirty="0">
                <a:latin typeface="微软雅黑" panose="020B0503020204020204" pitchFamily="34" charset="-122"/>
                <a:ea typeface="微软雅黑" panose="020B0503020204020204" pitchFamily="34" charset="-122"/>
                <a:sym typeface="黑体" panose="02010609060101010101" pitchFamily="49" charset="-122"/>
              </a:rPr>
              <a:t>基于用户画像形成精准化知识服务与学术社交圈</a:t>
            </a:r>
          </a:p>
        </p:txBody>
      </p:sp>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60077" y="2700635"/>
            <a:ext cx="4871847" cy="1446550"/>
          </a:xfrm>
          <a:prstGeom prst="rect">
            <a:avLst/>
          </a:prstGeom>
          <a:noFill/>
        </p:spPr>
        <p:txBody>
          <a:bodyPr wrap="none" lIns="91440" tIns="45720" rIns="91440" bIns="45720">
            <a:spAutoFit/>
          </a:bodyPr>
          <a:lstStyle/>
          <a:p>
            <a:pPr algn="ctr"/>
            <a:r>
              <a:rPr lang="zh-CN" altLang="en-US" sz="8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微软雅黑" pitchFamily="34" charset="-122"/>
                <a:ea typeface="微软雅黑" pitchFamily="34" charset="-122"/>
              </a:rPr>
              <a:t>有奖问答</a:t>
            </a:r>
            <a:endParaRPr lang="zh-CN" altLang="en-US"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微软雅黑" pitchFamily="34" charset="-122"/>
              <a:ea typeface="微软雅黑" pitchFamily="34" charset="-122"/>
            </a:endParaRPr>
          </a:p>
        </p:txBody>
      </p:sp>
    </p:spTree>
  </p:cSld>
  <p:clrMapOvr>
    <a:masterClrMapping/>
  </p:clrMapOvr>
  <p:transition spd="slow">
    <p:blinds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组合 26"/>
          <p:cNvGrpSpPr/>
          <p:nvPr/>
        </p:nvGrpSpPr>
        <p:grpSpPr bwMode="auto">
          <a:xfrm>
            <a:off x="-901700" y="-7491413"/>
            <a:ext cx="13995400" cy="14400213"/>
            <a:chOff x="-901373" y="-7490705"/>
            <a:chExt cx="13994746" cy="14398984"/>
          </a:xfrm>
        </p:grpSpPr>
        <p:sp>
          <p:nvSpPr>
            <p:cNvPr id="13" name="矩形 12"/>
            <p:cNvSpPr/>
            <p:nvPr/>
          </p:nvSpPr>
          <p:spPr>
            <a:xfrm>
              <a:off x="285" y="50864"/>
              <a:ext cx="12191430" cy="6857415"/>
            </a:xfrm>
            <a:prstGeom prst="rect">
              <a:avLst/>
            </a:prstGeom>
            <a:solidFill>
              <a:srgbClr val="1B90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9" name="弦形 18"/>
            <p:cNvSpPr/>
            <p:nvPr/>
          </p:nvSpPr>
          <p:spPr>
            <a:xfrm rot="13350635">
              <a:off x="-901373" y="-7490705"/>
              <a:ext cx="13994746" cy="14310092"/>
            </a:xfrm>
            <a:prstGeom prst="chord">
              <a:avLst>
                <a:gd name="adj1" fmla="val 4600706"/>
                <a:gd name="adj2" fmla="val 18879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12" name="等腰三角形 11"/>
          <p:cNvSpPr/>
          <p:nvPr/>
        </p:nvSpPr>
        <p:spPr>
          <a:xfrm rot="18000000" flipH="1">
            <a:off x="8264526" y="2786062"/>
            <a:ext cx="442912"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4" name="等腰三角形 13"/>
          <p:cNvSpPr/>
          <p:nvPr/>
        </p:nvSpPr>
        <p:spPr>
          <a:xfrm rot="19813541" flipH="1">
            <a:off x="4935538" y="1487488"/>
            <a:ext cx="442912" cy="385762"/>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5" name="等腰三角形 14"/>
          <p:cNvSpPr/>
          <p:nvPr/>
        </p:nvSpPr>
        <p:spPr>
          <a:xfrm rot="18000000" flipH="1">
            <a:off x="3033713" y="6243638"/>
            <a:ext cx="442912" cy="38576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6" name="等腰三角形 15"/>
          <p:cNvSpPr/>
          <p:nvPr/>
        </p:nvSpPr>
        <p:spPr>
          <a:xfrm rot="19813541" flipH="1">
            <a:off x="2247900" y="1046163"/>
            <a:ext cx="444500" cy="385762"/>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7" name="等腰三角形 16"/>
          <p:cNvSpPr/>
          <p:nvPr/>
        </p:nvSpPr>
        <p:spPr>
          <a:xfrm rot="18000000" flipH="1">
            <a:off x="3590925" y="5172075"/>
            <a:ext cx="442913"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8" name="等腰三角形 17"/>
          <p:cNvSpPr/>
          <p:nvPr/>
        </p:nvSpPr>
        <p:spPr>
          <a:xfrm rot="18000000" flipH="1">
            <a:off x="1358901" y="2497137"/>
            <a:ext cx="442912" cy="3857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43368" name="文本框 22"/>
          <p:cNvSpPr txBox="1">
            <a:spLocks noChangeArrowheads="1"/>
          </p:cNvSpPr>
          <p:nvPr/>
        </p:nvSpPr>
        <p:spPr bwMode="auto">
          <a:xfrm>
            <a:off x="3125788" y="5360988"/>
            <a:ext cx="6038850" cy="742950"/>
          </a:xfrm>
          <a:prstGeom prst="rect">
            <a:avLst/>
          </a:prstGeom>
          <a:noFill/>
          <a:ln w="9525">
            <a:noFill/>
            <a:miter lim="800000"/>
          </a:ln>
        </p:spPr>
        <p:txBody>
          <a:bodyPr>
            <a:spAutoFit/>
          </a:bodyPr>
          <a:lstStyle/>
          <a:p>
            <a:pPr algn="dist">
              <a:buFont typeface="Arial" panose="020B0604020202020204" pitchFamily="34" charset="0"/>
              <a:buNone/>
            </a:pPr>
            <a:r>
              <a:rPr lang="en-US" altLang="zh-CN" sz="4000" b="1">
                <a:latin typeface="微软雅黑" panose="020B0503020204020204" pitchFamily="34" charset="-122"/>
                <a:ea typeface="微软雅黑" panose="020B0503020204020204" pitchFamily="34" charset="-122"/>
              </a:rPr>
              <a:t> </a:t>
            </a:r>
            <a:r>
              <a:rPr lang="zh-CN" altLang="en-US" sz="4000" b="1">
                <a:latin typeface="微软雅黑" panose="020B0503020204020204" pitchFamily="34" charset="-122"/>
                <a:ea typeface="微软雅黑" panose="020B0503020204020204" pitchFamily="34" charset="-122"/>
              </a:rPr>
              <a:t>谢谢聆听 </a:t>
            </a:r>
          </a:p>
        </p:txBody>
      </p:sp>
      <p:grpSp>
        <p:nvGrpSpPr>
          <p:cNvPr id="143369" name="组合 2"/>
          <p:cNvGrpSpPr/>
          <p:nvPr/>
        </p:nvGrpSpPr>
        <p:grpSpPr bwMode="auto">
          <a:xfrm>
            <a:off x="1758950" y="3341688"/>
            <a:ext cx="1201738" cy="830262"/>
            <a:chOff x="1720243" y="1975504"/>
            <a:chExt cx="1202722" cy="831130"/>
          </a:xfrm>
        </p:grpSpPr>
        <p:sp>
          <p:nvSpPr>
            <p:cNvPr id="7" name="等腰三角形 6"/>
            <p:cNvSpPr/>
            <p:nvPr/>
          </p:nvSpPr>
          <p:spPr>
            <a:xfrm rot="19813541" flipH="1">
              <a:off x="2099967" y="1975504"/>
              <a:ext cx="443275" cy="386165"/>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8" name="等腰三角形 7"/>
            <p:cNvSpPr/>
            <p:nvPr/>
          </p:nvSpPr>
          <p:spPr>
            <a:xfrm rot="19813541" flipH="1">
              <a:off x="2099967" y="2420469"/>
              <a:ext cx="443275" cy="386165"/>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9" name="等腰三角形 8"/>
            <p:cNvSpPr/>
            <p:nvPr/>
          </p:nvSpPr>
          <p:spPr>
            <a:xfrm rot="19813541" flipH="1">
              <a:off x="2479689" y="2197986"/>
              <a:ext cx="443276" cy="386165"/>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7" name="等腰三角形 36"/>
            <p:cNvSpPr/>
            <p:nvPr/>
          </p:nvSpPr>
          <p:spPr>
            <a:xfrm rot="19813541" flipH="1">
              <a:off x="1720243" y="2197986"/>
              <a:ext cx="443276" cy="386165"/>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grpSp>
        <p:nvGrpSpPr>
          <p:cNvPr id="143370" name="组合 25"/>
          <p:cNvGrpSpPr/>
          <p:nvPr/>
        </p:nvGrpSpPr>
        <p:grpSpPr bwMode="auto">
          <a:xfrm flipH="1">
            <a:off x="9231313" y="3341688"/>
            <a:ext cx="1201737" cy="830262"/>
            <a:chOff x="1720243" y="1975504"/>
            <a:chExt cx="1202722" cy="831130"/>
          </a:xfrm>
        </p:grpSpPr>
        <p:sp>
          <p:nvSpPr>
            <p:cNvPr id="28" name="等腰三角形 27"/>
            <p:cNvSpPr/>
            <p:nvPr/>
          </p:nvSpPr>
          <p:spPr>
            <a:xfrm rot="19813541" flipH="1">
              <a:off x="2099966" y="1975504"/>
              <a:ext cx="443276" cy="386165"/>
            </a:xfrm>
            <a:prstGeom prst="triangle">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9" name="等腰三角形 28"/>
            <p:cNvSpPr/>
            <p:nvPr/>
          </p:nvSpPr>
          <p:spPr>
            <a:xfrm rot="19813541" flipH="1">
              <a:off x="2099966" y="2420469"/>
              <a:ext cx="443276" cy="386165"/>
            </a:xfrm>
            <a:prstGeom prst="triangle">
              <a:avLst/>
            </a:prstGeom>
            <a:solidFill>
              <a:srgbClr val="93B7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0" name="等腰三角形 29"/>
            <p:cNvSpPr/>
            <p:nvPr/>
          </p:nvSpPr>
          <p:spPr>
            <a:xfrm rot="19813541" flipH="1">
              <a:off x="2479690" y="2197986"/>
              <a:ext cx="443275" cy="386165"/>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8" name="等腰三角形 37"/>
            <p:cNvSpPr/>
            <p:nvPr/>
          </p:nvSpPr>
          <p:spPr>
            <a:xfrm rot="19813541" flipH="1">
              <a:off x="1720243" y="2197986"/>
              <a:ext cx="443275" cy="386165"/>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31" name="等腰三角形 30"/>
          <p:cNvSpPr/>
          <p:nvPr/>
        </p:nvSpPr>
        <p:spPr>
          <a:xfrm rot="6300000" flipH="1">
            <a:off x="10683876" y="5145087"/>
            <a:ext cx="442912"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2" name="等腰三角形 31"/>
          <p:cNvSpPr/>
          <p:nvPr/>
        </p:nvSpPr>
        <p:spPr>
          <a:xfrm rot="21257021" flipH="1">
            <a:off x="603250" y="5434013"/>
            <a:ext cx="444500" cy="3857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3" name="等腰三角形 32"/>
          <p:cNvSpPr/>
          <p:nvPr/>
        </p:nvSpPr>
        <p:spPr>
          <a:xfrm rot="1539679" flipH="1">
            <a:off x="1079500" y="5562600"/>
            <a:ext cx="444500" cy="385763"/>
          </a:xfrm>
          <a:prstGeom prst="triangle">
            <a:avLst/>
          </a:prstGeom>
          <a:solidFill>
            <a:srgbClr val="55C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4" name="等腰三角形 33"/>
          <p:cNvSpPr/>
          <p:nvPr/>
        </p:nvSpPr>
        <p:spPr>
          <a:xfrm rot="20540864" flipH="1">
            <a:off x="1849438" y="6281738"/>
            <a:ext cx="444500" cy="385762"/>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5" name="等腰三角形 34"/>
          <p:cNvSpPr/>
          <p:nvPr/>
        </p:nvSpPr>
        <p:spPr>
          <a:xfrm rot="20540864" flipH="1">
            <a:off x="9663113" y="6281738"/>
            <a:ext cx="442912" cy="3857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36" name="等腰三角形 35"/>
          <p:cNvSpPr/>
          <p:nvPr/>
        </p:nvSpPr>
        <p:spPr>
          <a:xfrm flipH="1">
            <a:off x="11331575" y="6167438"/>
            <a:ext cx="442913" cy="385762"/>
          </a:xfrm>
          <a:prstGeom prst="triangle">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pic>
        <p:nvPicPr>
          <p:cNvPr id="143377" name="图片 2" descr="二维码"/>
          <p:cNvPicPr>
            <a:picLocks noChangeAspect="1"/>
          </p:cNvPicPr>
          <p:nvPr/>
        </p:nvPicPr>
        <p:blipFill>
          <a:blip r:embed="rId2" cstate="print"/>
          <a:srcRect/>
          <a:stretch>
            <a:fillRect/>
          </a:stretch>
        </p:blipFill>
        <p:spPr bwMode="auto">
          <a:xfrm>
            <a:off x="3924300" y="890588"/>
            <a:ext cx="4378325" cy="4378325"/>
          </a:xfrm>
          <a:prstGeom prst="rect">
            <a:avLst/>
          </a:prstGeom>
          <a:noFill/>
          <a:ln w="9525">
            <a:noFill/>
            <a:miter lim="800000"/>
            <a:headEnd/>
            <a:tailEnd/>
          </a:ln>
        </p:spPr>
      </p:pic>
      <p:sp>
        <p:nvSpPr>
          <p:cNvPr id="143378" name="矩形 49"/>
          <p:cNvSpPr>
            <a:spLocks noChangeArrowheads="1"/>
          </p:cNvSpPr>
          <p:nvPr/>
        </p:nvSpPr>
        <p:spPr bwMode="auto">
          <a:xfrm>
            <a:off x="5268913" y="514350"/>
            <a:ext cx="1700212" cy="530225"/>
          </a:xfrm>
          <a:prstGeom prst="rect">
            <a:avLst/>
          </a:prstGeom>
          <a:noFill/>
          <a:ln w="9525">
            <a:noFill/>
            <a:miter lim="800000"/>
          </a:ln>
        </p:spPr>
        <p:txBody>
          <a:bodyPr>
            <a:spAutoFit/>
          </a:bodyPr>
          <a:lstStyle/>
          <a:p>
            <a:pPr>
              <a:lnSpc>
                <a:spcPct val="120000"/>
              </a:lnSpc>
              <a:buFont typeface="Arial" panose="020B0604020202020204" pitchFamily="34" charset="0"/>
              <a:buNone/>
            </a:pPr>
            <a:r>
              <a:rPr lang="zh-CN" altLang="en-US" sz="2400" b="1">
                <a:solidFill>
                  <a:schemeClr val="accent2"/>
                </a:solidFill>
                <a:latin typeface="微软雅黑" panose="020B0503020204020204" pitchFamily="34" charset="-122"/>
                <a:ea typeface="微软雅黑" panose="020B0503020204020204" pitchFamily="34" charset="-122"/>
              </a:rPr>
              <a:t>龙 江 知 网</a:t>
            </a:r>
          </a:p>
        </p:txBody>
      </p:sp>
    </p:spTree>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SubTitle"/>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5.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55_4*i*0"/>
  <p:tag name="KSO_WM_TEMPLATE_CATEGORY" val="special"/>
  <p:tag name="KSO_WM_TEMPLATE_INDEX" val="20163155"/>
  <p:tag name="KSO_WM_UNIT_INDEX" val="0"/>
</p:tagLst>
</file>

<file path=ppt/tags/tag17.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55_4*i*0"/>
  <p:tag name="KSO_WM_TEMPLATE_CATEGORY" val="special"/>
  <p:tag name="KSO_WM_TEMPLATE_INDEX" val="20163155"/>
  <p:tag name="KSO_WM_UNIT_INDEX" val="0"/>
</p:tagLst>
</file>

<file path=ppt/tags/tag19.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60326095631"/>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60326095631"/>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60326095631"/>
  <p:tag name="MH_LIBRARY" val="GRAPHIC"/>
  <p:tag name="MH_TYPE" val="Other"/>
  <p:tag name="MH_ORDER" val="5"/>
</p:tagLst>
</file>

<file path=ppt/tags/tag28.xml><?xml version="1.0" encoding="utf-8"?>
<p:tagLst xmlns:a="http://schemas.openxmlformats.org/drawingml/2006/main" xmlns:r="http://schemas.openxmlformats.org/officeDocument/2006/relationships" xmlns:p="http://schemas.openxmlformats.org/presentationml/2006/main">
  <p:tag name="MH" val="20160326095631"/>
  <p:tag name="MH_LIBRARY" val="GRAPHIC"/>
  <p:tag name="MH_TYPE" val="Other"/>
  <p:tag name="MH_ORDER" val="6"/>
</p:tagLst>
</file>

<file path=ppt/tags/tag29.xml><?xml version="1.0" encoding="utf-8"?>
<p:tagLst xmlns:a="http://schemas.openxmlformats.org/drawingml/2006/main" xmlns:r="http://schemas.openxmlformats.org/officeDocument/2006/relationships" xmlns:p="http://schemas.openxmlformats.org/presentationml/2006/main">
  <p:tag name="MH" val="20160326095631"/>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Text"/>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60326095631"/>
  <p:tag name="MH_LIBRARY" val="GRAPHIC"/>
  <p:tag name="MH_TYPE" val="Other"/>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SubTitle"/>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Text"/>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SubTitle"/>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Other"/>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Text"/>
  <p:tag name="MH_ORDER"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en-US" altLang="zh-CN" sz="2800" dirty="0" smtClean="0">
            <a:solidFill>
              <a:schemeClr val="bg1"/>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6632</Words>
  <Application>Microsoft Office PowerPoint</Application>
  <PresentationFormat>自定义</PresentationFormat>
  <Paragraphs>545</Paragraphs>
  <Slides>93</Slides>
  <Notes>6</Notes>
  <HiddenSlides>0</HiddenSlides>
  <MMClips>0</MMClips>
  <ScaleCrop>false</ScaleCrop>
  <HeadingPairs>
    <vt:vector size="4" baseType="variant">
      <vt:variant>
        <vt:lpstr>主题</vt:lpstr>
      </vt:variant>
      <vt:variant>
        <vt:i4>1</vt:i4>
      </vt:variant>
      <vt:variant>
        <vt:lpstr>幻灯片标题</vt:lpstr>
      </vt:variant>
      <vt:variant>
        <vt:i4>93</vt:i4>
      </vt:variant>
    </vt:vector>
  </HeadingPairs>
  <TitlesOfParts>
    <vt:vector size="94"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     1.8 整体进展可视化分析</vt:lpstr>
      <vt:lpstr>     1.8 整体进展可视化分析</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vector>
  </TitlesOfParts>
  <Company>China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上官蔚蓝</dc:creator>
  <cp:lastModifiedBy>Administrator</cp:lastModifiedBy>
  <cp:revision>1084</cp:revision>
  <dcterms:created xsi:type="dcterms:W3CDTF">2014-10-16T08:35:00Z</dcterms:created>
  <dcterms:modified xsi:type="dcterms:W3CDTF">2018-03-26T13:33:25Z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2052-10.1.0.6877</vt:lpwstr>
  </property>
</Properties>
</file>