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67"/>
  </p:notesMasterIdLst>
  <p:handoutMasterIdLst>
    <p:handoutMasterId r:id="rId68"/>
  </p:handoutMasterIdLst>
  <p:sldIdLst>
    <p:sldId id="1394" r:id="rId3"/>
    <p:sldId id="1083" r:id="rId4"/>
    <p:sldId id="1084" r:id="rId5"/>
    <p:sldId id="1395" r:id="rId6"/>
    <p:sldId id="1396" r:id="rId7"/>
    <p:sldId id="1397" r:id="rId8"/>
    <p:sldId id="1398" r:id="rId9"/>
    <p:sldId id="1399" r:id="rId10"/>
    <p:sldId id="1400" r:id="rId11"/>
    <p:sldId id="1401" r:id="rId12"/>
    <p:sldId id="1402" r:id="rId13"/>
    <p:sldId id="511" r:id="rId14"/>
    <p:sldId id="1403" r:id="rId15"/>
    <p:sldId id="1404" r:id="rId16"/>
    <p:sldId id="994" r:id="rId17"/>
    <p:sldId id="1356" r:id="rId18"/>
    <p:sldId id="1001" r:id="rId19"/>
    <p:sldId id="1080" r:id="rId20"/>
    <p:sldId id="1191" r:id="rId21"/>
    <p:sldId id="1192" r:id="rId22"/>
    <p:sldId id="1197" r:id="rId23"/>
    <p:sldId id="1353" r:id="rId24"/>
    <p:sldId id="1430" r:id="rId25"/>
    <p:sldId id="1193" r:id="rId26"/>
    <p:sldId id="1432" r:id="rId27"/>
    <p:sldId id="1417" r:id="rId28"/>
    <p:sldId id="1418" r:id="rId29"/>
    <p:sldId id="1199" r:id="rId30"/>
    <p:sldId id="1200" r:id="rId31"/>
    <p:sldId id="1201" r:id="rId32"/>
    <p:sldId id="1202" r:id="rId33"/>
    <p:sldId id="1203" r:id="rId34"/>
    <p:sldId id="1204" r:id="rId35"/>
    <p:sldId id="1205" r:id="rId36"/>
    <p:sldId id="1206" r:id="rId37"/>
    <p:sldId id="1357" r:id="rId38"/>
    <p:sldId id="1358" r:id="rId39"/>
    <p:sldId id="1392" r:id="rId40"/>
    <p:sldId id="1393" r:id="rId41"/>
    <p:sldId id="1360" r:id="rId42"/>
    <p:sldId id="1379" r:id="rId43"/>
    <p:sldId id="1362" r:id="rId44"/>
    <p:sldId id="1415" r:id="rId45"/>
    <p:sldId id="1416" r:id="rId46"/>
    <p:sldId id="1365" r:id="rId47"/>
    <p:sldId id="1366" r:id="rId48"/>
    <p:sldId id="1367" r:id="rId49"/>
    <p:sldId id="1368" r:id="rId50"/>
    <p:sldId id="1373" r:id="rId51"/>
    <p:sldId id="1374" r:id="rId52"/>
    <p:sldId id="1375" r:id="rId53"/>
    <p:sldId id="1376" r:id="rId54"/>
    <p:sldId id="1378" r:id="rId55"/>
    <p:sldId id="1380" r:id="rId56"/>
    <p:sldId id="1409" r:id="rId57"/>
    <p:sldId id="1410" r:id="rId58"/>
    <p:sldId id="1411" r:id="rId59"/>
    <p:sldId id="1412" r:id="rId60"/>
    <p:sldId id="1413" r:id="rId61"/>
    <p:sldId id="1414" r:id="rId62"/>
    <p:sldId id="1431" r:id="rId63"/>
    <p:sldId id="1407" r:id="rId64"/>
    <p:sldId id="1406" r:id="rId65"/>
    <p:sldId id="1405" r:id="rId6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  <a:srgbClr val="6666FF"/>
    <a:srgbClr val="0033CC"/>
    <a:srgbClr val="00FF00"/>
    <a:srgbClr val="FFFF99"/>
    <a:srgbClr val="CCECFF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53" autoAdjust="0"/>
    <p:restoredTop sz="81421" autoAdjust="0"/>
  </p:normalViewPr>
  <p:slideViewPr>
    <p:cSldViewPr>
      <p:cViewPr>
        <p:scale>
          <a:sx n="60" d="100"/>
          <a:sy n="60" d="100"/>
        </p:scale>
        <p:origin x="-73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F556F33-6E00-47B3-8BCC-E745CE6A21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3837063-7BEC-4DC6-A6BB-91E0E553DC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xtreme.vtools.ieee.org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06AB2-FEEA-41D5-9FB6-824CBA45C5F9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31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D98B8-537B-4B65-8C09-B1374EC37CF4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全文数据库：可以获得所需内容的完整信息</a:t>
            </a:r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5CEE0-F41B-47AC-A87E-966FE6BFAA0C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IET:</a:t>
            </a:r>
            <a:r>
              <a:rPr lang="zh-CN" altLang="en-US" smtClean="0">
                <a:latin typeface="Arial" pitchFamily="34" charset="0"/>
              </a:rPr>
              <a:t>英国工程技术学会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VDE</a:t>
            </a:r>
            <a:r>
              <a:rPr lang="zh-CN" altLang="en-US" smtClean="0">
                <a:latin typeface="Arial" pitchFamily="34" charset="0"/>
              </a:rPr>
              <a:t>：德国电气工程师学会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TUP</a:t>
            </a:r>
            <a:r>
              <a:rPr lang="zh-CN" altLang="en-US" smtClean="0">
                <a:latin typeface="Arial" pitchFamily="34" charset="0"/>
              </a:rPr>
              <a:t>：清华大学学报英文版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BIAI</a:t>
            </a:r>
            <a:r>
              <a:rPr lang="zh-CN" altLang="en-US" smtClean="0">
                <a:latin typeface="Arial" pitchFamily="34" charset="0"/>
              </a:rPr>
              <a:t>：北京航天情报与信息研究所 期刊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IEEE-Wiley</a:t>
            </a:r>
            <a:r>
              <a:rPr lang="zh-CN" altLang="en-US" smtClean="0">
                <a:latin typeface="Arial" pitchFamily="34" charset="0"/>
              </a:rPr>
              <a:t>：</a:t>
            </a:r>
            <a:r>
              <a:rPr lang="en-US" altLang="zh-CN" smtClean="0">
                <a:latin typeface="Arial" pitchFamily="34" charset="0"/>
              </a:rPr>
              <a:t>IEEE</a:t>
            </a:r>
            <a:r>
              <a:rPr lang="zh-CN" altLang="en-US" smtClean="0">
                <a:latin typeface="Arial" pitchFamily="34" charset="0"/>
              </a:rPr>
              <a:t>和</a:t>
            </a:r>
            <a:r>
              <a:rPr lang="en-US" altLang="zh-CN" smtClean="0">
                <a:latin typeface="Arial" pitchFamily="34" charset="0"/>
              </a:rPr>
              <a:t>Wiley</a:t>
            </a:r>
            <a:r>
              <a:rPr lang="zh-CN" altLang="en-US" smtClean="0">
                <a:latin typeface="Arial" pitchFamily="34" charset="0"/>
              </a:rPr>
              <a:t>合作出版的电子书近</a:t>
            </a:r>
            <a:r>
              <a:rPr lang="en-US" altLang="zh-CN" smtClean="0">
                <a:latin typeface="Arial" pitchFamily="34" charset="0"/>
              </a:rPr>
              <a:t>800</a:t>
            </a:r>
            <a:r>
              <a:rPr lang="zh-CN" altLang="en-US" smtClean="0">
                <a:latin typeface="Arial" pitchFamily="34" charset="0"/>
              </a:rPr>
              <a:t>本，横跨众多技术领域，包括生物工程、电力能源、通信技术等多方面研究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MIT</a:t>
            </a:r>
            <a:r>
              <a:rPr lang="zh-CN" altLang="en-US" smtClean="0">
                <a:latin typeface="Arial" pitchFamily="34" charset="0"/>
              </a:rPr>
              <a:t>：计算机科学和工程技术方面电子书</a:t>
            </a:r>
            <a:r>
              <a:rPr lang="en-US" altLang="zh-CN" smtClean="0">
                <a:latin typeface="Arial" pitchFamily="34" charset="0"/>
              </a:rPr>
              <a:t>600</a:t>
            </a:r>
            <a:r>
              <a:rPr lang="zh-CN" altLang="en-US" smtClean="0">
                <a:latin typeface="Arial" pitchFamily="34" charset="0"/>
              </a:rPr>
              <a:t>多本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Morgan &amp; Claypool</a:t>
            </a:r>
            <a:r>
              <a:rPr lang="zh-CN" altLang="en-US" smtClean="0">
                <a:latin typeface="Arial" pitchFamily="34" charset="0"/>
              </a:rPr>
              <a:t>：综述文集</a:t>
            </a:r>
            <a:r>
              <a:rPr lang="en-US" altLang="zh-CN" smtClean="0">
                <a:latin typeface="Arial" pitchFamily="34" charset="0"/>
              </a:rPr>
              <a:t>700</a:t>
            </a:r>
            <a:r>
              <a:rPr lang="zh-CN" altLang="en-US" smtClean="0">
                <a:latin typeface="Arial" pitchFamily="34" charset="0"/>
              </a:rPr>
              <a:t>多本，重点聚焦工程和计算机科学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SMPTE</a:t>
            </a:r>
            <a:r>
              <a:rPr lang="zh-CN" altLang="en-US" smtClean="0">
                <a:latin typeface="Arial" pitchFamily="34" charset="0"/>
              </a:rPr>
              <a:t> </a:t>
            </a:r>
            <a:r>
              <a:rPr lang="zh-CN" altLang="en-US" b="1" smtClean="0">
                <a:latin typeface="Arial" pitchFamily="34" charset="0"/>
              </a:rPr>
              <a:t>美国电影电视工程师学会 期刊、会议、标准</a:t>
            </a:r>
            <a:endParaRPr lang="en-US" altLang="zh-CN" b="1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CSEE</a:t>
            </a:r>
            <a:r>
              <a:rPr lang="zh-CN" altLang="en-US" smtClean="0">
                <a:latin typeface="Arial" pitchFamily="34" charset="0"/>
              </a:rPr>
              <a:t> 中国电机工程学会 </a:t>
            </a:r>
            <a:endParaRPr lang="en-US" altLang="zh-CN" b="1" smtClean="0">
              <a:latin typeface="Arial" pitchFamily="34" charset="0"/>
            </a:endParaRPr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D3C08-20D9-438B-991E-35EF73B2A613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kern="0" dirty="0" smtClean="0"/>
              <a:t>Automatic stemming:</a:t>
            </a:r>
            <a:r>
              <a:rPr lang="zh-CN" altLang="en-US" dirty="0" smtClean="0"/>
              <a:t>自动检索词根变化</a:t>
            </a:r>
            <a:r>
              <a:rPr lang="en-US" dirty="0" smtClean="0"/>
              <a:t>,</a:t>
            </a:r>
            <a:r>
              <a:rPr lang="zh-CN" altLang="en-US" dirty="0" smtClean="0"/>
              <a:t>如单复数和时态变化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词根关联</a:t>
            </a:r>
            <a:endParaRPr lang="en-US" altLang="zh-CN" dirty="0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B2351-D256-4D16-AABC-AD247328A1C7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03868-5DF9-4734-B078-619A9FF4610A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83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C677F-61D5-4391-9F4C-79FFA8BED7F6}" type="slidenum">
              <a:rPr lang="en-US" altLang="zh-CN" smtClean="0"/>
              <a:pPr/>
              <a:t>33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会议每周 图书每月</a:t>
            </a:r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81890-389E-4601-B0F8-D88358CD72EB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What are the opportunities to publish at IEEE? </a:t>
            </a:r>
          </a:p>
          <a:p>
            <a:r>
              <a:rPr lang="en-US" altLang="zh-CN" smtClean="0">
                <a:latin typeface="Arial" pitchFamily="34" charset="0"/>
              </a:rPr>
              <a:t>IEEE's 154 journals, transactions, magazines, and more than 1,200 conferences around the world allow authors to find the best forum for their work. </a:t>
            </a:r>
          </a:p>
          <a:p>
            <a:r>
              <a:rPr lang="en-US" altLang="zh-CN" smtClean="0">
                <a:latin typeface="Arial" pitchFamily="34" charset="0"/>
              </a:rPr>
              <a:t>This wealth of information allows researchers to find exactly what they need among the more than three million documents in IEEE </a:t>
            </a:r>
            <a:r>
              <a:rPr lang="en-US" altLang="zh-CN" i="1" smtClean="0">
                <a:latin typeface="Arial" pitchFamily="34" charset="0"/>
              </a:rPr>
              <a:t>Xplore</a:t>
            </a:r>
            <a:r>
              <a:rPr lang="en-US" altLang="zh-CN" smtClean="0">
                <a:latin typeface="Arial" pitchFamily="34" charset="0"/>
              </a:rPr>
              <a:t>.</a:t>
            </a:r>
          </a:p>
          <a:p>
            <a:r>
              <a:rPr lang="en-US" altLang="zh-CN" smtClean="0">
                <a:latin typeface="Arial" pitchFamily="34" charset="0"/>
              </a:rPr>
              <a:t>Authors can be "found" where their work belongs.</a:t>
            </a:r>
          </a:p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3540C-E62E-4FBA-86F8-106D1B8F93EE}" type="slidenum">
              <a:rPr lang="en-US" altLang="zh-CN" smtClean="0"/>
              <a:pPr/>
              <a:t>37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6E870-EE3C-469D-8839-1988071C73F0}" type="slidenum">
              <a:rPr lang="en-US" altLang="zh-CN" smtClean="0"/>
              <a:pPr/>
              <a:t>40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7900"/>
            <a:fld id="{783C153C-16A7-4E3C-8C5C-28D1371C600E}" type="slidenum">
              <a:rPr lang="en-US" altLang="zh-CN" smtClean="0">
                <a:solidFill>
                  <a:srgbClr val="000000"/>
                </a:solidFill>
              </a:rPr>
              <a:pPr defTabSz="977900"/>
              <a:t>41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itchFamily="34" charset="0"/>
              </a:rPr>
              <a:t>权威、影响</a:t>
            </a:r>
            <a:endParaRPr lang="en-US" altLang="zh-CN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itchFamily="34" charset="0"/>
              </a:rPr>
              <a:t>投稿难度大，要求高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b="1" smtClean="0">
                <a:latin typeface="Arial" pitchFamily="34" charset="0"/>
              </a:rPr>
              <a:t>电气电子工程师学会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F90B4-A09A-4334-9C39-5E04B27C5082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工程领域</a:t>
            </a:r>
            <a:r>
              <a:rPr lang="en-US" altLang="zh-CN" smtClean="0">
                <a:latin typeface="Arial" pitchFamily="34" charset="0"/>
              </a:rPr>
              <a:t>2</a:t>
            </a:r>
            <a:r>
              <a:rPr lang="zh-CN" altLang="en-US" smtClean="0">
                <a:latin typeface="Arial" pitchFamily="34" charset="0"/>
              </a:rPr>
              <a:t>、</a:t>
            </a:r>
            <a:r>
              <a:rPr lang="en-US" altLang="zh-CN" smtClean="0">
                <a:latin typeface="Arial" pitchFamily="34" charset="0"/>
              </a:rPr>
              <a:t>3</a:t>
            </a:r>
            <a:r>
              <a:rPr lang="zh-CN" altLang="en-US" smtClean="0">
                <a:latin typeface="Arial" pitchFamily="34" charset="0"/>
              </a:rPr>
              <a:t>、</a:t>
            </a:r>
            <a:r>
              <a:rPr lang="en-US" altLang="zh-CN" smtClean="0">
                <a:latin typeface="Arial" pitchFamily="34" charset="0"/>
              </a:rPr>
              <a:t>4</a:t>
            </a:r>
            <a:r>
              <a:rPr lang="zh-CN" altLang="en-US" smtClean="0">
                <a:latin typeface="Arial" pitchFamily="34" charset="0"/>
              </a:rPr>
              <a:t>比较高</a:t>
            </a:r>
            <a:endParaRPr lang="en-US" altLang="zh-CN" smtClean="0">
              <a:latin typeface="Arial" pitchFamily="34" charset="0"/>
            </a:endParaRPr>
          </a:p>
          <a:p>
            <a:r>
              <a:rPr lang="zh-CN" altLang="en-US" smtClean="0">
                <a:latin typeface="Arial" pitchFamily="34" charset="0"/>
              </a:rPr>
              <a:t>范围和领域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Call for papers</a:t>
            </a:r>
            <a:r>
              <a:rPr lang="zh-CN" altLang="en-US" smtClean="0">
                <a:latin typeface="Arial" pitchFamily="34" charset="0"/>
              </a:rPr>
              <a:t>投稿须知</a:t>
            </a:r>
            <a:endParaRPr lang="en-US" altLang="zh-CN" smtClean="0">
              <a:latin typeface="Arial" pitchFamily="34" charset="0"/>
            </a:endParaRPr>
          </a:p>
          <a:p>
            <a:r>
              <a:rPr lang="zh-CN" altLang="en-US" smtClean="0">
                <a:latin typeface="Arial" pitchFamily="34" charset="0"/>
              </a:rPr>
              <a:t>通常</a:t>
            </a:r>
            <a:r>
              <a:rPr lang="en-US" altLang="zh-CN" smtClean="0">
                <a:latin typeface="Arial" pitchFamily="34" charset="0"/>
              </a:rPr>
              <a:t>selected</a:t>
            </a:r>
            <a:r>
              <a:rPr lang="zh-CN" altLang="en-US" smtClean="0">
                <a:latin typeface="Arial" pitchFamily="34" charset="0"/>
              </a:rPr>
              <a:t>领域的每期</a:t>
            </a:r>
            <a:r>
              <a:rPr lang="en-US" altLang="zh-CN" smtClean="0">
                <a:latin typeface="Arial" pitchFamily="34" charset="0"/>
              </a:rPr>
              <a:t>topic</a:t>
            </a:r>
            <a:r>
              <a:rPr lang="zh-CN" altLang="en-US" smtClean="0">
                <a:latin typeface="Arial" pitchFamily="34" charset="0"/>
              </a:rPr>
              <a:t>不同</a:t>
            </a:r>
            <a:endParaRPr lang="en-US" altLang="zh-CN" smtClean="0">
              <a:latin typeface="Arial" pitchFamily="34" charset="0"/>
            </a:endParaRPr>
          </a:p>
          <a:p>
            <a:endParaRPr lang="en-US" altLang="zh-CN" smtClean="0">
              <a:latin typeface="Arial" pitchFamily="34" charset="0"/>
            </a:endParaRPr>
          </a:p>
          <a:p>
            <a:r>
              <a:rPr lang="zh-CN" altLang="en-US" smtClean="0">
                <a:latin typeface="Arial" pitchFamily="34" charset="0"/>
              </a:rPr>
              <a:t>特征因子、论文影响分值</a:t>
            </a:r>
            <a:r>
              <a:rPr lang="en-US" altLang="zh-CN" smtClean="0">
                <a:latin typeface="Arial" pitchFamily="34" charset="0"/>
              </a:rPr>
              <a:t>——</a:t>
            </a:r>
            <a:r>
              <a:rPr lang="zh-CN" altLang="en-US" smtClean="0">
                <a:latin typeface="Arial" pitchFamily="34" charset="0"/>
              </a:rPr>
              <a:t>剔除自我引用的情况，同时考虑施引文章的期刊质量</a:t>
            </a:r>
            <a:endParaRPr lang="en-US" altLang="zh-CN" smtClean="0">
              <a:latin typeface="Arial" pitchFamily="34" charset="0"/>
            </a:endParaRPr>
          </a:p>
          <a:p>
            <a:endParaRPr lang="en-US" altLang="zh-CN" smtClean="0">
              <a:latin typeface="Arial" pitchFamily="34" charset="0"/>
            </a:endParaRPr>
          </a:p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76FEF-927A-43A1-9914-D9337408DE0E}" type="slidenum">
              <a:rPr lang="en-US" altLang="zh-CN" smtClean="0"/>
              <a:pPr/>
              <a:t>43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01532-40EF-41EB-A545-7088334D8EC0}" type="slidenum">
              <a:rPr lang="en-US" altLang="zh-CN" smtClean="0"/>
              <a:pPr/>
              <a:t>44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查重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EIC</a:t>
            </a:r>
            <a:r>
              <a:rPr lang="zh-CN" altLang="en-US" smtClean="0">
                <a:latin typeface="Arial" pitchFamily="34" charset="0"/>
              </a:rPr>
              <a:t>主编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AE</a:t>
            </a:r>
            <a:r>
              <a:rPr lang="zh-CN" altLang="en-US" smtClean="0">
                <a:latin typeface="Arial" pitchFamily="34" charset="0"/>
              </a:rPr>
              <a:t>副主编：指定</a:t>
            </a:r>
            <a:r>
              <a:rPr lang="en-US" altLang="zh-CN" smtClean="0">
                <a:latin typeface="Arial" pitchFamily="34" charset="0"/>
              </a:rPr>
              <a:t>3</a:t>
            </a:r>
            <a:r>
              <a:rPr lang="zh-CN" altLang="en-US" smtClean="0">
                <a:latin typeface="Arial" pitchFamily="34" charset="0"/>
              </a:rPr>
              <a:t>个以上评审人</a:t>
            </a:r>
            <a:endParaRPr lang="en-US" altLang="zh-CN" smtClean="0">
              <a:latin typeface="Arial" pitchFamily="34" charset="0"/>
            </a:endParaRPr>
          </a:p>
          <a:p>
            <a:r>
              <a:rPr lang="zh-CN" altLang="en-US" smtClean="0">
                <a:latin typeface="Arial" pitchFamily="34" charset="0"/>
              </a:rPr>
              <a:t>针对：期刊</a:t>
            </a:r>
            <a:r>
              <a:rPr lang="en-US" altLang="zh-CN" smtClean="0">
                <a:latin typeface="Arial" pitchFamily="34" charset="0"/>
              </a:rPr>
              <a:t>/</a:t>
            </a:r>
            <a:r>
              <a:rPr lang="zh-CN" altLang="en-US" smtClean="0">
                <a:latin typeface="Arial" pitchFamily="34" charset="0"/>
              </a:rPr>
              <a:t>汇刊</a:t>
            </a:r>
            <a:endParaRPr lang="en-US" altLang="zh-CN" smtClean="0">
              <a:latin typeface="Arial" pitchFamily="34" charset="0"/>
            </a:endParaRPr>
          </a:p>
          <a:p>
            <a:endParaRPr lang="en-US" altLang="zh-CN" smtClean="0">
              <a:latin typeface="Arial" pitchFamily="34" charset="0"/>
            </a:endParaRPr>
          </a:p>
          <a:p>
            <a:r>
              <a:rPr lang="zh-CN" altLang="en-US" smtClean="0">
                <a:latin typeface="Arial" pitchFamily="34" charset="0"/>
              </a:rPr>
              <a:t>快报一般</a:t>
            </a:r>
            <a:r>
              <a:rPr lang="en-US" altLang="zh-CN" smtClean="0">
                <a:latin typeface="Arial" pitchFamily="34" charset="0"/>
              </a:rPr>
              <a:t>80</a:t>
            </a:r>
            <a:r>
              <a:rPr lang="zh-CN" altLang="en-US" smtClean="0">
                <a:latin typeface="Arial" pitchFamily="34" charset="0"/>
              </a:rPr>
              <a:t>天</a:t>
            </a:r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D8329-636E-44FA-A604-7E5BE6F8AF1B}" type="slidenum">
              <a:rPr lang="en-US" altLang="zh-CN" smtClean="0"/>
              <a:pPr/>
              <a:t>47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3689A-438A-4E80-A14D-BAD007F8F954}" type="slidenum">
              <a:rPr lang="en-US" altLang="zh-CN" smtClean="0"/>
              <a:pPr/>
              <a:t>48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What are the opportunities to publish at IEEE? </a:t>
            </a:r>
          </a:p>
          <a:p>
            <a:r>
              <a:rPr lang="en-US" altLang="zh-CN" smtClean="0">
                <a:latin typeface="Arial" pitchFamily="34" charset="0"/>
              </a:rPr>
              <a:t>IEEE's 154 journals, transactions, magazines, and more than 1,200 conferences around the world allow authors to find the best forum for their work. </a:t>
            </a:r>
          </a:p>
          <a:p>
            <a:r>
              <a:rPr lang="en-US" altLang="zh-CN" smtClean="0">
                <a:latin typeface="Arial" pitchFamily="34" charset="0"/>
              </a:rPr>
              <a:t>This wealth of information allows researchers to find exactly what they need among the more than three million documents in IEEE </a:t>
            </a:r>
            <a:r>
              <a:rPr lang="en-US" altLang="zh-CN" i="1" smtClean="0">
                <a:latin typeface="Arial" pitchFamily="34" charset="0"/>
              </a:rPr>
              <a:t>Xplore</a:t>
            </a:r>
            <a:r>
              <a:rPr lang="en-US" altLang="zh-CN" smtClean="0">
                <a:latin typeface="Arial" pitchFamily="34" charset="0"/>
              </a:rPr>
              <a:t>.</a:t>
            </a:r>
          </a:p>
          <a:p>
            <a:r>
              <a:rPr lang="en-US" altLang="zh-CN" smtClean="0">
                <a:latin typeface="Arial" pitchFamily="34" charset="0"/>
              </a:rPr>
              <a:t>Authors can be "found" where their work belongs.</a:t>
            </a:r>
          </a:p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092E-8A10-4DB9-B078-163559D3528E}" type="slidenum">
              <a:rPr lang="en-US" altLang="zh-CN" smtClean="0"/>
              <a:pPr/>
              <a:t>49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了解往届文章的程度、方向、格式、周期等</a:t>
            </a:r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53158-CE42-456C-8FB7-D9DDAE24B6F8}" type="slidenum">
              <a:rPr lang="en-US" altLang="zh-CN" smtClean="0"/>
              <a:pPr/>
              <a:t>51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每年都有新会，建议在这个平台了解更多会议情况</a:t>
            </a:r>
          </a:p>
        </p:txBody>
      </p:sp>
      <p:sp>
        <p:nvSpPr>
          <p:cNvPr id="1095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C4977-2D34-4869-8640-7EB9695D93B7}" type="slidenum">
              <a:rPr lang="en-US" altLang="zh-CN" smtClean="0"/>
              <a:pPr/>
              <a:t>52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可以去技术协会了解相关参会消息</a:t>
            </a:r>
            <a:endParaRPr lang="en-US" altLang="zh-CN" smtClean="0">
              <a:latin typeface="Arial" pitchFamily="34" charset="0"/>
            </a:endParaRPr>
          </a:p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3F62A-446A-48A1-B1A1-596B239C7EC0}" type="slidenum">
              <a:rPr lang="en-US" altLang="zh-CN" smtClean="0"/>
              <a:pPr/>
              <a:t>53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大量的社交平台，结识学术人脉，拓展学术交流圈，</a:t>
            </a:r>
          </a:p>
        </p:txBody>
      </p:sp>
      <p:sp>
        <p:nvSpPr>
          <p:cNvPr id="1116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3E115-59CA-4384-AFC9-4DDC06F50146}" type="slidenum">
              <a:rPr lang="en-US" altLang="zh-CN" smtClean="0"/>
              <a:pPr/>
              <a:t>55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8388C-AD33-412B-B36A-412FF391F9C7}" type="slidenum">
              <a:rPr lang="en-US" altLang="zh-CN" smtClean="0"/>
              <a:pPr/>
              <a:t>56</a:t>
            </a:fld>
            <a:endParaRPr lang="en-US" altLang="zh-CN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r>
              <a:rPr lang="en-US" altLang="zh-CN" smtClean="0">
                <a:latin typeface="Arial" pitchFamily="34" charset="0"/>
              </a:rPr>
              <a:t>• </a:t>
            </a:r>
            <a:r>
              <a:rPr lang="zh-CN" altLang="en-US" smtClean="0">
                <a:latin typeface="Arial" pitchFamily="34" charset="0"/>
              </a:rPr>
              <a:t>可以和国际同行建立联系，开展各种交流和合作活动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• </a:t>
            </a:r>
            <a:r>
              <a:rPr lang="zh-CN" altLang="en-US" smtClean="0">
                <a:latin typeface="Arial" pitchFamily="34" charset="0"/>
              </a:rPr>
              <a:t>免费获得一两种</a:t>
            </a:r>
            <a:r>
              <a:rPr lang="en-US" altLang="zh-CN" smtClean="0">
                <a:latin typeface="Arial" pitchFamily="34" charset="0"/>
              </a:rPr>
              <a:t>IEEE</a:t>
            </a:r>
            <a:r>
              <a:rPr lang="zh-CN" altLang="en-US" smtClean="0">
                <a:latin typeface="Arial" pitchFamily="34" charset="0"/>
              </a:rPr>
              <a:t>出版的杂志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• </a:t>
            </a:r>
            <a:r>
              <a:rPr lang="zh-CN" altLang="en-US" smtClean="0">
                <a:latin typeface="Arial" pitchFamily="34" charset="0"/>
              </a:rPr>
              <a:t>按会员优惠价格订购</a:t>
            </a:r>
            <a:r>
              <a:rPr lang="en-US" altLang="zh-CN" smtClean="0">
                <a:latin typeface="Arial" pitchFamily="34" charset="0"/>
              </a:rPr>
              <a:t>IEEE</a:t>
            </a:r>
            <a:r>
              <a:rPr lang="zh-CN" altLang="en-US" smtClean="0">
                <a:latin typeface="Arial" pitchFamily="34" charset="0"/>
              </a:rPr>
              <a:t>所有的出版物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• </a:t>
            </a:r>
            <a:r>
              <a:rPr lang="zh-CN" altLang="en-US" smtClean="0">
                <a:latin typeface="Arial" pitchFamily="34" charset="0"/>
              </a:rPr>
              <a:t>有权参加</a:t>
            </a:r>
            <a:r>
              <a:rPr lang="en-US" altLang="zh-CN" smtClean="0">
                <a:latin typeface="Arial" pitchFamily="34" charset="0"/>
              </a:rPr>
              <a:t>IEEE</a:t>
            </a:r>
            <a:r>
              <a:rPr lang="zh-CN" altLang="en-US" smtClean="0">
                <a:latin typeface="Arial" pitchFamily="34" charset="0"/>
              </a:rPr>
              <a:t>举办的所有会议，并可享受会议注册费优惠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• </a:t>
            </a:r>
            <a:r>
              <a:rPr lang="zh-CN" altLang="en-US" smtClean="0">
                <a:latin typeface="Arial" pitchFamily="34" charset="0"/>
              </a:rPr>
              <a:t>可以查阅</a:t>
            </a:r>
            <a:r>
              <a:rPr lang="en-US" altLang="zh-CN" smtClean="0">
                <a:latin typeface="Arial" pitchFamily="34" charset="0"/>
              </a:rPr>
              <a:t>IEEE Xplore</a:t>
            </a:r>
            <a:r>
              <a:rPr lang="zh-CN" altLang="en-US" smtClean="0">
                <a:latin typeface="Arial" pitchFamily="34" charset="0"/>
              </a:rPr>
              <a:t>数据库中的文献目录和摘要</a:t>
            </a:r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1" tIns="49521" rIns="99041" bIns="49521" anchor="b"/>
          <a:lstStyle/>
          <a:p>
            <a:pPr algn="r" defTabSz="990600" eaLnBrk="0" hangingPunct="0"/>
            <a:fld id="{8805F859-191A-4EA0-8678-1AF4E5BCEEB3}" type="slidenum">
              <a:rPr lang="en-US" altLang="zh-CN" sz="1300"/>
              <a:pPr algn="r" defTabSz="990600" eaLnBrk="0" hangingPunct="0"/>
              <a:t>5</a:t>
            </a:fld>
            <a:endParaRPr lang="en-US" altLang="zh-CN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r>
              <a:rPr lang="zh-CN" altLang="en-US" b="1" smtClean="0">
                <a:latin typeface="Arial" pitchFamily="34" charset="0"/>
              </a:rPr>
              <a:t>主要致力于有线通讯、光学以及动力系统的研究</a:t>
            </a:r>
            <a:endParaRPr lang="en-US" altLang="zh-CN" b="1" smtClean="0">
              <a:latin typeface="Arial" pitchFamily="34" charset="0"/>
            </a:endParaRPr>
          </a:p>
          <a:p>
            <a:pPr eaLnBrk="1" hangingPunct="1"/>
            <a:r>
              <a:rPr lang="zh-CN" altLang="en-US" b="1" smtClean="0">
                <a:latin typeface="Arial" pitchFamily="34" charset="0"/>
              </a:rPr>
              <a:t>创始人之一</a:t>
            </a:r>
            <a:endParaRPr lang="en-US" altLang="en-US" sz="15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需要在课前注册</a:t>
            </a:r>
            <a:endParaRPr lang="en-US" altLang="zh-CN" smtClean="0">
              <a:latin typeface="Arial" pitchFamily="34" charset="0"/>
            </a:endParaRPr>
          </a:p>
        </p:txBody>
      </p:sp>
      <p:sp>
        <p:nvSpPr>
          <p:cNvPr id="11366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751B018-0BDA-4A01-A8BA-386DAB30BE21}" type="datetime1">
              <a:rPr lang="en-US" altLang="zh-CN" smtClean="0"/>
              <a:pPr/>
              <a:t>10/13/2016</a:t>
            </a:fld>
            <a:endParaRPr lang="en-US" altLang="zh-CN" smtClean="0"/>
          </a:p>
        </p:txBody>
      </p:sp>
      <p:sp>
        <p:nvSpPr>
          <p:cNvPr id="1136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C1BF4-A6CC-4657-BFB2-A2322B2D828F}" type="slidenum">
              <a:rPr lang="en-US" altLang="zh-CN" smtClean="0"/>
              <a:pPr/>
              <a:t>57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提供给学生</a:t>
            </a:r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76226-CD8B-434F-9699-02C875F5B1A3}" type="slidenum">
              <a:rPr lang="en-US" altLang="zh-CN" smtClean="0"/>
              <a:pPr/>
              <a:t>58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1.</a:t>
            </a:r>
            <a:r>
              <a:rPr lang="zh-CN" altLang="en-US" smtClean="0">
                <a:latin typeface="Arial" pitchFamily="34" charset="0"/>
              </a:rPr>
              <a:t>把工程项目应用于社区服务（鼓励大学生和高中生将工程相关知识应用于实际中来，与当地机构合作，资助与奖金</a:t>
            </a:r>
            <a:r>
              <a:rPr lang="en-US" altLang="zh-CN" smtClean="0">
                <a:latin typeface="Arial" pitchFamily="34" charset="0"/>
              </a:rPr>
              <a:t>5000-10000</a:t>
            </a:r>
            <a:r>
              <a:rPr lang="zh-CN" altLang="en-US" smtClean="0">
                <a:latin typeface="Arial" pitchFamily="34" charset="0"/>
              </a:rPr>
              <a:t>美元）</a:t>
            </a:r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E792F-03CD-4AAC-9BFF-AE2FF89E3B9C}" type="slidenum">
              <a:rPr lang="en-US" altLang="zh-CN" smtClean="0"/>
              <a:pPr/>
              <a:t>59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sng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  <a:hlinkClick r:id="rId3"/>
              </a:rPr>
              <a:t>Registration for </a:t>
            </a:r>
            <a:r>
              <a:rPr lang="en-US" sz="1200" b="0" i="0" u="sng" kern="12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  <a:hlinkClick r:id="rId3"/>
              </a:rPr>
              <a:t>IEEEXtreme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  <a:hlinkClick r:id="rId3"/>
              </a:rPr>
              <a:t> 10.0 will be open through 14 October 2016 00:00:00 UTC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.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37063-7BEC-4DC6-A6BB-91E0E553DCFE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453CB-99FD-4996-9C33-6FA53A5C75E0}" type="slidenum">
              <a:rPr lang="en-US" altLang="zh-CN" smtClean="0"/>
              <a:pPr/>
              <a:t>63</a:t>
            </a:fld>
            <a:endParaRPr lang="en-US" altLang="zh-CN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D5893-3B79-4079-8F22-1AAC3129AFFE}" type="slidenum">
              <a:rPr lang="en-US" altLang="zh-CN" smtClean="0"/>
              <a:pPr/>
              <a:t>64</a:t>
            </a:fld>
            <a:endParaRPr lang="en-US" altLang="zh-CN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latin typeface="Arial" pitchFamily="34" charset="0"/>
              </a:rPr>
              <a:t>当然也可以关注我们的微信公众号和加入我们的</a:t>
            </a:r>
            <a:r>
              <a:rPr lang="en-US" altLang="zh-CN" smtClean="0">
                <a:latin typeface="Arial" pitchFamily="34" charset="0"/>
              </a:rPr>
              <a:t>qq</a:t>
            </a:r>
            <a:r>
              <a:rPr lang="zh-CN" altLang="en-US" smtClean="0">
                <a:latin typeface="Arial" pitchFamily="34" charset="0"/>
              </a:rPr>
              <a:t>群，给我们留言或者与我们互动</a:t>
            </a:r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1" tIns="49521" rIns="99041" bIns="49521" anchor="b"/>
          <a:lstStyle/>
          <a:p>
            <a:pPr algn="r" defTabSz="990600" eaLnBrk="0" hangingPunct="0"/>
            <a:fld id="{E823C1A5-3AC1-4302-A418-F83C9CE471F4}" type="slidenum">
              <a:rPr lang="en-US" altLang="zh-CN" sz="1300"/>
              <a:pPr algn="r" defTabSz="990600" eaLnBrk="0" hangingPunct="0"/>
              <a:t>6</a:t>
            </a:fld>
            <a:endParaRPr lang="en-US" altLang="zh-CN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r>
              <a:rPr lang="zh-CN" altLang="en-US" b="1" smtClean="0">
                <a:latin typeface="Arial" pitchFamily="34" charset="0"/>
              </a:rPr>
              <a:t>国际无线电领域不断扩大的产物，</a:t>
            </a:r>
            <a:r>
              <a:rPr lang="zh-CN" altLang="en-US" sz="1400" smtClean="0">
                <a:latin typeface="Arial" pitchFamily="34" charset="0"/>
              </a:rPr>
              <a:t>无线电之父</a:t>
            </a:r>
            <a:r>
              <a:rPr lang="zh-CN" altLang="en-US" sz="1400" b="1" smtClean="0">
                <a:latin typeface="Arial" pitchFamily="34" charset="0"/>
              </a:rPr>
              <a:t>伽利尔摩</a:t>
            </a:r>
            <a:r>
              <a:rPr lang="en-US" altLang="zh-CN" sz="1400" b="1" smtClean="0">
                <a:latin typeface="Arial" pitchFamily="34" charset="0"/>
              </a:rPr>
              <a:t>·</a:t>
            </a:r>
            <a:r>
              <a:rPr lang="zh-CN" altLang="en-US" sz="1400" b="1" smtClean="0">
                <a:latin typeface="Arial" pitchFamily="34" charset="0"/>
              </a:rPr>
              <a:t>马可尼</a:t>
            </a:r>
            <a:endParaRPr lang="en-US" altLang="zh-CN" sz="1400" b="1" smtClean="0">
              <a:latin typeface="Arial" pitchFamily="34" charset="0"/>
            </a:endParaRPr>
          </a:p>
          <a:p>
            <a:pPr eaLnBrk="1" hangingPunct="1"/>
            <a:r>
              <a:rPr lang="zh-CN" altLang="en-US" sz="1400" b="1" smtClean="0">
                <a:latin typeface="Arial" pitchFamily="34" charset="0"/>
              </a:rPr>
              <a:t>创始会员之一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pitchFamily="34" charset="0"/>
              </a:rPr>
              <a:t>随着学科的发展，两个协会之间的交集越来越多，很多会员既是</a:t>
            </a:r>
            <a:r>
              <a:rPr lang="en-US" altLang="zh-CN" smtClean="0">
                <a:latin typeface="Arial" pitchFamily="34" charset="0"/>
              </a:rPr>
              <a:t>AIEE</a:t>
            </a:r>
            <a:r>
              <a:rPr lang="zh-CN" altLang="en-US" smtClean="0">
                <a:latin typeface="Arial" pitchFamily="34" charset="0"/>
              </a:rPr>
              <a:t>的会员，又是</a:t>
            </a:r>
            <a:r>
              <a:rPr lang="en-US" altLang="zh-CN" smtClean="0">
                <a:latin typeface="Arial" pitchFamily="34" charset="0"/>
              </a:rPr>
              <a:t>IRE</a:t>
            </a:r>
            <a:r>
              <a:rPr lang="zh-CN" altLang="en-US" smtClean="0">
                <a:latin typeface="Arial" pitchFamily="34" charset="0"/>
              </a:rPr>
              <a:t>的会员</a:t>
            </a:r>
            <a:endParaRPr lang="en-US" altLang="zh-CN" smtClean="0">
              <a:latin typeface="Arial" pitchFamily="34" charset="0"/>
            </a:endParaRPr>
          </a:p>
          <a:p>
            <a:r>
              <a:rPr lang="zh-CN" altLang="en-US" smtClean="0">
                <a:latin typeface="Arial" pitchFamily="34" charset="0"/>
              </a:rPr>
              <a:t>为了行业的发展，强强联合</a:t>
            </a:r>
            <a:endParaRPr lang="en-US" altLang="zh-CN" smtClean="0">
              <a:latin typeface="Arial" pitchFamily="34" charset="0"/>
            </a:endParaRPr>
          </a:p>
          <a:p>
            <a:r>
              <a:rPr lang="en-US" altLang="zh-CN" smtClean="0">
                <a:latin typeface="Arial" pitchFamily="34" charset="0"/>
              </a:rPr>
              <a:t>IEEE</a:t>
            </a:r>
            <a:r>
              <a:rPr lang="zh-CN" altLang="en-US" smtClean="0">
                <a:latin typeface="Arial" pitchFamily="34" charset="0"/>
              </a:rPr>
              <a:t>的历史大概是这个样的</a:t>
            </a:r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C985-EC29-4044-B2F3-DB92506054A2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5CE9A-F0DB-440B-ADD5-6BCD506CECB4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69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3750"/>
          </a:xfrm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latin typeface="Arial" pitchFamily="34" charset="0"/>
              </a:rPr>
              <a:t>现在呢，</a:t>
            </a:r>
            <a:r>
              <a:rPr lang="en-US" altLang="zh-CN" smtClean="0">
                <a:latin typeface="Arial" pitchFamily="34" charset="0"/>
              </a:rPr>
              <a:t>IEEE</a:t>
            </a:r>
            <a:r>
              <a:rPr lang="zh-CN" altLang="en-US" smtClean="0">
                <a:latin typeface="Arial" pitchFamily="34" charset="0"/>
              </a:rPr>
              <a:t>在全球</a:t>
            </a:r>
            <a:r>
              <a:rPr lang="en-US" altLang="zh-CN" smtClean="0">
                <a:latin typeface="Arial" pitchFamily="34" charset="0"/>
              </a:rPr>
              <a:t>160</a:t>
            </a:r>
            <a:r>
              <a:rPr lang="zh-CN" altLang="en-US" smtClean="0">
                <a:latin typeface="Arial" pitchFamily="34" charset="0"/>
              </a:rPr>
              <a:t>多个国家拥有超过</a:t>
            </a:r>
            <a:r>
              <a:rPr lang="en-US" altLang="zh-CN" smtClean="0">
                <a:latin typeface="Arial" pitchFamily="34" charset="0"/>
              </a:rPr>
              <a:t>420</a:t>
            </a:r>
            <a:r>
              <a:rPr lang="zh-CN" altLang="en-US" smtClean="0">
                <a:latin typeface="Arial" pitchFamily="34" charset="0"/>
              </a:rPr>
              <a:t>，</a:t>
            </a:r>
            <a:r>
              <a:rPr lang="en-US" altLang="zh-CN" smtClean="0">
                <a:latin typeface="Arial" pitchFamily="34" charset="0"/>
              </a:rPr>
              <a:t>000</a:t>
            </a:r>
            <a:r>
              <a:rPr lang="zh-CN" altLang="en-US" smtClean="0">
                <a:latin typeface="Arial" pitchFamily="34" charset="0"/>
              </a:rPr>
              <a:t>多名会员，其中包括</a:t>
            </a:r>
            <a:r>
              <a:rPr lang="en-US" altLang="zh-CN" smtClean="0">
                <a:latin typeface="Arial" pitchFamily="34" charset="0"/>
              </a:rPr>
              <a:t>100</a:t>
            </a:r>
            <a:r>
              <a:rPr lang="zh-CN" altLang="en-US" smtClean="0">
                <a:latin typeface="Arial" pitchFamily="34" charset="0"/>
              </a:rPr>
              <a:t>，</a:t>
            </a:r>
            <a:r>
              <a:rPr lang="en-US" altLang="zh-CN" smtClean="0">
                <a:latin typeface="Arial" pitchFamily="34" charset="0"/>
              </a:rPr>
              <a:t>000</a:t>
            </a:r>
            <a:r>
              <a:rPr lang="zh-CN" altLang="en-US" smtClean="0">
                <a:latin typeface="Arial" pitchFamily="34" charset="0"/>
              </a:rPr>
              <a:t>多名学生会员； </a:t>
            </a:r>
            <a:br>
              <a:rPr lang="zh-CN" altLang="en-US" smtClean="0">
                <a:latin typeface="Arial" pitchFamily="34" charset="0"/>
              </a:rPr>
            </a:br>
            <a:r>
              <a:rPr lang="en-US" altLang="zh-CN" smtClean="0">
                <a:latin typeface="Arial" pitchFamily="34" charset="0"/>
              </a:rPr>
              <a:t>• </a:t>
            </a:r>
            <a:r>
              <a:rPr lang="zh-CN" altLang="en-US" smtClean="0">
                <a:latin typeface="Arial" pitchFamily="34" charset="0"/>
              </a:rPr>
              <a:t>全球共设立了</a:t>
            </a:r>
            <a:r>
              <a:rPr lang="en-US" altLang="zh-CN" smtClean="0">
                <a:latin typeface="Arial" pitchFamily="34" charset="0"/>
              </a:rPr>
              <a:t>10</a:t>
            </a:r>
            <a:r>
              <a:rPr lang="zh-CN" altLang="en-US" smtClean="0">
                <a:latin typeface="Arial" pitchFamily="34" charset="0"/>
              </a:rPr>
              <a:t>个地理大区，</a:t>
            </a:r>
            <a:endParaRPr lang="en-US" altLang="zh-CN" smtClean="0">
              <a:latin typeface="Arial" pitchFamily="34" charset="0"/>
            </a:endParaRPr>
          </a:p>
          <a:p>
            <a:pPr eaLnBrk="1" hangingPunct="1"/>
            <a:r>
              <a:rPr lang="en-US" altLang="zh-CN" smtClean="0">
                <a:latin typeface="Arial" pitchFamily="34" charset="0"/>
              </a:rPr>
              <a:t>1-6</a:t>
            </a:r>
            <a:r>
              <a:rPr lang="zh-CN" altLang="en-US" smtClean="0">
                <a:latin typeface="Arial" pitchFamily="34" charset="0"/>
              </a:rPr>
              <a:t>美国，</a:t>
            </a:r>
            <a:r>
              <a:rPr lang="en-US" altLang="zh-CN" smtClean="0">
                <a:latin typeface="Arial" pitchFamily="34" charset="0"/>
              </a:rPr>
              <a:t>7</a:t>
            </a:r>
            <a:r>
              <a:rPr lang="zh-CN" altLang="en-US" smtClean="0">
                <a:latin typeface="Arial" pitchFamily="34" charset="0"/>
              </a:rPr>
              <a:t>加拿大，</a:t>
            </a:r>
            <a:r>
              <a:rPr lang="en-US" altLang="zh-CN" smtClean="0">
                <a:latin typeface="Arial" pitchFamily="34" charset="0"/>
              </a:rPr>
              <a:t>8</a:t>
            </a:r>
            <a:r>
              <a:rPr lang="zh-CN" altLang="en-US" smtClean="0">
                <a:latin typeface="Arial" pitchFamily="34" charset="0"/>
              </a:rPr>
              <a:t>非洲、欧洲、中东，</a:t>
            </a:r>
            <a:r>
              <a:rPr lang="en-US" altLang="zh-CN" smtClean="0">
                <a:latin typeface="Arial" pitchFamily="34" charset="0"/>
              </a:rPr>
              <a:t>9</a:t>
            </a:r>
            <a:r>
              <a:rPr lang="zh-CN" altLang="en-US" smtClean="0">
                <a:latin typeface="Arial" pitchFamily="34" charset="0"/>
              </a:rPr>
              <a:t>拉丁美洲、</a:t>
            </a:r>
            <a:r>
              <a:rPr lang="en-US" altLang="zh-CN" smtClean="0">
                <a:latin typeface="Arial" pitchFamily="34" charset="0"/>
              </a:rPr>
              <a:t>10</a:t>
            </a:r>
            <a:r>
              <a:rPr lang="zh-CN" altLang="en-US" smtClean="0">
                <a:latin typeface="Arial" pitchFamily="34" charset="0"/>
              </a:rPr>
              <a:t>亚太地区</a:t>
            </a:r>
            <a:endParaRPr lang="en-US" altLang="zh-CN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>
                <a:latin typeface="宋体" pitchFamily="2" charset="-122"/>
                <a:ea typeface="宋体" pitchFamily="2" charset="-122"/>
              </a:rPr>
              <a:t>300</a:t>
            </a:r>
            <a:r>
              <a:rPr lang="zh-CN" altLang="en-US" sz="2400" smtClean="0">
                <a:latin typeface="宋体" pitchFamily="2" charset="-122"/>
                <a:ea typeface="宋体" pitchFamily="2" charset="-122"/>
              </a:rPr>
              <a:t>多个地方分会，</a:t>
            </a:r>
            <a:r>
              <a:rPr lang="en-US" altLang="zh-CN" sz="2400" smtClean="0">
                <a:latin typeface="宋体" pitchFamily="2" charset="-122"/>
                <a:ea typeface="宋体" pitchFamily="2" charset="-122"/>
              </a:rPr>
              <a:t>2000</a:t>
            </a:r>
            <a:r>
              <a:rPr lang="zh-CN" altLang="en-US" sz="2400" smtClean="0">
                <a:latin typeface="宋体" pitchFamily="2" charset="-122"/>
                <a:ea typeface="宋体" pitchFamily="2" charset="-122"/>
              </a:rPr>
              <a:t>多</a:t>
            </a:r>
            <a:r>
              <a:rPr lang="zh-CN" altLang="en-US" smtClean="0">
                <a:latin typeface="宋体" pitchFamily="2" charset="-122"/>
                <a:ea typeface="宋体" pitchFamily="2" charset="-122"/>
              </a:rPr>
              <a:t>个专业技术委员会，</a:t>
            </a:r>
            <a:r>
              <a:rPr lang="en-US" altLang="zh-CN" smtClean="0">
                <a:latin typeface="宋体" pitchFamily="2" charset="-122"/>
                <a:ea typeface="宋体" pitchFamily="2" charset="-122"/>
              </a:rPr>
              <a:t>100</a:t>
            </a:r>
            <a:r>
              <a:rPr lang="zh-CN" altLang="en-US" smtClean="0">
                <a:latin typeface="宋体" pitchFamily="2" charset="-122"/>
                <a:ea typeface="宋体" pitchFamily="2" charset="-122"/>
              </a:rPr>
              <a:t>多个国家的</a:t>
            </a:r>
            <a:r>
              <a:rPr lang="en-US" altLang="zh-CN" smtClean="0">
                <a:latin typeface="宋体" pitchFamily="2" charset="-122"/>
                <a:ea typeface="宋体" pitchFamily="2" charset="-122"/>
              </a:rPr>
              <a:t>3000</a:t>
            </a:r>
            <a:r>
              <a:rPr lang="zh-CN" altLang="en-US" smtClean="0">
                <a:latin typeface="宋体" pitchFamily="2" charset="-122"/>
                <a:ea typeface="宋体" pitchFamily="2" charset="-122"/>
              </a:rPr>
              <a:t>多个学生分会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BC390-2A3F-4670-9B7F-3B60AAFAABFC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2FA33-05D3-40F3-A478-71E4C28930BB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360AE-5148-4732-A8CB-06CB979BE04F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5338"/>
          </a:xfrm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latin typeface="Arial" pitchFamily="34" charset="0"/>
              </a:rPr>
              <a:t>最具代表性的两个领域要数</a:t>
            </a:r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1413"/>
            <a:ext cx="7772400" cy="1143000"/>
          </a:xfrm>
        </p:spPr>
        <p:txBody>
          <a:bodyPr/>
          <a:lstStyle>
            <a:lvl1pPr>
              <a:lnSpc>
                <a:spcPct val="90000"/>
              </a:lnSpc>
              <a:defRPr sz="4800" baseline="0">
                <a:solidFill>
                  <a:srgbClr val="C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276600"/>
            <a:ext cx="6400800" cy="12954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6B86-1B44-425A-B440-9FFA52694A3E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9EE6-61CB-43B6-BB86-8B18A08E5EBC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C5D4-F003-4024-9B7E-EAB2EE58219D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62E5-C6F4-4D63-93F9-7C55D237CBD7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E8DB-431C-4295-97D9-0273249E7294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B11B-8420-41D6-8389-D36B95647F49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42799-D9F4-4451-B443-DADBC90095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4397-CCB6-4770-8329-C5A8671499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1A51-BEA7-4D43-BBEA-EA075488C0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D2D1-E37F-45AB-BB48-2AB4650C12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000" b="1" baseline="0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A9AC-1058-45A3-8D3E-42FD27B8EFF7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81A9-FF15-48C1-A1D2-FF4EDE5346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9F725-39CD-4D35-9ECB-AC85234FD4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C9173-B202-4C96-9548-7D4E78CC85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DE573-2930-4871-914E-BB8C40E2FC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B28A-24A1-49B8-A13E-6F9427158C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A03C-7B65-497E-AD5D-81DF775E63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DC023-8916-4742-8B23-4F099BB249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9610-4906-43DD-BAF7-1FEB053A0AD4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5667-FAFE-4B7A-BF7E-66E56D401410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4670-EDD1-41BE-BDD4-FF256AD68D6A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4552-74E6-4890-9BEA-EBCC3AD956CB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D82-33B1-4F71-B9E3-37D0F35BC2B8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E71A-7442-48FD-98D4-402DEE30B647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E8E2-5192-49D2-B53E-1112CE053083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5801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FA1B456-8A25-4E21-8A1D-71D3EB881C47}" type="slidenum">
              <a:rPr lang="en-US" altLang="zh-CN"/>
              <a:pPr>
                <a:defRPr/>
              </a:pPr>
              <a:t>‹#›</a:t>
            </a:fld>
            <a:endParaRPr lang="en-US" altLang="zh-CN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08" r:id="rId1"/>
    <p:sldLayoutId id="2147488309" r:id="rId2"/>
    <p:sldLayoutId id="2147488310" r:id="rId3"/>
    <p:sldLayoutId id="2147488311" r:id="rId4"/>
    <p:sldLayoutId id="2147488312" r:id="rId5"/>
    <p:sldLayoutId id="2147488313" r:id="rId6"/>
    <p:sldLayoutId id="2147488314" r:id="rId7"/>
    <p:sldLayoutId id="2147488315" r:id="rId8"/>
    <p:sldLayoutId id="2147488316" r:id="rId9"/>
    <p:sldLayoutId id="2147488317" r:id="rId10"/>
    <p:sldLayoutId id="2147488318" r:id="rId11"/>
    <p:sldLayoutId id="2147488319" r:id="rId12"/>
    <p:sldLayoutId id="2147488320" r:id="rId13"/>
    <p:sldLayoutId id="2147488321" r:id="rId14"/>
    <p:sldLayoutId id="2147488322" r:id="rId15"/>
  </p:sldLayoutIdLst>
  <p:transition spd="med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pitchFamily="34" charset="0"/>
          <a:ea typeface="宋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Blip>
          <a:blip r:embed="rId18"/>
        </a:buBlip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266A4D1-0FD6-4EB7-AD61-A11A240968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97" r:id="rId1"/>
    <p:sldLayoutId id="2147488298" r:id="rId2"/>
    <p:sldLayoutId id="2147488299" r:id="rId3"/>
    <p:sldLayoutId id="2147488300" r:id="rId4"/>
    <p:sldLayoutId id="2147488301" r:id="rId5"/>
    <p:sldLayoutId id="2147488302" r:id="rId6"/>
    <p:sldLayoutId id="2147488303" r:id="rId7"/>
    <p:sldLayoutId id="2147488304" r:id="rId8"/>
    <p:sldLayoutId id="2147488305" r:id="rId9"/>
    <p:sldLayoutId id="2147488306" r:id="rId10"/>
    <p:sldLayoutId id="2147488307" r:id="rId11"/>
  </p:sldLayoutIdLst>
  <p:transition spd="med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eeexplore.iee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t.org/transaction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ee.org/publications_standards/publications/authors/authors_journals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hyperlink" Target="http://www.ieee.org/conference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n.ieee.org/membership_join.html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oc.ieee.org/" TargetMode="External"/><Relationship Id="rId3" Type="http://schemas.openxmlformats.org/officeDocument/2006/relationships/image" Target="../media/image97.png"/><Relationship Id="rId7" Type="http://schemas.openxmlformats.org/officeDocument/2006/relationships/hyperlink" Target="http://yp.ieee.org/members/webinars/past-webinar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uter.org/portal/web/webinars/Register-for-a-Webinar" TargetMode="External"/><Relationship Id="rId5" Type="http://schemas.openxmlformats.org/officeDocument/2006/relationships/hyperlink" Target="http://www.comsoc.org/webinars" TargetMode="External"/><Relationship Id="rId4" Type="http://schemas.openxmlformats.org/officeDocument/2006/relationships/hyperlink" Target="http://spectrum.ieee.org/webinars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ieee.org/membership_services/membership/students/awards/index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education_careers/education/preuniversity/epics_high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eee.org/xtreme" TargetMode="External"/><Relationship Id="rId4" Type="http://schemas.openxmlformats.org/officeDocument/2006/relationships/hyperlink" Target="https://www.engineeringforchang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hyperlink" Target="http://www.ieee.org/xtreme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://cn.ieee.org/online_training.html" TargetMode="External"/><Relationship Id="rId4" Type="http://schemas.openxmlformats.org/officeDocument/2006/relationships/image" Target="../media/image10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n.ieee.org/" TargetMode="External"/><Relationship Id="rId2" Type="http://schemas.openxmlformats.org/officeDocument/2006/relationships/hyperlink" Target="http://www.iee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.org/training" TargetMode="External"/><Relationship Id="rId5" Type="http://schemas.openxmlformats.org/officeDocument/2006/relationships/hyperlink" Target="http://www.ieee.org/go/clientservices" TargetMode="External"/><Relationship Id="rId4" Type="http://schemas.openxmlformats.org/officeDocument/2006/relationships/hyperlink" Target="http://ieeexplore.ieee.org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li.q@ieee.or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n@igroup.com.cn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505200"/>
            <a:ext cx="6400800" cy="762000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ct val="0"/>
              </a:spcBef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何丹丹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产品培训专员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</a:pPr>
            <a:r>
              <a:rPr lang="en-US" altLang="zh-CN" sz="2400" dirty="0" smtClean="0"/>
              <a:t>2016.10</a:t>
            </a:r>
          </a:p>
        </p:txBody>
      </p:sp>
      <p:sp>
        <p:nvSpPr>
          <p:cNvPr id="6" name="标题 3"/>
          <p:cNvSpPr txBox="1">
            <a:spLocks/>
          </p:cNvSpPr>
          <p:nvPr/>
        </p:nvSpPr>
        <p:spPr bwMode="auto">
          <a:xfrm>
            <a:off x="609600" y="1295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48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深度解密</a:t>
            </a:r>
            <a:r>
              <a:rPr lang="en-US" altLang="zh-CN" sz="48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IEEE</a:t>
            </a:r>
            <a:r>
              <a:rPr lang="zh-CN" altLang="en-US" sz="48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r>
              <a:rPr lang="en-US" altLang="zh-CN" sz="48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IEL</a:t>
            </a:r>
            <a:r>
              <a:rPr lang="zh-CN" altLang="en-US" sz="48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数据库：</a:t>
            </a:r>
            <a:endParaRPr lang="en-US" altLang="zh-CN" sz="48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algn="r" eaLnBrk="0" hangingPunct="0">
              <a:defRPr/>
            </a:pPr>
            <a:r>
              <a:rPr lang="zh-CN" altLang="en-US" sz="48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科研检索与学术投稿</a:t>
            </a:r>
            <a:endParaRPr lang="zh-CN" altLang="en-US" sz="32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15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7924800" cy="4114800"/>
          </a:xfrm>
        </p:spPr>
        <p:txBody>
          <a:bodyPr/>
          <a:lstStyle/>
          <a:p>
            <a:endParaRPr lang="en-US" altLang="zh-CN" sz="2000" smtClean="0"/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IEEE Biometrics Council </a:t>
            </a:r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IEEE Council on Electronic Design Automation</a:t>
            </a:r>
            <a:r>
              <a:rPr lang="en-US" altLang="zh-CN" sz="2400" smtClean="0"/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IEEE Nanotechnology Council</a:t>
            </a:r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IEEE Sensors Council</a:t>
            </a:r>
            <a:r>
              <a:rPr lang="en-US" altLang="zh-CN" sz="2400" smtClean="0"/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IEEE Council on Superconductivity</a:t>
            </a:r>
          </a:p>
          <a:p>
            <a:pPr>
              <a:lnSpc>
                <a:spcPct val="150000"/>
              </a:lnSpc>
            </a:pPr>
            <a:r>
              <a:rPr lang="en-US" altLang="zh-CN" sz="2400" b="1" smtClean="0"/>
              <a:t>IEEE Systems Council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en-US" altLang="zh-CN" sz="2400" smtClean="0"/>
              <a:t>I</a:t>
            </a:r>
            <a:r>
              <a:rPr lang="en-US" altLang="zh-CN" sz="2400" b="1" smtClean="0"/>
              <a:t>EEE Council on RFID</a:t>
            </a:r>
            <a:r>
              <a:rPr lang="en-US" altLang="zh-CN" sz="2400" smtClean="0"/>
              <a:t> </a:t>
            </a:r>
            <a:endParaRPr lang="zh-CN" altLang="en-US" sz="2400" smtClean="0"/>
          </a:p>
        </p:txBody>
      </p:sp>
      <p:sp>
        <p:nvSpPr>
          <p:cNvPr id="8" name="圆角矩形 7"/>
          <p:cNvSpPr/>
          <p:nvPr/>
        </p:nvSpPr>
        <p:spPr bwMode="auto">
          <a:xfrm>
            <a:off x="1143000" y="2667000"/>
            <a:ext cx="7239000" cy="1676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zh-CN" altLang="en-US">
              <a:latin typeface="Verdana" pitchFamily="34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 bwMode="auto">
          <a:xfrm>
            <a:off x="1600200" y="28194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48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7</a:t>
            </a:r>
            <a:r>
              <a:rPr lang="zh-CN" altLang="en-US" sz="48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个技术委员会</a:t>
            </a:r>
          </a:p>
        </p:txBody>
      </p:sp>
      <p:sp>
        <p:nvSpPr>
          <p:cNvPr id="23554" name="标题 3"/>
          <p:cNvSpPr>
            <a:spLocks noGrp="1"/>
          </p:cNvSpPr>
          <p:nvPr>
            <p:ph type="title"/>
          </p:nvPr>
        </p:nvSpPr>
        <p:spPr>
          <a:xfrm>
            <a:off x="2286000" y="342900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IEEE Technical Councils</a:t>
            </a:r>
            <a:endParaRPr lang="zh-CN" alt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宋体" charset="-122"/>
            </a:endParaRPr>
          </a:p>
        </p:txBody>
      </p:sp>
      <p:sp>
        <p:nvSpPr>
          <p:cNvPr id="27654" name="灯片编号占位符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5E743B-6F22-468C-B611-B67A769CCD35}" type="slidenum">
              <a:rPr lang="en-US" altLang="zh-CN" smtClean="0"/>
              <a:pPr/>
              <a:t>10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153400" cy="9144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涵盖各个科技领域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00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en-US" sz="2000" smtClean="0">
                <a:latin typeface="微软雅黑" pitchFamily="34" charset="-122"/>
                <a:ea typeface="微软雅黑" pitchFamily="34" charset="-122"/>
              </a:rPr>
              <a:t>More than just electrical engineering &amp; computer science</a:t>
            </a:r>
            <a:r>
              <a:rPr lang="en-US" altLang="zh-CN" sz="200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00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</a:br>
            <a:endParaRPr lang="en-US" altLang="zh-CN" sz="2000" smtClean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675" name="Straight Connector 31"/>
          <p:cNvCxnSpPr>
            <a:cxnSpLocks noChangeShapeType="1"/>
          </p:cNvCxnSpPr>
          <p:nvPr/>
        </p:nvCxnSpPr>
        <p:spPr bwMode="auto">
          <a:xfrm>
            <a:off x="304800" y="809625"/>
            <a:ext cx="2209800" cy="762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 l="17023" r="15343"/>
          <a:stretch>
            <a:fillRect/>
          </a:stretch>
        </p:blipFill>
        <p:spPr bwMode="auto">
          <a:xfrm>
            <a:off x="7670800" y="5010150"/>
            <a:ext cx="15319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/>
          <a:srcRect l="30103" r="34238"/>
          <a:stretch>
            <a:fillRect/>
          </a:stretch>
        </p:blipFill>
        <p:spPr bwMode="auto">
          <a:xfrm>
            <a:off x="3119438" y="5024438"/>
            <a:ext cx="164306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6"/>
          <a:srcRect t="14619" r="26932"/>
          <a:stretch>
            <a:fillRect/>
          </a:stretch>
        </p:blipFill>
        <p:spPr bwMode="auto">
          <a:xfrm>
            <a:off x="4725988" y="5024438"/>
            <a:ext cx="1449387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" y="5032375"/>
            <a:ext cx="15065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6313" y="5021263"/>
            <a:ext cx="16144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9"/>
          <a:srcRect l="9819" r="9145"/>
          <a:stretch>
            <a:fillRect/>
          </a:stretch>
        </p:blipFill>
        <p:spPr bwMode="auto">
          <a:xfrm>
            <a:off x="1443038" y="5026025"/>
            <a:ext cx="17033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26"/>
          <p:cNvSpPr>
            <a:spLocks noChangeArrowheads="1"/>
          </p:cNvSpPr>
          <p:nvPr/>
        </p:nvSpPr>
        <p:spPr bwMode="auto">
          <a:xfrm>
            <a:off x="487363" y="1223963"/>
            <a:ext cx="457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Aerospace &amp; Defense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Automotive Engineering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Biomedical Engineering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Biometrics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Circuits &amp; Systems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Cloud Computing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Communications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Computer Software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Electronics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Energy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Engineering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Imaging</a:t>
            </a:r>
          </a:p>
        </p:txBody>
      </p:sp>
      <p:sp>
        <p:nvSpPr>
          <p:cNvPr id="28683" name="Rectangle 27"/>
          <p:cNvSpPr>
            <a:spLocks noChangeArrowheads="1"/>
          </p:cNvSpPr>
          <p:nvPr/>
        </p:nvSpPr>
        <p:spPr bwMode="auto">
          <a:xfrm>
            <a:off x="4548188" y="820738"/>
            <a:ext cx="4572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zh-CN"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Information Technology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Medical Devices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Nanotechnology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Optics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Petroleum &amp; Gas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Power Electronics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Power Systems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Robotics &amp; Automation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Semiconductors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Smart Grid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• Wireless Broadband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000">
                <a:ea typeface="ＭＳ Ｐゴシック" pitchFamily="34" charset="-128"/>
              </a:rPr>
              <a:t>and many more</a:t>
            </a: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1143000" y="2667000"/>
            <a:ext cx="7162800" cy="2105025"/>
            <a:chOff x="1143000" y="2667001"/>
            <a:chExt cx="7162800" cy="2104406"/>
          </a:xfrm>
        </p:grpSpPr>
        <p:sp>
          <p:nvSpPr>
            <p:cNvPr id="12" name="圆角矩形 11"/>
            <p:cNvSpPr/>
            <p:nvPr/>
          </p:nvSpPr>
          <p:spPr>
            <a:xfrm>
              <a:off x="1143000" y="2667001"/>
              <a:ext cx="7162800" cy="2104406"/>
            </a:xfrm>
            <a:prstGeom prst="roundRect">
              <a:avLst/>
            </a:prstGeom>
            <a:solidFill>
              <a:schemeClr val="lt1">
                <a:alpha val="91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75000"/>
                </a:spcBef>
                <a:defRPr/>
              </a:pPr>
              <a:endParaRPr lang="en-US" altLang="zh-CN" sz="28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75000"/>
                </a:spcBef>
                <a:defRPr/>
              </a:pPr>
              <a:endParaRPr lang="en-US" altLang="zh-CN" sz="28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75000"/>
                </a:spcBef>
                <a:defRPr/>
              </a:pPr>
              <a:endParaRPr lang="zh-CN" altLang="en-US" sz="28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687" name="矩形 12"/>
            <p:cNvSpPr>
              <a:spLocks noChangeArrowheads="1"/>
            </p:cNvSpPr>
            <p:nvPr/>
          </p:nvSpPr>
          <p:spPr bwMode="auto">
            <a:xfrm>
              <a:off x="1600200" y="3048000"/>
              <a:ext cx="6324600" cy="1419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75000"/>
                </a:spcBef>
              </a:pPr>
              <a:r>
                <a:rPr lang="zh-CN" altLang="en-US" sz="2800" b="1">
                  <a:latin typeface="微软雅黑" pitchFamily="34" charset="-122"/>
                  <a:ea typeface="微软雅黑" pitchFamily="34" charset="-122"/>
                </a:rPr>
                <a:t>出版世界电气电子工程和计算机领域</a:t>
              </a:r>
              <a:endParaRPr lang="en-US" altLang="zh-CN" sz="2800" b="1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75000"/>
                </a:spcBef>
              </a:pPr>
              <a:endParaRPr lang="en-US" altLang="zh-CN" sz="700" b="1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75000"/>
                </a:spcBef>
              </a:pPr>
              <a:r>
                <a:rPr lang="en-US" altLang="zh-CN" sz="2800" b="1">
                  <a:latin typeface="微软雅黑" pitchFamily="34" charset="-122"/>
                  <a:ea typeface="微软雅黑" pitchFamily="34" charset="-122"/>
                </a:rPr>
                <a:t>                                     </a:t>
              </a:r>
              <a:r>
                <a:rPr lang="zh-CN" altLang="en-US" sz="2800" b="1">
                  <a:latin typeface="微软雅黑" pitchFamily="34" charset="-122"/>
                  <a:ea typeface="微软雅黑" pitchFamily="34" charset="-122"/>
                </a:rPr>
                <a:t>的文献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810000" y="3657600"/>
              <a:ext cx="1630576" cy="90486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6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微软雅黑" pitchFamily="34" charset="-122"/>
                  <a:ea typeface="微软雅黑" pitchFamily="34" charset="-122"/>
                </a:rPr>
                <a:t>1/3</a:t>
              </a:r>
              <a:endParaRPr lang="zh-CN" alt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28685" name="灯片编号占位符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57A10A-5C9F-4E5E-935E-29C4611F4A2A}" type="slidenum">
              <a:rPr lang="en-US" altLang="zh-CN" smtClean="0"/>
              <a:pPr/>
              <a:t>11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991600" cy="1143000"/>
          </a:xfrm>
        </p:spPr>
        <p:txBody>
          <a:bodyPr/>
          <a:lstStyle/>
          <a:p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40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>IEL</a:t>
            </a:r>
            <a:r>
              <a:rPr lang="zh-CN" altLang="en-US" sz="4400" smtClean="0">
                <a:latin typeface="微软雅黑" pitchFamily="34" charset="-122"/>
                <a:ea typeface="微软雅黑" pitchFamily="34" charset="-122"/>
              </a:rPr>
              <a:t>数据库及</a:t>
            </a:r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>IEEE Xplore</a:t>
            </a:r>
            <a:r>
              <a:rPr lang="zh-CN" altLang="en-US" sz="4400" smtClean="0">
                <a:latin typeface="微软雅黑" pitchFamily="34" charset="-122"/>
                <a:ea typeface="微软雅黑" pitchFamily="34" charset="-122"/>
              </a:rPr>
              <a:t>平台介绍</a:t>
            </a:r>
            <a:endParaRPr lang="en-US" altLang="zh-CN" sz="440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r>
              <a:rPr altLang="zh-CN" smtClean="0"/>
              <a:t>IEEE Xplore</a:t>
            </a:r>
            <a:endParaRPr lang="zh-CN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91000"/>
          </a:xfrm>
        </p:spPr>
        <p:txBody>
          <a:bodyPr/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所有文献均上载到 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IEEE Xplore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平台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mtClean="0">
                <a:hlinkClick r:id="rId4"/>
              </a:rPr>
              <a:t>http://ieeexplore.ieee.org</a:t>
            </a:r>
            <a:endParaRPr lang="en-US" altLang="zh-CN" smtClean="0"/>
          </a:p>
          <a:p>
            <a:endParaRPr lang="en-US" altLang="zh-CN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F4A2B6-F56B-4614-8B4C-7E19881F594C}" type="slidenum">
              <a:rPr lang="en-US" altLang="zh-CN" smtClean="0"/>
              <a:pPr/>
              <a:t>13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" name="图片 6" descr="2016-08-30_16-15-3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"/>
            <a:ext cx="9144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2016-08-30_16-30-4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524000"/>
            <a:ext cx="5943600" cy="5159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953000" cy="5334000"/>
          </a:xfrm>
        </p:spPr>
        <p:txBody>
          <a:bodyPr/>
          <a:lstStyle/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180+ IEEE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期刊和杂志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1500+ IEEE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会议录（每年）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6000+ IEEE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标准文档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20+ IET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期刊和杂志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20+ IET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会议录（每年）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VDE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会议录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Bell Labs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技术期刊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期刊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MIT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期刊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TUP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OA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BIAI…</a:t>
            </a:r>
          </a:p>
          <a:p>
            <a:pPr eaLnBrk="1" hangingPunct="1"/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电子学习课件</a:t>
            </a:r>
            <a:endParaRPr lang="en-US" altLang="zh-CN" sz="180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IEEE-Wiley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电子书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MIT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电子书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Morgan &amp; Claypool 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综述文集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SMPTE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CSEE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OA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1800" b="1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标题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685800"/>
          </a:xfrm>
        </p:spPr>
        <p:txBody>
          <a:bodyPr/>
          <a:lstStyle/>
          <a:p>
            <a:r>
              <a:rPr altLang="zh-CN" sz="3200" smtClean="0"/>
              <a:t>IEEE Xplore</a:t>
            </a:r>
            <a:r>
              <a:rPr lang="zh-CN" altLang="zh-CN" sz="3200" smtClean="0"/>
              <a:t> 全文数据库</a:t>
            </a:r>
          </a:p>
        </p:txBody>
      </p:sp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152400" y="1143000"/>
            <a:ext cx="4648200" cy="2590800"/>
          </a:xfrm>
          <a:prstGeom prst="roundRect">
            <a:avLst>
              <a:gd name="adj" fmla="val 4843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>
            <a:off x="4953000" y="2133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3600" y="1912938"/>
            <a:ext cx="2971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IEEE/IET Electronic Library (IEL) 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数据库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48400" y="426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完整回溯到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1988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最早到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1872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年</a:t>
            </a:r>
          </a:p>
        </p:txBody>
      </p:sp>
      <p:sp>
        <p:nvSpPr>
          <p:cNvPr id="13" name="线形标注 1 12"/>
          <p:cNvSpPr>
            <a:spLocks/>
          </p:cNvSpPr>
          <p:nvPr/>
        </p:nvSpPr>
        <p:spPr bwMode="auto">
          <a:xfrm>
            <a:off x="6172200" y="4191000"/>
            <a:ext cx="2438400" cy="838200"/>
          </a:xfrm>
          <a:prstGeom prst="borderCallout1">
            <a:avLst>
              <a:gd name="adj1" fmla="val 18750"/>
              <a:gd name="adj2" fmla="val -8333"/>
              <a:gd name="adj3" fmla="val -49676"/>
              <a:gd name="adj4" fmla="val -54653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495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r>
              <a:rPr lang="en-US" altLang="zh-CN" sz="1800" kern="0" dirty="0">
                <a:latin typeface="微软雅黑" pitchFamily="34" charset="-122"/>
                <a:ea typeface="微软雅黑" pitchFamily="34" charset="-122"/>
              </a:rPr>
              <a:t>180+ IEEE</a:t>
            </a:r>
            <a:r>
              <a:rPr lang="zh-CN" altLang="en-US" sz="1800" kern="0" dirty="0">
                <a:latin typeface="微软雅黑" pitchFamily="34" charset="-122"/>
                <a:ea typeface="微软雅黑" pitchFamily="34" charset="-122"/>
              </a:rPr>
              <a:t>期刊和杂志</a:t>
            </a:r>
            <a:endParaRPr lang="en-US" altLang="zh-CN" sz="18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r>
              <a:rPr lang="en-US" altLang="zh-CN" sz="1800" kern="0" dirty="0">
                <a:latin typeface="微软雅黑" pitchFamily="34" charset="-122"/>
                <a:ea typeface="微软雅黑" pitchFamily="34" charset="-122"/>
              </a:rPr>
              <a:t>1500+ IEEE</a:t>
            </a:r>
            <a:r>
              <a:rPr lang="zh-CN" altLang="en-US" sz="1800" kern="0" dirty="0">
                <a:latin typeface="微软雅黑" pitchFamily="34" charset="-122"/>
                <a:ea typeface="微软雅黑" pitchFamily="34" charset="-122"/>
              </a:rPr>
              <a:t>会议录（每年）</a:t>
            </a:r>
            <a:endParaRPr lang="en-US" altLang="zh-CN" sz="18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r>
              <a:rPr lang="en-US" altLang="zh-CN" sz="1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3000+ IEEE</a:t>
            </a:r>
            <a:r>
              <a:rPr lang="zh-CN" altLang="en-US" sz="18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标准文档（草案除外）</a:t>
            </a:r>
            <a:endParaRPr lang="en-US" altLang="zh-CN" sz="1800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r>
              <a:rPr lang="en-US" altLang="zh-CN" sz="1800" kern="0" dirty="0">
                <a:latin typeface="微软雅黑" pitchFamily="34" charset="-122"/>
                <a:ea typeface="微软雅黑" pitchFamily="34" charset="-122"/>
              </a:rPr>
              <a:t>20+ </a:t>
            </a:r>
            <a:r>
              <a:rPr lang="en-US" altLang="zh-CN" sz="1800" kern="0" dirty="0" err="1">
                <a:latin typeface="微软雅黑" pitchFamily="34" charset="-122"/>
                <a:ea typeface="微软雅黑" pitchFamily="34" charset="-122"/>
              </a:rPr>
              <a:t>IET</a:t>
            </a:r>
            <a:r>
              <a:rPr lang="zh-CN" altLang="en-US" sz="1800" kern="0" dirty="0">
                <a:latin typeface="微软雅黑" pitchFamily="34" charset="-122"/>
                <a:ea typeface="微软雅黑" pitchFamily="34" charset="-122"/>
              </a:rPr>
              <a:t>期刊和杂志</a:t>
            </a:r>
            <a:endParaRPr lang="en-US" altLang="zh-CN" sz="18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r>
              <a:rPr lang="en-US" altLang="zh-CN" sz="1800" kern="0" dirty="0">
                <a:latin typeface="微软雅黑" pitchFamily="34" charset="-122"/>
                <a:ea typeface="微软雅黑" pitchFamily="34" charset="-122"/>
              </a:rPr>
              <a:t>20+ </a:t>
            </a:r>
            <a:r>
              <a:rPr lang="en-US" altLang="zh-CN" sz="1800" kern="0" dirty="0" err="1">
                <a:latin typeface="微软雅黑" pitchFamily="34" charset="-122"/>
                <a:ea typeface="微软雅黑" pitchFamily="34" charset="-122"/>
              </a:rPr>
              <a:t>IET</a:t>
            </a:r>
            <a:r>
              <a:rPr lang="zh-CN" altLang="en-US" sz="1800" kern="0" dirty="0">
                <a:latin typeface="微软雅黑" pitchFamily="34" charset="-122"/>
                <a:ea typeface="微软雅黑" pitchFamily="34" charset="-122"/>
              </a:rPr>
              <a:t>会议录（每年）</a:t>
            </a:r>
            <a:endParaRPr lang="en-US" altLang="zh-CN" sz="18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r>
              <a:rPr lang="en-US" altLang="zh-CN" sz="1800" kern="0" dirty="0" err="1">
                <a:latin typeface="微软雅黑" pitchFamily="34" charset="-122"/>
                <a:ea typeface="微软雅黑" pitchFamily="34" charset="-122"/>
              </a:rPr>
              <a:t>VDE</a:t>
            </a:r>
            <a:r>
              <a:rPr lang="zh-CN" altLang="en-US" sz="1800" kern="0" dirty="0">
                <a:latin typeface="微软雅黑" pitchFamily="34" charset="-122"/>
                <a:ea typeface="微软雅黑" pitchFamily="34" charset="-122"/>
              </a:rPr>
              <a:t>会议录</a:t>
            </a:r>
            <a:endParaRPr lang="en-US" altLang="zh-CN" sz="18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r>
              <a:rPr lang="en-US" altLang="zh-CN" sz="1800" kern="0" dirty="0">
                <a:latin typeface="微软雅黑" pitchFamily="34" charset="-122"/>
                <a:ea typeface="微软雅黑" pitchFamily="34" charset="-122"/>
              </a:rPr>
              <a:t>Bell Labs</a:t>
            </a:r>
            <a:r>
              <a:rPr lang="zh-CN" altLang="en-US" sz="1800" kern="0" dirty="0">
                <a:latin typeface="微软雅黑" pitchFamily="34" charset="-122"/>
                <a:ea typeface="微软雅黑" pitchFamily="34" charset="-122"/>
              </a:rPr>
              <a:t>技术期刊</a:t>
            </a:r>
            <a:endParaRPr lang="en-US" altLang="zh-CN" sz="18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endParaRPr lang="en-US" altLang="zh-CN" sz="18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Blip>
                <a:blip r:embed="rId4"/>
              </a:buBlip>
              <a:defRPr/>
            </a:pPr>
            <a:endParaRPr lang="en-US" altLang="zh-CN" sz="18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endParaRPr lang="en-US" altLang="zh-CN" sz="1800" b="1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2" grpId="0"/>
      <p:bldP spid="13" grpId="0" animBg="1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066800"/>
            <a:ext cx="85280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标题 1"/>
          <p:cNvSpPr>
            <a:spLocks noGrp="1"/>
          </p:cNvSpPr>
          <p:nvPr>
            <p:ph type="title"/>
          </p:nvPr>
        </p:nvSpPr>
        <p:spPr>
          <a:xfrm>
            <a:off x="660400" y="434975"/>
            <a:ext cx="7772400" cy="568325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多途径检索核心技术</a:t>
            </a:r>
          </a:p>
        </p:txBody>
      </p:sp>
      <p:sp>
        <p:nvSpPr>
          <p:cNvPr id="32772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533400" y="6172200"/>
            <a:ext cx="685800" cy="365125"/>
          </a:xfrm>
          <a:noFill/>
        </p:spPr>
        <p:txBody>
          <a:bodyPr/>
          <a:lstStyle/>
          <a:p>
            <a:fld id="{5F3D3971-3DF7-4030-9F8F-585E08BDED5A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066800" y="4648200"/>
            <a:ext cx="5791200" cy="1676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altLang="zh-CN" sz="1800" kern="0" dirty="0" err="1">
                <a:latin typeface="+mn-lt"/>
                <a:ea typeface="ＭＳ Ｐゴシック" pitchFamily="34" charset="-128"/>
              </a:rPr>
              <a:t>ANDs</a:t>
            </a:r>
            <a:r>
              <a:rPr lang="en-US" altLang="zh-CN" sz="1800" kern="0" dirty="0">
                <a:latin typeface="+mn-lt"/>
                <a:ea typeface="ＭＳ Ｐゴシック" pitchFamily="34" charset="-128"/>
              </a:rPr>
              <a:t> search terms  </a:t>
            </a:r>
            <a:r>
              <a:rPr lang="en-US" altLang="zh-CN" sz="1800" kern="0" dirty="0" err="1">
                <a:latin typeface="+mn-lt"/>
                <a:ea typeface="ＭＳ Ｐゴシック" pitchFamily="34" charset="-128"/>
              </a:rPr>
              <a:t>ie</a:t>
            </a:r>
            <a:r>
              <a:rPr lang="en-US" altLang="zh-CN" sz="1800" kern="0" dirty="0">
                <a:latin typeface="+mn-lt"/>
                <a:ea typeface="ＭＳ Ｐゴシック" pitchFamily="34" charset="-128"/>
              </a:rPr>
              <a:t>. fiber optics= fiber AND optics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altLang="zh-CN" sz="1800" kern="0" dirty="0">
                <a:latin typeface="+mn-lt"/>
                <a:ea typeface="ＭＳ Ｐゴシック" pitchFamily="34" charset="-128"/>
              </a:rPr>
              <a:t>Use quotes (“”) for an exact phrase  </a:t>
            </a:r>
            <a:r>
              <a:rPr lang="en-US" altLang="zh-CN" sz="1800" kern="0" dirty="0" err="1">
                <a:latin typeface="+mn-lt"/>
                <a:ea typeface="ＭＳ Ｐゴシック" pitchFamily="34" charset="-128"/>
              </a:rPr>
              <a:t>ie</a:t>
            </a:r>
            <a:r>
              <a:rPr lang="en-US" altLang="zh-CN" sz="1800" kern="0" dirty="0">
                <a:latin typeface="+mn-lt"/>
                <a:ea typeface="ＭＳ Ｐゴシック" pitchFamily="34" charset="-128"/>
              </a:rPr>
              <a:t>. “fiber optics”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altLang="zh-CN" sz="1800" b="1" kern="0" dirty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Searching metadata only NOT a Full text search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altLang="zh-CN" sz="1800" kern="0" dirty="0">
                <a:latin typeface="+mn-lt"/>
                <a:ea typeface="ＭＳ Ｐゴシック" pitchFamily="34" charset="-128"/>
              </a:rPr>
              <a:t>Automatic stemming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altLang="zh-CN" sz="1800" kern="0" dirty="0">
                <a:latin typeface="+mn-lt"/>
                <a:ea typeface="ＭＳ Ｐゴシック" pitchFamily="34" charset="-128"/>
              </a:rPr>
              <a:t>Case insensitive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altLang="zh-CN" sz="1800" kern="0" dirty="0">
                <a:latin typeface="+mn-lt"/>
                <a:ea typeface="ＭＳ Ｐゴシック" pitchFamily="34" charset="-128"/>
              </a:rPr>
              <a:t>Type-ahead (also known as auto suggest) functionality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66800"/>
            <a:ext cx="8558213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5486400" y="3200400"/>
            <a:ext cx="1600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1000" y="1679575"/>
            <a:ext cx="6972300" cy="336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2362200" y="2286000"/>
            <a:ext cx="14478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4800" y="1371600"/>
            <a:ext cx="6659563" cy="478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685800" y="384175"/>
            <a:ext cx="8091488" cy="595313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了解技术整体研发状况</a:t>
            </a:r>
          </a:p>
        </p:txBody>
      </p:sp>
      <p:sp>
        <p:nvSpPr>
          <p:cNvPr id="3379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533400" y="6172200"/>
            <a:ext cx="685800" cy="365125"/>
          </a:xfrm>
          <a:noFill/>
        </p:spPr>
        <p:txBody>
          <a:bodyPr/>
          <a:lstStyle/>
          <a:p>
            <a:fld id="{C296DABF-AED7-485F-BB49-C646E5ED9D6A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1009650"/>
            <a:ext cx="79025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2133600"/>
            <a:ext cx="1790700" cy="420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5800" y="2181225"/>
            <a:ext cx="1733550" cy="25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62000" y="2263775"/>
            <a:ext cx="1676400" cy="390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44550" y="2286000"/>
            <a:ext cx="1663700" cy="390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533400" y="6172200"/>
            <a:ext cx="685800" cy="365125"/>
          </a:xfrm>
          <a:noFill/>
        </p:spPr>
        <p:txBody>
          <a:bodyPr/>
          <a:lstStyle/>
          <a:p>
            <a:fld id="{CB016C39-1E3F-4C3B-9A21-68700ED36F6B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23888" y="446088"/>
            <a:ext cx="7772400" cy="56991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zh-CN" altLang="en-US" sz="32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缩小检索范围</a:t>
            </a:r>
            <a:endParaRPr lang="zh-CN" sz="32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9040813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204913"/>
            <a:ext cx="8915400" cy="569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828800" y="1371600"/>
            <a:ext cx="1981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573088" y="396875"/>
            <a:ext cx="7772400" cy="569913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寻找权威文章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50975"/>
            <a:ext cx="8839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5562600" y="3124200"/>
            <a:ext cx="1981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掌握技术整体研究状况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7275" y="1143000"/>
            <a:ext cx="5589588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295400" y="2362200"/>
            <a:ext cx="20574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1143000" y="4800600"/>
            <a:ext cx="32004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66800" y="3581400"/>
            <a:ext cx="5257800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950" y="990600"/>
            <a:ext cx="895985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8200" y="1143000"/>
            <a:ext cx="7010400" cy="516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1752600" y="1676400"/>
            <a:ext cx="18288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培训内容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IEEE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简介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IEL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数据库及 </a:t>
            </a:r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IEEE Xplore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平台介绍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IEEE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期刊会议投稿流程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smtClean="0">
                <a:latin typeface="微软雅黑" pitchFamily="34" charset="-122"/>
                <a:ea typeface="微软雅黑" pitchFamily="34" charset="-122"/>
              </a:rPr>
              <a:t>IEEE </a:t>
            </a:r>
            <a:r>
              <a:rPr lang="zh-CN" altLang="en-US" b="1" smtClean="0">
                <a:latin typeface="微软雅黑" pitchFamily="34" charset="-122"/>
                <a:ea typeface="微软雅黑" pitchFamily="34" charset="-122"/>
              </a:rPr>
              <a:t>相关资源推介</a:t>
            </a:r>
            <a:endParaRPr lang="en-US" altLang="zh-CN" b="1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1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其参考文献和引文可成为进一步追溯的种子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8700" y="990600"/>
            <a:ext cx="6438900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1676400"/>
            <a:ext cx="869950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200" y="1752600"/>
            <a:ext cx="6715125" cy="322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5848350"/>
            <a:ext cx="7315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定位欧美已授权专利（连接专利库查看最新专利和专利申请）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0"/>
            <a:ext cx="7851775" cy="3673475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1752600"/>
            <a:ext cx="6721475" cy="392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917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762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寻找技术难点解决方案，掌握相关专利概况</a:t>
            </a:r>
            <a:r>
              <a:rPr lang="zh-CN" altLang="zh-CN" sz="28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zh-CN" sz="2800" smtClean="0">
                <a:latin typeface="微软雅黑" pitchFamily="34" charset="-122"/>
                <a:ea typeface="微软雅黑" pitchFamily="34" charset="-122"/>
              </a:rPr>
            </a:br>
            <a:endParaRPr lang="zh-CN" sz="280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2688" y="1887538"/>
            <a:ext cx="7732712" cy="3903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了解相关技术标准，确保研发内容符合国际标准；寻找发起行业新标准机会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31200" cy="401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0" name="矩形 3"/>
          <p:cNvSpPr>
            <a:spLocks noChangeArrowheads="1"/>
          </p:cNvSpPr>
          <p:nvPr/>
        </p:nvSpPr>
        <p:spPr bwMode="auto">
          <a:xfrm>
            <a:off x="381000" y="5181600"/>
            <a:ext cx="1357313" cy="2857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4267200"/>
            <a:ext cx="2082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91000" y="3124200"/>
            <a:ext cx="2441575" cy="2589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进一步了解技术权威研发状况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219200"/>
            <a:ext cx="8202347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143000"/>
            <a:ext cx="8217726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705600" y="533400"/>
            <a:ext cx="1416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机构检索</a:t>
            </a:r>
            <a:endParaRPr lang="zh-CN" altLang="en-US" sz="18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Snagit_PPT8C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255863"/>
            <a:ext cx="2455385" cy="73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标注 11"/>
          <p:cNvSpPr/>
          <p:nvPr/>
        </p:nvSpPr>
        <p:spPr bwMode="auto">
          <a:xfrm>
            <a:off x="3886200" y="3810000"/>
            <a:ext cx="4495800" cy="2209800"/>
          </a:xfrm>
          <a:prstGeom prst="wedgeRoundRectCallout">
            <a:avLst>
              <a:gd name="adj1" fmla="val -72674"/>
              <a:gd name="adj2" fmla="val -8747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/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雷清泉教授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87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pPr marL="342900" indent="-342900"/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进一步了解技术权威研发状况</a:t>
            </a:r>
            <a:r>
              <a:rPr lang="zh-CN" altLang="zh-CN" sz="32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zh-CN" sz="3200" smtClean="0">
                <a:latin typeface="微软雅黑" pitchFamily="34" charset="-122"/>
                <a:ea typeface="微软雅黑" pitchFamily="34" charset="-122"/>
              </a:rPr>
            </a:br>
            <a:endParaRPr lang="zh-CN" sz="54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58000" y="609600"/>
            <a:ext cx="1416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作者检索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3886200" y="1371600"/>
            <a:ext cx="4343400" cy="2209800"/>
          </a:xfrm>
          <a:prstGeom prst="wedgeRoundRectCallout">
            <a:avLst>
              <a:gd name="adj1" fmla="val -72865"/>
              <a:gd name="adj2" fmla="val -43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           尤波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教授</a:t>
            </a:r>
            <a:endParaRPr lang="zh-CN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994" name="Picture 10" descr="http://a.hiphotos.baidu.com/baike/w%3D268%3Bg%3D0/sign=b96c7dc2cb177f3e1034fb0b48f45cfa/d6ca7bcb0a46f21fd6adb127f4246b600c33ae2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307370" y="1511258"/>
            <a:ext cx="1427785" cy="1892383"/>
          </a:xfrm>
          <a:prstGeom prst="rect">
            <a:avLst/>
          </a:prstGeom>
          <a:noFill/>
        </p:spPr>
      </p:pic>
      <p:pic>
        <p:nvPicPr>
          <p:cNvPr id="42002" name="Picture 18" descr="http://h.hiphotos.baidu.com/baike/w%3D268%3Bg%3D0/sign=b3bf07bf5adf8db1bc2e7b623118ba69/7af40ad162d9f2d3b8f322c8adec8a136327cc3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97594" y="3962400"/>
            <a:ext cx="1472711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pPr marL="342900" indent="-342900"/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进一步了解技术权威研发状况</a:t>
            </a:r>
            <a:r>
              <a:rPr lang="zh-CN" altLang="zh-CN" sz="32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zh-CN" sz="3200" smtClean="0">
                <a:latin typeface="微软雅黑" pitchFamily="34" charset="-122"/>
                <a:ea typeface="微软雅黑" pitchFamily="34" charset="-122"/>
              </a:rPr>
            </a:br>
            <a:endParaRPr lang="zh-CN" sz="54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58000" y="609600"/>
            <a:ext cx="1416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作者检索</a:t>
            </a:r>
          </a:p>
        </p:txBody>
      </p:sp>
      <p:pic>
        <p:nvPicPr>
          <p:cNvPr id="43012" name="Snagit_PPT8C4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8490187" cy="17526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nagit_PPT742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48" y="1250950"/>
            <a:ext cx="7936595" cy="530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1143000"/>
          </a:xfrm>
        </p:spPr>
        <p:txBody>
          <a:bodyPr/>
          <a:lstStyle/>
          <a:p>
            <a:r>
              <a:rPr lang="zh-CN" smtClean="0">
                <a:latin typeface="微软雅黑" pitchFamily="34" charset="-122"/>
                <a:ea typeface="微软雅黑" pitchFamily="34" charset="-122"/>
              </a:rPr>
              <a:t>下载引文信息</a:t>
            </a:r>
            <a:endParaRPr altLang="zh-CN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zh-CN" smtClean="0">
                <a:ea typeface="ＭＳ Ｐゴシック" pitchFamily="34" charset="-128"/>
              </a:rPr>
              <a:t>使用</a:t>
            </a:r>
            <a:r>
              <a:rPr altLang="zh-CN" smtClean="0">
                <a:ea typeface="ＭＳ Ｐゴシック" pitchFamily="34" charset="-128"/>
              </a:rPr>
              <a:t>IEEE Collabratec</a:t>
            </a:r>
            <a:r>
              <a:rPr lang="zh-CN" smtClean="0">
                <a:ea typeface="ＭＳ Ｐゴシック" pitchFamily="34" charset="-128"/>
              </a:rPr>
              <a:t>管理文献</a:t>
            </a:r>
            <a:endParaRPr altLang="zh-CN" smtClean="0">
              <a:ea typeface="ＭＳ Ｐゴシック" pitchFamily="34" charset="-128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追踪与掌握最新技术动态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zh-CN" smtClean="0">
                <a:latin typeface="微软雅黑" pitchFamily="34" charset="-122"/>
                <a:ea typeface="微软雅黑" pitchFamily="34" charset="-122"/>
              </a:rPr>
            </a:br>
            <a:endParaRPr lang="zh-CN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注册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smtClean="0">
                <a:latin typeface="微软雅黑" pitchFamily="34" charset="-122"/>
                <a:ea typeface="微软雅黑" pitchFamily="34" charset="-122"/>
              </a:rPr>
              <a:t>Xplore</a:t>
            </a: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个人帐号</a:t>
            </a:r>
            <a:endParaRPr lang="en-US" altLang="zh-CN" sz="24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定制热点技术信息推送</a:t>
            </a:r>
            <a:endParaRPr lang="en-US" altLang="zh-CN" sz="24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掌握权威研究人员最新进展</a:t>
            </a:r>
            <a:endParaRPr lang="en-US" altLang="zh-CN" sz="24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掌握竞争对手研究动态</a:t>
            </a:r>
            <a:endParaRPr lang="en-US" altLang="zh-CN" sz="2400" b="1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1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Snagit_PPT55D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1525"/>
            <a:ext cx="911066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nagit_PPT68D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1290638"/>
            <a:ext cx="65913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7332663" y="177800"/>
            <a:ext cx="304800" cy="5334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667000"/>
            <a:ext cx="7696200" cy="685800"/>
          </a:xfrm>
        </p:spPr>
        <p:txBody>
          <a:bodyPr/>
          <a:lstStyle/>
          <a:p>
            <a:pPr eaLnBrk="1" hangingPunct="1"/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>IEEE </a:t>
            </a:r>
            <a:r>
              <a:rPr lang="zh-CN" altLang="en-US" sz="4400" smtClean="0">
                <a:latin typeface="微软雅黑" pitchFamily="34" charset="-122"/>
                <a:ea typeface="微软雅黑" pitchFamily="34" charset="-122"/>
              </a:rPr>
              <a:t>简介</a:t>
            </a:r>
          </a:p>
        </p:txBody>
      </p:sp>
      <p:pic>
        <p:nvPicPr>
          <p:cNvPr id="20483" name="Picture 2" descr="http://www.ieee.org/about/toolkit/masterbrand/20040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838200"/>
            <a:ext cx="23129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Snagit_PPTEEF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68300"/>
            <a:ext cx="6248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线形标注 1(带强调线) 8"/>
          <p:cNvSpPr>
            <a:spLocks/>
          </p:cNvSpPr>
          <p:nvPr/>
        </p:nvSpPr>
        <p:spPr bwMode="auto">
          <a:xfrm>
            <a:off x="6629400" y="1981200"/>
            <a:ext cx="2312988" cy="2906713"/>
          </a:xfrm>
          <a:prstGeom prst="accentCallout1">
            <a:avLst>
              <a:gd name="adj1" fmla="val 78849"/>
              <a:gd name="adj2" fmla="val -7153"/>
              <a:gd name="adj3" fmla="val 113299"/>
              <a:gd name="adj4" fmla="val -44224"/>
            </a:avLst>
          </a:prstGeom>
          <a:solidFill>
            <a:schemeClr val="accent2">
              <a:lumMod val="60000"/>
              <a:lumOff val="40000"/>
              <a:alpha val="51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latin typeface="Arial" charset="0"/>
                <a:ea typeface="ＭＳ Ｐゴシック" charset="0"/>
                <a:cs typeface="ＭＳ Ｐゴシック" charset="0"/>
              </a:rPr>
              <a:t>The IEEE account registration process is an easy 3-click process – just fill out your First Name, Last Name, email address, password and two security questions.</a:t>
            </a:r>
            <a:endParaRPr lang="zh-CN" altLang="en-US" sz="1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229600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Snagit_PPTF96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>
            <a:spLocks noChangeArrowheads="1"/>
          </p:cNvSpPr>
          <p:nvPr/>
        </p:nvSpPr>
        <p:spPr bwMode="auto">
          <a:xfrm>
            <a:off x="3048000" y="839788"/>
            <a:ext cx="304800" cy="5334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A5002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Snagit_PPT6DC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标题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7239000" cy="685800"/>
          </a:xfrm>
        </p:spPr>
        <p:txBody>
          <a:bodyPr/>
          <a:lstStyle/>
          <a:p>
            <a:r>
              <a:rPr lang="zh-CN" sz="3200" smtClean="0">
                <a:latin typeface="宋体" pitchFamily="2" charset="-122"/>
              </a:rPr>
              <a:t>定制新刊</a:t>
            </a:r>
            <a:r>
              <a:rPr lang="zh-CN" altLang="zh-CN" sz="3200" smtClean="0">
                <a:latin typeface="宋体" pitchFamily="2" charset="-122"/>
              </a:rPr>
              <a:t>/</a:t>
            </a:r>
            <a:r>
              <a:rPr lang="zh-CN" sz="3200" smtClean="0">
                <a:latin typeface="宋体" pitchFamily="2" charset="-122"/>
              </a:rPr>
              <a:t>会议</a:t>
            </a:r>
            <a:r>
              <a:rPr lang="zh-CN" altLang="zh-CN" sz="3200" smtClean="0">
                <a:latin typeface="宋体" pitchFamily="2" charset="-122"/>
              </a:rPr>
              <a:t>/</a:t>
            </a:r>
            <a:r>
              <a:rPr lang="zh-CN" sz="3200" smtClean="0">
                <a:latin typeface="宋体" pitchFamily="2" charset="-122"/>
              </a:rPr>
              <a:t>标准</a:t>
            </a:r>
            <a:r>
              <a:rPr lang="zh-CN" altLang="zh-CN" sz="3200" smtClean="0">
                <a:latin typeface="宋体" pitchFamily="2" charset="-122"/>
              </a:rPr>
              <a:t>/</a:t>
            </a:r>
            <a:r>
              <a:rPr lang="zh-CN" sz="3200" smtClean="0">
                <a:latin typeface="宋体" pitchFamily="2" charset="-122"/>
              </a:rPr>
              <a:t>书推送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nagit_PPT21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673893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nagit_PPTEDB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0"/>
            <a:ext cx="7200900" cy="168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sz="3200" smtClean="0">
                <a:latin typeface="宋体" pitchFamily="2" charset="-122"/>
              </a:rPr>
              <a:t>定制热点技术信息推送</a:t>
            </a:r>
            <a:r>
              <a:rPr lang="zh-CN" altLang="zh-CN" sz="3200" smtClean="0">
                <a:latin typeface="宋体" pitchFamily="2" charset="-122"/>
              </a:rPr>
              <a:t/>
            </a:r>
            <a:br>
              <a:rPr lang="zh-CN" altLang="zh-CN" sz="3200" smtClean="0">
                <a:latin typeface="宋体" pitchFamily="2" charset="-122"/>
              </a:rPr>
            </a:br>
            <a:r>
              <a:rPr lang="zh-CN" sz="3200" smtClean="0">
                <a:latin typeface="宋体" pitchFamily="2" charset="-122"/>
              </a:rPr>
              <a:t>掌握权威研究人员最新进展</a:t>
            </a:r>
            <a:r>
              <a:rPr lang="zh-CN" altLang="zh-CN" sz="3200" smtClean="0">
                <a:latin typeface="宋体" pitchFamily="2" charset="-122"/>
              </a:rPr>
              <a:t/>
            </a:r>
            <a:br>
              <a:rPr lang="zh-CN" altLang="zh-CN" sz="3200" smtClean="0">
                <a:latin typeface="宋体" pitchFamily="2" charset="-122"/>
              </a:rPr>
            </a:br>
            <a:r>
              <a:rPr lang="zh-CN" sz="3200" smtClean="0">
                <a:latin typeface="宋体" pitchFamily="2" charset="-122"/>
              </a:rPr>
              <a:t>掌握竞争对手研究动态</a:t>
            </a:r>
            <a:r>
              <a:rPr lang="zh-CN" altLang="zh-CN" sz="3200" smtClean="0">
                <a:latin typeface="Verdana" pitchFamily="34" charset="0"/>
              </a:rPr>
              <a:t/>
            </a:r>
            <a:br>
              <a:rPr lang="zh-CN" altLang="zh-CN" sz="3200" smtClean="0">
                <a:latin typeface="Verdana" pitchFamily="34" charset="0"/>
              </a:rPr>
            </a:br>
            <a:endParaRPr lang="zh-CN" sz="320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87630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6019800" y="3124200"/>
            <a:ext cx="2895600" cy="2362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1905000"/>
            <a:ext cx="8212138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8600" y="2800350"/>
            <a:ext cx="8734425" cy="272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991600" cy="1143000"/>
          </a:xfrm>
        </p:spPr>
        <p:txBody>
          <a:bodyPr/>
          <a:lstStyle/>
          <a:p>
            <a:pPr algn="ctr"/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40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4400" smtClean="0">
                <a:latin typeface="微软雅黑" pitchFamily="34" charset="-122"/>
                <a:ea typeface="微软雅黑" pitchFamily="34" charset="-122"/>
              </a:rPr>
              <a:t>期刊会议投稿流程</a:t>
            </a:r>
            <a:endParaRPr lang="en-US" altLang="zh-CN" sz="440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77825" y="438150"/>
            <a:ext cx="8229600" cy="979488"/>
          </a:xfrm>
        </p:spPr>
        <p:txBody>
          <a:bodyPr/>
          <a:lstStyle/>
          <a:p>
            <a:r>
              <a:rPr sz="360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sz="3600" smtClean="0">
                <a:latin typeface="微软雅黑" pitchFamily="34" charset="-122"/>
                <a:ea typeface="微软雅黑" pitchFamily="34" charset="-122"/>
              </a:rPr>
              <a:t>期刊投稿</a:t>
            </a:r>
            <a:r>
              <a:rPr sz="360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sz="44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sz="4400" smtClean="0">
                <a:latin typeface="微软雅黑" pitchFamily="34" charset="-122"/>
                <a:ea typeface="微软雅黑" pitchFamily="34" charset="-122"/>
              </a:rPr>
            </a:br>
            <a:endParaRPr sz="44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253" name="Rounded Rectangle 16"/>
          <p:cNvSpPr>
            <a:spLocks noChangeArrowheads="1"/>
          </p:cNvSpPr>
          <p:nvPr/>
        </p:nvSpPr>
        <p:spPr bwMode="auto">
          <a:xfrm>
            <a:off x="2643188" y="1968500"/>
            <a:ext cx="3762375" cy="23987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570163" y="1995488"/>
            <a:ext cx="37496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10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180</a:t>
            </a:r>
            <a:r>
              <a:rPr lang="en-US" altLang="zh-CN" sz="10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+</a:t>
            </a:r>
            <a:endParaRPr lang="en-US" sz="10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Journals, Transactions, Magazines</a:t>
            </a:r>
          </a:p>
        </p:txBody>
      </p:sp>
      <p:pic>
        <p:nvPicPr>
          <p:cNvPr id="9" name="Picture 8" descr="http://ieeexplore.ieee.org/ielx5/42/5968123/5968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025" y="4619625"/>
            <a:ext cx="730250" cy="91440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16" descr="http://s1.gigaimg.com/avaxhome/47/45/001a4547_mediu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1850" y="4702175"/>
            <a:ext cx="838200" cy="106045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12" descr="http://www.ieee.org/ucm/groups/public/@ieee/@web/@org/@pubs/documents/images/420719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1138" y="4737100"/>
            <a:ext cx="11001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Signal Processing Magazine, IEE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0113" y="4894263"/>
            <a:ext cx="1087437" cy="1484312"/>
          </a:xfrm>
          <a:prstGeom prst="rect">
            <a:avLst/>
          </a:prstGeom>
          <a:noFill/>
          <a:ln w="63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3200" smtClean="0"/>
              <a:t>学术期刊</a:t>
            </a:r>
            <a:r>
              <a:rPr altLang="zh-CN" sz="3200" smtClean="0"/>
              <a:t>-Journals</a:t>
            </a:r>
            <a:endParaRPr lang="zh-CN" sz="3200" smtClean="0"/>
          </a:p>
        </p:txBody>
      </p:sp>
      <p:sp>
        <p:nvSpPr>
          <p:cNvPr id="55299" name="内容占位符 2"/>
          <p:cNvSpPr>
            <a:spLocks noGrp="1"/>
          </p:cNvSpPr>
          <p:nvPr>
            <p:ph idx="1"/>
          </p:nvPr>
        </p:nvSpPr>
        <p:spPr>
          <a:xfrm>
            <a:off x="457200" y="1676400"/>
            <a:ext cx="4038600" cy="3962400"/>
          </a:xfrm>
        </p:spPr>
        <p:txBody>
          <a:bodyPr/>
          <a:lstStyle/>
          <a:p>
            <a:r>
              <a:rPr lang="en-US" altLang="zh-CN" sz="1800" smtClean="0"/>
              <a:t>Journals, Transactions, and Letters are the primary means for publishing technical papers concerning original work in IEEE fields of interest. </a:t>
            </a:r>
          </a:p>
          <a:p>
            <a:pPr lvl="1"/>
            <a:r>
              <a:rPr lang="en-US" altLang="zh-CN" sz="1600" smtClean="0"/>
              <a:t>The primary purpose of Journals, Transactions, and Letters is to disclose and provide a permanent archival record of original technical work that advances the state of the art or provides novel insights. </a:t>
            </a:r>
          </a:p>
          <a:p>
            <a:pPr lvl="1"/>
            <a:r>
              <a:rPr lang="en-US" altLang="zh-CN" sz="1600" smtClean="0"/>
              <a:t>Letters are for the publication of brief papers, usually three to four pages in length. </a:t>
            </a:r>
          </a:p>
          <a:p>
            <a:endParaRPr lang="en-US" altLang="zh-CN" sz="18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916" t="1852" r="1683" b="5556"/>
          <a:stretch>
            <a:fillRect/>
          </a:stretch>
        </p:blipFill>
        <p:spPr bwMode="auto">
          <a:xfrm>
            <a:off x="4902200" y="1430338"/>
            <a:ext cx="2105025" cy="27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4761" t="2725" r="4784"/>
          <a:stretch>
            <a:fillRect/>
          </a:stretch>
        </p:blipFill>
        <p:spPr bwMode="auto">
          <a:xfrm>
            <a:off x="5673725" y="1747838"/>
            <a:ext cx="1954213" cy="272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4485" t="2130" r="3589" b="427"/>
          <a:stretch>
            <a:fillRect/>
          </a:stretch>
        </p:blipFill>
        <p:spPr bwMode="auto">
          <a:xfrm>
            <a:off x="6553200" y="2057400"/>
            <a:ext cx="1903413" cy="285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3200" smtClean="0"/>
              <a:t>技术杂志</a:t>
            </a:r>
            <a:r>
              <a:rPr altLang="zh-CN" sz="3200" smtClean="0"/>
              <a:t>-Magazines</a:t>
            </a:r>
            <a:endParaRPr lang="zh-CN" sz="3200" smtClean="0"/>
          </a:p>
        </p:txBody>
      </p:sp>
      <p:sp>
        <p:nvSpPr>
          <p:cNvPr id="56323" name="内容占位符 2"/>
          <p:cNvSpPr>
            <a:spLocks noGrp="1"/>
          </p:cNvSpPr>
          <p:nvPr>
            <p:ph idx="1"/>
          </p:nvPr>
        </p:nvSpPr>
        <p:spPr>
          <a:xfrm>
            <a:off x="457200" y="1676400"/>
            <a:ext cx="4267200" cy="4114800"/>
          </a:xfrm>
        </p:spPr>
        <p:txBody>
          <a:bodyPr/>
          <a:lstStyle/>
          <a:p>
            <a:r>
              <a:rPr lang="en-US" altLang="zh-CN" sz="2000" smtClean="0"/>
              <a:t>Magazines are characterized by regular and continuing issues with significant technical content in addition to general news and regular columns</a:t>
            </a:r>
          </a:p>
          <a:p>
            <a:pPr lvl="1"/>
            <a:r>
              <a:rPr lang="en-US" altLang="zh-CN" sz="1800" smtClean="0"/>
              <a:t>IEEE Communications Magazine</a:t>
            </a:r>
          </a:p>
          <a:p>
            <a:pPr lvl="1"/>
            <a:r>
              <a:rPr lang="en-US" altLang="zh-CN" sz="1800" smtClean="0"/>
              <a:t>IEEE Microwave Magazine</a:t>
            </a:r>
            <a:endParaRPr lang="zh-CN" altLang="zh-CN" sz="1800" smtClean="0"/>
          </a:p>
          <a:p>
            <a:pPr lvl="1" eaLnBrk="1" fontAlgn="ctr" hangingPunct="1"/>
            <a:r>
              <a:rPr lang="it-IT" altLang="zh-CN" sz="1800" smtClean="0"/>
              <a:t>IEEE  Signal Processing Magazine </a:t>
            </a:r>
            <a:endParaRPr lang="zh-CN" altLang="zh-CN" sz="1800" smtClean="0"/>
          </a:p>
          <a:p>
            <a:pPr lvl="1" eaLnBrk="1" fontAlgn="ctr" hangingPunct="1"/>
            <a:r>
              <a:rPr lang="fr-FR" altLang="zh-CN" sz="1800" smtClean="0"/>
              <a:t>IEEE Instrumentation &amp; Measurement Magazine </a:t>
            </a:r>
          </a:p>
          <a:p>
            <a:pPr lvl="1" eaLnBrk="1" fontAlgn="ctr" hangingPunct="1"/>
            <a:r>
              <a:rPr lang="fr-FR" altLang="zh-CN" sz="1800" smtClean="0"/>
              <a:t>......</a:t>
            </a:r>
            <a:endParaRPr lang="zh-CN" altLang="zh-CN" sz="1800" smtClean="0"/>
          </a:p>
          <a:p>
            <a:endParaRPr lang="en-US" altLang="zh-CN" sz="2000" smtClean="0"/>
          </a:p>
          <a:p>
            <a:endParaRPr lang="en-US" altLang="zh-CN" sz="2000" smtClean="0"/>
          </a:p>
          <a:p>
            <a:endParaRPr lang="zh-CN" altLang="en-US" sz="2000" smtClean="0"/>
          </a:p>
          <a:p>
            <a:endParaRPr lang="zh-CN" altLang="en-US" sz="200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150" y="2273300"/>
            <a:ext cx="2085975" cy="286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90800"/>
            <a:ext cx="2057400" cy="282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008313"/>
            <a:ext cx="1998663" cy="274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905000"/>
            <a:ext cx="2857500" cy="82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14400" y="3124200"/>
            <a:ext cx="77724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>
                <a:cs typeface="Times New Roman" pitchFamily="18" charset="0"/>
              </a:rPr>
              <a:t>The </a:t>
            </a:r>
            <a:r>
              <a:rPr lang="en-US" altLang="zh-CN" sz="4400" b="1">
                <a:solidFill>
                  <a:srgbClr val="A50021"/>
                </a:solidFill>
                <a:cs typeface="Times New Roman" pitchFamily="18" charset="0"/>
              </a:rPr>
              <a:t>I</a:t>
            </a:r>
            <a:r>
              <a:rPr lang="en-US" altLang="zh-CN" sz="4400" b="1">
                <a:cs typeface="Times New Roman" pitchFamily="18" charset="0"/>
              </a:rPr>
              <a:t>nstitute of </a:t>
            </a:r>
            <a:r>
              <a:rPr lang="en-US" altLang="zh-CN" sz="4400" b="1">
                <a:solidFill>
                  <a:srgbClr val="A50021"/>
                </a:solidFill>
                <a:cs typeface="Times New Roman" pitchFamily="18" charset="0"/>
              </a:rPr>
              <a:t>E</a:t>
            </a:r>
            <a:r>
              <a:rPr lang="en-US" altLang="zh-CN" sz="4400" b="1">
                <a:cs typeface="Times New Roman" pitchFamily="18" charset="0"/>
              </a:rPr>
              <a:t>lectrical and </a:t>
            </a:r>
            <a:r>
              <a:rPr lang="en-US" altLang="zh-CN" sz="4400" b="1">
                <a:solidFill>
                  <a:srgbClr val="A50021"/>
                </a:solidFill>
                <a:cs typeface="Times New Roman" pitchFamily="18" charset="0"/>
              </a:rPr>
              <a:t>E</a:t>
            </a:r>
            <a:r>
              <a:rPr lang="en-US" altLang="zh-CN" sz="4400" b="1">
                <a:cs typeface="Times New Roman" pitchFamily="18" charset="0"/>
              </a:rPr>
              <a:t>lectronics </a:t>
            </a:r>
            <a:r>
              <a:rPr lang="en-US" altLang="zh-CN" sz="4400" b="1">
                <a:solidFill>
                  <a:srgbClr val="A50021"/>
                </a:solidFill>
                <a:cs typeface="Times New Roman" pitchFamily="18" charset="0"/>
              </a:rPr>
              <a:t>E</a:t>
            </a:r>
            <a:r>
              <a:rPr lang="en-US" altLang="zh-CN" sz="4400" b="1">
                <a:cs typeface="Times New Roman" pitchFamily="18" charset="0"/>
              </a:rPr>
              <a:t>ngineers</a:t>
            </a:r>
            <a:endParaRPr lang="zh-CN" altLang="en-US" sz="4400" b="1">
              <a:cs typeface="Times New Roman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90800" y="4648200"/>
            <a:ext cx="38782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电气电子工程师学会</a:t>
            </a:r>
            <a:endParaRPr lang="zh-CN" altLang="en-US" sz="3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09" name="灯片编号占位符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C085FE-874C-44FB-8357-F75938828E89}" type="slidenum">
              <a:rPr lang="en-US" altLang="zh-CN" smtClean="0"/>
              <a:pPr/>
              <a:t>4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8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altLang="zh-CN" sz="3200" smtClean="0">
                <a:latin typeface="微软雅黑" pitchFamily="34" charset="-122"/>
                <a:ea typeface="微软雅黑" pitchFamily="34" charset="-122"/>
              </a:rPr>
              <a:t>MTT</a:t>
            </a:r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刊物为例</a:t>
            </a:r>
            <a:r>
              <a:rPr lang="zh-CN" altLang="zh-CN" sz="320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zh-CN" smtClean="0">
                <a:latin typeface="微软雅黑" pitchFamily="34" charset="-122"/>
                <a:ea typeface="微软雅黑" pitchFamily="34" charset="-122"/>
              </a:rPr>
            </a:br>
            <a:endParaRPr lang="zh-CN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734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23963"/>
            <a:ext cx="137160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4"/>
          <p:cNvGraphicFramePr>
            <a:graphicFrameLocks noGrp="1"/>
          </p:cNvGraphicFramePr>
          <p:nvPr/>
        </p:nvGraphicFramePr>
        <p:xfrm>
          <a:off x="1905000" y="914400"/>
          <a:ext cx="6934200" cy="2441576"/>
        </p:xfrm>
        <a:graphic>
          <a:graphicData uri="http://schemas.openxmlformats.org/drawingml/2006/table">
            <a:tbl>
              <a:tblPr/>
              <a:tblGrid>
                <a:gridCol w="1524000"/>
                <a:gridCol w="1739900"/>
                <a:gridCol w="1612900"/>
                <a:gridCol w="2057400"/>
              </a:tblGrid>
              <a:tr h="36574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45712" marB="45712">
                    <a:lnL w="0" cmpd="sng">
                      <a:solidFill>
                        <a:srgbClr val="000000"/>
                      </a:solidFill>
                      <a:prstDash val="soli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000000"/>
                      </a:solidFill>
                      <a:prstDash val="soli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Transactions</a:t>
                      </a:r>
                      <a:endParaRPr lang="zh-CN" altLang="en-US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Letters</a:t>
                      </a:r>
                      <a:endParaRPr lang="zh-CN" altLang="en-US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Magazine</a:t>
                      </a:r>
                      <a:endParaRPr lang="zh-CN" altLang="en-US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95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NewResearch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Article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YES(6pages,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over-lengthcharge)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YES(3pages)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95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TutorialArticle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YES(atexpert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level)</a:t>
                      </a:r>
                      <a:r>
                        <a:rPr lang="en-US" altLang="zh-CN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zh-CN" altLang="en-US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一般约稿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YES(atFundamental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toIntermediatelevel)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9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Application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95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ReviewArticle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YES(atexpert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level)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YES(atFundamental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toIntermediatelevel)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>
                    <a:lnL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361" name="内容占位符 9"/>
          <p:cNvSpPr>
            <a:spLocks noGrp="1"/>
          </p:cNvSpPr>
          <p:nvPr>
            <p:ph idx="1"/>
          </p:nvPr>
        </p:nvSpPr>
        <p:spPr>
          <a:xfrm>
            <a:off x="533400" y="3505200"/>
            <a:ext cx="7086600" cy="2971800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ts val="1000"/>
              </a:lnSpc>
              <a:spcBef>
                <a:spcPct val="0"/>
              </a:spcBef>
              <a:defRPr/>
            </a:pPr>
            <a:endParaRPr lang="en-US" altLang="zh-CN" sz="2000" dirty="0" smtClean="0"/>
          </a:p>
          <a:p>
            <a:pPr>
              <a:lnSpc>
                <a:spcPts val="23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Research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Article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Papers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in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journals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use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the IEEE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standard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format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and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must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include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Title, Abstract,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Introduction,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Technical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Content, Conclusions,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and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References.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transactions</a:t>
            </a:r>
            <a:r>
              <a:rPr lang="zh-CN" altLang="en-US" sz="1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also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include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author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biographies.</a:t>
            </a:r>
          </a:p>
          <a:p>
            <a:pPr>
              <a:lnSpc>
                <a:spcPts val="21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Tutorial:</a:t>
            </a:r>
            <a:r>
              <a:rPr lang="en-US" altLang="zh-CN" sz="1600" dirty="0" smtClean="0">
                <a:cs typeface="Times New Roman" pitchFamily="18" charset="0"/>
              </a:rPr>
              <a:t> 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Unique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presentation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known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material. Valuable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methodologies,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exhaustive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references</a:t>
            </a:r>
          </a:p>
          <a:p>
            <a:pPr>
              <a:lnSpc>
                <a:spcPts val="21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Application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Note: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Describe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current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application of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technology: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circuits,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systems,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models, concepts.</a:t>
            </a:r>
          </a:p>
          <a:p>
            <a:pPr>
              <a:lnSpc>
                <a:spcPts val="21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zh-CN" sz="1600" b="1" dirty="0" smtClean="0">
                <a:solidFill>
                  <a:srgbClr val="000000"/>
                </a:solidFill>
                <a:cs typeface="Times New Roman" pitchFamily="18" charset="0"/>
              </a:rPr>
              <a:t>Review:</a:t>
            </a:r>
            <a:r>
              <a:rPr lang="en-US" altLang="zh-CN" sz="1600" dirty="0" smtClean="0">
                <a:cs typeface="Times New Roman" pitchFamily="18" charset="0"/>
              </a:rPr>
              <a:t> 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Historical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account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field,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exhaustive references, explanation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state-of-the-art,</a:t>
            </a:r>
            <a:r>
              <a:rPr lang="en-US" altLang="zh-CN" sz="1600" dirty="0" smtClean="0"/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indications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future</a:t>
            </a:r>
            <a:r>
              <a:rPr lang="en-US" altLang="zh-CN" sz="1600" dirty="0" smtClean="0"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cs typeface="Times New Roman" pitchFamily="18" charset="0"/>
              </a:rPr>
              <a:t>research</a:t>
            </a:r>
          </a:p>
          <a:p>
            <a:pPr>
              <a:defRPr/>
            </a:pPr>
            <a:endParaRPr lang="zh-CN" altLang="en-US" sz="1800" dirty="0" smtClean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Single Corner Rectangle 18"/>
          <p:cNvSpPr/>
          <p:nvPr/>
        </p:nvSpPr>
        <p:spPr>
          <a:xfrm>
            <a:off x="495300" y="1697038"/>
            <a:ext cx="3086100" cy="500062"/>
          </a:xfrm>
          <a:prstGeom prst="snip1Rect">
            <a:avLst>
              <a:gd name="adj" fmla="val 40164"/>
            </a:avLst>
          </a:prstGeom>
          <a:solidFill>
            <a:srgbClr val="0066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96900" y="2219325"/>
            <a:ext cx="8458200" cy="3970338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 </a:t>
            </a:r>
            <a:r>
              <a:rPr lang="en-US" altLang="en-US" sz="180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通信技术领域</a:t>
            </a:r>
            <a:endParaRPr lang="en-US" altLang="en-US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 </a:t>
            </a:r>
            <a:r>
              <a:rPr lang="en-US" altLang="en-US" sz="180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计算机科学硬件结构领域</a:t>
            </a:r>
            <a:endParaRPr lang="en-US" altLang="en-US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 </a:t>
            </a:r>
            <a:r>
              <a:rPr lang="en-US" altLang="en-US" sz="180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计算机科学人工智能领域</a:t>
            </a:r>
            <a:endParaRPr lang="en-US" altLang="en-US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 </a:t>
            </a:r>
            <a:endParaRPr lang="en-US" altLang="en-US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 </a:t>
            </a:r>
            <a:endParaRPr lang="en-US" altLang="en-US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 </a:t>
            </a:r>
            <a:endParaRPr lang="en-US" altLang="en-US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</a:t>
            </a:r>
            <a:endParaRPr lang="en-US" altLang="en-US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</a:t>
            </a:r>
            <a:endParaRPr lang="en-US" altLang="en-US" sz="18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0066A1"/>
                </a:solidFill>
                <a:latin typeface="微软雅黑" pitchFamily="34" charset="-122"/>
                <a:ea typeface="微软雅黑" pitchFamily="34" charset="-122"/>
              </a:rPr>
              <a:t># 1</a:t>
            </a:r>
            <a:endParaRPr lang="en-US" altLang="en-US" sz="180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372" name="Group 1"/>
          <p:cNvGrpSpPr>
            <a:grpSpLocks/>
          </p:cNvGrpSpPr>
          <p:nvPr/>
        </p:nvGrpSpPr>
        <p:grpSpPr bwMode="auto">
          <a:xfrm>
            <a:off x="5700713" y="1416050"/>
            <a:ext cx="3149600" cy="4046538"/>
            <a:chOff x="5751172" y="1715831"/>
            <a:chExt cx="2757179" cy="3543035"/>
          </a:xfrm>
        </p:grpSpPr>
        <p:pic>
          <p:nvPicPr>
            <p:cNvPr id="58378" name="Picture 8" descr="http://ieeexplore.ieee.org/ielx5/42/5968123/596812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44550" y="3922145"/>
              <a:ext cx="1069377" cy="1336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9" name="Picture 16" descr="http://s1.gigaimg.com/avaxhome/47/45/001a4547_medium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51172" y="2091957"/>
              <a:ext cx="1375455" cy="17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0" name="Picture 12" descr="http://www.ieee.org/ucm/groups/public/@ieee/@web/@org/@pubs/documents/images/4207196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89541" y="1715831"/>
              <a:ext cx="1102909" cy="1438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1" name="Picture 5" descr="Signal Processing Magazine, IEE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06295" y="3186202"/>
              <a:ext cx="1302056" cy="177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5" name="Text Box 4"/>
          <p:cNvSpPr txBox="1">
            <a:spLocks noChangeArrowheads="1"/>
          </p:cNvSpPr>
          <p:nvPr/>
        </p:nvSpPr>
        <p:spPr bwMode="white">
          <a:xfrm>
            <a:off x="457200" y="6218238"/>
            <a:ext cx="4038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1200" dirty="0">
                <a:latin typeface="Verdana" pitchFamily="34" charset="0"/>
                <a:ea typeface="ＭＳ Ｐゴシック" pitchFamily="34" charset="-128"/>
              </a:rPr>
              <a:t>Based on the 2015 study released June 2016</a:t>
            </a:r>
          </a:p>
          <a:p>
            <a:pPr algn="ctr" defTabSz="457200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80000"/>
              <a:buFont typeface="Wingdings" pitchFamily="2" charset="2"/>
              <a:buNone/>
              <a:defRPr/>
            </a:pPr>
            <a:endParaRPr lang="en-US" altLang="en-US" sz="1400" dirty="0">
              <a:solidFill>
                <a:schemeClr val="bg2">
                  <a:lumMod val="75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374" name="Rectangle 15"/>
          <p:cNvSpPr>
            <a:spLocks noChangeArrowheads="1"/>
          </p:cNvSpPr>
          <p:nvPr/>
        </p:nvSpPr>
        <p:spPr bwMode="auto">
          <a:xfrm>
            <a:off x="5214938" y="5483225"/>
            <a:ext cx="3840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lang="en-US" altLang="en-US" sz="1200">
                <a:latin typeface="Verdana" pitchFamily="34" charset="0"/>
                <a:ea typeface="ＭＳ Ｐゴシック" pitchFamily="34" charset="-128"/>
              </a:rPr>
              <a:t>The Thomson Reuters Journal Citation Reports presents quantifiable statistical data that provides a systematic, objective way to evaluate the world’s leading journals.</a:t>
            </a:r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black">
          <a:xfrm>
            <a:off x="457200" y="4699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838200" indent="-838200" defTabSz="457200">
              <a:buClr>
                <a:srgbClr val="808080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IEEE </a:t>
            </a:r>
            <a:r>
              <a:rPr lang="zh-CN" altLang="en-US" sz="3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期刊影响因子学科排名</a:t>
            </a:r>
            <a:endParaRPr lang="en-US" altLang="en-US" sz="3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838200" indent="-838200" defTabSz="457200">
              <a:lnSpc>
                <a:spcPts val="2600"/>
              </a:lnSpc>
              <a:buClr>
                <a:srgbClr val="808080"/>
              </a:buClr>
              <a:buSzPct val="80000"/>
              <a:defRPr/>
            </a:pPr>
            <a:r>
              <a:rPr lang="en-US" altLang="en-US" sz="2000" dirty="0">
                <a:solidFill>
                  <a:srgbClr val="E37222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Thomson Reuters Journal Citation Reports</a:t>
            </a:r>
            <a:r>
              <a:rPr lang="en-US" altLang="en-US" sz="2000" baseline="30000" dirty="0">
                <a:solidFill>
                  <a:srgbClr val="E37222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®</a:t>
            </a:r>
            <a:r>
              <a:rPr lang="en-US" altLang="en-US" sz="2000" dirty="0">
                <a:solidFill>
                  <a:srgbClr val="E37222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 by Impact Factor</a:t>
            </a:r>
          </a:p>
          <a:p>
            <a:pPr marL="838200" indent="-838200" defTabSz="457200">
              <a:buClr>
                <a:srgbClr val="808080"/>
              </a:buClr>
              <a:buSzPct val="80000"/>
              <a:buFont typeface="Wingdings" pitchFamily="2" charset="2"/>
              <a:buNone/>
              <a:defRPr/>
            </a:pPr>
            <a:endParaRPr lang="en-US" altLang="en-US" sz="3200" dirty="0">
              <a:solidFill>
                <a:srgbClr val="0066A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698500" y="1671638"/>
            <a:ext cx="38608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en-US" altLang="en-US" sz="1700" b="1" dirty="0">
                <a:solidFill>
                  <a:srgbClr val="FFFFFF"/>
                </a:solidFill>
                <a:latin typeface="+mn-lt"/>
              </a:rPr>
              <a:t>IEEE </a:t>
            </a:r>
            <a:r>
              <a:rPr lang="zh-CN" altLang="en-US" sz="1700" b="1" dirty="0">
                <a:solidFill>
                  <a:srgbClr val="FFFFFF"/>
                </a:solidFill>
                <a:latin typeface="+mn-lt"/>
              </a:rPr>
              <a:t>期刊相关领域排名</a:t>
            </a:r>
            <a:endParaRPr lang="en-US" altLang="en-US" sz="17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429000"/>
            <a:ext cx="35814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sz="1800" kern="0" dirty="0">
                <a:latin typeface="微软雅黑" pitchFamily="34" charset="-122"/>
                <a:ea typeface="微软雅黑" pitchFamily="34" charset="-122"/>
                <a:cs typeface="Arial"/>
              </a:rPr>
              <a:t>计算机科学信息系统领域</a:t>
            </a:r>
            <a:endParaRPr lang="zh-CN" sz="1800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sz="1800" kern="0" dirty="0">
                <a:latin typeface="微软雅黑" pitchFamily="34" charset="-122"/>
                <a:ea typeface="微软雅黑" pitchFamily="34" charset="-122"/>
                <a:cs typeface="Arial"/>
              </a:rPr>
              <a:t>计算机科学控制论领域</a:t>
            </a:r>
            <a:endParaRPr lang="zh-CN" sz="1800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sz="1800" kern="0" dirty="0">
                <a:latin typeface="微软雅黑" pitchFamily="34" charset="-122"/>
                <a:ea typeface="微软雅黑" pitchFamily="34" charset="-122"/>
                <a:cs typeface="Arial"/>
              </a:rPr>
              <a:t>计算机科学理论与方法领域</a:t>
            </a:r>
            <a:endParaRPr lang="zh-CN" sz="1800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sz="1800" kern="0" dirty="0">
                <a:latin typeface="微软雅黑" pitchFamily="34" charset="-122"/>
                <a:ea typeface="微软雅黑" pitchFamily="34" charset="-122"/>
                <a:cs typeface="Arial"/>
              </a:rPr>
              <a:t>制造工程领域</a:t>
            </a:r>
            <a:endParaRPr lang="zh-CN" sz="1800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自动化控制系统领域</a:t>
            </a:r>
            <a:endParaRPr lang="zh-CN" sz="1800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仪器仪表领域</a:t>
            </a:r>
            <a:endParaRPr lang="zh-CN" sz="1800" kern="100" dirty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>
              <a:defRPr/>
            </a:pPr>
            <a:endParaRPr lang="zh-CN" altLang="en-US" sz="18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altLang="zh-CN" sz="3200" smtClean="0">
                <a:latin typeface="微软雅黑" pitchFamily="34" charset="-122"/>
                <a:ea typeface="微软雅黑" pitchFamily="34" charset="-122"/>
              </a:rPr>
              <a:t>IEEE Xplore</a:t>
            </a:r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寻找合适的期刊</a:t>
            </a:r>
            <a:r>
              <a:rPr altLang="zh-CN" sz="320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sz="320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010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963" y="1295400"/>
            <a:ext cx="8834437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查看期刊投稿信息</a:t>
            </a:r>
            <a:endParaRPr lang="zh-CN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371600"/>
            <a:ext cx="7315200" cy="4598988"/>
          </a:xfrm>
          <a:noFill/>
        </p:spPr>
      </p:pic>
      <p:sp>
        <p:nvSpPr>
          <p:cNvPr id="60420" name="矩形 4"/>
          <p:cNvSpPr>
            <a:spLocks noChangeArrowheads="1"/>
          </p:cNvSpPr>
          <p:nvPr/>
        </p:nvSpPr>
        <p:spPr bwMode="auto">
          <a:xfrm>
            <a:off x="3429000" y="2971800"/>
            <a:ext cx="2895600" cy="1295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60421" name="矩形 5"/>
          <p:cNvSpPr>
            <a:spLocks noChangeArrowheads="1"/>
          </p:cNvSpPr>
          <p:nvPr/>
        </p:nvSpPr>
        <p:spPr bwMode="auto">
          <a:xfrm>
            <a:off x="990600" y="2819400"/>
            <a:ext cx="2286000" cy="3276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>
                <a:latin typeface="微软雅黑" pitchFamily="34" charset="-122"/>
                <a:ea typeface="微软雅黑" pitchFamily="34" charset="-122"/>
              </a:rPr>
              <a:t>查看期刊更多投稿相关信息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905000"/>
            <a:ext cx="8305800" cy="4202113"/>
          </a:xfrm>
          <a:noFill/>
        </p:spPr>
      </p:pic>
      <p:sp>
        <p:nvSpPr>
          <p:cNvPr id="61444" name="矩形 4"/>
          <p:cNvSpPr>
            <a:spLocks noChangeArrowheads="1"/>
          </p:cNvSpPr>
          <p:nvPr/>
        </p:nvSpPr>
        <p:spPr bwMode="auto">
          <a:xfrm>
            <a:off x="3429000" y="3567113"/>
            <a:ext cx="27432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84288"/>
            <a:ext cx="8615363" cy="5573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zh-CN" sz="3200" smtClean="0"/>
              <a:t>电子投稿：</a:t>
            </a:r>
            <a:r>
              <a:rPr altLang="zh-CN" sz="3200" smtClean="0"/>
              <a:t>E-Submission</a:t>
            </a:r>
            <a:endParaRPr lang="zh-CN" sz="3200" smtClean="0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66800"/>
            <a:ext cx="7756525" cy="4876800"/>
          </a:xfrm>
          <a:noFill/>
        </p:spPr>
      </p:pic>
      <p:sp>
        <p:nvSpPr>
          <p:cNvPr id="62468" name="矩形 4"/>
          <p:cNvSpPr>
            <a:spLocks noChangeArrowheads="1"/>
          </p:cNvSpPr>
          <p:nvPr/>
        </p:nvSpPr>
        <p:spPr bwMode="auto">
          <a:xfrm>
            <a:off x="6248400" y="1600200"/>
            <a:ext cx="20574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zh-CN" altLang="en-US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7975"/>
            <a:ext cx="78486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344488"/>
            <a:ext cx="6096000" cy="6030912"/>
          </a:xfrm>
        </p:spPr>
      </p:pic>
      <p:sp>
        <p:nvSpPr>
          <p:cNvPr id="64515" name="标题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343400" cy="1143000"/>
          </a:xfrm>
        </p:spPr>
        <p:txBody>
          <a:bodyPr/>
          <a:lstStyle/>
          <a:p>
            <a:r>
              <a:rPr lang="zh-CN" sz="3200" smtClean="0"/>
              <a:t>评审流程</a:t>
            </a:r>
            <a:r>
              <a:rPr altLang="zh-CN" sz="3200" smtClean="0"/>
              <a:t/>
            </a:r>
            <a:br>
              <a:rPr altLang="zh-CN" sz="3200" smtClean="0"/>
            </a:br>
            <a:r>
              <a:rPr altLang="zh-CN" sz="3200" smtClean="0"/>
              <a:t>Review Process</a:t>
            </a:r>
            <a:r>
              <a:rPr altLang="zh-CN" smtClean="0"/>
              <a:t/>
            </a:r>
            <a:br>
              <a:rPr altLang="zh-CN" smtClean="0"/>
            </a:br>
            <a:endParaRPr lang="zh-CN" smtClean="0">
              <a:latin typeface="宋体" pitchFamily="2" charset="-122"/>
            </a:endParaRPr>
          </a:p>
        </p:txBody>
      </p:sp>
      <p:sp>
        <p:nvSpPr>
          <p:cNvPr id="64516" name="矩形 5"/>
          <p:cNvSpPr>
            <a:spLocks noChangeArrowheads="1"/>
          </p:cNvSpPr>
          <p:nvPr/>
        </p:nvSpPr>
        <p:spPr bwMode="auto">
          <a:xfrm>
            <a:off x="304800" y="4800600"/>
            <a:ext cx="2971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>
                <a:ea typeface="ＭＳ Ｐゴシック" pitchFamily="34" charset="-128"/>
              </a:rPr>
              <a:t>e.g. IEEE Transactions on Information</a:t>
            </a:r>
            <a:r>
              <a:rPr lang="zh-CN" altLang="en-US">
                <a:ea typeface="ＭＳ Ｐゴシック" pitchFamily="34" charset="-128"/>
              </a:rPr>
              <a:t> </a:t>
            </a:r>
            <a:r>
              <a:rPr lang="en-US" altLang="zh-CN">
                <a:ea typeface="ＭＳ Ｐゴシック" pitchFamily="34" charset="-128"/>
              </a:rPr>
              <a:t>Technology in Biomedicine </a:t>
            </a:r>
            <a:endParaRPr lang="zh-CN" altLang="en-US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685800"/>
            <a:ext cx="7219950" cy="5797550"/>
          </a:xfrm>
        </p:spPr>
      </p:pic>
      <p:sp>
        <p:nvSpPr>
          <p:cNvPr id="65540" name="矩形 4"/>
          <p:cNvSpPr>
            <a:spLocks noChangeArrowheads="1"/>
          </p:cNvSpPr>
          <p:nvPr/>
        </p:nvSpPr>
        <p:spPr bwMode="auto">
          <a:xfrm>
            <a:off x="1600200" y="5867400"/>
            <a:ext cx="6705600" cy="5921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1800" dirty="0">
                <a:hlinkClick r:id="rId4"/>
              </a:rPr>
              <a:t>http://www.ieee.org/publications_standards/publications/authors/authors_journals.html</a:t>
            </a:r>
            <a:r>
              <a:rPr lang="en-US" altLang="zh-CN" sz="1800" dirty="0"/>
              <a:t> </a:t>
            </a:r>
            <a:endParaRPr lang="zh-CN" alt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投稿格式：</a:t>
            </a:r>
            <a:r>
              <a:rPr altLang="zh-CN" sz="3200" smtClean="0">
                <a:latin typeface="微软雅黑" pitchFamily="34" charset="-122"/>
                <a:ea typeface="微软雅黑" pitchFamily="34" charset="-122"/>
              </a:rPr>
              <a:t>Tools for Authors </a:t>
            </a:r>
            <a:endParaRPr lang="zh-CN" sz="320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685800"/>
          </a:xfrm>
        </p:spPr>
        <p:txBody>
          <a:bodyPr/>
          <a:lstStyle/>
          <a:p>
            <a:r>
              <a:rPr sz="320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会议投稿</a:t>
            </a:r>
            <a:r>
              <a:rPr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smtClean="0">
                <a:latin typeface="微软雅黑" pitchFamily="34" charset="-122"/>
                <a:ea typeface="微软雅黑" pitchFamily="34" charset="-122"/>
              </a:rPr>
            </a:br>
            <a:endParaRPr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33400" y="6172200"/>
            <a:ext cx="685800" cy="365125"/>
          </a:xfrm>
          <a:noFill/>
        </p:spPr>
        <p:txBody>
          <a:bodyPr/>
          <a:lstStyle/>
          <a:p>
            <a:fld id="{85F6DC9F-0712-4BBD-AD01-968A3FD13348}" type="slidenum">
              <a:rPr lang="en-US" altLang="zh-CN" smtClean="0"/>
              <a:pPr/>
              <a:t>49</a:t>
            </a:fld>
            <a:endParaRPr lang="en-US" altLang="zh-CN" smtClean="0"/>
          </a:p>
        </p:txBody>
      </p:sp>
      <p:sp>
        <p:nvSpPr>
          <p:cNvPr id="53253" name="Rounded Rectangle 16"/>
          <p:cNvSpPr>
            <a:spLocks noChangeArrowheads="1"/>
          </p:cNvSpPr>
          <p:nvPr/>
        </p:nvSpPr>
        <p:spPr bwMode="auto">
          <a:xfrm>
            <a:off x="530225" y="1968500"/>
            <a:ext cx="3762375" cy="23987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57200" y="2295525"/>
            <a:ext cx="37496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6600" dirty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180+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Journals, Transactions, Magazines</a:t>
            </a:r>
          </a:p>
        </p:txBody>
      </p:sp>
      <p:sp>
        <p:nvSpPr>
          <p:cNvPr id="53255" name="Rounded Rectangle 16"/>
          <p:cNvSpPr>
            <a:spLocks noChangeArrowheads="1"/>
          </p:cNvSpPr>
          <p:nvPr/>
        </p:nvSpPr>
        <p:spPr bwMode="auto">
          <a:xfrm>
            <a:off x="4760913" y="1968500"/>
            <a:ext cx="3925887" cy="23987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63500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7" name="Rectangle 17"/>
          <p:cNvSpPr>
            <a:spLocks noChangeArrowheads="1"/>
          </p:cNvSpPr>
          <p:nvPr/>
        </p:nvSpPr>
        <p:spPr bwMode="auto">
          <a:xfrm>
            <a:off x="4637088" y="1965325"/>
            <a:ext cx="40497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66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1,500+</a:t>
            </a:r>
            <a:r>
              <a:rPr lang="en-US" altLang="zh-CN" sz="100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zh-CN" sz="220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Conferences</a:t>
            </a:r>
          </a:p>
        </p:txBody>
      </p:sp>
      <p:pic>
        <p:nvPicPr>
          <p:cNvPr id="9" name="Picture 8" descr="http://ieeexplore.ieee.org/ielx5/42/5968123/5968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4619625"/>
            <a:ext cx="730250" cy="91440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16" descr="http://s1.gigaimg.com/avaxhome/47/45/001a4547_mediu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702175"/>
            <a:ext cx="838200" cy="106045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6570" name="Picture 12" descr="http://www.ieee.org/ucm/groups/public/@ieee/@web/@org/@pubs/documents/images/420719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4737100"/>
            <a:ext cx="11001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Signal Processing Magazine, IEE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7150" y="4894263"/>
            <a:ext cx="1087438" cy="1484312"/>
          </a:xfrm>
          <a:prstGeom prst="rect">
            <a:avLst/>
          </a:prstGeom>
          <a:noFill/>
          <a:ln w="635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7"/>
          <a:srcRect l="30901" r="34219"/>
          <a:stretch>
            <a:fillRect/>
          </a:stretch>
        </p:blipFill>
        <p:spPr bwMode="auto">
          <a:xfrm>
            <a:off x="5029200" y="4619625"/>
            <a:ext cx="3248025" cy="124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4495800" y="2667000"/>
            <a:ext cx="3505200" cy="3292475"/>
            <a:chOff x="3120" y="1776"/>
            <a:chExt cx="2208" cy="2074"/>
          </a:xfrm>
        </p:grpSpPr>
        <p:pic>
          <p:nvPicPr>
            <p:cNvPr id="22538" name="Picture 4" descr="bell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776"/>
              <a:ext cx="2208" cy="1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9" name="Text Box 5"/>
            <p:cNvSpPr txBox="1">
              <a:spLocks noChangeArrowheads="1"/>
            </p:cNvSpPr>
            <p:nvPr/>
          </p:nvSpPr>
          <p:spPr bwMode="auto">
            <a:xfrm>
              <a:off x="3249" y="3600"/>
              <a:ext cx="18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chemeClr val="tx2"/>
                  </a:solidFill>
                </a:rPr>
                <a:t>Alexander Graham Bell</a:t>
              </a:r>
            </a:p>
          </p:txBody>
        </p:sp>
      </p:grp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i="1" dirty="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		</a:t>
            </a:r>
            <a:r>
              <a:rPr lang="en-US" altLang="en-US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Founding officers of the American Institute of Electrical Engineers in 1884:</a:t>
            </a:r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1219200" y="2667000"/>
            <a:ext cx="2400300" cy="3292475"/>
            <a:chOff x="1096" y="1776"/>
            <a:chExt cx="1512" cy="2074"/>
          </a:xfrm>
        </p:grpSpPr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096" y="3600"/>
              <a:ext cx="1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chemeClr val="tx2"/>
                  </a:solidFill>
                </a:rPr>
                <a:t>Thomas A. Edison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pic>
          <p:nvPicPr>
            <p:cNvPr id="22537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69" y="1776"/>
              <a:ext cx="1366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2533" name="Title 9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学会前身之一：美国电子工程师学会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4" name="Title 9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15400" cy="609600"/>
          </a:xfrm>
        </p:spPr>
        <p:txBody>
          <a:bodyPr/>
          <a:lstStyle/>
          <a:p>
            <a:r>
              <a:rPr sz="2800" smtClean="0"/>
              <a:t>American Institute of Electrical Engineers</a:t>
            </a:r>
            <a:r>
              <a:rPr lang="zh-CN" sz="2800" smtClean="0"/>
              <a:t>（</a:t>
            </a:r>
            <a:r>
              <a:rPr altLang="zh-CN" sz="2800" smtClean="0"/>
              <a:t>AIEE</a:t>
            </a:r>
            <a:r>
              <a:rPr lang="zh-CN" sz="2800" smtClean="0"/>
              <a:t>）</a:t>
            </a:r>
            <a:endParaRPr altLang="zh-CN" sz="2800" smtClean="0"/>
          </a:p>
        </p:txBody>
      </p:sp>
      <p:sp>
        <p:nvSpPr>
          <p:cNvPr id="22535" name="灯片编号占位符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D24517-1CF0-4CA7-BF3B-3C9C7C49AD8D}" type="slidenum">
              <a:rPr lang="en-US" altLang="zh-CN" smtClean="0"/>
              <a:pPr/>
              <a:t>5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会议论文和期刊论文的区别</a:t>
            </a:r>
            <a:endParaRPr lang="zh-CN" sz="32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587" name="内容占位符 4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810000" cy="4114800"/>
          </a:xfrm>
        </p:spPr>
        <p:txBody>
          <a:bodyPr/>
          <a:lstStyle/>
          <a:p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会议主要目的是通过演讲现场交流信息和交换想法</a:t>
            </a:r>
          </a:p>
          <a:p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会议常常反映最新最前沿的研究，很多研究尚未到达正式期刊发表的程度。所以会议主要是快速传播科研信息，以从观众中获取宝贵的意见和反馈</a:t>
            </a:r>
          </a:p>
          <a:p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会议常常会尽可能能覆盖较多的参与者，所以很多会议论文接受率较高</a:t>
            </a:r>
          </a:p>
        </p:txBody>
      </p:sp>
      <p:sp>
        <p:nvSpPr>
          <p:cNvPr id="67588" name="内容占位符 5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没有演讲此类口头交流信息的形式</a:t>
            </a:r>
          </a:p>
          <a:p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期刊发表体现更严格的评审以及更高质量的成果</a:t>
            </a:r>
          </a:p>
          <a:p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大部分期刊论文至少有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名以上评审人审稿，并有副主编定稿</a:t>
            </a:r>
          </a:p>
          <a:p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期刊论文必须很好地反映该领域研究状态，因为评审人会仔细审核其引用文献</a:t>
            </a:r>
          </a:p>
          <a:p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期刊论文接受率通常远低于会议论文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浏览与参加</a:t>
            </a:r>
            <a:r>
              <a:rPr altLang="zh-CN" sz="320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会议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19200"/>
            <a:ext cx="890428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" y="987425"/>
            <a:ext cx="8782050" cy="5413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5800" y="1219200"/>
            <a:ext cx="7329488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6910388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533400" y="390525"/>
            <a:ext cx="8077200" cy="979488"/>
          </a:xfrm>
        </p:spPr>
        <p:txBody>
          <a:bodyPr/>
          <a:lstStyle/>
          <a:p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查找即将召开的</a:t>
            </a:r>
            <a:r>
              <a:rPr altLang="zh-CN" sz="320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会议</a:t>
            </a:r>
            <a:endParaRPr sz="32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590800" y="6096000"/>
            <a:ext cx="3954463" cy="3746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defRPr/>
            </a:pPr>
            <a:r>
              <a:rPr lang="en-US" altLang="zh-CN" sz="2000" dirty="0">
                <a:hlinkClick r:id="rId4"/>
              </a:rPr>
              <a:t>www.ieee.org/conferences</a:t>
            </a:r>
            <a:endParaRPr lang="en-US" altLang="zh-C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3400" y="1019175"/>
            <a:ext cx="6938963" cy="576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5800" y="1066800"/>
            <a:ext cx="8077200" cy="510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62000" y="1066800"/>
            <a:ext cx="8077200" cy="50085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600200" y="955675"/>
            <a:ext cx="7254875" cy="574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8663"/>
            <a:ext cx="91440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914400"/>
            <a:ext cx="8593138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9375" y="1371600"/>
            <a:ext cx="8912225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57300" y="1524000"/>
            <a:ext cx="666750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8991600" cy="1143000"/>
          </a:xfrm>
        </p:spPr>
        <p:txBody>
          <a:bodyPr/>
          <a:lstStyle/>
          <a:p>
            <a:pPr algn="ctr"/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40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4400" smtClean="0">
                <a:latin typeface="微软雅黑" pitchFamily="34" charset="-122"/>
                <a:ea typeface="微软雅黑" pitchFamily="34" charset="-122"/>
              </a:rPr>
              <a:t>相关资源推介</a:t>
            </a:r>
            <a:br>
              <a:rPr lang="zh-CN" altLang="en-US" sz="440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44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400" smtClean="0">
                <a:latin typeface="微软雅黑" pitchFamily="34" charset="-122"/>
                <a:ea typeface="微软雅黑" pitchFamily="34" charset="-122"/>
              </a:rPr>
            </a:br>
            <a:endParaRPr lang="en-US" altLang="zh-CN" sz="440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3200" smtClean="0"/>
              <a:t>欢迎参与</a:t>
            </a:r>
            <a:r>
              <a:rPr altLang="zh-CN" sz="3200" smtClean="0"/>
              <a:t>IEEE</a:t>
            </a:r>
            <a:r>
              <a:rPr lang="zh-CN" sz="3200" smtClean="0"/>
              <a:t>协会活动！</a:t>
            </a:r>
          </a:p>
        </p:txBody>
      </p:sp>
      <p:sp>
        <p:nvSpPr>
          <p:cNvPr id="72707" name="内容占位符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zh-CN" sz="2000" smtClean="0"/>
              <a:t>Involvement in IEEE Societies, Sections and Chapters</a:t>
            </a:r>
          </a:p>
          <a:p>
            <a:pPr>
              <a:buFontTx/>
              <a:buNone/>
            </a:pPr>
            <a:endParaRPr lang="en-US" altLang="zh-CN" sz="2000" smtClean="0"/>
          </a:p>
          <a:p>
            <a:r>
              <a:rPr lang="en-US" altLang="zh-CN" sz="2000" smtClean="0"/>
              <a:t>Over 3,000 Student Branches in over 100 countries</a:t>
            </a:r>
          </a:p>
          <a:p>
            <a:endParaRPr lang="en-US" altLang="zh-CN" sz="2000" smtClean="0"/>
          </a:p>
          <a:p>
            <a:r>
              <a:rPr lang="en-US" altLang="zh-CN" sz="2000" smtClean="0"/>
              <a:t>Participation in IEEE Young Professional and Women in Engineering</a:t>
            </a:r>
          </a:p>
          <a:p>
            <a:endParaRPr lang="en-US" altLang="zh-CN" sz="2000" smtClean="0"/>
          </a:p>
          <a:p>
            <a:r>
              <a:rPr lang="en-US" altLang="zh-CN" sz="2000" smtClean="0"/>
              <a:t>1500+ conferences per year</a:t>
            </a:r>
          </a:p>
          <a:p>
            <a:endParaRPr lang="en-US" altLang="zh-CN" sz="2000" smtClean="0"/>
          </a:p>
          <a:p>
            <a:r>
              <a:rPr lang="en-US" altLang="zh-CN" sz="2000" smtClean="0"/>
              <a:t>IEEE Social media, such as Weibo, WeChat, etc.</a:t>
            </a:r>
          </a:p>
          <a:p>
            <a:endParaRPr lang="zh-CN" altLang="en-US" sz="2000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FCE687-565B-4193-9F72-F9DA3F6B3ABB}" type="slidenum">
              <a:rPr lang="en-US" altLang="zh-CN" smtClean="0"/>
              <a:pPr/>
              <a:t>55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 t="9512" r="45224" b="4971"/>
          <a:stretch>
            <a:fillRect/>
          </a:stretch>
        </p:blipFill>
        <p:spPr bwMode="auto">
          <a:xfrm>
            <a:off x="914400" y="1295400"/>
            <a:ext cx="47974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850900" y="581025"/>
            <a:ext cx="691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IEEE</a:t>
            </a: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个人会员</a:t>
            </a:r>
            <a:endParaRPr lang="en-US" altLang="zh-CN" sz="40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5410200" y="609600"/>
            <a:ext cx="3521075" cy="12604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000" dirty="0"/>
              <a:t>Student Membership: $27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000" dirty="0"/>
              <a:t>E-Membership: $81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000" dirty="0"/>
              <a:t>Regular Membership: $152</a:t>
            </a:r>
            <a:endParaRPr lang="zh-CN" altLang="en-US" sz="2000" dirty="0"/>
          </a:p>
        </p:txBody>
      </p:sp>
      <p:sp>
        <p:nvSpPr>
          <p:cNvPr id="86021" name="矩形 8"/>
          <p:cNvSpPr>
            <a:spLocks noChangeArrowheads="1"/>
          </p:cNvSpPr>
          <p:nvPr/>
        </p:nvSpPr>
        <p:spPr bwMode="auto">
          <a:xfrm>
            <a:off x="1600200" y="5486400"/>
            <a:ext cx="6019800" cy="5111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dirty="0">
                <a:hlinkClick r:id="rId4"/>
              </a:rPr>
              <a:t>http://cn.ieee.org/membership_join.html</a:t>
            </a:r>
            <a:r>
              <a:rPr lang="zh-CN" altLang="en-US" dirty="0"/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882650" y="4527550"/>
            <a:ext cx="2698750" cy="2270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100" dirty="0"/>
              <a:t>IEEE Young Professional </a:t>
            </a:r>
            <a:endParaRPr lang="zh-CN" altLang="en-US" sz="1100" dirty="0"/>
          </a:p>
        </p:txBody>
      </p:sp>
      <p:sp>
        <p:nvSpPr>
          <p:cNvPr id="73735" name="灯片编号占位符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5D9703-8DB9-44FD-A0CE-516C48A49041}" type="slidenum">
              <a:rPr lang="en-US" altLang="zh-CN" smtClean="0"/>
              <a:pPr/>
              <a:t>56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88975" y="381000"/>
            <a:ext cx="8297863" cy="1143000"/>
          </a:xfrm>
        </p:spPr>
        <p:txBody>
          <a:bodyPr/>
          <a:lstStyle/>
          <a:p>
            <a:r>
              <a:rPr altLang="zh-CN" sz="3200" smtClean="0"/>
              <a:t>IEEE</a:t>
            </a:r>
            <a:r>
              <a:rPr lang="zh-CN" sz="3200" smtClean="0">
                <a:latin typeface="宋体" pitchFamily="2" charset="-122"/>
              </a:rPr>
              <a:t>免费技术讲座</a:t>
            </a:r>
            <a:endParaRPr altLang="zh-CN" sz="3200" smtClean="0">
              <a:latin typeface="宋体" pitchFamily="2" charset="-122"/>
            </a:endParaRPr>
          </a:p>
        </p:txBody>
      </p:sp>
      <p:sp>
        <p:nvSpPr>
          <p:cNvPr id="84995" name="Rectangle 3"/>
          <p:cNvSpPr txBox="1">
            <a:spLocks noChangeArrowheads="1"/>
          </p:cNvSpPr>
          <p:nvPr/>
        </p:nvSpPr>
        <p:spPr bwMode="auto">
          <a:xfrm>
            <a:off x="614363" y="1471613"/>
            <a:ext cx="7827962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latin typeface="+mn-lt"/>
                <a:ea typeface="ＭＳ Ｐゴシック" pitchFamily="34" charset="-128"/>
              </a:rPr>
              <a:t>Spectrum</a:t>
            </a:r>
            <a:r>
              <a:rPr lang="zh-CN" altLang="en-US" sz="2000" b="1" dirty="0">
                <a:latin typeface="宋体" pitchFamily="2" charset="-122"/>
              </a:rPr>
              <a:t>免费讲座，涉及最新科技：</a:t>
            </a:r>
            <a:r>
              <a:rPr lang="en-US" altLang="zh-CN" sz="2000" b="1" dirty="0">
                <a:latin typeface="+mn-lt"/>
                <a:ea typeface="ＭＳ Ｐゴシック" pitchFamily="34" charset="-128"/>
                <a:hlinkClick r:id="rId4"/>
              </a:rPr>
              <a:t>http://spectrum.ieee.org/webinars</a:t>
            </a:r>
            <a:endParaRPr lang="zh-CN" altLang="en-US" sz="2000" b="1" dirty="0">
              <a:latin typeface="+mn-lt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endParaRPr lang="en-US" altLang="zh-CN" sz="2000" b="1" dirty="0">
              <a:latin typeface="+mn-lt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latin typeface="+mn-lt"/>
                <a:ea typeface="ＭＳ Ｐゴシック" pitchFamily="34" charset="-128"/>
              </a:rPr>
              <a:t>Communication Society</a:t>
            </a:r>
            <a:r>
              <a:rPr lang="zh-CN" altLang="en-US" sz="2000" b="1" dirty="0">
                <a:latin typeface="宋体" pitchFamily="2" charset="-122"/>
              </a:rPr>
              <a:t>免费讲座，通信领域热点技术：</a:t>
            </a:r>
            <a:r>
              <a:rPr lang="en-US" altLang="zh-CN" sz="2000" b="1" dirty="0">
                <a:latin typeface="+mn-lt"/>
                <a:ea typeface="ＭＳ Ｐゴシック" pitchFamily="34" charset="-128"/>
                <a:hlinkClick r:id="rId5"/>
              </a:rPr>
              <a:t>http://www.comsoc.org/webinars</a:t>
            </a:r>
            <a:endParaRPr lang="en-US" altLang="zh-CN" sz="2000" b="1" dirty="0">
              <a:latin typeface="+mn-lt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endParaRPr lang="en-US" altLang="zh-CN" sz="2000" b="1" dirty="0">
              <a:latin typeface="+mn-lt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latin typeface="+mn-lt"/>
                <a:ea typeface="ＭＳ Ｐゴシック" pitchFamily="34" charset="-128"/>
              </a:rPr>
              <a:t>Computer Society</a:t>
            </a:r>
            <a:r>
              <a:rPr lang="zh-CN" altLang="en-US" sz="2000" b="1" dirty="0">
                <a:latin typeface="宋体" pitchFamily="2" charset="-122"/>
              </a:rPr>
              <a:t>免费讲座，计算机领域热点技术：</a:t>
            </a:r>
            <a:endParaRPr lang="en-US" altLang="zh-CN" sz="2000" b="1" dirty="0">
              <a:latin typeface="宋体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latin typeface="+mn-lt"/>
                <a:ea typeface="ＭＳ Ｐゴシック" pitchFamily="34" charset="-128"/>
                <a:hlinkClick r:id="rId6"/>
              </a:rPr>
              <a:t>http://www.computer.org/portal/web/webinars/Register-for-a-Webinar</a:t>
            </a:r>
            <a:r>
              <a:rPr lang="en-US" altLang="zh-CN" sz="2000" b="1" dirty="0">
                <a:latin typeface="+mn-lt"/>
                <a:ea typeface="ＭＳ Ｐゴシック" pitchFamily="34" charset="-128"/>
              </a:rPr>
              <a:t> </a:t>
            </a:r>
            <a:r>
              <a:rPr lang="zh-CN" altLang="en-US" sz="2000" b="1" dirty="0">
                <a:latin typeface="+mn-lt"/>
                <a:ea typeface="ＭＳ Ｐゴシック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endParaRPr lang="en-US" altLang="zh-CN" sz="2000" b="1" dirty="0">
              <a:latin typeface="+mn-lt"/>
              <a:ea typeface="ＭＳ Ｐゴシック" pitchFamily="34" charset="-128"/>
            </a:endParaRP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latin typeface="+mn-lt"/>
                <a:ea typeface="ＭＳ Ｐゴシック" pitchFamily="34" charset="-128"/>
              </a:rPr>
              <a:t>Young Professional</a:t>
            </a:r>
            <a:r>
              <a:rPr lang="zh-CN" altLang="en-US" sz="2000" b="1" dirty="0">
                <a:latin typeface="宋体" pitchFamily="2" charset="-122"/>
              </a:rPr>
              <a:t>社团免费讲座，涉及职业发展，人文，科技等内容：</a:t>
            </a:r>
            <a:r>
              <a:rPr lang="en-US" altLang="zh-CN" sz="2000" b="1" dirty="0">
                <a:ea typeface="ＭＳ Ｐゴシック" pitchFamily="34" charset="-128"/>
              </a:rPr>
              <a:t> </a:t>
            </a: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ea typeface="ＭＳ Ｐゴシック" pitchFamily="34" charset="-128"/>
                <a:hlinkClick r:id="rId7"/>
              </a:rPr>
              <a:t>http://yp.ieee.org/members/webinars/past-webinars/ </a:t>
            </a:r>
            <a:endParaRPr lang="zh-CN" altLang="en-US" sz="2000" b="1" dirty="0">
              <a:latin typeface="+mn-lt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endParaRPr lang="en-US" altLang="zh-CN" sz="2000" b="1" dirty="0">
              <a:latin typeface="+mn-lt"/>
              <a:ea typeface="ＭＳ Ｐゴシック" pitchFamily="34" charset="-128"/>
            </a:endParaRP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zh-CN" altLang="en-US" sz="2000" b="1" dirty="0">
                <a:latin typeface="宋体" pitchFamily="2" charset="-122"/>
              </a:rPr>
              <a:t>加入志愿者虚拟社团，获得行业最新咨询：</a:t>
            </a:r>
            <a:r>
              <a:rPr lang="en-US" altLang="zh-CN" sz="2000" b="1" dirty="0">
                <a:ea typeface="ＭＳ Ｐゴシック" pitchFamily="34" charset="-128"/>
              </a:rPr>
              <a:t> </a:t>
            </a:r>
          </a:p>
          <a:p>
            <a:pPr marL="342900" indent="-342900">
              <a:buFontTx/>
              <a:buBlip>
                <a:blip r:embed="rId3"/>
              </a:buBlip>
              <a:defRPr/>
            </a:pPr>
            <a:r>
              <a:rPr lang="en-US" altLang="zh-CN" sz="2000" b="1" dirty="0">
                <a:ea typeface="ＭＳ Ｐゴシック" pitchFamily="34" charset="-128"/>
                <a:hlinkClick r:id="rId8"/>
              </a:rPr>
              <a:t>http://oc.ieee.org/</a:t>
            </a:r>
            <a:endParaRPr lang="en-US" altLang="zh-CN" sz="2000" b="1" dirty="0">
              <a:latin typeface="+mn-lt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/>
            </a:pPr>
            <a:endParaRPr lang="en-US" altLang="zh-CN" sz="20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246D39-F924-477A-A55E-5D439A060AD5}" type="slidenum">
              <a:rPr lang="en-US" altLang="zh-CN" smtClean="0"/>
              <a:pPr/>
              <a:t>57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内容占位符 2"/>
          <p:cNvSpPr>
            <a:spLocks noGrp="1"/>
          </p:cNvSpPr>
          <p:nvPr>
            <p:ph idx="1"/>
          </p:nvPr>
        </p:nvSpPr>
        <p:spPr>
          <a:xfrm>
            <a:off x="711200" y="1355725"/>
            <a:ext cx="7772400" cy="4114800"/>
          </a:xfrm>
        </p:spPr>
        <p:txBody>
          <a:bodyPr/>
          <a:lstStyle/>
          <a:p>
            <a:r>
              <a:rPr lang="en-US" altLang="zh-CN" sz="1800" smtClean="0"/>
              <a:t>IEEE Fellowship/Scholarship</a:t>
            </a:r>
          </a:p>
          <a:p>
            <a:pPr lvl="1"/>
            <a:r>
              <a:rPr lang="en-US" altLang="zh-CN" sz="1400" smtClean="0"/>
              <a:t>IEEE Charles LeGeyt Fortescue Fellowship </a:t>
            </a:r>
          </a:p>
          <a:p>
            <a:pPr lvl="1"/>
            <a:r>
              <a:rPr lang="en-US" altLang="zh-CN" sz="1400" smtClean="0"/>
              <a:t>IEEE Computational Intelligence Society Conference Travel Grants </a:t>
            </a:r>
          </a:p>
          <a:p>
            <a:pPr lvl="1"/>
            <a:r>
              <a:rPr lang="en-US" altLang="zh-CN" sz="1400" smtClean="0"/>
              <a:t>IEEE Computational Intelligence Society Summer Research Grant </a:t>
            </a:r>
          </a:p>
          <a:p>
            <a:pPr lvl="1"/>
            <a:r>
              <a:rPr lang="en-US" altLang="zh-CN" sz="1400" smtClean="0"/>
              <a:t>IEEE Computer Society Merwin Scholarship</a:t>
            </a:r>
          </a:p>
          <a:p>
            <a:pPr lvl="1"/>
            <a:r>
              <a:rPr lang="en-US" altLang="zh-CN" sz="1400" smtClean="0"/>
              <a:t>IEEE Dielectrics and Electrical Insulation Society Graduate Student Fellowship</a:t>
            </a:r>
          </a:p>
          <a:p>
            <a:pPr lvl="1"/>
            <a:r>
              <a:rPr lang="en-US" altLang="zh-CN" sz="1400" smtClean="0"/>
              <a:t>IEEE Electron Devices Society Graduate Student Fellowship</a:t>
            </a:r>
          </a:p>
          <a:p>
            <a:pPr lvl="1"/>
            <a:r>
              <a:rPr lang="en-US" altLang="zh-CN" sz="1400" smtClean="0"/>
              <a:t>IEEE James C. Klouda Memorial Scholarship Award</a:t>
            </a:r>
          </a:p>
          <a:p>
            <a:pPr lvl="1"/>
            <a:r>
              <a:rPr lang="en-US" altLang="zh-CN" sz="1400" smtClean="0"/>
              <a:t>……</a:t>
            </a:r>
          </a:p>
          <a:p>
            <a:r>
              <a:rPr lang="en-US" altLang="zh-CN" sz="1800" smtClean="0"/>
              <a:t>IEEE Competitions</a:t>
            </a:r>
          </a:p>
          <a:p>
            <a:pPr lvl="1"/>
            <a:r>
              <a:rPr lang="en-US" altLang="zh-CN" sz="1400" smtClean="0"/>
              <a:t>Presidents' Change the World Competition</a:t>
            </a:r>
          </a:p>
          <a:p>
            <a:pPr lvl="1"/>
            <a:r>
              <a:rPr lang="en-US" altLang="zh-CN" sz="1400" smtClean="0"/>
              <a:t>IEEE Computer Society Simulator Design Competition</a:t>
            </a:r>
          </a:p>
          <a:p>
            <a:pPr lvl="1"/>
            <a:r>
              <a:rPr lang="en-US" altLang="zh-CN" sz="1400" smtClean="0"/>
              <a:t>Student paper contest</a:t>
            </a:r>
          </a:p>
          <a:p>
            <a:pPr lvl="1"/>
            <a:r>
              <a:rPr lang="en-US" altLang="zh-CN" sz="1400" smtClean="0"/>
              <a:t>……</a:t>
            </a:r>
          </a:p>
          <a:p>
            <a:endParaRPr lang="zh-CN" altLang="en-US" sz="1600" smtClean="0"/>
          </a:p>
        </p:txBody>
      </p:sp>
      <p:sp>
        <p:nvSpPr>
          <p:cNvPr id="87043" name="矩形 5"/>
          <p:cNvSpPr>
            <a:spLocks noChangeArrowheads="1"/>
          </p:cNvSpPr>
          <p:nvPr/>
        </p:nvSpPr>
        <p:spPr bwMode="auto">
          <a:xfrm>
            <a:off x="1439863" y="5541963"/>
            <a:ext cx="6049962" cy="78263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000" dirty="0">
                <a:hlinkClick r:id="rId3"/>
              </a:rPr>
              <a:t>http://ieee.org/membership_services/membership/students/awards/index.html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sp>
        <p:nvSpPr>
          <p:cNvPr id="75780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772400" cy="569912"/>
          </a:xfrm>
        </p:spPr>
        <p:txBody>
          <a:bodyPr/>
          <a:lstStyle/>
          <a:p>
            <a:r>
              <a:rPr lang="zh-CN" sz="3200" smtClean="0"/>
              <a:t>欢迎申请丰厚的</a:t>
            </a:r>
            <a:r>
              <a:rPr altLang="zh-CN" sz="3200" smtClean="0"/>
              <a:t>IEEE</a:t>
            </a:r>
            <a:r>
              <a:rPr lang="zh-CN" sz="3200" smtClean="0"/>
              <a:t>奖学金！</a:t>
            </a:r>
            <a:endParaRPr altLang="zh-CN" sz="3200" smtClean="0"/>
          </a:p>
        </p:txBody>
      </p:sp>
      <p:sp>
        <p:nvSpPr>
          <p:cNvPr id="75781" name="灯片编号占位符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48AD1F-D803-4E9A-A668-7E527B73A68A}" type="slidenum">
              <a:rPr lang="en-US" altLang="zh-CN" smtClean="0"/>
              <a:pPr/>
              <a:t>58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523875"/>
            <a:ext cx="8229600" cy="893763"/>
          </a:xfrm>
        </p:spPr>
        <p:txBody>
          <a:bodyPr/>
          <a:lstStyle/>
          <a:p>
            <a:r>
              <a:rPr sz="3200" smtClean="0"/>
              <a:t>IEEE</a:t>
            </a:r>
            <a:r>
              <a:rPr lang="zh-CN" sz="3200" smtClean="0"/>
              <a:t>学生竞赛</a:t>
            </a:r>
            <a:endParaRPr sz="3200" smtClean="0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57200" y="2286000"/>
            <a:ext cx="84391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</a:pPr>
            <a:r>
              <a:rPr lang="en-US" altLang="zh-CN" sz="2000" b="1">
                <a:solidFill>
                  <a:srgbClr val="404040"/>
                </a:solidFill>
                <a:latin typeface="Verdana" pitchFamily="34" charset="0"/>
                <a:ea typeface="ＭＳ Ｐゴシック" pitchFamily="34" charset="-128"/>
              </a:rPr>
              <a:t>Engineering Projects in Community Service (EPICS)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 altLang="zh-CN" sz="2000">
                <a:solidFill>
                  <a:srgbClr val="404040"/>
                </a:solidFill>
                <a:latin typeface="Verdana" pitchFamily="34" charset="0"/>
                <a:ea typeface="ＭＳ Ｐゴシック" pitchFamily="34" charset="-128"/>
                <a:hlinkClick r:id="rId3"/>
              </a:rPr>
              <a:t>http://www.ieee.org/education_careers/education/preuniversity/epics_high.html</a:t>
            </a:r>
            <a:endParaRPr lang="en-US" altLang="zh-CN" sz="2000">
              <a:solidFill>
                <a:srgbClr val="404040"/>
              </a:solidFill>
              <a:latin typeface="Verdana" pitchFamily="34" charset="0"/>
              <a:ea typeface="ＭＳ Ｐゴシック" pitchFamily="34" charset="-128"/>
              <a:hlinkClick r:id="rId4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zh-CN" sz="1400">
              <a:solidFill>
                <a:srgbClr val="404040"/>
              </a:solidFill>
              <a:latin typeface="Verdana" pitchFamily="34" charset="0"/>
              <a:ea typeface="ＭＳ Ｐゴシック" pitchFamily="34" charset="-128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</a:pPr>
            <a:r>
              <a:rPr lang="en-US" altLang="zh-CN" sz="2000" b="1">
                <a:solidFill>
                  <a:srgbClr val="404040"/>
                </a:solidFill>
                <a:latin typeface="Verdana" pitchFamily="34" charset="0"/>
                <a:ea typeface="ＭＳ Ｐゴシック" pitchFamily="34" charset="-128"/>
              </a:rPr>
              <a:t>Engineering for Change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 altLang="zh-CN" sz="2000">
                <a:solidFill>
                  <a:srgbClr val="404040"/>
                </a:solidFill>
                <a:latin typeface="Verdana" pitchFamily="34" charset="0"/>
                <a:ea typeface="ＭＳ Ｐゴシック" pitchFamily="34" charset="-128"/>
                <a:hlinkClick r:id="rId4"/>
              </a:rPr>
              <a:t>https://www.engineeringforchange.org</a:t>
            </a:r>
            <a:endParaRPr lang="en-US" altLang="zh-CN" sz="2000">
              <a:solidFill>
                <a:srgbClr val="404040"/>
              </a:solidFill>
              <a:latin typeface="Verdana" pitchFamily="34" charset="0"/>
              <a:ea typeface="ＭＳ Ｐゴシック" pitchFamily="34" charset="-128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zh-CN" sz="2000">
              <a:solidFill>
                <a:srgbClr val="404040"/>
              </a:solidFill>
              <a:latin typeface="Verdana" pitchFamily="34" charset="0"/>
              <a:ea typeface="ＭＳ Ｐゴシック" pitchFamily="34" charset="-128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</a:pPr>
            <a:r>
              <a:rPr lang="en-US" altLang="zh-CN" sz="2000" b="1">
                <a:solidFill>
                  <a:srgbClr val="404040"/>
                </a:solidFill>
                <a:latin typeface="Verdana" pitchFamily="34" charset="0"/>
                <a:ea typeface="ＭＳ Ｐゴシック" pitchFamily="34" charset="-128"/>
              </a:rPr>
              <a:t>IEEE Xtreme 24-Hour Programming Competition</a:t>
            </a:r>
            <a:r>
              <a:rPr lang="en-US" altLang="zh-CN" sz="2000">
                <a:solidFill>
                  <a:srgbClr val="40404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en-US" altLang="zh-CN" sz="2000">
                <a:solidFill>
                  <a:srgbClr val="404040"/>
                </a:solidFill>
                <a:latin typeface="Verdana" pitchFamily="34" charset="0"/>
                <a:ea typeface="ＭＳ Ｐゴシック" pitchFamily="34" charset="-128"/>
                <a:hlinkClick r:id="rId5"/>
              </a:rPr>
              <a:t>http://www.ieee.org/xtreme</a:t>
            </a:r>
            <a:endParaRPr lang="en-US" altLang="zh-CN" sz="2000">
              <a:solidFill>
                <a:srgbClr val="404040"/>
              </a:solidFill>
              <a:latin typeface="Verdana" pitchFamily="34" charset="0"/>
              <a:ea typeface="ＭＳ Ｐゴシック" pitchFamily="34" charset="-128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zh-CN" sz="2000">
              <a:solidFill>
                <a:srgbClr val="40404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0AB39C-D677-4BF4-A6BF-04D1338EF628}" type="slidenum">
              <a:rPr lang="en-US" altLang="zh-CN" smtClean="0"/>
              <a:pPr/>
              <a:t>59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895600" y="2667000"/>
            <a:ext cx="3429000" cy="3124200"/>
            <a:chOff x="1152" y="1968"/>
            <a:chExt cx="2160" cy="1968"/>
          </a:xfrm>
        </p:grpSpPr>
        <p:pic>
          <p:nvPicPr>
            <p:cNvPr id="23559" name="Picture 3" descr="marcon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968"/>
              <a:ext cx="2160" cy="1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60" name="Text Box 4"/>
            <p:cNvSpPr txBox="1">
              <a:spLocks noChangeArrowheads="1"/>
            </p:cNvSpPr>
            <p:nvPr/>
          </p:nvSpPr>
          <p:spPr bwMode="auto">
            <a:xfrm>
              <a:off x="1434" y="3686"/>
              <a:ext cx="1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r>
                <a:rPr lang="en-US" altLang="en-US" sz="2000" b="1">
                  <a:solidFill>
                    <a:schemeClr val="tx2"/>
                  </a:solidFill>
                </a:rPr>
                <a:t> Guglielmo Marconi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</p:grp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81000" y="19812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i="1">
                <a:latin typeface="Times New Roman" pitchFamily="18" charset="0"/>
              </a:rPr>
              <a:t>		</a:t>
            </a:r>
            <a:r>
              <a:rPr lang="en-US" altLang="en-US" i="1">
                <a:solidFill>
                  <a:schemeClr val="tx2"/>
                </a:solidFill>
              </a:rPr>
              <a:t>Founding member of the Institute of Radio Engineers in 1912:</a:t>
            </a:r>
          </a:p>
        </p:txBody>
      </p:sp>
      <p:sp>
        <p:nvSpPr>
          <p:cNvPr id="23556" name="Title 7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077200" cy="5334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学会前身之二：无线电工程师学会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7" name="Title 7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533400"/>
          </a:xfrm>
        </p:spPr>
        <p:txBody>
          <a:bodyPr/>
          <a:lstStyle/>
          <a:p>
            <a:pPr algn="ctr"/>
            <a:r>
              <a:rPr altLang="zh-CN" sz="3200" smtClean="0"/>
              <a:t>T</a:t>
            </a:r>
            <a:r>
              <a:rPr sz="3200" smtClean="0"/>
              <a:t>he Institute of Radio Engineers(IRE)</a:t>
            </a:r>
            <a:endParaRPr altLang="zh-CN" sz="3200" smtClean="0"/>
          </a:p>
        </p:txBody>
      </p:sp>
      <p:sp>
        <p:nvSpPr>
          <p:cNvPr id="23558" name="灯片编号占位符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75725D-171B-4947-ACC9-C999C98F432C}" type="slidenum">
              <a:rPr lang="en-US" altLang="zh-CN" smtClean="0"/>
              <a:pPr/>
              <a:t>6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 txBox="1">
            <a:spLocks noChangeArrowheads="1"/>
          </p:cNvSpPr>
          <p:nvPr/>
        </p:nvSpPr>
        <p:spPr bwMode="auto">
          <a:xfrm>
            <a:off x="381000" y="6096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Monotype Sorts"/>
              <a:buNone/>
            </a:pPr>
            <a:r>
              <a:rPr lang="en-US" altLang="zh-CN" sz="3200" b="1">
                <a:solidFill>
                  <a:schemeClr val="tx2"/>
                </a:solidFill>
                <a:latin typeface="Verdana" pitchFamily="34" charset="0"/>
              </a:rPr>
              <a:t>IEEE </a:t>
            </a:r>
            <a:r>
              <a:rPr lang="zh-CN" altLang="en-US" sz="32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极限编程大赛</a:t>
            </a:r>
            <a:endParaRPr lang="en-US" altLang="zh-CN" sz="3200" b="1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buFont typeface="Monotype Sorts"/>
              <a:buNone/>
            </a:pPr>
            <a:endParaRPr lang="en-US" altLang="zh-CN" sz="18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09800"/>
            <a:ext cx="5372100" cy="368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7828" name="矩形 13"/>
          <p:cNvSpPr>
            <a:spLocks noChangeArrowheads="1"/>
          </p:cNvSpPr>
          <p:nvPr/>
        </p:nvSpPr>
        <p:spPr bwMode="auto">
          <a:xfrm>
            <a:off x="381000" y="1295400"/>
            <a:ext cx="7924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微软雅黑" pitchFamily="34" charset="-122"/>
                <a:ea typeface="微软雅黑" pitchFamily="34" charset="-122"/>
              </a:rPr>
              <a:t>全球规模的竞赛，以队为单位参加，</a:t>
            </a:r>
            <a:r>
              <a:rPr lang="en-US" altLang="zh-CN" sz="2200"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2200">
                <a:latin typeface="微软雅黑" pitchFamily="34" charset="-122"/>
                <a:ea typeface="微软雅黑" pitchFamily="34" charset="-122"/>
              </a:rPr>
              <a:t>小时内完成，题目为一系列程序设计的问题。获奖团队将获得一次全球任何地方的</a:t>
            </a:r>
            <a:r>
              <a:rPr lang="en-US" altLang="zh-CN" sz="220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200">
                <a:latin typeface="微软雅黑" pitchFamily="34" charset="-122"/>
                <a:ea typeface="微软雅黑" pitchFamily="34" charset="-122"/>
              </a:rPr>
              <a:t>国际会议旅行资助。</a:t>
            </a:r>
          </a:p>
          <a:p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  <a:p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报名日期：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每年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月</a:t>
            </a:r>
          </a:p>
          <a:p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比赛日期：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每年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月第三个星期六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22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日</a:t>
            </a:r>
          </a:p>
          <a:p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报名网站：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u="sng">
                <a:latin typeface="微软雅黑" pitchFamily="34" charset="-122"/>
                <a:ea typeface="微软雅黑" pitchFamily="34" charset="-122"/>
                <a:hlinkClick r:id="rId4"/>
              </a:rPr>
              <a:t>http://www.ieee.org/xtreme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81000" y="457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zh-CN" sz="4000" b="1" dirty="0">
              <a:solidFill>
                <a:srgbClr val="C00000"/>
              </a:solidFill>
              <a:latin typeface="Arial" charset="0"/>
              <a:cs typeface="+mj-cs"/>
            </a:endParaRPr>
          </a:p>
        </p:txBody>
      </p:sp>
      <p:pic>
        <p:nvPicPr>
          <p:cNvPr id="77830" name="图片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04800"/>
            <a:ext cx="27320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灯片编号占位符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04C349-B37F-4629-B7FF-253AC13184B2}" type="slidenum">
              <a:rPr lang="en-US" altLang="zh-CN" smtClean="0"/>
              <a:pPr/>
              <a:t>60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内容占位符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0"/>
          </a:xfrm>
        </p:spPr>
        <p:txBody>
          <a:bodyPr/>
          <a:lstStyle/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主题一：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数据库检索技巧详解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论文开题、文献调研及文献综述</a:t>
            </a:r>
          </a:p>
          <a:p>
            <a:pPr lvl="1"/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高级</a:t>
            </a:r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检索、热点追踪及高效阅读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主题二：如何成为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作者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期刊投稿流程与注意事项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会议投稿流程与注意事项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科技英文写作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主题三：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会员申请、竞赛奖学金与择业辅助介绍</a:t>
            </a:r>
            <a:endParaRPr lang="en-US" altLang="zh-CN" sz="20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主题四：创新的起点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-IEEE</a:t>
            </a:r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标准协会与标准检索详解</a:t>
            </a:r>
          </a:p>
          <a:p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主题五：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InnovationQ Plus:</a:t>
            </a:r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专利检索与专利分析</a:t>
            </a:r>
            <a:endParaRPr lang="zh-CN" altLang="zh-CN" sz="20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</a:rPr>
              <a:t>主题六：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图书馆员专场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2000" b="1" smtClean="0">
                <a:latin typeface="微软雅黑" pitchFamily="34" charset="-122"/>
                <a:ea typeface="微软雅黑" pitchFamily="34" charset="-122"/>
              </a:rPr>
              <a:t>新内容、新功能与新服务汇总更新</a:t>
            </a:r>
            <a:endParaRPr lang="zh-CN" altLang="en-US" sz="2000" b="1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827" name="标题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zh-CN" altLang="zh-CN" sz="3200" smtClean="0">
                <a:latin typeface="微软雅黑" pitchFamily="34" charset="-122"/>
                <a:ea typeface="微软雅黑" pitchFamily="34" charset="-122"/>
              </a:rPr>
              <a:t>201</a:t>
            </a:r>
            <a:r>
              <a:rPr altLang="zh-CN" sz="320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下半年</a:t>
            </a:r>
            <a:r>
              <a:rPr altLang="zh-CN" sz="320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sz="3200" smtClean="0">
                <a:latin typeface="微软雅黑" pitchFamily="34" charset="-122"/>
                <a:ea typeface="微软雅黑" pitchFamily="34" charset="-122"/>
              </a:rPr>
              <a:t>数据库网络课堂</a:t>
            </a:r>
          </a:p>
        </p:txBody>
      </p:sp>
      <p:sp>
        <p:nvSpPr>
          <p:cNvPr id="77828" name="灯片编号占位符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5B3C26-B8F0-4404-9D84-DE7AB7C3169E}" type="slidenum">
              <a:rPr lang="en-US" altLang="zh-CN" smtClean="0"/>
              <a:pPr/>
              <a:t>61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" name="图片 6" descr="2016-09-01_9-08-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685800"/>
            <a:ext cx="8007350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 descr="2016-09-01_9-09-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79588"/>
            <a:ext cx="8594725" cy="248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609600" y="5508625"/>
            <a:ext cx="8001000" cy="5111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登录 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hlinkClick r:id="rId5"/>
              </a:rPr>
              <a:t>http://cn.ieee.org/online_training.html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注册！ </a:t>
            </a: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3200" smtClean="0"/>
              <a:t>相关网站</a:t>
            </a:r>
            <a:r>
              <a:rPr altLang="zh-CN" sz="3200" smtClean="0"/>
              <a:t>/</a:t>
            </a:r>
            <a:r>
              <a:rPr lang="zh-CN" sz="3200" smtClean="0"/>
              <a:t>微博</a:t>
            </a:r>
            <a:r>
              <a:rPr altLang="zh-CN" sz="3200" smtClean="0"/>
              <a:t>/</a:t>
            </a:r>
            <a:r>
              <a:rPr lang="zh-CN" sz="3200" smtClean="0"/>
              <a:t>微信</a:t>
            </a:r>
          </a:p>
        </p:txBody>
      </p:sp>
      <p:sp>
        <p:nvSpPr>
          <p:cNvPr id="79875" name="内容占位符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 b="1" smtClean="0">
                <a:ea typeface="宋体" pitchFamily="2" charset="-122"/>
              </a:rPr>
              <a:t>IEEE</a:t>
            </a:r>
            <a:r>
              <a:rPr lang="zh-CN" altLang="en-US" sz="2400" b="1" smtClean="0">
                <a:ea typeface="宋体" pitchFamily="2" charset="-122"/>
              </a:rPr>
              <a:t>官网：</a:t>
            </a:r>
            <a:r>
              <a:rPr lang="en-US" altLang="zh-CN" sz="2400" b="1" smtClean="0">
                <a:ea typeface="宋体" pitchFamily="2" charset="-122"/>
                <a:hlinkClick r:id="rId2"/>
              </a:rPr>
              <a:t>http://www.ieee.org</a:t>
            </a:r>
            <a:r>
              <a:rPr lang="en-US" altLang="zh-CN" sz="2400" b="1" smtClean="0">
                <a:ea typeface="宋体" pitchFamily="2" charset="-122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smtClean="0">
                <a:ea typeface="宋体" pitchFamily="2" charset="-122"/>
              </a:rPr>
              <a:t>IEEE</a:t>
            </a:r>
            <a:r>
              <a:rPr lang="zh-CN" altLang="en-US" sz="2400" b="1" smtClean="0">
                <a:ea typeface="宋体" pitchFamily="2" charset="-122"/>
              </a:rPr>
              <a:t>中文官网：</a:t>
            </a:r>
            <a:r>
              <a:rPr lang="en-US" altLang="zh-CN" sz="2400" b="1" smtClean="0">
                <a:ea typeface="宋体" pitchFamily="2" charset="-122"/>
                <a:hlinkClick r:id="rId3"/>
              </a:rPr>
              <a:t>http://cn.ieee.org</a:t>
            </a:r>
            <a:r>
              <a:rPr lang="en-US" altLang="zh-CN" sz="2400" b="1" smtClean="0">
                <a:ea typeface="宋体" pitchFamily="2" charset="-122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smtClean="0">
                <a:ea typeface="宋体" pitchFamily="2" charset="-122"/>
              </a:rPr>
              <a:t>IEEE </a:t>
            </a:r>
            <a:r>
              <a:rPr lang="zh-CN" altLang="en-US" sz="2400" b="1" smtClean="0">
                <a:ea typeface="宋体" pitchFamily="2" charset="-122"/>
              </a:rPr>
              <a:t>数据库：</a:t>
            </a:r>
            <a:r>
              <a:rPr lang="en-US" altLang="zh-CN" sz="2400" b="1" smtClean="0">
                <a:ea typeface="宋体" pitchFamily="2" charset="-122"/>
                <a:hlinkClick r:id="rId4"/>
              </a:rPr>
              <a:t>http://ieeexplore.ieee.org</a:t>
            </a:r>
            <a:r>
              <a:rPr lang="en-US" altLang="zh-CN" sz="2400" b="1" smtClean="0">
                <a:ea typeface="宋体" pitchFamily="2" charset="-122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zh-CN" altLang="en-US" sz="2400" b="1" smtClean="0">
                <a:ea typeface="宋体" pitchFamily="2" charset="-122"/>
              </a:rPr>
              <a:t>培训网站：</a:t>
            </a:r>
            <a:r>
              <a:rPr lang="en-US" altLang="zh-CN" sz="2400" b="1" u="sng" smtClean="0">
                <a:ea typeface="宋体" pitchFamily="2" charset="-122"/>
                <a:hlinkClick r:id="rId5"/>
              </a:rPr>
              <a:t>http://www.ieee.org/go/clientservices</a:t>
            </a:r>
            <a:endParaRPr lang="en-US" altLang="zh-CN" sz="2400" b="1" u="sng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400" b="1" smtClean="0">
                <a:ea typeface="宋体" pitchFamily="2" charset="-122"/>
              </a:rPr>
              <a:t>培训视频：</a:t>
            </a:r>
            <a:r>
              <a:rPr lang="en-US" altLang="zh-CN" sz="2400" b="1" u="sng" smtClean="0">
                <a:ea typeface="宋体" pitchFamily="2" charset="-122"/>
                <a:hlinkClick r:id="rId6"/>
              </a:rPr>
              <a:t>http://www.ieee.org/training</a:t>
            </a:r>
            <a:endParaRPr lang="en-US" altLang="zh-CN" sz="2400" b="1" u="sng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b="1" u="sng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b="1" smtClean="0">
                <a:ea typeface="宋体" pitchFamily="2" charset="-122"/>
              </a:rPr>
              <a:t>IEEE</a:t>
            </a:r>
            <a:r>
              <a:rPr lang="zh-CN" altLang="en-US" sz="2400" b="1" smtClean="0">
                <a:ea typeface="宋体" pitchFamily="2" charset="-122"/>
              </a:rPr>
              <a:t>微博：搜索并关注“</a:t>
            </a:r>
            <a:r>
              <a:rPr lang="en-US" altLang="zh-CN" sz="2400" b="1" smtClean="0">
                <a:ea typeface="宋体" pitchFamily="2" charset="-122"/>
              </a:rPr>
              <a:t>IEEE</a:t>
            </a:r>
            <a:r>
              <a:rPr lang="zh-CN" altLang="en-US" sz="2400" b="1" smtClean="0">
                <a:ea typeface="宋体" pitchFamily="2" charset="-122"/>
              </a:rPr>
              <a:t>中国”</a:t>
            </a:r>
            <a:endParaRPr lang="en-US" altLang="zh-CN" sz="2400" b="1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b="1" smtClean="0">
                <a:ea typeface="宋体" pitchFamily="2" charset="-122"/>
              </a:rPr>
              <a:t>IEEE</a:t>
            </a:r>
            <a:r>
              <a:rPr lang="zh-CN" altLang="en-US" sz="2400" b="1" smtClean="0">
                <a:ea typeface="宋体" pitchFamily="2" charset="-122"/>
              </a:rPr>
              <a:t>微信：搜索并关注“</a:t>
            </a:r>
            <a:r>
              <a:rPr lang="en-US" altLang="zh-CN" sz="2400" b="1" smtClean="0">
                <a:ea typeface="宋体" pitchFamily="2" charset="-122"/>
              </a:rPr>
              <a:t>IEEE</a:t>
            </a:r>
            <a:r>
              <a:rPr lang="zh-CN" altLang="en-US" sz="2400" b="1" smtClean="0">
                <a:ea typeface="宋体" pitchFamily="2" charset="-122"/>
              </a:rPr>
              <a:t>中国”</a:t>
            </a:r>
            <a:endParaRPr lang="en-US" altLang="zh-CN" sz="2400" b="1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b="1" u="sng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sz="2400" b="1" smtClean="0">
              <a:ea typeface="宋体" pitchFamily="2" charset="-122"/>
            </a:endParaRPr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A23EAF-EE51-409B-BED1-D1800FA2A15C}" type="slidenum">
              <a:rPr lang="en-US" altLang="zh-CN" smtClean="0"/>
              <a:pPr/>
              <a:t>62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24000"/>
            <a:ext cx="51054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李箐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中国区资讯经理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hlinkClick r:id="rId3"/>
              </a:rPr>
              <a:t>li.q@ieee.org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何丹丹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IEEE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产品培训专员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hlinkClick r:id="rId4"/>
              </a:rPr>
              <a:t> dan@igroup.com.cn</a:t>
            </a:r>
            <a:endParaRPr lang="en-US" altLang="zh-CN" sz="2800" dirty="0" smtClean="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1175" y="819150"/>
            <a:ext cx="6499225" cy="781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0F3D88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有问题请随时联系我们！ </a:t>
            </a:r>
            <a:r>
              <a:rPr lang="en-US" altLang="zh-CN" sz="3200" b="1" kern="0" dirty="0">
                <a:solidFill>
                  <a:srgbClr val="0F3D88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lang="en-US" altLang="zh-CN" sz="3200" b="1" kern="0" dirty="0">
                <a:solidFill>
                  <a:srgbClr val="0F3D88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endParaRPr lang="zh-CN" altLang="en-US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458200" cy="5181600"/>
          </a:xfrm>
        </p:spPr>
        <p:txBody>
          <a:bodyPr/>
          <a:lstStyle/>
          <a:p>
            <a:pPr eaLnBrk="1" hangingPunct="1"/>
            <a:r>
              <a:rPr lang="zh-CN" altLang="en-US" sz="3200" smtClean="0"/>
              <a:t>欢迎关注！</a:t>
            </a:r>
            <a:r>
              <a:rPr lang="en-US" altLang="zh-CN" sz="2800" smtClean="0">
                <a:solidFill>
                  <a:srgbClr val="000066"/>
                </a:solidFill>
              </a:rPr>
              <a:t/>
            </a:r>
            <a:br>
              <a:rPr lang="en-US" altLang="zh-CN" sz="2800" smtClean="0">
                <a:solidFill>
                  <a:srgbClr val="000066"/>
                </a:solidFill>
              </a:rPr>
            </a:br>
            <a:r>
              <a:rPr lang="en-US" altLang="zh-CN" sz="1800" smtClean="0">
                <a:solidFill>
                  <a:srgbClr val="000066"/>
                </a:solidFill>
              </a:rPr>
              <a:t/>
            </a:r>
            <a:br>
              <a:rPr lang="en-US" altLang="zh-CN" sz="1800" smtClean="0">
                <a:solidFill>
                  <a:srgbClr val="000066"/>
                </a:solidFill>
              </a:rPr>
            </a:br>
            <a:r>
              <a:rPr lang="en-US" altLang="zh-CN" sz="2800" smtClean="0">
                <a:solidFill>
                  <a:srgbClr val="000066"/>
                </a:solidFill>
              </a:rPr>
              <a:t>   </a:t>
            </a:r>
            <a:r>
              <a:rPr lang="zh-CN" altLang="en-US" sz="2200" smtClean="0">
                <a:solidFill>
                  <a:srgbClr val="000066"/>
                </a:solidFill>
              </a:rPr>
              <a:t>微信公众号 ：                                  </a:t>
            </a:r>
            <a:r>
              <a:rPr lang="en-US" altLang="zh-CN" sz="2200" smtClean="0">
                <a:solidFill>
                  <a:srgbClr val="000066"/>
                </a:solidFill>
              </a:rPr>
              <a:t>IEEE QQ</a:t>
            </a:r>
            <a:r>
              <a:rPr lang="zh-CN" altLang="en-US" sz="2200" smtClean="0">
                <a:solidFill>
                  <a:srgbClr val="000066"/>
                </a:solidFill>
              </a:rPr>
              <a:t>交流群：</a:t>
            </a:r>
            <a:r>
              <a:rPr lang="en-US" altLang="zh-CN" sz="2200" smtClean="0">
                <a:solidFill>
                  <a:srgbClr val="000066"/>
                </a:solidFill>
              </a:rPr>
              <a:t/>
            </a:r>
            <a:br>
              <a:rPr lang="en-US" altLang="zh-CN" sz="2200" smtClean="0">
                <a:solidFill>
                  <a:srgbClr val="000066"/>
                </a:solidFill>
              </a:rPr>
            </a:br>
            <a:r>
              <a:rPr lang="zh-CN" altLang="en-US" sz="2200" smtClean="0">
                <a:solidFill>
                  <a:srgbClr val="000066"/>
                </a:solidFill>
              </a:rPr>
              <a:t> “</a:t>
            </a:r>
            <a:r>
              <a:rPr lang="en-US" altLang="zh-CN" sz="2200" smtClean="0">
                <a:solidFill>
                  <a:srgbClr val="000066"/>
                </a:solidFill>
              </a:rPr>
              <a:t>IEEE</a:t>
            </a:r>
            <a:r>
              <a:rPr lang="zh-CN" altLang="en-US" sz="2200" smtClean="0">
                <a:solidFill>
                  <a:srgbClr val="000066"/>
                </a:solidFill>
              </a:rPr>
              <a:t> </a:t>
            </a:r>
            <a:r>
              <a:rPr lang="en-US" altLang="zh-CN" sz="2200" smtClean="0">
                <a:solidFill>
                  <a:srgbClr val="000066"/>
                </a:solidFill>
              </a:rPr>
              <a:t>Xplore</a:t>
            </a:r>
            <a:r>
              <a:rPr lang="zh-CN" altLang="en-US" sz="2200" smtClean="0">
                <a:solidFill>
                  <a:srgbClr val="000066"/>
                </a:solidFill>
              </a:rPr>
              <a:t>微服务”                       </a:t>
            </a:r>
            <a:r>
              <a:rPr lang="en-US" altLang="zh-CN" sz="2200" smtClean="0">
                <a:solidFill>
                  <a:srgbClr val="000066"/>
                </a:solidFill>
              </a:rPr>
              <a:t> 483841288 </a:t>
            </a:r>
            <a:br>
              <a:rPr lang="en-US" altLang="zh-CN" sz="2200" smtClean="0">
                <a:solidFill>
                  <a:srgbClr val="000066"/>
                </a:solidFill>
              </a:rPr>
            </a:br>
            <a:r>
              <a:rPr lang="en-US" altLang="zh-CN" sz="2200" smtClean="0">
                <a:solidFill>
                  <a:srgbClr val="000066"/>
                </a:solidFill>
              </a:rPr>
              <a:t/>
            </a:r>
            <a:br>
              <a:rPr lang="en-US" altLang="zh-CN" sz="2200" smtClean="0">
                <a:solidFill>
                  <a:srgbClr val="000066"/>
                </a:solidFill>
              </a:rPr>
            </a:br>
            <a:r>
              <a:rPr lang="en-US" altLang="zh-CN" sz="2200" smtClean="0">
                <a:solidFill>
                  <a:srgbClr val="000066"/>
                </a:solidFill>
              </a:rPr>
              <a:t/>
            </a:r>
            <a:br>
              <a:rPr lang="en-US" altLang="zh-CN" sz="2200" smtClean="0">
                <a:solidFill>
                  <a:srgbClr val="000066"/>
                </a:solidFill>
              </a:rPr>
            </a:br>
            <a:r>
              <a:rPr lang="en-US" altLang="zh-CN" sz="2200" smtClean="0">
                <a:solidFill>
                  <a:srgbClr val="000066"/>
                </a:solidFill>
              </a:rPr>
              <a:t/>
            </a:r>
            <a:br>
              <a:rPr lang="en-US" altLang="zh-CN" sz="2200" smtClean="0">
                <a:solidFill>
                  <a:srgbClr val="000066"/>
                </a:solidFill>
              </a:rPr>
            </a:br>
            <a:r>
              <a:rPr lang="en-US" altLang="zh-CN" sz="2800" smtClean="0">
                <a:solidFill>
                  <a:srgbClr val="000066"/>
                </a:solidFill>
              </a:rPr>
              <a:t/>
            </a:r>
            <a:br>
              <a:rPr lang="en-US" altLang="zh-CN" sz="2800" smtClean="0">
                <a:solidFill>
                  <a:srgbClr val="000066"/>
                </a:solidFill>
              </a:rPr>
            </a:br>
            <a:r>
              <a:rPr lang="en-US" altLang="zh-CN" sz="2800" smtClean="0">
                <a:solidFill>
                  <a:srgbClr val="000066"/>
                </a:solidFill>
              </a:rPr>
              <a:t/>
            </a:r>
            <a:br>
              <a:rPr lang="en-US" altLang="zh-CN" sz="2800" smtClean="0">
                <a:solidFill>
                  <a:srgbClr val="000066"/>
                </a:solidFill>
              </a:rPr>
            </a:br>
            <a:r>
              <a:rPr lang="en-US" altLang="zh-CN" sz="4400" smtClean="0">
                <a:solidFill>
                  <a:srgbClr val="000066"/>
                </a:solidFill>
              </a:rPr>
              <a:t/>
            </a:r>
            <a:br>
              <a:rPr lang="en-US" altLang="zh-CN" sz="4400" smtClean="0">
                <a:solidFill>
                  <a:srgbClr val="000066"/>
                </a:solidFill>
              </a:rPr>
            </a:br>
            <a:r>
              <a:rPr lang="en-US" altLang="zh-CN" sz="500" smtClean="0">
                <a:solidFill>
                  <a:srgbClr val="000066"/>
                </a:solidFill>
              </a:rPr>
              <a:t/>
            </a:r>
            <a:br>
              <a:rPr lang="en-US" altLang="zh-CN" sz="500" smtClean="0">
                <a:solidFill>
                  <a:srgbClr val="000066"/>
                </a:solidFill>
              </a:rPr>
            </a:br>
            <a:r>
              <a:rPr lang="en-US" altLang="zh-CN" sz="3600" smtClean="0">
                <a:solidFill>
                  <a:srgbClr val="000066"/>
                </a:solidFill>
              </a:rPr>
              <a:t/>
            </a:r>
            <a:br>
              <a:rPr lang="en-US" altLang="zh-CN" sz="3600" smtClean="0">
                <a:solidFill>
                  <a:srgbClr val="000066"/>
                </a:solidFill>
              </a:rPr>
            </a:br>
            <a:endParaRPr lang="en-US" altLang="zh-CN" sz="3600" smtClean="0">
              <a:solidFill>
                <a:srgbClr val="000066"/>
              </a:solidFill>
            </a:endParaRPr>
          </a:p>
        </p:txBody>
      </p:sp>
      <p:pic>
        <p:nvPicPr>
          <p:cNvPr id="81923" name="图片 6" descr="QQ交流群二维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812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图片 4" descr="qrcode_for_gh_9440db00608e_25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191000"/>
            <a:ext cx="8610600" cy="817563"/>
          </a:xfrm>
          <a:prstGeom prst="roundRect">
            <a:avLst/>
          </a:prstGeom>
          <a:solidFill>
            <a:schemeClr val="lt1">
              <a:alpha val="84000"/>
            </a:schemeClr>
          </a:solidFill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下载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请登录微信公众号，首页回复</a:t>
            </a: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学校名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获取下载链接。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2362200" y="1219200"/>
            <a:ext cx="5105400" cy="762000"/>
          </a:xfrm>
        </p:spPr>
        <p:txBody>
          <a:bodyPr/>
          <a:lstStyle/>
          <a:p>
            <a:pPr eaLnBrk="1" hangingPunct="1"/>
            <a:r>
              <a:rPr lang="en-US" altLang="zh-CN" sz="4400" smtClean="0"/>
              <a:t>AIEE + IRE = IEEE</a:t>
            </a:r>
          </a:p>
        </p:txBody>
      </p:sp>
      <p:grpSp>
        <p:nvGrpSpPr>
          <p:cNvPr id="24579" name="组合 22"/>
          <p:cNvGrpSpPr>
            <a:grpSpLocks/>
          </p:cNvGrpSpPr>
          <p:nvPr/>
        </p:nvGrpSpPr>
        <p:grpSpPr bwMode="auto">
          <a:xfrm>
            <a:off x="1600200" y="2438400"/>
            <a:ext cx="2514600" cy="2590800"/>
            <a:chOff x="4495800" y="2590800"/>
            <a:chExt cx="2514600" cy="2590800"/>
          </a:xfrm>
        </p:grpSpPr>
        <p:grpSp>
          <p:nvGrpSpPr>
            <p:cNvPr id="24582" name="Group 17"/>
            <p:cNvGrpSpPr>
              <a:grpSpLocks/>
            </p:cNvGrpSpPr>
            <p:nvPr/>
          </p:nvGrpSpPr>
          <p:grpSpPr bwMode="auto">
            <a:xfrm>
              <a:off x="4495800" y="2590800"/>
              <a:ext cx="2514600" cy="2590800"/>
              <a:chOff x="1713" y="1675"/>
              <a:chExt cx="1647" cy="1205"/>
            </a:xfrm>
          </p:grpSpPr>
          <p:pic>
            <p:nvPicPr>
              <p:cNvPr id="24584" name="Picture 18" descr="Box Shadow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13" y="1675"/>
                <a:ext cx="1647" cy="1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5" name="Rectangle 19"/>
              <p:cNvSpPr>
                <a:spLocks noChangeArrowheads="1"/>
              </p:cNvSpPr>
              <p:nvPr/>
            </p:nvSpPr>
            <p:spPr bwMode="auto">
              <a:xfrm>
                <a:off x="1728" y="1720"/>
                <a:ext cx="1558" cy="106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</p:grpSp>
        <p:pic>
          <p:nvPicPr>
            <p:cNvPr id="2458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9800" y="2908300"/>
              <a:ext cx="1905000" cy="182086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648200" y="2667000"/>
            <a:ext cx="342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3200">
                <a:latin typeface="微软雅黑" pitchFamily="34" charset="-122"/>
                <a:ea typeface="微软雅黑" pitchFamily="34" charset="-122"/>
              </a:rPr>
              <a:t>1963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日，</a:t>
            </a:r>
            <a:r>
              <a:rPr lang="en-US" altLang="en-US" sz="3200">
                <a:latin typeface="微软雅黑" pitchFamily="34" charset="-122"/>
                <a:ea typeface="微软雅黑" pitchFamily="34" charset="-122"/>
              </a:rPr>
              <a:t>AIEE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en-US" sz="3200">
                <a:latin typeface="微软雅黑" pitchFamily="34" charset="-122"/>
                <a:ea typeface="微软雅黑" pitchFamily="34" charset="-122"/>
              </a:rPr>
              <a:t>IRE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合并为</a:t>
            </a:r>
            <a:r>
              <a:rPr lang="en-US" altLang="en-US" sz="3200">
                <a:latin typeface="微软雅黑" pitchFamily="34" charset="-122"/>
                <a:ea typeface="微软雅黑" pitchFamily="34" charset="-122"/>
              </a:rPr>
              <a:t>IEEE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，并拥有会员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en-US" sz="3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1" name="灯片编号占位符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99EE8-EB43-4BF6-9330-47469A1669C9}" type="slidenum">
              <a:rPr lang="en-US" altLang="zh-CN" smtClean="0"/>
              <a:pPr/>
              <a:t>7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black">
          <a:xfrm>
            <a:off x="457200" y="13716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Ctr="1"/>
          <a:lstStyle/>
          <a:p>
            <a:pPr marL="342900" indent="-342900">
              <a:lnSpc>
                <a:spcPct val="110000"/>
              </a:lnSpc>
              <a:buFont typeface="Wingdings" pitchFamily="2" charset="2"/>
              <a:buBlip>
                <a:blip r:embed="rId4"/>
              </a:buBlip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非盈利组织，全球最大的技术行业学会，成员遍布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160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多个国家地区，会员超过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42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万人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mtClean="0"/>
              <a:t>现今的</a:t>
            </a:r>
            <a:r>
              <a:rPr altLang="zh-CN" smtClean="0"/>
              <a:t>IEEE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0"/>
            <a:ext cx="8467725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椭圆 6"/>
          <p:cNvSpPr>
            <a:spLocks noChangeArrowheads="1"/>
          </p:cNvSpPr>
          <p:nvPr/>
        </p:nvSpPr>
        <p:spPr bwMode="auto">
          <a:xfrm>
            <a:off x="5562600" y="3200400"/>
            <a:ext cx="1905000" cy="1143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endParaRPr lang="zh-CN" altLang="en-US">
              <a:latin typeface="Verdana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9600" y="4267200"/>
            <a:ext cx="4572000" cy="206375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Tx/>
              <a:buBlip>
                <a:blip r:embed="rId4"/>
              </a:buBlip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多个地方分会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buFontTx/>
              <a:buBlip>
                <a:blip r:embed="rId4"/>
              </a:buBlip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多个专业委员会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10000"/>
              </a:lnSpc>
              <a:buFontTx/>
              <a:buBlip>
                <a:blip r:embed="rId4"/>
              </a:buBlip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多个国家的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en-US" altLang="en-US" b="1" dirty="0"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多个学生分会</a:t>
            </a:r>
            <a:endParaRPr lang="en-US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7" name="灯片编号占位符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4F9665-C785-4509-AB6A-4DD779FB47F5}" type="slidenum">
              <a:rPr lang="en-US" altLang="zh-CN" smtClean="0"/>
              <a:pPr/>
              <a:t>8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648200" cy="4114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400" b="1" smtClean="0"/>
              <a:t>IEEE Aerospace and Electronic Systems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Antennas and Propagation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Broadcast Technology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Circuits and Systems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Communications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Components, Packaging, and Manufacturing Technology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Computational Intelligence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Computer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Consumer Electronics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Control Systems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Dielectrics and Electrical Insulation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Education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Electron Devices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Electromagnetic Compatibility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Engineering in Medicine and Biology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Geoscience and Remote Sensing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Industrial Electronics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Industry Applications Society</a:t>
            </a:r>
            <a:endParaRPr lang="en-US" altLang="zh-CN" sz="1400" smtClean="0"/>
          </a:p>
          <a:p>
            <a:pPr>
              <a:lnSpc>
                <a:spcPct val="100000"/>
              </a:lnSpc>
            </a:pPr>
            <a:r>
              <a:rPr lang="en-US" altLang="zh-CN" sz="1400" b="1" smtClean="0"/>
              <a:t>IEEE Information Theory Society</a:t>
            </a:r>
          </a:p>
          <a:p>
            <a:pPr>
              <a:buClr>
                <a:srgbClr val="808080"/>
              </a:buClr>
            </a:pPr>
            <a:r>
              <a:rPr lang="en-US" altLang="zh-CN" sz="1400" b="1" smtClean="0">
                <a:solidFill>
                  <a:srgbClr val="000000"/>
                </a:solidFill>
              </a:rPr>
              <a:t>IEEE Instrumentation and Measurement Society</a:t>
            </a:r>
            <a:endParaRPr lang="en-US" altLang="zh-CN" sz="140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1400" smtClean="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zh-CN" sz="1400" smtClean="0"/>
              <a:t/>
            </a:r>
            <a:br>
              <a:rPr lang="en-US" altLang="zh-CN" sz="1400" smtClean="0"/>
            </a:br>
            <a:endParaRPr lang="zh-CN" altLang="en-US" sz="1400" smtClean="0"/>
          </a:p>
        </p:txBody>
      </p:sp>
      <p:sp>
        <p:nvSpPr>
          <p:cNvPr id="5" name="矩形 4"/>
          <p:cNvSpPr/>
          <p:nvPr/>
        </p:nvSpPr>
        <p:spPr>
          <a:xfrm>
            <a:off x="4495800" y="533400"/>
            <a:ext cx="4724400" cy="5822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dirty="0">
                <a:solidFill>
                  <a:srgbClr val="000000"/>
                </a:solidFill>
              </a:rPr>
              <a:t>IEEE Intelligent Transportation Systems Society</a:t>
            </a:r>
            <a:endParaRPr lang="en-US" sz="1400" b="1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Magnetics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Microwave Theory and Techniques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Nuclear and Plasma Sciences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Oceanic Engineering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Photonics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Power Electronics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Power &amp; Energy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Product Safety Engineering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Professional Communication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Reliability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Robotics and Automation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Signal Processing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Society on Social Implications of Technology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Solid-State Circuits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Systems, Man, and Cybernetics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Technology and Engineering Management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</a:t>
            </a:r>
            <a:r>
              <a:rPr lang="en-US" sz="1400" b="1" kern="0" dirty="0" err="1">
                <a:solidFill>
                  <a:srgbClr val="000000"/>
                </a:solidFill>
                <a:latin typeface="Arial"/>
              </a:rPr>
              <a:t>Ultrasonics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, Ferroelectrics, and Frequency Control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hangingPunct="0">
              <a:buClr>
                <a:srgbClr val="808080"/>
              </a:buClr>
              <a:buFontTx/>
              <a:buBlip>
                <a:blip r:embed="rId4"/>
              </a:buBlip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IEEE Vehicular Technology Society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600200" y="2590800"/>
            <a:ext cx="6477000" cy="1676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zh-CN" altLang="en-US">
              <a:latin typeface="Verdana" pitchFamily="34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 bwMode="auto">
          <a:xfrm>
            <a:off x="2209800" y="28194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48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39</a:t>
            </a:r>
            <a:r>
              <a:rPr lang="zh-CN" altLang="en-US" sz="4800" b="1" kern="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个专业协会</a:t>
            </a:r>
          </a:p>
        </p:txBody>
      </p:sp>
      <p:sp>
        <p:nvSpPr>
          <p:cNvPr id="23554" name="标题 3"/>
          <p:cNvSpPr>
            <a:spLocks noGrp="1"/>
          </p:cNvSpPr>
          <p:nvPr>
            <p:ph type="title"/>
          </p:nvPr>
        </p:nvSpPr>
        <p:spPr>
          <a:xfrm>
            <a:off x="4038600" y="3429000"/>
            <a:ext cx="4724400" cy="11430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IEEE Societies</a:t>
            </a:r>
            <a:endParaRPr lang="zh-CN" alt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宋体" charset="-122"/>
            </a:endParaRPr>
          </a:p>
        </p:txBody>
      </p:sp>
      <p:sp>
        <p:nvSpPr>
          <p:cNvPr id="26631" name="灯片编号占位符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7FBA71-947E-46AD-B9C8-92710BBDFC5B}" type="slidenum">
              <a:rPr lang="en-US" altLang="zh-CN" smtClean="0"/>
              <a:pPr/>
              <a:t>9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35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5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2.6|21.4|2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5.1|4.8"/>
</p:tagLst>
</file>

<file path=ppt/theme/theme1.xml><?xml version="1.0" encoding="utf-8"?>
<a:theme xmlns:a="http://schemas.openxmlformats.org/drawingml/2006/main" name="6-08 SLA Customer Breakfast Final">
  <a:themeElements>
    <a:clrScheme name="Historical_ImageStrip_Template 13">
      <a:dk1>
        <a:srgbClr val="000000"/>
      </a:dk1>
      <a:lt1>
        <a:srgbClr val="FFFFFF"/>
      </a:lt1>
      <a:dk2>
        <a:srgbClr val="0F3D88"/>
      </a:dk2>
      <a:lt2>
        <a:srgbClr val="808080"/>
      </a:lt2>
      <a:accent1>
        <a:srgbClr val="FF8000"/>
      </a:accent1>
      <a:accent2>
        <a:srgbClr val="59B308"/>
      </a:accent2>
      <a:accent3>
        <a:srgbClr val="FFFFFF"/>
      </a:accent3>
      <a:accent4>
        <a:srgbClr val="000000"/>
      </a:accent4>
      <a:accent5>
        <a:srgbClr val="FFC0AA"/>
      </a:accent5>
      <a:accent6>
        <a:srgbClr val="50A206"/>
      </a:accent6>
      <a:hlink>
        <a:srgbClr val="0080FF"/>
      </a:hlink>
      <a:folHlink>
        <a:srgbClr val="800080"/>
      </a:folHlink>
    </a:clrScheme>
    <a:fontScheme name="Historical_ImageStri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algn="ctr">
          <a:solidFill>
            <a:srgbClr val="FF0000"/>
          </a:solidFill>
          <a:round/>
          <a:headEnd/>
          <a:tailEnd/>
        </a:ln>
      </a:spPr>
      <a:bodyPr/>
      <a:lstStyle>
        <a:defPPr marL="342900" indent="-342900">
          <a:defRPr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Historical_ImageStri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ical_ImageStri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ical_ImageStri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ical_ImageStri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ical_ImageStri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orical_ImageStri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orical_ImageStri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orical_ImageStri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orical_ImageStri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orical_ImageStri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orical_ImageStri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orical_ImageStri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orical_ImageStrip_Templat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6-08 SLA Customer Breakfast Final</Template>
  <TotalTime>12086</TotalTime>
  <Words>2523</Words>
  <Application>Microsoft Office PowerPoint</Application>
  <PresentationFormat>全屏显示(4:3)</PresentationFormat>
  <Paragraphs>480</Paragraphs>
  <Slides>64</Slides>
  <Notes>35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64</vt:i4>
      </vt:variant>
    </vt:vector>
  </HeadingPairs>
  <TitlesOfParts>
    <vt:vector size="66" baseType="lpstr">
      <vt:lpstr>6-08 SLA Customer Breakfast Final</vt:lpstr>
      <vt:lpstr>Custom Design</vt:lpstr>
      <vt:lpstr>幻灯片 1</vt:lpstr>
      <vt:lpstr>培训内容</vt:lpstr>
      <vt:lpstr>IEEE 简介</vt:lpstr>
      <vt:lpstr>幻灯片 4</vt:lpstr>
      <vt:lpstr>学会前身之一：美国电子工程师学会</vt:lpstr>
      <vt:lpstr>学会前身之二：无线电工程师学会</vt:lpstr>
      <vt:lpstr>AIEE + IRE = IEEE</vt:lpstr>
      <vt:lpstr>现今的IEEE</vt:lpstr>
      <vt:lpstr>IEEE Societies</vt:lpstr>
      <vt:lpstr>IEEE Technical Councils</vt:lpstr>
      <vt:lpstr>IEEE涵盖各个科技领域 More than just electrical engineering &amp; computer science </vt:lpstr>
      <vt:lpstr> IEL数据库及IEEE Xplore平台介绍</vt:lpstr>
      <vt:lpstr>IEEE Xplore</vt:lpstr>
      <vt:lpstr>IEEE Xplore 全文数据库</vt:lpstr>
      <vt:lpstr>多途径检索核心技术</vt:lpstr>
      <vt:lpstr>了解技术整体研发状况</vt:lpstr>
      <vt:lpstr>幻灯片 17</vt:lpstr>
      <vt:lpstr>寻找权威文章</vt:lpstr>
      <vt:lpstr>掌握技术整体研究状况</vt:lpstr>
      <vt:lpstr>其参考文献和引文可成为进一步追溯的种子</vt:lpstr>
      <vt:lpstr>寻找技术难点解决方案，掌握相关专利概况 </vt:lpstr>
      <vt:lpstr>了解相关技术标准，确保研发内容符合国际标准；寻找发起行业新标准机会</vt:lpstr>
      <vt:lpstr>进一步了解技术权威研发状况</vt:lpstr>
      <vt:lpstr>进一步了解技术权威研发状况 </vt:lpstr>
      <vt:lpstr>进一步了解技术权威研发状况 </vt:lpstr>
      <vt:lpstr>下载引文信息</vt:lpstr>
      <vt:lpstr>使用IEEE Collabratec管理文献</vt:lpstr>
      <vt:lpstr>追踪与掌握最新技术动态 </vt:lpstr>
      <vt:lpstr>幻灯片 29</vt:lpstr>
      <vt:lpstr>幻灯片 30</vt:lpstr>
      <vt:lpstr>幻灯片 31</vt:lpstr>
      <vt:lpstr>幻灯片 32</vt:lpstr>
      <vt:lpstr>定制新刊/会议/标准/书推送</vt:lpstr>
      <vt:lpstr>幻灯片 34</vt:lpstr>
      <vt:lpstr>定制热点技术信息推送 掌握权威研究人员最新进展 掌握竞争对手研究动态 </vt:lpstr>
      <vt:lpstr> IEEE期刊会议投稿流程</vt:lpstr>
      <vt:lpstr>IEEE期刊投稿  </vt:lpstr>
      <vt:lpstr>学术期刊-Journals</vt:lpstr>
      <vt:lpstr>技术杂志-Magazines</vt:lpstr>
      <vt:lpstr>以MTT刊物为例  </vt:lpstr>
      <vt:lpstr>幻灯片 41</vt:lpstr>
      <vt:lpstr>在IEEE Xplore寻找合适的期刊 </vt:lpstr>
      <vt:lpstr>查看期刊投稿信息</vt:lpstr>
      <vt:lpstr>查看期刊更多投稿相关信息</vt:lpstr>
      <vt:lpstr>电子投稿：E-Submission</vt:lpstr>
      <vt:lpstr>幻灯片 46</vt:lpstr>
      <vt:lpstr>评审流程 Review Process </vt:lpstr>
      <vt:lpstr>投稿格式：Tools for Authors </vt:lpstr>
      <vt:lpstr>IEEE会议投稿 </vt:lpstr>
      <vt:lpstr>会议论文和期刊论文的区别</vt:lpstr>
      <vt:lpstr>浏览与参加IEEE会议</vt:lpstr>
      <vt:lpstr>查找即将召开的IEEE会议</vt:lpstr>
      <vt:lpstr>幻灯片 53</vt:lpstr>
      <vt:lpstr> IEEE相关资源推介  </vt:lpstr>
      <vt:lpstr>欢迎参与IEEE协会活动！</vt:lpstr>
      <vt:lpstr>幻灯片 56</vt:lpstr>
      <vt:lpstr>IEEE免费技术讲座</vt:lpstr>
      <vt:lpstr>欢迎申请丰厚的IEEE奖学金！</vt:lpstr>
      <vt:lpstr>IEEE学生竞赛</vt:lpstr>
      <vt:lpstr>幻灯片 60</vt:lpstr>
      <vt:lpstr>2016下半年IEEE数据库网络课堂</vt:lpstr>
      <vt:lpstr>相关网站/微博/微信</vt:lpstr>
      <vt:lpstr> 李箐 IEEE中国区资讯经理 li.q@ieee.org     何丹丹 iGroup中国 IEEE产品培训专员  dan@igroup.com.cn</vt:lpstr>
      <vt:lpstr>欢迎关注！     微信公众号 ：                                  IEEE QQ交流群：  “IEEE Xplore微服务”                        483841288          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Xplore</dc:title>
  <dc:creator>Claire Olini</dc:creator>
  <cp:lastModifiedBy>Carina</cp:lastModifiedBy>
  <cp:revision>1440</cp:revision>
  <dcterms:created xsi:type="dcterms:W3CDTF">2009-11-13T15:51:54Z</dcterms:created>
  <dcterms:modified xsi:type="dcterms:W3CDTF">2016-10-13T05:05:02Z</dcterms:modified>
</cp:coreProperties>
</file>