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57" r:id="rId4"/>
    <p:sldId id="265" r:id="rId5"/>
    <p:sldId id="288" r:id="rId6"/>
    <p:sldId id="278" r:id="rId7"/>
    <p:sldId id="313" r:id="rId8"/>
    <p:sldId id="314" r:id="rId9"/>
    <p:sldId id="315" r:id="rId10"/>
    <p:sldId id="412" r:id="rId11"/>
    <p:sldId id="413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362" r:id="rId21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solidFill>
          <a:schemeClr val="tx1"/>
        </a:solidFill>
        <a:latin typeface="汉仪小麦体简" charset="0"/>
        <a:ea typeface="汉仪小麦体简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汉仪小麦体简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汉仪小麦体简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汉仪小麦体简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汉仪小麦体简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汉仪小麦体简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汉仪小麦体简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汉仪小麦体简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汉仪小麦体简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7E2E7"/>
    <a:srgbClr val="3DB0B5"/>
    <a:srgbClr val="3BA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72" d="100"/>
          <a:sy n="72" d="100"/>
        </p:scale>
        <p:origin x="72" y="690"/>
      </p:cViewPr>
      <p:guideLst>
        <p:guide orient="horz" pos="2257"/>
        <p:guide pos="3828"/>
        <p:guide pos="432"/>
        <p:guide pos="7304"/>
        <p:guide orient="horz" pos="633"/>
        <p:guide orient="horz" pos="739"/>
        <p:guide orient="horz" pos="3896"/>
        <p:guide orient="horz" pos="37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6" descr="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88" y="-3175"/>
            <a:ext cx="12196762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>
            <a:off x="207963" y="241300"/>
            <a:ext cx="11776075" cy="6340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33" name="图片 8" descr="01"/>
          <p:cNvPicPr>
            <a:picLocks noChangeAspect="1"/>
          </p:cNvPicPr>
          <p:nvPr userDrawn="1"/>
        </p:nvPicPr>
        <p:blipFill>
          <a:blip r:embed="rId12"/>
          <a:srcRect l="304" t="23378" r="455" b="50851"/>
          <a:stretch>
            <a:fillRect/>
          </a:stretch>
        </p:blipFill>
        <p:spPr>
          <a:xfrm>
            <a:off x="1588" y="2917825"/>
            <a:ext cx="12196762" cy="394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图片 9" descr="100"/>
          <p:cNvPicPr>
            <a:picLocks noChangeAspect="1"/>
          </p:cNvPicPr>
          <p:nvPr userDrawn="1"/>
        </p:nvPicPr>
        <p:blipFill>
          <a:blip r:embed="rId13"/>
          <a:srcRect r="60313" b="79242"/>
          <a:stretch>
            <a:fillRect/>
          </a:stretch>
        </p:blipFill>
        <p:spPr>
          <a:xfrm>
            <a:off x="1588" y="-3175"/>
            <a:ext cx="1435100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2050" name="图片 6" descr="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88" y="-3175"/>
            <a:ext cx="12196762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>
            <a:off x="207963" y="241300"/>
            <a:ext cx="11776075" cy="6340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057" name="图片 8" descr="01"/>
          <p:cNvPicPr>
            <a:picLocks noChangeAspect="1"/>
          </p:cNvPicPr>
          <p:nvPr userDrawn="1"/>
        </p:nvPicPr>
        <p:blipFill>
          <a:blip r:embed="rId12"/>
          <a:srcRect l="304" t="23378" r="455" b="50851"/>
          <a:stretch>
            <a:fillRect/>
          </a:stretch>
        </p:blipFill>
        <p:spPr>
          <a:xfrm>
            <a:off x="1588" y="2917825"/>
            <a:ext cx="12196762" cy="394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图片 9" descr="100"/>
          <p:cNvPicPr>
            <a:picLocks noChangeAspect="1"/>
          </p:cNvPicPr>
          <p:nvPr userDrawn="1"/>
        </p:nvPicPr>
        <p:blipFill>
          <a:blip r:embed="rId13"/>
          <a:srcRect r="60313" b="79242"/>
          <a:stretch>
            <a:fillRect/>
          </a:stretch>
        </p:blipFill>
        <p:spPr>
          <a:xfrm>
            <a:off x="1588" y="-3175"/>
            <a:ext cx="1435100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-3175"/>
            <a:ext cx="12196762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1138238" y="885825"/>
            <a:ext cx="9952038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6" name="图片 5" descr="01"/>
          <p:cNvPicPr>
            <a:picLocks noChangeAspect="1"/>
          </p:cNvPicPr>
          <p:nvPr/>
        </p:nvPicPr>
        <p:blipFill>
          <a:blip r:embed="rId2"/>
          <a:srcRect t="62878" b="2576"/>
          <a:stretch>
            <a:fillRect/>
          </a:stretch>
        </p:blipFill>
        <p:spPr>
          <a:xfrm>
            <a:off x="2743200" y="3154363"/>
            <a:ext cx="6705600" cy="347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01"/>
          <p:cNvPicPr>
            <a:picLocks noChangeAspect="1"/>
          </p:cNvPicPr>
          <p:nvPr/>
        </p:nvPicPr>
        <p:blipFill>
          <a:blip r:embed="rId2"/>
          <a:srcRect l="304" t="23378" r="455" b="50851"/>
          <a:stretch>
            <a:fillRect/>
          </a:stretch>
        </p:blipFill>
        <p:spPr>
          <a:xfrm>
            <a:off x="1588" y="2917825"/>
            <a:ext cx="12196762" cy="394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100"/>
          <p:cNvPicPr>
            <a:picLocks noChangeAspect="1"/>
          </p:cNvPicPr>
          <p:nvPr/>
        </p:nvPicPr>
        <p:blipFill>
          <a:blip r:embed="rId3"/>
          <a:srcRect r="60313" b="79242"/>
          <a:stretch>
            <a:fillRect/>
          </a:stretch>
        </p:blipFill>
        <p:spPr>
          <a:xfrm>
            <a:off x="1588" y="-3175"/>
            <a:ext cx="3590925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100"/>
          <p:cNvPicPr>
            <a:picLocks noChangeAspect="1"/>
          </p:cNvPicPr>
          <p:nvPr/>
        </p:nvPicPr>
        <p:blipFill>
          <a:blip r:embed="rId3"/>
          <a:srcRect l="55380" t="2779" r="13478" b="84544"/>
          <a:stretch>
            <a:fillRect/>
          </a:stretch>
        </p:blipFill>
        <p:spPr>
          <a:xfrm>
            <a:off x="6700838" y="260350"/>
            <a:ext cx="2986087" cy="182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100"/>
          <p:cNvPicPr>
            <a:picLocks noChangeAspect="1"/>
          </p:cNvPicPr>
          <p:nvPr/>
        </p:nvPicPr>
        <p:blipFill>
          <a:blip r:embed="rId3"/>
          <a:srcRect l="68109" t="41780" r="-227" b="22726"/>
          <a:stretch>
            <a:fillRect/>
          </a:stretch>
        </p:blipFill>
        <p:spPr>
          <a:xfrm>
            <a:off x="9610725" y="865188"/>
            <a:ext cx="2154238" cy="357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100"/>
          <p:cNvPicPr>
            <a:picLocks noChangeAspect="1"/>
          </p:cNvPicPr>
          <p:nvPr/>
        </p:nvPicPr>
        <p:blipFill>
          <a:blip r:embed="rId3"/>
          <a:srcRect t="38985" r="68716" b="25909"/>
          <a:stretch>
            <a:fillRect/>
          </a:stretch>
        </p:blipFill>
        <p:spPr>
          <a:xfrm>
            <a:off x="1116013" y="1350963"/>
            <a:ext cx="2097087" cy="3532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414338"/>
            <a:ext cx="1619250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550160" y="2499360"/>
            <a:ext cx="661987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dirty="0">
                <a:solidFill>
                  <a:srgbClr val="404040"/>
                </a:solidFill>
                <a:latin typeface="汉仪小麦体简" charset="0"/>
                <a:ea typeface="宋体" panose="02010600030101010101" pitchFamily="2" charset="-122"/>
                <a:sym typeface="Calibri" panose="020F0502020204030204" charset="0"/>
              </a:rPr>
              <a:t>   </a:t>
            </a:r>
            <a:r>
              <a:rPr lang="zh-CN" altLang="en-US" sz="5400" dirty="0">
                <a:solidFill>
                  <a:srgbClr val="404040"/>
                </a:solidFill>
                <a:latin typeface="汉仪小麦体简" charset="0"/>
                <a:ea typeface="宋体" panose="02010600030101010101" pitchFamily="2" charset="-122"/>
                <a:sym typeface="Calibri" panose="020F0502020204030204" charset="0"/>
              </a:rPr>
              <a:t>全球学术快报</a:t>
            </a:r>
            <a:r>
              <a:rPr lang="en-US" altLang="zh-CN" sz="5400" dirty="0">
                <a:solidFill>
                  <a:srgbClr val="404040"/>
                </a:solidFill>
                <a:latin typeface="汉仪小麦体简" charset="0"/>
                <a:ea typeface="宋体" panose="02010600030101010101" pitchFamily="2" charset="-122"/>
                <a:sym typeface="Calibri" panose="020F0502020204030204" charset="0"/>
              </a:rPr>
              <a:t>2.0</a:t>
            </a:r>
            <a:endParaRPr lang="en-US" altLang="zh-CN" sz="5400" dirty="0">
              <a:solidFill>
                <a:srgbClr val="404040"/>
              </a:solidFill>
              <a:latin typeface="汉仪小麦体简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CNKI中外文文献统一发现平台</a:t>
            </a:r>
            <a:endParaRPr lang="zh-CN" altLang="en-US" sz="20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533400"/>
            <a:ext cx="11906250" cy="579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5" y="888365"/>
            <a:ext cx="2933700" cy="23050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215380" y="2418080"/>
            <a:ext cx="290004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登陆个人账号，主题定制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4659630" y="2472690"/>
            <a:ext cx="675005" cy="3136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888365"/>
            <a:ext cx="9344025" cy="5676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15380" y="1938020"/>
            <a:ext cx="510349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根据所选文献进行结果分析处理，可导出与分析、检索结果排序，选择显示条数和切换阅读模式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10483850" y="3002915"/>
            <a:ext cx="83502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9115425" y="3507740"/>
            <a:ext cx="248094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单篇文献下载、在线阅读、收藏引用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655" y="888365"/>
            <a:ext cx="9023350" cy="54724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80430" y="3139440"/>
            <a:ext cx="510349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选择详情模式，增加原文摘要关键词等内容，下拉作者项可查看更多作者信息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3867150"/>
            <a:ext cx="5694680" cy="11334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719560" y="2799715"/>
            <a:ext cx="329565" cy="16598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0" y="1214755"/>
            <a:ext cx="7419975" cy="44291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100" y="1214755"/>
            <a:ext cx="7362825" cy="43719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33265" y="3635375"/>
            <a:ext cx="510349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发表年度趋势图可查看检索结果中文献年度分布情况并按时间筛选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bldLvl="0" animBg="1"/>
      <p:bldP spid="7" grpId="0"/>
      <p:bldP spid="8" grpId="0" bldLvl="0" animBg="1"/>
      <p:bldP spid="9" grpId="0"/>
      <p:bldP spid="11" grpId="0"/>
      <p:bldP spid="14" grpId="0" bldLvl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660" y="336550"/>
            <a:ext cx="10820400" cy="58578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94205" y="336550"/>
            <a:ext cx="510349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在总库平台上可进行检索设置，根据个性化需求删减数据库，调整显示顺序，如需要永久保持设置，需登录个人账号。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30" y="1258570"/>
            <a:ext cx="6867525" cy="3905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" y="493395"/>
            <a:ext cx="11258550" cy="5543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" y="493395"/>
            <a:ext cx="10563225" cy="5495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80485" y="2764790"/>
            <a:ext cx="510349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根据不同数据类型展示匹配数据库相同的检索项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90" y="336550"/>
            <a:ext cx="11153775" cy="5353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73905" y="1757680"/>
            <a:ext cx="319849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选择检索项主题、篇名、全文选项时可提供智能提示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430" y="561975"/>
            <a:ext cx="5297805" cy="52978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33265" y="3635375"/>
            <a:ext cx="3442970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选择基金、作者、期刊名称时也可提供智能提示，同时可选择结果中检索，细化检索内容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76310" y="493395"/>
            <a:ext cx="737870" cy="39433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6550"/>
            <a:ext cx="11039475" cy="5429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" y="374650"/>
            <a:ext cx="11504930" cy="56140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80485" y="2728595"/>
            <a:ext cx="510349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选择主题：深度学习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→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结果中检索期刊名称：情报理论与实践，共检索到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28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条结果点击×可回到上一次检索结果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90" y="370205"/>
            <a:ext cx="11353800" cy="5791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30265" y="1417955"/>
            <a:ext cx="601472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除一框式检索还包含高级检索、知识元检索和引文检索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8" grpId="0"/>
      <p:bldP spid="10" grpId="0"/>
      <p:bldP spid="14" grpId="0" bldLvl="0" animBg="1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95" y="525780"/>
            <a:ext cx="11153775" cy="55340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40735" y="2573655"/>
            <a:ext cx="140208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检索条件区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2320" y="4102100"/>
            <a:ext cx="140208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检索控制区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0230" y="2832735"/>
            <a:ext cx="66675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168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专题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22790" y="1888490"/>
            <a:ext cx="140208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检索引导区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78595" y="5154295"/>
            <a:ext cx="194691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数据库选择区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20" y="1397635"/>
            <a:ext cx="7858125" cy="3514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680" y="2712085"/>
            <a:ext cx="619125" cy="5905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31310" y="3199765"/>
            <a:ext cx="510349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根据需要选择精确模糊匹配方式添加或减少检索条件，提供智能检索引导功能，助于检全、检准，优化检索结果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20" y="1363345"/>
            <a:ext cx="10460990" cy="37909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24015" y="2464435"/>
            <a:ext cx="201549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主题：云计算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→</a:t>
            </a:r>
            <a:endParaRPr lang="en-US" alt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39505" y="2464435"/>
            <a:ext cx="239522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显示同义词、相关词、上下位词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967740"/>
            <a:ext cx="10277475" cy="36385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40735" y="1928495"/>
            <a:ext cx="510349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勾选词自动填入检索框，检索结果包含主题为输入次和勾选词全部文献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" y="857885"/>
            <a:ext cx="11111230" cy="405384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022600" y="2296795"/>
            <a:ext cx="510349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选择作者姓名：邓仲华，可看到所有同名作者和一级机构、原文机构、勾选后可定位精准机构内的作者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650875"/>
            <a:ext cx="11040110" cy="38195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975100" y="2712085"/>
            <a:ext cx="510349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文献来源：图书馆学研究，基金：自然科学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9505" y="924560"/>
            <a:ext cx="2395855" cy="3448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650875"/>
            <a:ext cx="10896600" cy="409575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  <p:bldP spid="7" grpId="0"/>
      <p:bldP spid="10" grpId="0"/>
      <p:bldP spid="12" grpId="0"/>
      <p:bldP spid="13" grpId="0"/>
      <p:bldP spid="15" grpId="0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" y="847725"/>
            <a:ext cx="11828780" cy="51625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1610" y="6010275"/>
            <a:ext cx="232664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文内小标题、文章目录区，包含文内图片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6215" y="6010275"/>
            <a:ext cx="209613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题录、摘要信息、显示概要内容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70745" y="6010275"/>
            <a:ext cx="209613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引证文献，显示节点文献的被引情况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80" y="847725"/>
            <a:ext cx="7762875" cy="4752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23945" y="4401820"/>
            <a:ext cx="5401310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新增核心文献推荐，展示本文餐要研究主题的发展脉络，为学术研究提供参考，通过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提取本文参考文献、引证文献主题词，揭示该主题的研究来源及研究去向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7505" y="338455"/>
            <a:ext cx="877633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以期刊文献为例，查看文章知网节，单篇节点文献包含三个展示区域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1810" y="820420"/>
            <a:ext cx="7419975" cy="4972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6085" y="2129155"/>
            <a:ext cx="307530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将光标放在主题词上显示参考文献，点击篇名进入该篇文献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" y="733425"/>
            <a:ext cx="11164570" cy="539115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476250"/>
            <a:ext cx="11325225" cy="5905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53610" y="2934970"/>
            <a:ext cx="474916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新平台提供个性化服务，点击期刊库进入个性化页面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556895"/>
            <a:ext cx="11325225" cy="57435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05910" y="1478280"/>
            <a:ext cx="209613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单库一框式检索区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70465" y="1560195"/>
            <a:ext cx="180911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登陆个人账号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015" y="741680"/>
            <a:ext cx="10372725" cy="4638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53385" y="476250"/>
            <a:ext cx="459867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显示个人检索历史、主题定制个性化推送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4325" y="1191895"/>
            <a:ext cx="459867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我的关注：根据定制检索主题推送关注文献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4960" y="1635760"/>
            <a:ext cx="556387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精彩推荐：根据浏览、下载行为推荐文献、及出版物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54325" y="2063750"/>
            <a:ext cx="556387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热门文献：推送各领域最受关注文献及出版物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" y="547370"/>
            <a:ext cx="11239500" cy="57626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62910" y="812165"/>
            <a:ext cx="5563870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点击个人书房下的分组选项进入个人书房，查看收藏文献内容、出版物、查看个人检索浏览历史、查看主题定制文献。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" y="547370"/>
            <a:ext cx="11553825" cy="5762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292225"/>
            <a:ext cx="1600200" cy="505777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471170"/>
            <a:ext cx="12039600" cy="5915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13660" y="873760"/>
            <a:ext cx="696468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新版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CNKI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总库平台是全球范围的知识发现平台、学术快报。力求打造世界级的检索标准实现检全、检准、核心、权威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100"/>
          <p:cNvPicPr>
            <a:picLocks noChangeAspect="1"/>
          </p:cNvPicPr>
          <p:nvPr/>
        </p:nvPicPr>
        <p:blipFill>
          <a:blip r:embed="rId1"/>
          <a:srcRect l="55380" t="2779" r="13478" b="84544"/>
          <a:stretch>
            <a:fillRect/>
          </a:stretch>
        </p:blipFill>
        <p:spPr>
          <a:xfrm>
            <a:off x="9237663" y="-31750"/>
            <a:ext cx="2987675" cy="182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463800" y="2085975"/>
            <a:ext cx="7229475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7200" dirty="0">
                <a:solidFill>
                  <a:srgbClr val="404040"/>
                </a:solidFill>
                <a:latin typeface="汉仪小麦体简" charset="0"/>
                <a:ea typeface="宋体" panose="02010600030101010101" pitchFamily="2" charset="-122"/>
                <a:sym typeface="Calibri" panose="020F0502020204030204" charset="0"/>
              </a:rPr>
              <a:t>THANK   YOU</a:t>
            </a:r>
            <a:endParaRPr lang="en-US" altLang="zh-CN" sz="7200" dirty="0">
              <a:solidFill>
                <a:srgbClr val="404040"/>
              </a:solidFill>
              <a:latin typeface="汉仪小麦体简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ctr"/>
            <a:r>
              <a:rPr lang="zh-CN" altLang="en-US" sz="7200" dirty="0">
                <a:solidFill>
                  <a:srgbClr val="404040"/>
                </a:solidFill>
                <a:latin typeface="汉仪小麦体简" charset="0"/>
                <a:ea typeface="宋体" panose="02010600030101010101" pitchFamily="2" charset="-122"/>
                <a:sym typeface="Calibri" panose="020F0502020204030204" charset="0"/>
              </a:rPr>
              <a:t>谢谢观看</a:t>
            </a:r>
            <a:endParaRPr lang="zh-CN" altLang="en-US" sz="7200" dirty="0">
              <a:solidFill>
                <a:srgbClr val="404040"/>
              </a:solidFill>
              <a:latin typeface="汉仪小麦体简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19"/>
          <p:cNvSpPr txBox="1"/>
          <p:nvPr/>
        </p:nvSpPr>
        <p:spPr>
          <a:xfrm>
            <a:off x="2819400" y="2690813"/>
            <a:ext cx="6770688" cy="5540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/>
            <a:r>
              <a:rPr lang="zh-CN" altLang="en-US" sz="3600" dirty="0">
                <a:solidFill>
                  <a:srgbClr val="0D0D0D"/>
                </a:solidFill>
                <a:latin typeface="汉仪小麦体简" charset="0"/>
                <a:ea typeface="+mn-ea"/>
              </a:rPr>
              <a:t>解锁CNKI总库新平台</a:t>
            </a:r>
            <a:endParaRPr lang="zh-CN" altLang="en-US" sz="3600" b="1" dirty="0">
              <a:solidFill>
                <a:srgbClr val="0D0D0D"/>
              </a:solidFill>
              <a:latin typeface="汉仪小麦体简" charset="0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1713" y="3833813"/>
            <a:ext cx="53244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dist"/>
            <a:r>
              <a:rPr lang="en-US" altLang="zh-CN" dirty="0">
                <a:latin typeface="Bradley Hand ITC" pitchFamily="66" charset="0"/>
                <a:ea typeface="+mn-ea"/>
              </a:rPr>
              <a:t>www.cnki.net</a:t>
            </a:r>
            <a:endParaRPr lang="en-US" altLang="zh-CN" dirty="0">
              <a:latin typeface="Bradley Hand ITC" pitchFamily="66" charset="0"/>
              <a:ea typeface="+mn-ea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3176588" y="3086100"/>
            <a:ext cx="6075363" cy="496888"/>
          </a:xfrm>
          <a:custGeom>
            <a:avLst/>
            <a:gdLst>
              <a:gd name="connsiteX0" fmla="*/ 955040 w 6075680"/>
              <a:gd name="connsiteY0" fmla="*/ 0 h 497840"/>
              <a:gd name="connsiteX1" fmla="*/ 0 w 6075680"/>
              <a:gd name="connsiteY1" fmla="*/ 0 h 497840"/>
              <a:gd name="connsiteX2" fmla="*/ 0 w 6075680"/>
              <a:gd name="connsiteY2" fmla="*/ 497840 h 497840"/>
              <a:gd name="connsiteX3" fmla="*/ 6075680 w 6075680"/>
              <a:gd name="connsiteY3" fmla="*/ 497840 h 497840"/>
              <a:gd name="connsiteX4" fmla="*/ 6075680 w 6075680"/>
              <a:gd name="connsiteY4" fmla="*/ 10160 h 497840"/>
              <a:gd name="connsiteX5" fmla="*/ 5120640 w 6075680"/>
              <a:gd name="connsiteY5" fmla="*/ 10160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5680" h="497840">
                <a:moveTo>
                  <a:pt x="955040" y="0"/>
                </a:moveTo>
                <a:lnTo>
                  <a:pt x="0" y="0"/>
                </a:lnTo>
                <a:lnTo>
                  <a:pt x="0" y="497840"/>
                </a:lnTo>
                <a:lnTo>
                  <a:pt x="6075680" y="497840"/>
                </a:lnTo>
                <a:lnTo>
                  <a:pt x="6075680" y="10160"/>
                </a:lnTo>
                <a:lnTo>
                  <a:pt x="5120640" y="1016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" name="图片 10" descr="100"/>
          <p:cNvPicPr>
            <a:picLocks noChangeAspect="1"/>
          </p:cNvPicPr>
          <p:nvPr/>
        </p:nvPicPr>
        <p:blipFill>
          <a:blip r:embed="rId1"/>
          <a:srcRect l="55380" t="2779" r="13478" b="84544"/>
          <a:stretch>
            <a:fillRect/>
          </a:stretch>
        </p:blipFill>
        <p:spPr>
          <a:xfrm>
            <a:off x="9237663" y="-31750"/>
            <a:ext cx="2987675" cy="182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3913" y="1520825"/>
            <a:ext cx="5064125" cy="3794125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1334135" y="633095"/>
            <a:ext cx="984250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CNKI中外文文献统一发现平台</a:t>
            </a:r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网址：</a:t>
            </a:r>
            <a:r>
              <a:rPr lang="en-US" altLang="zh-CN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http://kns8.cnki.net/</a:t>
            </a:r>
            <a:endParaRPr lang="en-US" altLang="zh-CN" sz="2400" noProof="1" dirty="0"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385" name="文本框 1"/>
          <p:cNvSpPr txBox="1"/>
          <p:nvPr/>
        </p:nvSpPr>
        <p:spPr>
          <a:xfrm>
            <a:off x="6124575" y="1497013"/>
            <a:ext cx="6143625" cy="4154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D7E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一、深度整合海量的中外文文献</a:t>
            </a:r>
            <a:endParaRPr lang="zh-CN" altLang="zh-CN" sz="2200" dirty="0">
              <a:solidFill>
                <a:srgbClr val="4D7E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D7E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二、持续完善中英文统一主题检索功能</a:t>
            </a:r>
            <a:endParaRPr lang="zh-CN" altLang="zh-CN" sz="2200" dirty="0">
              <a:solidFill>
                <a:srgbClr val="4D7E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D7E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三、创新多维度内容分析和展示的知识矩阵</a:t>
            </a:r>
            <a:endParaRPr lang="zh-CN" altLang="zh-CN" sz="2200" dirty="0">
              <a:solidFill>
                <a:srgbClr val="4D7E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D7E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四、完善及新增多项智能引导</a:t>
            </a:r>
            <a:endParaRPr lang="zh-CN" altLang="zh-CN" sz="2200" dirty="0">
              <a:solidFill>
                <a:srgbClr val="4D7E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D7E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五、全新升级文献知网节</a:t>
            </a:r>
            <a:endParaRPr lang="zh-CN" altLang="zh-CN" sz="2200" dirty="0">
              <a:solidFill>
                <a:srgbClr val="4D7E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D7E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六、新增个人书房</a:t>
            </a:r>
            <a:endParaRPr lang="zh-CN" altLang="zh-CN" sz="2200" dirty="0">
              <a:solidFill>
                <a:srgbClr val="4D7E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D7E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七、丰富各单库功能</a:t>
            </a:r>
            <a:endParaRPr lang="zh-CN" altLang="zh-CN" sz="2200" dirty="0">
              <a:solidFill>
                <a:srgbClr val="4D7E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D7E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八、新增个性化推荐系统</a:t>
            </a:r>
            <a:endParaRPr lang="zh-CN" altLang="zh-CN" sz="2200" dirty="0">
              <a:solidFill>
                <a:srgbClr val="4D7E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84860" y="633095"/>
            <a:ext cx="1134745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全球学术快报</a:t>
            </a:r>
            <a:r>
              <a:rPr lang="en-US" altLang="zh-CN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2.0</a:t>
            </a:r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个性化页面</a:t>
            </a:r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网址：</a:t>
            </a:r>
            <a:r>
              <a:rPr lang="en-US" altLang="zh-CN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http://kns8.cnki.net/kns/</a:t>
            </a:r>
            <a:endParaRPr lang="en-US" altLang="zh-CN" sz="2400" noProof="1" dirty="0"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218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863" y="1257300"/>
            <a:ext cx="10836275" cy="5414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84860" y="633095"/>
            <a:ext cx="1134745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全球学术快报</a:t>
            </a:r>
            <a:r>
              <a:rPr lang="en-US" altLang="zh-CN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2.0</a:t>
            </a:r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手机端页面</a:t>
            </a:r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网址：</a:t>
            </a:r>
            <a:r>
              <a:rPr lang="en-US" altLang="zh-CN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http://m.cnki.net/mcnkidown/index.html</a:t>
            </a:r>
            <a:endParaRPr lang="en-US" altLang="zh-CN" sz="2400" noProof="1" dirty="0"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289050"/>
            <a:ext cx="10801350" cy="541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84860" y="633095"/>
            <a:ext cx="1134745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全球学术快报</a:t>
            </a:r>
            <a:r>
              <a:rPr lang="en-US" altLang="zh-CN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2.0</a:t>
            </a:r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手机端页面</a:t>
            </a:r>
            <a:r>
              <a:rPr lang="zh-CN" altLang="en-US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网址：</a:t>
            </a:r>
            <a:r>
              <a:rPr lang="en-US" altLang="zh-CN" sz="2400" noProof="1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http://m.cnki.net/mcnkidown/index.html</a:t>
            </a:r>
            <a:endParaRPr lang="en-US" altLang="zh-CN" sz="2400" noProof="1" dirty="0"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266" name="组合 8"/>
          <p:cNvGrpSpPr/>
          <p:nvPr/>
        </p:nvGrpSpPr>
        <p:grpSpPr>
          <a:xfrm>
            <a:off x="784225" y="1241425"/>
            <a:ext cx="3217863" cy="5467350"/>
            <a:chOff x="1051" y="1908"/>
            <a:chExt cx="6510" cy="8836"/>
          </a:xfrm>
        </p:grpSpPr>
        <p:pic>
          <p:nvPicPr>
            <p:cNvPr id="11267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1" y="1908"/>
              <a:ext cx="6511" cy="883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68" name="组合 7"/>
            <p:cNvGrpSpPr/>
            <p:nvPr/>
          </p:nvGrpSpPr>
          <p:grpSpPr>
            <a:xfrm>
              <a:off x="2564" y="3974"/>
              <a:ext cx="3590" cy="546"/>
              <a:chOff x="2564" y="3974"/>
              <a:chExt cx="3590" cy="546"/>
            </a:xfrm>
          </p:grpSpPr>
          <p:pic>
            <p:nvPicPr>
              <p:cNvPr id="11269" name="图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64" y="3974"/>
                <a:ext cx="3591" cy="5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70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2" y="4120"/>
                <a:ext cx="1388" cy="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271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858" y="1241108"/>
            <a:ext cx="2938462" cy="561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 flipH="1">
            <a:off x="3420745" y="6170930"/>
            <a:ext cx="400685" cy="33972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矩形 2"/>
          <p:cNvSpPr/>
          <p:nvPr/>
        </p:nvSpPr>
        <p:spPr>
          <a:xfrm flipH="1">
            <a:off x="7496175" y="2636520"/>
            <a:ext cx="481965" cy="43497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4" name="组合 8"/>
          <p:cNvGrpSpPr/>
          <p:nvPr/>
        </p:nvGrpSpPr>
        <p:grpSpPr>
          <a:xfrm>
            <a:off x="4100830" y="1093470"/>
            <a:ext cx="3217863" cy="5467350"/>
            <a:chOff x="1051" y="1908"/>
            <a:chExt cx="6510" cy="8836"/>
          </a:xfrm>
        </p:grpSpPr>
        <p:pic>
          <p:nvPicPr>
            <p:cNvPr id="7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1" y="1908"/>
              <a:ext cx="6511" cy="883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2564" y="3974"/>
              <a:ext cx="3590" cy="546"/>
              <a:chOff x="2564" y="3974"/>
              <a:chExt cx="3590" cy="546"/>
            </a:xfrm>
          </p:grpSpPr>
          <p:pic>
            <p:nvPicPr>
              <p:cNvPr id="9" name="图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64" y="3974"/>
                <a:ext cx="3591" cy="5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2" y="4120"/>
                <a:ext cx="1388" cy="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7" name="文本框 16"/>
          <p:cNvSpPr txBox="1"/>
          <p:nvPr/>
        </p:nvSpPr>
        <p:spPr>
          <a:xfrm>
            <a:off x="3544570" y="4495165"/>
            <a:ext cx="54032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下载全球学术快报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APP→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登陆个人账号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→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我的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→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修改关联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→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位置关联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→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哈尔滨师范大学图书馆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5187315" y="2461260"/>
            <a:ext cx="1123950" cy="2482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animBg="1"/>
      <p:bldP spid="3" grpId="0" bldLvl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855" y="542925"/>
            <a:ext cx="11210925" cy="577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740" y="2027555"/>
            <a:ext cx="1181100" cy="44100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175240" y="2260600"/>
            <a:ext cx="168275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选择检索范围</a:t>
            </a:r>
            <a:endParaRPr 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6840" y="3140075"/>
            <a:ext cx="136715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选择检索项</a:t>
            </a:r>
            <a:endParaRPr 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26840" y="1642745"/>
            <a:ext cx="227647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自然语言</a:t>
            </a:r>
            <a:endParaRPr 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9558020" y="1642745"/>
            <a:ext cx="37528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" grpId="0"/>
      <p:bldP spid="4" grpId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542925"/>
            <a:ext cx="11817350" cy="57721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V="1">
            <a:off x="685800" y="1729740"/>
            <a:ext cx="9963150" cy="8382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6057900" y="2568575"/>
            <a:ext cx="569785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总库及各资源类型的名称和文献量，突出资源分布情况</a:t>
            </a:r>
            <a:endParaRPr 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0" y="2936240"/>
            <a:ext cx="8764270" cy="33788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flipV="1">
            <a:off x="2826385" y="2936875"/>
            <a:ext cx="8597265" cy="32492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文本框 7"/>
          <p:cNvSpPr txBox="1"/>
          <p:nvPr/>
        </p:nvSpPr>
        <p:spPr>
          <a:xfrm>
            <a:off x="2992755" y="6403975"/>
            <a:ext cx="672846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中外文文献统一整合，检索结果包括中文文献和外文文献</a:t>
            </a:r>
            <a:endParaRPr 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" y="85725"/>
            <a:ext cx="11866880" cy="62293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29205" y="1607185"/>
            <a:ext cx="510349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中文、外文文献随意切换，获得相应文献资源</a:t>
            </a:r>
            <a:endParaRPr 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95" y="755650"/>
            <a:ext cx="2428875" cy="5648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59380" y="2727325"/>
            <a:ext cx="510349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左侧为分组筛选区，多维度揭示内容分布，注重主题揭示，权威性推荐，体现全球性，形成知识服务矩阵，快速高效精准找到所需文献</a:t>
            </a:r>
            <a:endParaRPr 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5" y="1975485"/>
            <a:ext cx="2305050" cy="2800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" y="3515995"/>
            <a:ext cx="2305685" cy="2990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205" y="940435"/>
            <a:ext cx="9561830" cy="54641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442845" y="4563745"/>
            <a:ext cx="510349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选择主要主题、学科分类精确检索</a:t>
            </a:r>
            <a:endParaRPr lang="en-US" alt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/>
      <p:bldP spid="7" grpId="1" animBg="1"/>
      <p:bldP spid="8" grpId="0"/>
      <p:bldP spid="10" grpId="0"/>
      <p:bldP spid="12" grpId="0"/>
      <p:bldP spid="12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514350"/>
            <a:ext cx="11839575" cy="58293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919095" y="3094990"/>
            <a:ext cx="400177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选择主要主题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→</a:t>
            </a:r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自然语言处理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→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确定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共找到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363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篇文献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609600"/>
            <a:ext cx="11868150" cy="563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2705" y="4196715"/>
            <a:ext cx="526669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选择学术期刊分类，左侧分组区显示期刊类分组项</a:t>
            </a:r>
            <a:endParaRPr lang="en-US" altLang="zh-CN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" y="2837180"/>
            <a:ext cx="8753475" cy="1971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43935" y="3371850"/>
            <a:ext cx="5103495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根据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CI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指数中外文期刊统一排序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" y="2837180"/>
            <a:ext cx="8896350" cy="2066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945" y="704850"/>
            <a:ext cx="9422130" cy="5638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9095" y="3094990"/>
            <a:ext cx="510349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作者、机构分组分为中国、国外，中国作者按照</a:t>
            </a:r>
            <a:r>
              <a:rPr lang="en-US" altLang="zh-CN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H</a:t>
            </a:r>
            <a:r>
              <a:rPr lang="zh-CN" altLang="en-US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指数进行排名，可根据作者权威性筛选文章，勾选前三位作者，可查看作者发文</a:t>
            </a:r>
            <a:endParaRPr lang="zh-CN" altLang="en-US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7" grpId="0"/>
      <p:bldP spid="10" grpId="0"/>
    </p:bldLst>
  </p:timing>
</p:sld>
</file>

<file path=ppt/tags/tag1.xml><?xml version="1.0" encoding="utf-8"?>
<p:tagLst xmlns:p="http://schemas.openxmlformats.org/presentationml/2006/main">
  <p:tag name="REFSHAPE" val="91788720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30A7A8"/>
      </a:dk2>
      <a:lt2>
        <a:srgbClr val="FFFFFF"/>
      </a:lt2>
      <a:accent1>
        <a:srgbClr val="30A8A8"/>
      </a:accent1>
      <a:accent2>
        <a:srgbClr val="90D8F0"/>
      </a:accent2>
      <a:accent3>
        <a:srgbClr val="60A8C0"/>
      </a:accent3>
      <a:accent4>
        <a:srgbClr val="48A8C0"/>
      </a:accent4>
      <a:accent5>
        <a:srgbClr val="48A8A8"/>
      </a:accent5>
      <a:accent6>
        <a:srgbClr val="90D8D8"/>
      </a:accent6>
      <a:hlink>
        <a:srgbClr val="A8D8D8"/>
      </a:hlink>
      <a:folHlink>
        <a:srgbClr val="60C0C0"/>
      </a:folHlink>
    </a:clrScheme>
    <a:fontScheme name="自定义 4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30A7A8"/>
      </a:dk2>
      <a:lt2>
        <a:srgbClr val="FFFFFF"/>
      </a:lt2>
      <a:accent1>
        <a:srgbClr val="30A8A8"/>
      </a:accent1>
      <a:accent2>
        <a:srgbClr val="90D8F0"/>
      </a:accent2>
      <a:accent3>
        <a:srgbClr val="60A8C0"/>
      </a:accent3>
      <a:accent4>
        <a:srgbClr val="48A8C0"/>
      </a:accent4>
      <a:accent5>
        <a:srgbClr val="48A8A8"/>
      </a:accent5>
      <a:accent6>
        <a:srgbClr val="90D8D8"/>
      </a:accent6>
      <a:hlink>
        <a:srgbClr val="A8D8D8"/>
      </a:hlink>
      <a:folHlink>
        <a:srgbClr val="60C0C0"/>
      </a:folHlink>
    </a:clrScheme>
    <a:fontScheme name="自定义 4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WPS 演示</Application>
  <PresentationFormat>宽屏</PresentationFormat>
  <Paragraphs>129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汉仪小麦体简</vt:lpstr>
      <vt:lpstr>Segoe Print</vt:lpstr>
      <vt:lpstr>Calibri</vt:lpstr>
      <vt:lpstr>微软雅黑</vt:lpstr>
      <vt:lpstr>Chiller</vt:lpstr>
      <vt:lpstr>百变马丁</vt:lpstr>
      <vt:lpstr>Bradley Hand ITC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摄图网699PIC.COM</dc:creator>
  <cp:lastModifiedBy>同方知网（北京）技术有限公司</cp:lastModifiedBy>
  <cp:revision>53</cp:revision>
  <dcterms:created xsi:type="dcterms:W3CDTF">2019-05-21T09:04:00Z</dcterms:created>
  <dcterms:modified xsi:type="dcterms:W3CDTF">2020-11-09T15:59:21Z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2052-11.1.0.10011</vt:lpwstr>
  </property>
</Properties>
</file>