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82" r:id="rId1"/>
  </p:sldMasterIdLst>
  <p:notesMasterIdLst>
    <p:notesMasterId r:id="rId45"/>
  </p:notesMasterIdLst>
  <p:handoutMasterIdLst>
    <p:handoutMasterId r:id="rId46"/>
  </p:handoutMasterIdLst>
  <p:sldIdLst>
    <p:sldId id="256" r:id="rId2"/>
    <p:sldId id="258" r:id="rId3"/>
    <p:sldId id="259" r:id="rId4"/>
    <p:sldId id="260" r:id="rId5"/>
    <p:sldId id="298" r:id="rId6"/>
    <p:sldId id="261" r:id="rId7"/>
    <p:sldId id="262" r:id="rId8"/>
    <p:sldId id="299" r:id="rId9"/>
    <p:sldId id="266" r:id="rId10"/>
    <p:sldId id="300" r:id="rId11"/>
    <p:sldId id="265"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301" r:id="rId25"/>
    <p:sldId id="280" r:id="rId26"/>
    <p:sldId id="281" r:id="rId27"/>
    <p:sldId id="282" r:id="rId28"/>
    <p:sldId id="283" r:id="rId29"/>
    <p:sldId id="284" r:id="rId30"/>
    <p:sldId id="285" r:id="rId31"/>
    <p:sldId id="302" r:id="rId32"/>
    <p:sldId id="286" r:id="rId33"/>
    <p:sldId id="287" r:id="rId34"/>
    <p:sldId id="288" r:id="rId35"/>
    <p:sldId id="303" r:id="rId36"/>
    <p:sldId id="291" r:id="rId37"/>
    <p:sldId id="304" r:id="rId38"/>
    <p:sldId id="290" r:id="rId39"/>
    <p:sldId id="293" r:id="rId40"/>
    <p:sldId id="305" r:id="rId41"/>
    <p:sldId id="306" r:id="rId42"/>
    <p:sldId id="296" r:id="rId43"/>
    <p:sldId id="297" r:id="rId44"/>
  </p:sldIdLst>
  <p:sldSz cx="9144000" cy="6858000" type="screen4x3"/>
  <p:notesSz cx="6858000" cy="9144000"/>
  <p:embeddedFontLst>
    <p:embeddedFont>
      <p:font typeface="经典美黑简" panose="02010609000101010101" charset="-122"/>
      <p:regular r:id="rId47"/>
    </p:embeddedFont>
    <p:embeddedFont>
      <p:font typeface="方正兰亭超细黑简体" panose="02000000000000000000" pitchFamily="2" charset="-122"/>
      <p:regular r:id="rId48"/>
    </p:embeddedFont>
    <p:embeddedFont>
      <p:font typeface="Calibri" panose="020F0502020204030204" pitchFamily="34" charset="0"/>
      <p:regular r:id="rId49"/>
      <p:bold r:id="rId50"/>
      <p:italic r:id="rId51"/>
      <p:boldItalic r:id="rId52"/>
    </p:embeddedFont>
    <p:embeddedFont>
      <p:font typeface="Impact" panose="020B0806030902050204" pitchFamily="34" charset="0"/>
      <p:regular r:id="rId53"/>
    </p:embeddedFont>
    <p:embeddedFont>
      <p:font typeface="Century Gothic" panose="020B0502020202020204" pitchFamily="34" charset="0"/>
      <p:regular r:id="rId54"/>
      <p:bold r:id="rId55"/>
      <p:italic r:id="rId56"/>
      <p:boldItalic r:id="rId57"/>
    </p:embeddedFont>
    <p:embeddedFont>
      <p:font typeface="微软雅黑" panose="020B0503020204020204" pitchFamily="34" charset="-122"/>
      <p:regular r:id="rId58"/>
      <p:bold r:id="rId59"/>
    </p:embeddedFont>
  </p:embeddedFontLst>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A"/>
    <a:srgbClr val="708180"/>
    <a:srgbClr val="003E3E"/>
    <a:srgbClr val="F8F8F8"/>
    <a:srgbClr val="292929"/>
    <a:srgbClr val="000000"/>
    <a:srgbClr val="060706"/>
    <a:srgbClr val="E6EEEE"/>
    <a:srgbClr val="1B2135"/>
    <a:srgbClr val="1A56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6637" autoAdjust="0"/>
  </p:normalViewPr>
  <p:slideViewPr>
    <p:cSldViewPr snapToGrid="0" snapToObjects="1">
      <p:cViewPr varScale="1">
        <p:scale>
          <a:sx n="62" d="100"/>
          <a:sy n="62" d="100"/>
        </p:scale>
        <p:origin x="-102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8" d="100"/>
          <a:sy n="68" d="100"/>
        </p:scale>
        <p:origin x="-285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59"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B3A024-FEF4-4BF6-90A2-F282CA153775}" type="datetimeFigureOut">
              <a:rPr lang="zh-CN" altLang="en-US" smtClean="0"/>
              <a:pPr/>
              <a:t>2016/3/9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2D1962-F7D2-46CE-A837-07B94B0A746F}" type="slidenum">
              <a:rPr lang="zh-CN" altLang="en-US" smtClean="0"/>
              <a:pPr/>
              <a:t>‹#›</a:t>
            </a:fld>
            <a:endParaRPr lang="zh-CN" altLang="en-US"/>
          </a:p>
        </p:txBody>
      </p:sp>
    </p:spTree>
    <p:extLst>
      <p:ext uri="{BB962C8B-B14F-4D97-AF65-F5344CB8AC3E}">
        <p14:creationId xmlns:p14="http://schemas.microsoft.com/office/powerpoint/2010/main" val="1931556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898BA-A784-43AC-A2D3-581D005406F3}" type="datetimeFigureOut">
              <a:rPr lang="zh-CN" altLang="en-US" smtClean="0"/>
              <a:pPr/>
              <a:t>2016/3/9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FF25CE-97F7-4CE5-9418-97DBD13F90C8}" type="slidenum">
              <a:rPr lang="zh-CN" altLang="en-US" smtClean="0"/>
              <a:pPr/>
              <a:t>‹#›</a:t>
            </a:fld>
            <a:endParaRPr lang="zh-CN" altLang="en-US"/>
          </a:p>
        </p:txBody>
      </p:sp>
    </p:spTree>
    <p:extLst>
      <p:ext uri="{BB962C8B-B14F-4D97-AF65-F5344CB8AC3E}">
        <p14:creationId xmlns:p14="http://schemas.microsoft.com/office/powerpoint/2010/main" val="1878907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各位读者朋友，大家好！我将向各位介绍《中文期刊服务平台</a:t>
            </a:r>
            <a:r>
              <a:rPr lang="en-US" altLang="zh-CN" sz="1200" kern="1200" dirty="0" smtClean="0">
                <a:solidFill>
                  <a:schemeClr val="tx1"/>
                </a:solidFill>
                <a:effectLst/>
                <a:latin typeface="+mn-lt"/>
                <a:ea typeface="+mn-ea"/>
                <a:cs typeface="+mn-cs"/>
              </a:rPr>
              <a:t>7.0</a:t>
            </a:r>
            <a:r>
              <a:rPr lang="zh-CN" altLang="zh-CN" sz="1200" kern="1200" dirty="0" smtClean="0">
                <a:solidFill>
                  <a:schemeClr val="tx1"/>
                </a:solidFill>
                <a:effectLst/>
                <a:latin typeface="+mn-lt"/>
                <a:ea typeface="+mn-ea"/>
                <a:cs typeface="+mn-cs"/>
              </a:rPr>
              <a:t>》的功能特色和应用技巧，希望能给各位读者今后的学习、工作和生活带来帮助。</a:t>
            </a:r>
          </a:p>
          <a:p>
            <a:endParaRPr lang="zh-CN" altLang="en-US" dirty="0"/>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1</a:t>
            </a:fld>
            <a:endParaRPr lang="zh-CN" altLang="en-US"/>
          </a:p>
        </p:txBody>
      </p:sp>
    </p:spTree>
    <p:extLst>
      <p:ext uri="{BB962C8B-B14F-4D97-AF65-F5344CB8AC3E}">
        <p14:creationId xmlns:p14="http://schemas.microsoft.com/office/powerpoint/2010/main" val="3951564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接下来，我将向各位读者一一介绍平台上的</a:t>
            </a:r>
            <a:r>
              <a:rPr lang="en-US" altLang="zh-CN" sz="1200" kern="1200" dirty="0" smtClean="0">
                <a:solidFill>
                  <a:schemeClr val="tx1"/>
                </a:solidFill>
                <a:effectLst/>
                <a:latin typeface="+mn-lt"/>
                <a:ea typeface="+mn-ea"/>
                <a:cs typeface="+mn-cs"/>
              </a:rPr>
              <a:t>6</a:t>
            </a:r>
            <a:r>
              <a:rPr lang="zh-CN" altLang="zh-CN" sz="1200" kern="1200" dirty="0" smtClean="0">
                <a:solidFill>
                  <a:schemeClr val="tx1"/>
                </a:solidFill>
                <a:effectLst/>
                <a:latin typeface="+mn-lt"/>
                <a:ea typeface="+mn-ea"/>
                <a:cs typeface="+mn-cs"/>
              </a:rPr>
              <a:t>个功能，首先是：文献检索</a:t>
            </a:r>
          </a:p>
          <a:p>
            <a:endParaRPr lang="zh-CN" altLang="en-US" dirty="0"/>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11</a:t>
            </a:fld>
            <a:endParaRPr lang="zh-CN" altLang="en-US"/>
          </a:p>
        </p:txBody>
      </p:sp>
    </p:spTree>
    <p:extLst>
      <p:ext uri="{BB962C8B-B14F-4D97-AF65-F5344CB8AC3E}">
        <p14:creationId xmlns:p14="http://schemas.microsoft.com/office/powerpoint/2010/main" val="1131251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在文献检索方面</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检索功能简洁而强大，支持同类数据库所具备的各类检索方式，例如：默认检索、向导式检索、高级检索等多种检索方式。在默认检索页面，我们可以直接在检索框输入检索词，通过检索词智能提示及主题词扩展功能，反复修正检索策略，从而获得最佳检索结果。</a:t>
            </a:r>
          </a:p>
          <a:p>
            <a:endParaRPr lang="zh-CN" altLang="en-US" dirty="0"/>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12</a:t>
            </a:fld>
            <a:endParaRPr lang="zh-CN" altLang="en-US"/>
          </a:p>
        </p:txBody>
      </p:sp>
    </p:spTree>
    <p:extLst>
      <p:ext uri="{BB962C8B-B14F-4D97-AF65-F5344CB8AC3E}">
        <p14:creationId xmlns:p14="http://schemas.microsoft.com/office/powerpoint/2010/main" val="1705305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同时，平台也提供了向导式检索和高级检索</a:t>
            </a:r>
          </a:p>
          <a:p>
            <a:endParaRPr lang="zh-CN" altLang="en-US" dirty="0"/>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13</a:t>
            </a:fld>
            <a:endParaRPr lang="zh-CN" altLang="en-US"/>
          </a:p>
        </p:txBody>
      </p:sp>
    </p:spTree>
    <p:extLst>
      <p:ext uri="{BB962C8B-B14F-4D97-AF65-F5344CB8AC3E}">
        <p14:creationId xmlns:p14="http://schemas.microsoft.com/office/powerpoint/2010/main" val="1935933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我们可以运用逻辑组配关系，在多个检索条件限定下进行检索，例如：我们可以根据需要，限定时间范围、期刊来源范围、学科范围，选择对应的检索字段进行检索，从而得到最优的检索结果</a:t>
            </a:r>
          </a:p>
          <a:p>
            <a:endParaRPr lang="zh-CN" altLang="en-US" dirty="0"/>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14</a:t>
            </a:fld>
            <a:endParaRPr lang="zh-CN" altLang="en-US"/>
          </a:p>
        </p:txBody>
      </p:sp>
    </p:spTree>
    <p:extLst>
      <p:ext uri="{BB962C8B-B14F-4D97-AF65-F5344CB8AC3E}">
        <p14:creationId xmlns:p14="http://schemas.microsoft.com/office/powerpoint/2010/main" val="2639348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如果您对检索结果的全面性和精确性有很高要求，同时也拥有专业的检索知识和较高的检索技巧的话，您可以使用检索式检索的方式进行查找文章。可以直接在检索框中输入字段标志和逻辑运算符来发起检索。</a:t>
            </a:r>
          </a:p>
          <a:p>
            <a:endParaRPr lang="zh-CN" altLang="en-US" dirty="0"/>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15</a:t>
            </a:fld>
            <a:endParaRPr lang="zh-CN" altLang="en-US"/>
          </a:p>
        </p:txBody>
      </p:sp>
    </p:spTree>
    <p:extLst>
      <p:ext uri="{BB962C8B-B14F-4D97-AF65-F5344CB8AC3E}">
        <p14:creationId xmlns:p14="http://schemas.microsoft.com/office/powerpoint/2010/main" val="3173104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第</a:t>
            </a:r>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个功能是结果筛选（寻优）。在检索结果的二次分析方面，平台开创性地设计了“分面聚类”功能，可通过左聚类面板，快速对检索结果进行聚类筛选。对检索结果还支持时效排序、被引量排序、相关度排序等多种排序方式，其中相关度排序也是同类数据库首创。我们分别来了解一下平台给我们提供的两个检索结果寻优功能。</a:t>
            </a:r>
          </a:p>
          <a:p>
            <a:endParaRPr lang="zh-CN" altLang="en-US" dirty="0"/>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16</a:t>
            </a:fld>
            <a:endParaRPr lang="zh-CN" altLang="en-US"/>
          </a:p>
        </p:txBody>
      </p:sp>
    </p:spTree>
    <p:extLst>
      <p:ext uri="{BB962C8B-B14F-4D97-AF65-F5344CB8AC3E}">
        <p14:creationId xmlns:p14="http://schemas.microsoft.com/office/powerpoint/2010/main" val="1269920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首先，左聚类面板支持“收录对象”、 “年份”、“学科类别”、“主题设定”、 “作者”、“发文机构”、“被引量”的多类别层叠筛选，实现在任意检索条件下对检索结果进行再次组配，提高资源深度筛选效率。</a:t>
            </a:r>
          </a:p>
          <a:p>
            <a:endParaRPr lang="zh-CN" altLang="en-US" dirty="0"/>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17</a:t>
            </a:fld>
            <a:endParaRPr lang="zh-CN" altLang="en-US"/>
          </a:p>
        </p:txBody>
      </p:sp>
    </p:spTree>
    <p:extLst>
      <p:ext uri="{BB962C8B-B14F-4D97-AF65-F5344CB8AC3E}">
        <p14:creationId xmlns:p14="http://schemas.microsoft.com/office/powerpoint/2010/main" val="3243579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其次，平台提供了按时效排序、被引量排序、相关度排序等多种排序方式，可以有针对性的对检索结果进行页面展示。例如，我需要查看的文章主题必须与计算机辅助设计高度契合，那么，我们就可以选择相关度排序。</a:t>
            </a:r>
          </a:p>
          <a:p>
            <a:endParaRPr lang="zh-CN" altLang="en-US" dirty="0"/>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18</a:t>
            </a:fld>
            <a:endParaRPr lang="zh-CN" altLang="en-US"/>
          </a:p>
        </p:txBody>
      </p:sp>
    </p:spTree>
    <p:extLst>
      <p:ext uri="{BB962C8B-B14F-4D97-AF65-F5344CB8AC3E}">
        <p14:creationId xmlns:p14="http://schemas.microsoft.com/office/powerpoint/2010/main" val="1284418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第</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个功能是完善的全文保障方式。维普中文期刊服务平台的文献保障能力较强，在对传统的在线阅读、下载全文、文献传递全文保障方式进行了功能优化的同时，平台还整合了开放资源获取渠道，通过</a:t>
            </a:r>
            <a:r>
              <a:rPr lang="en-US" altLang="zh-CN" sz="1200" kern="1200" dirty="0" smtClean="0">
                <a:solidFill>
                  <a:schemeClr val="tx1"/>
                </a:solidFill>
                <a:effectLst/>
                <a:latin typeface="+mn-lt"/>
                <a:ea typeface="+mn-ea"/>
                <a:cs typeface="+mn-cs"/>
              </a:rPr>
              <a:t>OA</a:t>
            </a:r>
            <a:r>
              <a:rPr lang="zh-CN" altLang="zh-CN" sz="1200" kern="1200" dirty="0" smtClean="0">
                <a:solidFill>
                  <a:schemeClr val="tx1"/>
                </a:solidFill>
                <a:effectLst/>
                <a:latin typeface="+mn-lt"/>
                <a:ea typeface="+mn-ea"/>
                <a:cs typeface="+mn-cs"/>
              </a:rPr>
              <a:t>期刊整合下载、网络链接，使其在全文保障能力上得到了大幅提升，处在同类数据库前列。</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在在线阅读方面，平台在原有的在线阅读功能的基础上，新增了全新的“放大镜”阅读预览体验，无需打开文献，即可实现全文预览。</a:t>
            </a:r>
          </a:p>
          <a:p>
            <a:endParaRPr lang="zh-CN" altLang="en-US" dirty="0"/>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19</a:t>
            </a:fld>
            <a:endParaRPr lang="zh-CN" altLang="en-US"/>
          </a:p>
        </p:txBody>
      </p:sp>
    </p:spTree>
    <p:extLst>
      <p:ext uri="{BB962C8B-B14F-4D97-AF65-F5344CB8AC3E}">
        <p14:creationId xmlns:p14="http://schemas.microsoft.com/office/powerpoint/2010/main" val="1836007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在下载全文方面，在优化了传统的</a:t>
            </a:r>
            <a:r>
              <a:rPr lang="en-US" altLang="zh-CN" sz="1200" kern="1200" dirty="0" smtClean="0">
                <a:solidFill>
                  <a:schemeClr val="tx1"/>
                </a:solidFill>
                <a:effectLst/>
                <a:latin typeface="+mn-lt"/>
                <a:ea typeface="+mn-ea"/>
                <a:cs typeface="+mn-cs"/>
              </a:rPr>
              <a:t>PC</a:t>
            </a:r>
            <a:r>
              <a:rPr lang="zh-CN" altLang="zh-CN" sz="1200" kern="1200" dirty="0" smtClean="0">
                <a:solidFill>
                  <a:schemeClr val="tx1"/>
                </a:solidFill>
                <a:effectLst/>
                <a:latin typeface="+mn-lt"/>
                <a:ea typeface="+mn-ea"/>
                <a:cs typeface="+mn-cs"/>
              </a:rPr>
              <a:t>端下载体验的基础上，新增移动端下载功能。如果读者安装了“中文期刊手机助手”的移动端设备，就可以通过扫描二维码，将文献下载到移动设备上。</a:t>
            </a:r>
          </a:p>
          <a:p>
            <a:endParaRPr lang="zh-CN" altLang="en-US" dirty="0"/>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20</a:t>
            </a:fld>
            <a:endParaRPr lang="zh-CN" altLang="en-US"/>
          </a:p>
        </p:txBody>
      </p:sp>
    </p:spTree>
    <p:extLst>
      <p:ext uri="{BB962C8B-B14F-4D97-AF65-F5344CB8AC3E}">
        <p14:creationId xmlns:p14="http://schemas.microsoft.com/office/powerpoint/2010/main" val="1324821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我将从平台简介、平台参数、六大功能、平台价值</a:t>
            </a:r>
            <a:r>
              <a:rPr lang="en-US" altLang="zh-CN" sz="1200" kern="1200" dirty="0" smtClean="0">
                <a:solidFill>
                  <a:schemeClr val="tx1"/>
                </a:solidFill>
                <a:effectLst/>
                <a:latin typeface="+mn-lt"/>
                <a:ea typeface="+mn-ea"/>
                <a:cs typeface="+mn-cs"/>
              </a:rPr>
              <a:t>4</a:t>
            </a:r>
            <a:r>
              <a:rPr lang="zh-CN" altLang="zh-CN" sz="1200" kern="1200" dirty="0" smtClean="0">
                <a:solidFill>
                  <a:schemeClr val="tx1"/>
                </a:solidFill>
                <a:effectLst/>
                <a:latin typeface="+mn-lt"/>
                <a:ea typeface="+mn-ea"/>
                <a:cs typeface="+mn-cs"/>
              </a:rPr>
              <a:t>个方面向各位做一个比较系统的介绍、</a:t>
            </a:r>
          </a:p>
          <a:p>
            <a:endParaRPr lang="zh-CN" altLang="en-US" dirty="0"/>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2</a:t>
            </a:fld>
            <a:endParaRPr lang="zh-CN" altLang="en-US"/>
          </a:p>
        </p:txBody>
      </p:sp>
    </p:spTree>
    <p:extLst>
      <p:ext uri="{BB962C8B-B14F-4D97-AF65-F5344CB8AC3E}">
        <p14:creationId xmlns:p14="http://schemas.microsoft.com/office/powerpoint/2010/main" val="731847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在文献传递方面，部分不能直接通过在线阅读或下载的方式获取全文的文献，可通过第三方机构提供的“文献传递”方式，使用邮箱索取文献全文。</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21</a:t>
            </a:fld>
            <a:endParaRPr lang="zh-CN" altLang="en-US"/>
          </a:p>
        </p:txBody>
      </p:sp>
    </p:spTree>
    <p:extLst>
      <p:ext uri="{BB962C8B-B14F-4D97-AF65-F5344CB8AC3E}">
        <p14:creationId xmlns:p14="http://schemas.microsoft.com/office/powerpoint/2010/main" val="4172115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除此之外，平台还新增了</a:t>
            </a:r>
            <a:r>
              <a:rPr lang="en-US" altLang="zh-CN" sz="1200" kern="1200" dirty="0" smtClean="0">
                <a:solidFill>
                  <a:schemeClr val="tx1"/>
                </a:solidFill>
                <a:effectLst/>
                <a:latin typeface="+mn-lt"/>
                <a:ea typeface="+mn-ea"/>
                <a:cs typeface="+mn-cs"/>
              </a:rPr>
              <a:t>OA</a:t>
            </a:r>
            <a:r>
              <a:rPr lang="zh-CN" altLang="zh-CN" sz="1200" kern="1200" dirty="0" smtClean="0">
                <a:solidFill>
                  <a:schemeClr val="tx1"/>
                </a:solidFill>
                <a:effectLst/>
                <a:latin typeface="+mn-lt"/>
                <a:ea typeface="+mn-ea"/>
                <a:cs typeface="+mn-cs"/>
              </a:rPr>
              <a:t>下载的全文保障方式，我们可以通过</a:t>
            </a:r>
            <a:r>
              <a:rPr lang="en-US" altLang="zh-CN" sz="1200" kern="1200" dirty="0" smtClean="0">
                <a:solidFill>
                  <a:schemeClr val="tx1"/>
                </a:solidFill>
                <a:effectLst/>
                <a:latin typeface="+mn-lt"/>
                <a:ea typeface="+mn-ea"/>
                <a:cs typeface="+mn-cs"/>
              </a:rPr>
              <a:t>OA</a:t>
            </a:r>
            <a:r>
              <a:rPr lang="zh-CN" altLang="zh-CN" sz="1200" kern="1200" dirty="0" smtClean="0">
                <a:solidFill>
                  <a:schemeClr val="tx1"/>
                </a:solidFill>
                <a:effectLst/>
                <a:latin typeface="+mn-lt"/>
                <a:ea typeface="+mn-ea"/>
                <a:cs typeface="+mn-cs"/>
              </a:rPr>
              <a:t>平台下载指引对部分</a:t>
            </a:r>
            <a:r>
              <a:rPr lang="en-US" altLang="zh-CN" sz="1200" kern="1200" dirty="0" smtClean="0">
                <a:solidFill>
                  <a:schemeClr val="tx1"/>
                </a:solidFill>
                <a:effectLst/>
                <a:latin typeface="+mn-lt"/>
                <a:ea typeface="+mn-ea"/>
                <a:cs typeface="+mn-cs"/>
              </a:rPr>
              <a:t>OA</a:t>
            </a:r>
            <a:r>
              <a:rPr lang="zh-CN" altLang="zh-CN" sz="1200" kern="1200" dirty="0" smtClean="0">
                <a:solidFill>
                  <a:schemeClr val="tx1"/>
                </a:solidFill>
                <a:effectLst/>
                <a:latin typeface="+mn-lt"/>
                <a:ea typeface="+mn-ea"/>
                <a:cs typeface="+mn-cs"/>
              </a:rPr>
              <a:t>期刊或文献进行下载。</a:t>
            </a:r>
          </a:p>
          <a:p>
            <a:endParaRPr lang="zh-CN" altLang="en-US" dirty="0"/>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22</a:t>
            </a:fld>
            <a:endParaRPr lang="zh-CN" altLang="en-US"/>
          </a:p>
        </p:txBody>
      </p:sp>
    </p:spTree>
    <p:extLst>
      <p:ext uri="{BB962C8B-B14F-4D97-AF65-F5344CB8AC3E}">
        <p14:creationId xmlns:p14="http://schemas.microsoft.com/office/powerpoint/2010/main" val="352335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第</a:t>
            </a:r>
            <a:r>
              <a:rPr lang="en-US" altLang="zh-CN" sz="1200" kern="1200" dirty="0" smtClean="0">
                <a:solidFill>
                  <a:schemeClr val="tx1"/>
                </a:solidFill>
                <a:effectLst/>
                <a:latin typeface="+mn-lt"/>
                <a:ea typeface="+mn-ea"/>
                <a:cs typeface="+mn-cs"/>
              </a:rPr>
              <a:t>4</a:t>
            </a:r>
            <a:r>
              <a:rPr lang="zh-CN" altLang="zh-CN" sz="1200" kern="1200" dirty="0" smtClean="0">
                <a:solidFill>
                  <a:schemeClr val="tx1"/>
                </a:solidFill>
                <a:effectLst/>
                <a:latin typeface="+mn-lt"/>
                <a:ea typeface="+mn-ea"/>
                <a:cs typeface="+mn-cs"/>
              </a:rPr>
              <a:t>个功能是引文分析功能。平台提供了在国内独家提供一站式的引文检索功能，可以一键式双重检索来源文献和被引文献，并具备对多篇文献的引用追踪功能，追踪和揭示中文科技文献的相互引用关系，真实展现引证关系全貌。</a:t>
            </a:r>
          </a:p>
          <a:p>
            <a:endParaRPr lang="zh-CN" altLang="en-US" dirty="0"/>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23</a:t>
            </a:fld>
            <a:endParaRPr lang="zh-CN" altLang="en-US"/>
          </a:p>
        </p:txBody>
      </p:sp>
    </p:spTree>
    <p:extLst>
      <p:ext uri="{BB962C8B-B14F-4D97-AF65-F5344CB8AC3E}">
        <p14:creationId xmlns:p14="http://schemas.microsoft.com/office/powerpoint/2010/main" val="1791477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同时，平台也支持多篇文章的题录信息多种导出格式。</a:t>
            </a:r>
          </a:p>
          <a:p>
            <a:endParaRPr lang="zh-CN" altLang="en-US" dirty="0"/>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24</a:t>
            </a:fld>
            <a:endParaRPr lang="zh-CN" altLang="en-US"/>
          </a:p>
        </p:txBody>
      </p:sp>
    </p:spTree>
    <p:extLst>
      <p:ext uri="{BB962C8B-B14F-4D97-AF65-F5344CB8AC3E}">
        <p14:creationId xmlns:p14="http://schemas.microsoft.com/office/powerpoint/2010/main" val="1156077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也支持多篇文章的参考文献、引证文献汇总功能。</a:t>
            </a:r>
          </a:p>
          <a:p>
            <a:endParaRPr lang="zh-CN" altLang="en-US" dirty="0"/>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25</a:t>
            </a:fld>
            <a:endParaRPr lang="zh-CN" altLang="en-US"/>
          </a:p>
        </p:txBody>
      </p:sp>
    </p:spTree>
    <p:extLst>
      <p:ext uri="{BB962C8B-B14F-4D97-AF65-F5344CB8AC3E}">
        <p14:creationId xmlns:p14="http://schemas.microsoft.com/office/powerpoint/2010/main" val="3603958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我们可以通过深入的引文分布追踪，帮助我们直观地分析该文献课题的总体发展趋势和学术影响力情况，揭示该课题目前是处于快速上升、平稳积累、还是成熟发展阶段。</a:t>
            </a:r>
          </a:p>
          <a:p>
            <a:endParaRPr lang="zh-CN" altLang="en-US" dirty="0"/>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26</a:t>
            </a:fld>
            <a:endParaRPr lang="zh-CN" altLang="en-US"/>
          </a:p>
        </p:txBody>
      </p:sp>
    </p:spTree>
    <p:extLst>
      <p:ext uri="{BB962C8B-B14F-4D97-AF65-F5344CB8AC3E}">
        <p14:creationId xmlns:p14="http://schemas.microsoft.com/office/powerpoint/2010/main" val="2755248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第</a:t>
            </a:r>
            <a:r>
              <a:rPr lang="en-US" altLang="zh-CN" sz="1200" kern="1200" dirty="0" smtClean="0">
                <a:solidFill>
                  <a:schemeClr val="tx1"/>
                </a:solidFill>
                <a:effectLst/>
                <a:latin typeface="+mn-lt"/>
                <a:ea typeface="+mn-ea"/>
                <a:cs typeface="+mn-cs"/>
              </a:rPr>
              <a:t>5</a:t>
            </a:r>
            <a:r>
              <a:rPr lang="zh-CN" altLang="zh-CN" sz="1200" kern="1200" dirty="0" smtClean="0">
                <a:solidFill>
                  <a:schemeClr val="tx1"/>
                </a:solidFill>
                <a:effectLst/>
                <a:latin typeface="+mn-lt"/>
                <a:ea typeface="+mn-ea"/>
                <a:cs typeface="+mn-cs"/>
              </a:rPr>
              <a:t>个功能是计量分析。该平台在分析报告方面具有独创性，且表现惊艳。对每一次的检索操作均可快速生成检索报告，系统性概括检索主题全貌，并能按照标准检索报告格式生成报告文档供下载使用。</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27</a:t>
            </a:fld>
            <a:endParaRPr lang="zh-CN" altLang="en-US"/>
          </a:p>
        </p:txBody>
      </p:sp>
    </p:spTree>
    <p:extLst>
      <p:ext uri="{BB962C8B-B14F-4D97-AF65-F5344CB8AC3E}">
        <p14:creationId xmlns:p14="http://schemas.microsoft.com/office/powerpoint/2010/main" val="1018204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同时，对于期刊、作者、机构等对象数据，还能提供对象分析报告，并能对各个对象进行比较分析，生成各种对比分析报告。</a:t>
            </a:r>
            <a:r>
              <a:rPr lang="zh-CN" altLang="zh-CN" dirty="0" smtClean="0">
                <a:effectLst/>
              </a:rPr>
              <a:t> </a:t>
            </a:r>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28</a:t>
            </a:fld>
            <a:endParaRPr lang="zh-CN" altLang="en-US"/>
          </a:p>
        </p:txBody>
      </p:sp>
    </p:spTree>
    <p:extLst>
      <p:ext uri="{BB962C8B-B14F-4D97-AF65-F5344CB8AC3E}">
        <p14:creationId xmlns:p14="http://schemas.microsoft.com/office/powerpoint/2010/main" val="1561222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第</a:t>
            </a:r>
            <a:r>
              <a:rPr lang="en-US" altLang="zh-CN" sz="1200" kern="1200" dirty="0" smtClean="0">
                <a:solidFill>
                  <a:schemeClr val="tx1"/>
                </a:solidFill>
                <a:effectLst/>
                <a:latin typeface="+mn-lt"/>
                <a:ea typeface="+mn-ea"/>
                <a:cs typeface="+mn-cs"/>
              </a:rPr>
              <a:t>6</a:t>
            </a:r>
            <a:r>
              <a:rPr lang="zh-CN" altLang="zh-CN" sz="1200" kern="1200" dirty="0" smtClean="0">
                <a:solidFill>
                  <a:schemeClr val="tx1"/>
                </a:solidFill>
                <a:effectLst/>
                <a:latin typeface="+mn-lt"/>
                <a:ea typeface="+mn-ea"/>
                <a:cs typeface="+mn-cs"/>
              </a:rPr>
              <a:t>个功能是数据对象化。平台首次将“数据对象化”要素引入期刊全文数据库，除了提供传统的文献检索、期刊检索外，还支持主题检索、作者检索、机构检索、基金检索、学科检索、地区检索，多维度展示期刊文献全貌。</a:t>
            </a:r>
            <a:r>
              <a:rPr lang="zh-CN" altLang="zh-CN" dirty="0" smtClean="0">
                <a:effectLst/>
              </a:rPr>
              <a:t> </a:t>
            </a:r>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29</a:t>
            </a:fld>
            <a:endParaRPr lang="zh-CN" altLang="en-US"/>
          </a:p>
        </p:txBody>
      </p:sp>
    </p:spTree>
    <p:extLst>
      <p:ext uri="{BB962C8B-B14F-4D97-AF65-F5344CB8AC3E}">
        <p14:creationId xmlns:p14="http://schemas.microsoft.com/office/powerpoint/2010/main" val="2078536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在此基础上，平台也做了基于期刊文献资源解析的作者、机构、主题、期刊、基金等各种知识对象，提供其详尽的知识本体内容描述。</a:t>
            </a:r>
          </a:p>
          <a:p>
            <a:endParaRPr lang="zh-CN" altLang="en-US" dirty="0"/>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30</a:t>
            </a:fld>
            <a:endParaRPr lang="zh-CN" altLang="en-US"/>
          </a:p>
        </p:txBody>
      </p:sp>
    </p:spTree>
    <p:extLst>
      <p:ext uri="{BB962C8B-B14F-4D97-AF65-F5344CB8AC3E}">
        <p14:creationId xmlns:p14="http://schemas.microsoft.com/office/powerpoint/2010/main" val="3814264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大家可以直接在浏览器中，输入网址进入维普中文期刊服务平台</a:t>
            </a:r>
            <a:r>
              <a:rPr lang="en-US" altLang="zh-CN" sz="1200" kern="1200" dirty="0" smtClean="0">
                <a:solidFill>
                  <a:schemeClr val="tx1"/>
                </a:solidFill>
                <a:effectLst/>
                <a:latin typeface="+mn-lt"/>
                <a:ea typeface="+mn-ea"/>
                <a:cs typeface="+mn-cs"/>
              </a:rPr>
              <a:t>7.0</a:t>
            </a:r>
            <a:r>
              <a:rPr lang="zh-CN" altLang="zh-CN" sz="1200" kern="1200" dirty="0" smtClean="0">
                <a:solidFill>
                  <a:schemeClr val="tx1"/>
                </a:solidFill>
                <a:effectLst/>
                <a:latin typeface="+mn-lt"/>
                <a:ea typeface="+mn-ea"/>
                <a:cs typeface="+mn-cs"/>
              </a:rPr>
              <a:t>。网址是：。。。欢迎大家登陆体验</a:t>
            </a:r>
          </a:p>
          <a:p>
            <a:endParaRPr lang="zh-CN" altLang="en-US" dirty="0"/>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3</a:t>
            </a:fld>
            <a:endParaRPr lang="zh-CN" altLang="en-US"/>
          </a:p>
        </p:txBody>
      </p:sp>
    </p:spTree>
    <p:extLst>
      <p:ext uri="{BB962C8B-B14F-4D97-AF65-F5344CB8AC3E}">
        <p14:creationId xmlns:p14="http://schemas.microsoft.com/office/powerpoint/2010/main" val="3173984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并对此描述支持分析报告导出。</a:t>
            </a:r>
          </a:p>
          <a:p>
            <a:endParaRPr lang="zh-CN" altLang="en-US" dirty="0"/>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31</a:t>
            </a:fld>
            <a:endParaRPr lang="zh-CN" altLang="en-US"/>
          </a:p>
        </p:txBody>
      </p:sp>
    </p:spTree>
    <p:extLst>
      <p:ext uri="{BB962C8B-B14F-4D97-AF65-F5344CB8AC3E}">
        <p14:creationId xmlns:p14="http://schemas.microsoft.com/office/powerpoint/2010/main" val="3419838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在导航方面，平台做了基于期刊文献资源解析的期刊、学科、地区知识本体内容的详尽描述，并提供整理、统计及分析服务，提供相关内容的导航导读功能。</a:t>
            </a:r>
          </a:p>
          <a:p>
            <a:endParaRPr lang="zh-CN" altLang="en-US"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32</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不仅如此，平台还提供作者、机构、基金、期刊、主题等同类对象两两间的产出对比，知识脉络关联及延伸的比较报告功能。</a:t>
            </a:r>
          </a:p>
          <a:p>
            <a:endParaRPr lang="zh-CN" altLang="en-US"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33</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34</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35</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36</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37</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38</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好的，关于维普中文期刊服务平台</a:t>
            </a:r>
            <a:r>
              <a:rPr lang="en-US" altLang="zh-CN" sz="1200" kern="1200" dirty="0" smtClean="0">
                <a:solidFill>
                  <a:schemeClr val="tx1"/>
                </a:solidFill>
                <a:effectLst/>
                <a:latin typeface="+mn-lt"/>
                <a:ea typeface="+mn-ea"/>
                <a:cs typeface="+mn-cs"/>
              </a:rPr>
              <a:t>7.0</a:t>
            </a:r>
            <a:r>
              <a:rPr lang="zh-CN" altLang="zh-CN" sz="1200" kern="1200" dirty="0" smtClean="0">
                <a:solidFill>
                  <a:schemeClr val="tx1"/>
                </a:solidFill>
                <a:effectLst/>
                <a:latin typeface="+mn-lt"/>
                <a:ea typeface="+mn-ea"/>
                <a:cs typeface="+mn-cs"/>
              </a:rPr>
              <a:t>的六大功能，就向大家介绍完了。最后，我们了解一下，基于平台的功能，能够为我们带来什么样的价值。</a:t>
            </a:r>
          </a:p>
          <a:p>
            <a:endParaRPr lang="zh-CN" altLang="en-US" dirty="0"/>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39</a:t>
            </a:fld>
            <a:endParaRPr lang="zh-CN" altLang="en-US"/>
          </a:p>
        </p:txBody>
      </p:sp>
    </p:spTree>
    <p:extLst>
      <p:ext uri="{BB962C8B-B14F-4D97-AF65-F5344CB8AC3E}">
        <p14:creationId xmlns:p14="http://schemas.microsoft.com/office/powerpoint/2010/main" val="31649026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《中文期刊服务平台</a:t>
            </a:r>
            <a:r>
              <a:rPr lang="en-US" altLang="zh-CN" sz="1200" kern="1200" dirty="0" smtClean="0">
                <a:solidFill>
                  <a:schemeClr val="tx1"/>
                </a:solidFill>
                <a:effectLst/>
                <a:latin typeface="+mn-lt"/>
                <a:ea typeface="+mn-ea"/>
                <a:cs typeface="+mn-cs"/>
              </a:rPr>
              <a:t>7.0</a:t>
            </a:r>
            <a:r>
              <a:rPr lang="zh-CN" altLang="zh-CN" sz="1200" kern="1200" smtClean="0">
                <a:solidFill>
                  <a:schemeClr val="tx1"/>
                </a:solidFill>
                <a:effectLst/>
                <a:latin typeface="+mn-lt"/>
                <a:ea typeface="+mn-ea"/>
                <a:cs typeface="+mn-cs"/>
              </a:rPr>
              <a:t>》广泛应用于课题调研、科技查新、项目评估、成果申报、人才选拔、科研管理、期刊投稿等用途。希望能够对您有所帮助。</a:t>
            </a:r>
          </a:p>
          <a:p>
            <a:endParaRPr lang="zh-CN" altLang="en-US"/>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41</a:t>
            </a:fld>
            <a:endParaRPr lang="zh-CN" altLang="en-US"/>
          </a:p>
        </p:txBody>
      </p:sp>
    </p:spTree>
    <p:extLst>
      <p:ext uri="{BB962C8B-B14F-4D97-AF65-F5344CB8AC3E}">
        <p14:creationId xmlns:p14="http://schemas.microsoft.com/office/powerpoint/2010/main" val="1772961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4</a:t>
            </a:fld>
            <a:endParaRPr lang="zh-CN" altLang="en-US"/>
          </a:p>
        </p:txBody>
      </p:sp>
    </p:spTree>
    <p:extLst>
      <p:ext uri="{BB962C8B-B14F-4D97-AF65-F5344CB8AC3E}">
        <p14:creationId xmlns:p14="http://schemas.microsoft.com/office/powerpoint/2010/main" val="18157467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最后，欢迎各位同学关注维普的订阅号--维普信使。添加名称或者扫二维码都是可以的。系统会定期推送一些大家感兴趣的话题，也会提供详细的有关系统的功能使用讲解。最后，我们还会通过微信举办各种大赛，奖品十分丰厚，只要参与都有机会获得礼品，希望同学们能经常关注我们的订阅号。</a:t>
            </a:r>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42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维普资讯《中文期刊服务平台</a:t>
            </a:r>
            <a:r>
              <a:rPr lang="en-US" altLang="zh-CN" sz="1200" kern="1200" dirty="0" smtClean="0">
                <a:solidFill>
                  <a:schemeClr val="tx1"/>
                </a:solidFill>
                <a:effectLst/>
                <a:latin typeface="+mn-lt"/>
                <a:ea typeface="+mn-ea"/>
                <a:cs typeface="+mn-cs"/>
              </a:rPr>
              <a:t>7.0</a:t>
            </a:r>
            <a:r>
              <a:rPr lang="zh-CN" altLang="zh-CN" sz="1200" kern="1200" dirty="0" smtClean="0">
                <a:solidFill>
                  <a:schemeClr val="tx1"/>
                </a:solidFill>
                <a:effectLst/>
                <a:latin typeface="+mn-lt"/>
                <a:ea typeface="+mn-ea"/>
                <a:cs typeface="+mn-cs"/>
              </a:rPr>
              <a:t>》是重庆维普资讯有限公司</a:t>
            </a:r>
            <a:r>
              <a:rPr lang="en-US" altLang="zh-CN" sz="1200" kern="1200" dirty="0" smtClean="0">
                <a:solidFill>
                  <a:schemeClr val="tx1"/>
                </a:solidFill>
                <a:effectLst/>
                <a:latin typeface="+mn-lt"/>
                <a:ea typeface="+mn-ea"/>
                <a:cs typeface="+mn-cs"/>
              </a:rPr>
              <a:t>2014</a:t>
            </a:r>
            <a:r>
              <a:rPr lang="zh-CN" altLang="zh-CN" sz="1200" kern="1200" dirty="0" smtClean="0">
                <a:solidFill>
                  <a:schemeClr val="tx1"/>
                </a:solidFill>
                <a:effectLst/>
                <a:latin typeface="+mn-lt"/>
                <a:ea typeface="+mn-ea"/>
                <a:cs typeface="+mn-cs"/>
              </a:rPr>
              <a:t>年推出的中文期刊换代产品，资源覆盖公开期刊、特色内刊、以及</a:t>
            </a:r>
            <a:r>
              <a:rPr lang="en-US" altLang="zh-CN" sz="1200" kern="1200" dirty="0" smtClean="0">
                <a:solidFill>
                  <a:schemeClr val="tx1"/>
                </a:solidFill>
                <a:effectLst/>
                <a:latin typeface="+mn-lt"/>
                <a:ea typeface="+mn-ea"/>
                <a:cs typeface="+mn-cs"/>
              </a:rPr>
              <a:t>OA</a:t>
            </a:r>
            <a:r>
              <a:rPr lang="zh-CN" altLang="zh-CN" sz="1200" kern="1200" dirty="0" smtClean="0">
                <a:solidFill>
                  <a:schemeClr val="tx1"/>
                </a:solidFill>
                <a:effectLst/>
                <a:latin typeface="+mn-lt"/>
                <a:ea typeface="+mn-ea"/>
                <a:cs typeface="+mn-cs"/>
              </a:rPr>
              <a:t>期刊。服务深度从“期刊文献库”到“期刊大数据”。使中文期刊平台兼具资源保障价值和知识情报价值。平台采用了先进的大数据构架与云端服务模式，着力提升读者信息服务体验与效率。</a:t>
            </a:r>
          </a:p>
          <a:p>
            <a:endParaRPr lang="zh-CN" altLang="en-US" dirty="0"/>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5</a:t>
            </a:fld>
            <a:endParaRPr lang="zh-CN" altLang="en-US"/>
          </a:p>
        </p:txBody>
      </p:sp>
    </p:spTree>
    <p:extLst>
      <p:ext uri="{BB962C8B-B14F-4D97-AF65-F5344CB8AC3E}">
        <p14:creationId xmlns:p14="http://schemas.microsoft.com/office/powerpoint/2010/main" val="937338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我们让数据说话，来看一下平台参数</a:t>
            </a:r>
          </a:p>
          <a:p>
            <a:endParaRPr lang="zh-CN" altLang="en-US" dirty="0"/>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6</a:t>
            </a:fld>
            <a:endParaRPr lang="zh-CN" altLang="en-US"/>
          </a:p>
        </p:txBody>
      </p:sp>
    </p:spTree>
    <p:extLst>
      <p:ext uri="{BB962C8B-B14F-4D97-AF65-F5344CB8AC3E}">
        <p14:creationId xmlns:p14="http://schemas.microsoft.com/office/powerpoint/2010/main" val="2162702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资源覆盖面较大，能够满足广大读者日常学习和科研工作的需求。期刊和文献均按《中图法》做人工标引，每篇文献入类时以文献内容特征为依据，科学准确，保证查全率和数据统计准确性。</a:t>
            </a:r>
          </a:p>
          <a:p>
            <a:endParaRPr lang="zh-CN" altLang="en-US" dirty="0"/>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8</a:t>
            </a:fld>
            <a:endParaRPr lang="zh-CN" altLang="en-US"/>
          </a:p>
        </p:txBody>
      </p:sp>
    </p:spTree>
    <p:extLst>
      <p:ext uri="{BB962C8B-B14F-4D97-AF65-F5344CB8AC3E}">
        <p14:creationId xmlns:p14="http://schemas.microsoft.com/office/powerpoint/2010/main" val="2429056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接下来，我们看一下期刊服务平台</a:t>
            </a:r>
            <a:r>
              <a:rPr lang="en-US" altLang="zh-CN" sz="1200" kern="1200" dirty="0" smtClean="0">
                <a:solidFill>
                  <a:schemeClr val="tx1"/>
                </a:solidFill>
                <a:effectLst/>
                <a:latin typeface="+mn-lt"/>
                <a:ea typeface="+mn-ea"/>
                <a:cs typeface="+mn-cs"/>
              </a:rPr>
              <a:t>7.0</a:t>
            </a:r>
            <a:r>
              <a:rPr lang="zh-CN" altLang="zh-CN" sz="1200" kern="1200" dirty="0" smtClean="0">
                <a:solidFill>
                  <a:schemeClr val="tx1"/>
                </a:solidFill>
                <a:effectLst/>
                <a:latin typeface="+mn-lt"/>
                <a:ea typeface="+mn-ea"/>
                <a:cs typeface="+mn-cs"/>
              </a:rPr>
              <a:t>的六大功能</a:t>
            </a:r>
          </a:p>
          <a:p>
            <a:endParaRPr lang="zh-CN" altLang="en-US" dirty="0"/>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9</a:t>
            </a:fld>
            <a:endParaRPr lang="zh-CN" altLang="en-US"/>
          </a:p>
        </p:txBody>
      </p:sp>
    </p:spTree>
    <p:extLst>
      <p:ext uri="{BB962C8B-B14F-4D97-AF65-F5344CB8AC3E}">
        <p14:creationId xmlns:p14="http://schemas.microsoft.com/office/powerpoint/2010/main" val="2853434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智能的文献检索系统，系统采用联想式信息检索模式，大大提高了检索效率；</a:t>
            </a:r>
          </a:p>
          <a:p>
            <a:r>
              <a:rPr lang="zh-CN" altLang="zh-CN" sz="1200" kern="1200" dirty="0" smtClean="0">
                <a:solidFill>
                  <a:schemeClr val="tx1"/>
                </a:solidFill>
                <a:effectLst/>
                <a:latin typeface="+mn-lt"/>
                <a:ea typeface="+mn-ea"/>
                <a:cs typeface="+mn-cs"/>
              </a:rPr>
              <a:t>灵活的聚类组配方式，在任意检索条件下，我们可以对检索结果进行再次组配</a:t>
            </a:r>
          </a:p>
          <a:p>
            <a:r>
              <a:rPr lang="zh-CN" altLang="zh-CN" sz="1200" kern="1200" dirty="0" smtClean="0">
                <a:solidFill>
                  <a:schemeClr val="tx1"/>
                </a:solidFill>
                <a:effectLst/>
                <a:latin typeface="+mn-lt"/>
                <a:ea typeface="+mn-ea"/>
                <a:cs typeface="+mn-cs"/>
              </a:rPr>
              <a:t>完善的全文保障服务，保证了全方面的资源获取渠道</a:t>
            </a:r>
          </a:p>
          <a:p>
            <a:r>
              <a:rPr lang="zh-CN" altLang="zh-CN" sz="1200" kern="1200" dirty="0" smtClean="0">
                <a:solidFill>
                  <a:schemeClr val="tx1"/>
                </a:solidFill>
                <a:effectLst/>
                <a:latin typeface="+mn-lt"/>
                <a:ea typeface="+mn-ea"/>
                <a:cs typeface="+mn-cs"/>
              </a:rPr>
              <a:t>深入的引文追踪分析，我们能够利用此功能，深入追踪研究课题的来龙去脉</a:t>
            </a:r>
          </a:p>
          <a:p>
            <a:r>
              <a:rPr lang="zh-CN" altLang="zh-CN" sz="1200" kern="1200" dirty="0" smtClean="0">
                <a:solidFill>
                  <a:schemeClr val="tx1"/>
                </a:solidFill>
                <a:effectLst/>
                <a:latin typeface="+mn-lt"/>
                <a:ea typeface="+mn-ea"/>
                <a:cs typeface="+mn-cs"/>
              </a:rPr>
              <a:t>详尽的计量分析报告，帮助我们快速掌握相关领域内的前沿学术成果</a:t>
            </a:r>
          </a:p>
          <a:p>
            <a:r>
              <a:rPr lang="zh-CN" altLang="zh-CN" sz="1200" kern="1200" dirty="0" smtClean="0">
                <a:solidFill>
                  <a:schemeClr val="tx1"/>
                </a:solidFill>
                <a:effectLst/>
                <a:latin typeface="+mn-lt"/>
                <a:ea typeface="+mn-ea"/>
                <a:cs typeface="+mn-cs"/>
              </a:rPr>
              <a:t>精确的对象数据对比，平台提供了两两对象之间的，知识脉络关联及延伸</a:t>
            </a:r>
          </a:p>
          <a:p>
            <a:endParaRPr lang="zh-CN" altLang="en-US" dirty="0"/>
          </a:p>
        </p:txBody>
      </p:sp>
      <p:sp>
        <p:nvSpPr>
          <p:cNvPr id="4" name="灯片编号占位符 3"/>
          <p:cNvSpPr>
            <a:spLocks noGrp="1"/>
          </p:cNvSpPr>
          <p:nvPr>
            <p:ph type="sldNum" sz="quarter" idx="10"/>
          </p:nvPr>
        </p:nvSpPr>
        <p:spPr/>
        <p:txBody>
          <a:bodyPr/>
          <a:lstStyle/>
          <a:p>
            <a:fld id="{5CFF25CE-97F7-4CE5-9418-97DBD13F90C8}" type="slidenum">
              <a:rPr lang="zh-CN" altLang="en-US" smtClean="0"/>
              <a:pPr/>
              <a:t>10</a:t>
            </a:fld>
            <a:endParaRPr lang="zh-CN" altLang="en-US"/>
          </a:p>
        </p:txBody>
      </p:sp>
    </p:spTree>
    <p:extLst>
      <p:ext uri="{BB962C8B-B14F-4D97-AF65-F5344CB8AC3E}">
        <p14:creationId xmlns:p14="http://schemas.microsoft.com/office/powerpoint/2010/main" val="1065505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37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668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0079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rgbClr val="E6EEE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668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幻灯片">
    <p:bg>
      <p:bgPr>
        <a:solidFill>
          <a:srgbClr val="70818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668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rgbClr val="1B213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70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标题幻灯片">
    <p:bg>
      <p:bgPr>
        <a:solidFill>
          <a:srgbClr val="1A569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70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标题幻灯片">
    <p:bg>
      <p:bgPr>
        <a:solidFill>
          <a:srgbClr val="3F89D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70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标题幻灯片">
    <p:bg>
      <p:bgPr>
        <a:solidFill>
          <a:srgbClr val="40D55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70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1442" name="Picture 2" descr="E:\工作网盘\维普\市场部\PPT2016\图片1.jpg"/>
          <p:cNvPicPr>
            <a:picLocks noChangeAspect="1" noChangeArrowheads="1"/>
          </p:cNvPicPr>
          <p:nvPr userDrawn="1"/>
        </p:nvPicPr>
        <p:blipFill>
          <a:blip r:embed="rId11"/>
          <a:srcRect l="7147" r="17853"/>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03650003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工作网盘\工作杂\Office模版\IOS9 STYLE [TEMPLATE]\背景图\5.jpg"/>
          <p:cNvPicPr>
            <a:picLocks noChangeAspect="1" noChangeArrowheads="1"/>
          </p:cNvPicPr>
          <p:nvPr/>
        </p:nvPicPr>
        <p:blipFill>
          <a:blip r:embed="rId3"/>
          <a:srcRect/>
          <a:stretch>
            <a:fillRect/>
          </a:stretch>
        </p:blipFill>
        <p:spPr bwMode="auto">
          <a:xfrm>
            <a:off x="0" y="1"/>
            <a:ext cx="9144000" cy="5143500"/>
          </a:xfrm>
          <a:prstGeom prst="rect">
            <a:avLst/>
          </a:prstGeom>
          <a:noFill/>
        </p:spPr>
      </p:pic>
      <p:sp>
        <p:nvSpPr>
          <p:cNvPr id="6" name="矩形 5"/>
          <p:cNvSpPr/>
          <p:nvPr/>
        </p:nvSpPr>
        <p:spPr>
          <a:xfrm>
            <a:off x="0" y="5021456"/>
            <a:ext cx="9144000" cy="183654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文本框 4"/>
          <p:cNvSpPr txBox="1"/>
          <p:nvPr/>
        </p:nvSpPr>
        <p:spPr>
          <a:xfrm>
            <a:off x="365760" y="682730"/>
            <a:ext cx="8302751" cy="707886"/>
          </a:xfrm>
          <a:prstGeom prst="rect">
            <a:avLst/>
          </a:prstGeom>
          <a:noFill/>
        </p:spPr>
        <p:txBody>
          <a:bodyPr wrap="square" rtlCol="0">
            <a:spAutoFit/>
          </a:bodyPr>
          <a:lstStyle/>
          <a:p>
            <a:pPr algn="ctr"/>
            <a:r>
              <a:rPr lang="en-US" altLang="zh-CN" sz="4000" dirty="0" smtClean="0">
                <a:solidFill>
                  <a:srgbClr val="F8F9FA"/>
                </a:solidFill>
                <a:latin typeface="思源黑体 CN Medium" pitchFamily="34" charset="-122"/>
                <a:ea typeface="思源黑体 CN Medium" pitchFamily="34" charset="-122"/>
              </a:rPr>
              <a:t>《</a:t>
            </a:r>
            <a:r>
              <a:rPr lang="zh-CN" altLang="en-US" sz="4000" dirty="0" smtClean="0">
                <a:solidFill>
                  <a:srgbClr val="F8F9FA"/>
                </a:solidFill>
                <a:latin typeface="思源黑体 CN Medium" pitchFamily="34" charset="-122"/>
                <a:ea typeface="思源黑体 CN Medium" pitchFamily="34" charset="-122"/>
              </a:rPr>
              <a:t>中文期刊服务平台</a:t>
            </a:r>
            <a:r>
              <a:rPr lang="en-US" altLang="zh-CN" sz="4000" dirty="0" smtClean="0">
                <a:solidFill>
                  <a:srgbClr val="F8F9FA"/>
                </a:solidFill>
                <a:latin typeface="思源黑体 CN Medium" pitchFamily="34" charset="-122"/>
                <a:ea typeface="思源黑体 CN Medium" pitchFamily="34" charset="-122"/>
              </a:rPr>
              <a:t>7.0》</a:t>
            </a:r>
            <a:r>
              <a:rPr lang="zh-CN" altLang="en-US" sz="4000" dirty="0" smtClean="0">
                <a:solidFill>
                  <a:srgbClr val="F8F9FA"/>
                </a:solidFill>
                <a:latin typeface="思源黑体 CN Medium" pitchFamily="34" charset="-122"/>
                <a:ea typeface="思源黑体 CN Medium" pitchFamily="34" charset="-122"/>
              </a:rPr>
              <a:t>应用培训</a:t>
            </a:r>
            <a:endParaRPr lang="zh-CN" altLang="en-US" sz="4000" dirty="0">
              <a:solidFill>
                <a:srgbClr val="F8F9FA"/>
              </a:solidFill>
              <a:latin typeface="思源黑体 CN Medium" pitchFamily="34" charset="-122"/>
              <a:ea typeface="思源黑体 CN Medium" pitchFamily="34" charset="-122"/>
            </a:endParaRPr>
          </a:p>
        </p:txBody>
      </p:sp>
      <p:sp>
        <p:nvSpPr>
          <p:cNvPr id="11" name="文本框 3"/>
          <p:cNvSpPr txBox="1"/>
          <p:nvPr/>
        </p:nvSpPr>
        <p:spPr>
          <a:xfrm>
            <a:off x="3478795" y="6125936"/>
            <a:ext cx="3544305" cy="446276"/>
          </a:xfrm>
          <a:prstGeom prst="rect">
            <a:avLst/>
          </a:prstGeom>
          <a:noFill/>
        </p:spPr>
        <p:txBody>
          <a:bodyPr wrap="square" rtlCol="0">
            <a:spAutoFit/>
          </a:bodyPr>
          <a:lstStyle/>
          <a:p>
            <a:r>
              <a:rPr lang="zh-CN" altLang="en-US" sz="2300" dirty="0" smtClean="0">
                <a:solidFill>
                  <a:srgbClr val="003E3E"/>
                </a:solidFill>
                <a:latin typeface="思源黑体 CN Medium" pitchFamily="34" charset="-122"/>
                <a:ea typeface="思源黑体 CN Medium" pitchFamily="34" charset="-122"/>
              </a:rPr>
              <a:t>重庆维普资讯有限公司</a:t>
            </a:r>
            <a:endParaRPr lang="zh-CN" altLang="en-US" sz="2300" dirty="0">
              <a:solidFill>
                <a:srgbClr val="003E3E"/>
              </a:solidFill>
              <a:latin typeface="思源黑体 CN Medium" pitchFamily="34" charset="-122"/>
              <a:ea typeface="思源黑体 CN Medium" pitchFamily="34" charset="-122"/>
            </a:endParaRPr>
          </a:p>
        </p:txBody>
      </p:sp>
      <p:pic>
        <p:nvPicPr>
          <p:cNvPr id="14" name="Picture 2" descr="E:\工作网盘\维普\VIPLOGO副本.png"/>
          <p:cNvPicPr>
            <a:picLocks noChangeAspect="1" noChangeArrowheads="1"/>
          </p:cNvPicPr>
          <p:nvPr/>
        </p:nvPicPr>
        <p:blipFill>
          <a:blip r:embed="rId4" cstate="print">
            <a:lum bright="10000" contrast="-10000"/>
          </a:blip>
          <a:srcRect/>
          <a:stretch>
            <a:fillRect/>
          </a:stretch>
        </p:blipFill>
        <p:spPr bwMode="auto">
          <a:xfrm>
            <a:off x="2694527" y="6138992"/>
            <a:ext cx="733468" cy="420164"/>
          </a:xfrm>
          <a:prstGeom prst="rect">
            <a:avLst/>
          </a:prstGeom>
          <a:noFill/>
          <a:effectLst>
            <a:innerShdw blurRad="88900" dist="38100" dir="16980000">
              <a:prstClr val="black">
                <a:alpha val="67000"/>
              </a:prstClr>
            </a:innerShdw>
          </a:effectLst>
        </p:spPr>
      </p:pic>
      <p:sp>
        <p:nvSpPr>
          <p:cNvPr id="15" name="圆角矩形 14"/>
          <p:cNvSpPr/>
          <p:nvPr/>
        </p:nvSpPr>
        <p:spPr>
          <a:xfrm>
            <a:off x="2274208" y="6125936"/>
            <a:ext cx="4571092" cy="446276"/>
          </a:xfrm>
          <a:prstGeom prst="roundRect">
            <a:avLst/>
          </a:prstGeom>
          <a:noFill/>
          <a:ln w="12700">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10" name="图片 3" descr="维普资讯中文期刊服务平台- 首页.png"/>
          <p:cNvPicPr>
            <a:picLocks noChangeAspect="1"/>
          </p:cNvPicPr>
          <p:nvPr/>
        </p:nvPicPr>
        <p:blipFill>
          <a:blip r:embed="rId5" cstate="print"/>
          <a:srcRect t="3610" r="1936"/>
          <a:stretch>
            <a:fillRect/>
          </a:stretch>
        </p:blipFill>
        <p:spPr bwMode="auto">
          <a:xfrm>
            <a:off x="2266588" y="1851660"/>
            <a:ext cx="4746269" cy="274938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43529" y="1719211"/>
            <a:ext cx="5165688" cy="4121481"/>
          </a:xfrm>
          <a:prstGeom prst="rect">
            <a:avLst/>
          </a:prstGeom>
        </p:spPr>
      </p:pic>
    </p:spTree>
  </p:cSld>
  <p:clrMapOvr>
    <a:masterClrMapping/>
  </p:clrMapOvr>
  <p:transition>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rot="3897139">
            <a:off x="3169178" y="3417120"/>
            <a:ext cx="1402494" cy="1402495"/>
            <a:chOff x="2753786" y="1608937"/>
            <a:chExt cx="2980266" cy="2980266"/>
          </a:xfrm>
        </p:grpSpPr>
        <p:sp>
          <p:nvSpPr>
            <p:cNvPr id="46" name="形状 45"/>
            <p:cNvSpPr/>
            <p:nvPr/>
          </p:nvSpPr>
          <p:spPr>
            <a:xfrm>
              <a:off x="2753786" y="1608937"/>
              <a:ext cx="2980266" cy="2980266"/>
            </a:xfrm>
            <a:prstGeom prst="gear9">
              <a:avLst>
                <a:gd name="adj1" fmla="val 10472"/>
                <a:gd name="adj2" fmla="val 1763"/>
              </a:avLst>
            </a:prstGeom>
            <a:solidFill>
              <a:sysClr val="window" lastClr="FFFFFF">
                <a:lumMod val="95000"/>
              </a:sysClr>
            </a:solidFill>
            <a:ln w="12700" cap="flat" cmpd="sng" algn="ctr">
              <a:noFill/>
              <a:prstDash val="solid"/>
              <a:miter lim="800000"/>
            </a:ln>
            <a:effectLst>
              <a:outerShdw blurRad="152400" dist="139700" dir="8100000" algn="tr" rotWithShape="0">
                <a:prstClr val="black">
                  <a:alpha val="40000"/>
                </a:prstClr>
              </a:outerShdw>
            </a:effectLst>
          </p:spPr>
        </p:sp>
        <p:sp>
          <p:nvSpPr>
            <p:cNvPr id="47" name="同心圆 46"/>
            <p:cNvSpPr/>
            <p:nvPr/>
          </p:nvSpPr>
          <p:spPr>
            <a:xfrm rot="9900000">
              <a:off x="3395828" y="2250979"/>
              <a:ext cx="1696180" cy="1696180"/>
            </a:xfrm>
            <a:prstGeom prst="donut">
              <a:avLst>
                <a:gd name="adj" fmla="val 20165"/>
              </a:avLst>
            </a:prstGeom>
            <a:gradFill flip="none" rotWithShape="1">
              <a:gsLst>
                <a:gs pos="0">
                  <a:srgbClr val="A6A6A6">
                    <a:lumMod val="0"/>
                    <a:lumOff val="100000"/>
                  </a:srgbClr>
                </a:gs>
                <a:gs pos="35000">
                  <a:srgbClr val="A6A6A6">
                    <a:lumMod val="0"/>
                    <a:lumOff val="100000"/>
                  </a:srgbClr>
                </a:gs>
                <a:gs pos="100000">
                  <a:srgbClr val="A6A6A6">
                    <a:lumMod val="100000"/>
                  </a:srgbClr>
                </a:gs>
              </a:gsLst>
              <a:path path="circle">
                <a:fillToRect l="100000" b="100000"/>
              </a:path>
              <a:tileRect t="-100000" r="-100000"/>
            </a:gradFill>
            <a:ln w="12700" cap="flat" cmpd="sng" algn="ctr">
              <a:noFill/>
              <a:prstDash val="solid"/>
              <a:miter lim="800000"/>
            </a:ln>
            <a:effectLst>
              <a:innerShdw blurRad="63500" dist="50800" dir="81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4000" b="0" i="0" u="none" strike="noStrike" kern="0" cap="none" spc="0" normalizeH="0" baseline="0" noProof="0">
                <a:ln>
                  <a:noFill/>
                </a:ln>
                <a:solidFill>
                  <a:prstClr val="black"/>
                </a:solidFill>
                <a:effectLst/>
                <a:uLnTx/>
                <a:uFillTx/>
                <a:latin typeface="Calibri"/>
                <a:ea typeface="宋体"/>
                <a:cs typeface="+mn-cs"/>
              </a:endParaRPr>
            </a:p>
          </p:txBody>
        </p:sp>
      </p:grpSp>
      <p:grpSp>
        <p:nvGrpSpPr>
          <p:cNvPr id="48" name="组合 47"/>
          <p:cNvGrpSpPr/>
          <p:nvPr/>
        </p:nvGrpSpPr>
        <p:grpSpPr>
          <a:xfrm rot="3897139">
            <a:off x="3920343" y="923367"/>
            <a:ext cx="1563823" cy="1563823"/>
            <a:chOff x="2753786" y="1608937"/>
            <a:chExt cx="2980266" cy="2980266"/>
          </a:xfrm>
        </p:grpSpPr>
        <p:sp>
          <p:nvSpPr>
            <p:cNvPr id="49" name="形状 48"/>
            <p:cNvSpPr/>
            <p:nvPr/>
          </p:nvSpPr>
          <p:spPr>
            <a:xfrm>
              <a:off x="2753786" y="1608937"/>
              <a:ext cx="2980266" cy="2980266"/>
            </a:xfrm>
            <a:prstGeom prst="gear9">
              <a:avLst>
                <a:gd name="adj1" fmla="val 10472"/>
                <a:gd name="adj2" fmla="val 1763"/>
              </a:avLst>
            </a:prstGeom>
            <a:solidFill>
              <a:sysClr val="window" lastClr="FFFFFF">
                <a:lumMod val="95000"/>
              </a:sysClr>
            </a:solidFill>
            <a:ln w="12700" cap="flat" cmpd="sng" algn="ctr">
              <a:noFill/>
              <a:prstDash val="solid"/>
              <a:miter lim="800000"/>
            </a:ln>
            <a:effectLst>
              <a:outerShdw blurRad="152400" dist="139700" dir="8100000" algn="tr" rotWithShape="0">
                <a:prstClr val="black">
                  <a:alpha val="40000"/>
                </a:prstClr>
              </a:outerShdw>
            </a:effectLst>
          </p:spPr>
        </p:sp>
        <p:sp>
          <p:nvSpPr>
            <p:cNvPr id="50" name="同心圆 49"/>
            <p:cNvSpPr/>
            <p:nvPr/>
          </p:nvSpPr>
          <p:spPr>
            <a:xfrm rot="9000000">
              <a:off x="3395829" y="2250980"/>
              <a:ext cx="1696180" cy="1696180"/>
            </a:xfrm>
            <a:prstGeom prst="donut">
              <a:avLst>
                <a:gd name="adj" fmla="val 16571"/>
              </a:avLst>
            </a:prstGeom>
            <a:gradFill flip="none" rotWithShape="1">
              <a:gsLst>
                <a:gs pos="0">
                  <a:srgbClr val="A6A6A6">
                    <a:lumMod val="67000"/>
                  </a:srgbClr>
                </a:gs>
                <a:gs pos="23280">
                  <a:srgbClr val="969696"/>
                </a:gs>
                <a:gs pos="48000">
                  <a:sysClr val="window" lastClr="FFFFFF">
                    <a:lumMod val="75000"/>
                  </a:sysClr>
                </a:gs>
                <a:gs pos="100000">
                  <a:sysClr val="window" lastClr="FFFFFF">
                    <a:lumMod val="85000"/>
                  </a:sysClr>
                </a:gs>
              </a:gsLst>
              <a:lin ang="18900000" scaled="1"/>
              <a:tileRect/>
            </a:gradFill>
            <a:ln w="12700" cap="flat" cmpd="sng" algn="ctr">
              <a:noFill/>
              <a:prstDash val="solid"/>
              <a:miter lim="800000"/>
            </a:ln>
            <a:effectLst>
              <a:innerShdw blurRad="63500" dist="50800" dir="81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4000" b="0" i="0" u="none" strike="noStrike" kern="0" cap="none" spc="0" normalizeH="0" baseline="0" noProof="0">
                <a:ln>
                  <a:noFill/>
                </a:ln>
                <a:solidFill>
                  <a:prstClr val="black"/>
                </a:solidFill>
                <a:effectLst/>
                <a:uLnTx/>
                <a:uFillTx/>
                <a:latin typeface="Calibri"/>
                <a:ea typeface="宋体"/>
                <a:cs typeface="+mn-cs"/>
              </a:endParaRPr>
            </a:p>
          </p:txBody>
        </p:sp>
      </p:grpSp>
      <p:grpSp>
        <p:nvGrpSpPr>
          <p:cNvPr id="51" name="组合 50"/>
          <p:cNvGrpSpPr/>
          <p:nvPr/>
        </p:nvGrpSpPr>
        <p:grpSpPr>
          <a:xfrm rot="4228104">
            <a:off x="4235896" y="2349824"/>
            <a:ext cx="1598465" cy="1598465"/>
            <a:chOff x="2753786" y="1608937"/>
            <a:chExt cx="2980266" cy="2980266"/>
          </a:xfrm>
        </p:grpSpPr>
        <p:sp>
          <p:nvSpPr>
            <p:cNvPr id="52" name="形状 51"/>
            <p:cNvSpPr/>
            <p:nvPr/>
          </p:nvSpPr>
          <p:spPr>
            <a:xfrm>
              <a:off x="2753786" y="1608937"/>
              <a:ext cx="2980266" cy="2980266"/>
            </a:xfrm>
            <a:prstGeom prst="gear9">
              <a:avLst>
                <a:gd name="adj1" fmla="val 10472"/>
                <a:gd name="adj2" fmla="val 1763"/>
              </a:avLst>
            </a:prstGeom>
            <a:solidFill>
              <a:sysClr val="window" lastClr="FFFFFF">
                <a:lumMod val="95000"/>
              </a:sysClr>
            </a:solidFill>
            <a:ln w="12700" cap="flat" cmpd="sng" algn="ctr">
              <a:noFill/>
              <a:prstDash val="solid"/>
              <a:miter lim="800000"/>
            </a:ln>
            <a:effectLst>
              <a:outerShdw blurRad="152400" dist="139700" dir="8100000" algn="tr" rotWithShape="0">
                <a:prstClr val="black">
                  <a:alpha val="40000"/>
                </a:prstClr>
              </a:outerShdw>
            </a:effectLst>
          </p:spPr>
        </p:sp>
        <p:sp>
          <p:nvSpPr>
            <p:cNvPr id="53" name="同心圆 52"/>
            <p:cNvSpPr/>
            <p:nvPr/>
          </p:nvSpPr>
          <p:spPr>
            <a:xfrm rot="8690424">
              <a:off x="3395829" y="2250980"/>
              <a:ext cx="1696180" cy="1696180"/>
            </a:xfrm>
            <a:prstGeom prst="donut">
              <a:avLst>
                <a:gd name="adj" fmla="val 17692"/>
              </a:avLst>
            </a:prstGeom>
            <a:gradFill flip="none" rotWithShape="1">
              <a:gsLst>
                <a:gs pos="0">
                  <a:srgbClr val="44546A">
                    <a:lumMod val="20000"/>
                    <a:lumOff val="80000"/>
                  </a:srgbClr>
                </a:gs>
                <a:gs pos="49000">
                  <a:srgbClr val="44546A"/>
                </a:gs>
                <a:gs pos="24000">
                  <a:srgbClr val="44546A">
                    <a:lumMod val="60000"/>
                    <a:lumOff val="40000"/>
                  </a:srgbClr>
                </a:gs>
                <a:gs pos="100000">
                  <a:srgbClr val="44546A">
                    <a:lumMod val="75000"/>
                  </a:srgbClr>
                </a:gs>
              </a:gsLst>
              <a:path path="circle">
                <a:fillToRect l="100000" b="100000"/>
              </a:path>
              <a:tileRect t="-100000" r="-100000"/>
            </a:gradFill>
            <a:ln w="12700" cap="flat" cmpd="sng" algn="ctr">
              <a:noFill/>
              <a:prstDash val="solid"/>
              <a:miter lim="800000"/>
            </a:ln>
            <a:effectLst>
              <a:innerShdw blurRad="63500" dist="50800" dir="81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4000" b="0" i="0" u="none" strike="noStrike" kern="0" cap="none" spc="0" normalizeH="0" baseline="0" noProof="0">
                <a:ln>
                  <a:noFill/>
                </a:ln>
                <a:solidFill>
                  <a:prstClr val="black"/>
                </a:solidFill>
                <a:effectLst/>
                <a:uLnTx/>
                <a:uFillTx/>
                <a:latin typeface="Calibri"/>
                <a:ea typeface="宋体"/>
                <a:cs typeface="+mn-cs"/>
              </a:endParaRPr>
            </a:p>
          </p:txBody>
        </p:sp>
      </p:grpSp>
      <p:grpSp>
        <p:nvGrpSpPr>
          <p:cNvPr id="54" name="组合 53"/>
          <p:cNvGrpSpPr/>
          <p:nvPr/>
        </p:nvGrpSpPr>
        <p:grpSpPr>
          <a:xfrm rot="3897139">
            <a:off x="2827418" y="1993771"/>
            <a:ext cx="1531169" cy="1531170"/>
            <a:chOff x="2753786" y="1608937"/>
            <a:chExt cx="2980266" cy="2980266"/>
          </a:xfrm>
        </p:grpSpPr>
        <p:sp>
          <p:nvSpPr>
            <p:cNvPr id="55" name="形状 54"/>
            <p:cNvSpPr/>
            <p:nvPr/>
          </p:nvSpPr>
          <p:spPr>
            <a:xfrm>
              <a:off x="2753786" y="1608937"/>
              <a:ext cx="2980266" cy="2980266"/>
            </a:xfrm>
            <a:prstGeom prst="gear9">
              <a:avLst>
                <a:gd name="adj1" fmla="val 10472"/>
                <a:gd name="adj2" fmla="val 1763"/>
              </a:avLst>
            </a:prstGeom>
            <a:solidFill>
              <a:sysClr val="window" lastClr="FFFFFF">
                <a:lumMod val="95000"/>
              </a:sysClr>
            </a:solidFill>
            <a:ln w="12700" cap="flat" cmpd="sng" algn="ctr">
              <a:noFill/>
              <a:prstDash val="solid"/>
              <a:miter lim="800000"/>
            </a:ln>
            <a:effectLst>
              <a:outerShdw blurRad="152400" dist="139700" dir="8100000" algn="tr" rotWithShape="0">
                <a:prstClr val="black">
                  <a:alpha val="40000"/>
                </a:prstClr>
              </a:outerShdw>
            </a:effectLst>
          </p:spPr>
        </p:sp>
        <p:sp>
          <p:nvSpPr>
            <p:cNvPr id="56" name="同心圆 55"/>
            <p:cNvSpPr/>
            <p:nvPr/>
          </p:nvSpPr>
          <p:spPr>
            <a:xfrm rot="9900000">
              <a:off x="3395828" y="2250979"/>
              <a:ext cx="1696180" cy="1696180"/>
            </a:xfrm>
            <a:prstGeom prst="donut">
              <a:avLst>
                <a:gd name="adj" fmla="val 20165"/>
              </a:avLst>
            </a:prstGeom>
            <a:gradFill flip="none" rotWithShape="1">
              <a:gsLst>
                <a:gs pos="0">
                  <a:srgbClr val="02AFF3">
                    <a:lumMod val="67000"/>
                  </a:srgbClr>
                </a:gs>
                <a:gs pos="61000">
                  <a:srgbClr val="02AFF3">
                    <a:lumMod val="97000"/>
                    <a:lumOff val="3000"/>
                  </a:srgbClr>
                </a:gs>
                <a:gs pos="85000">
                  <a:srgbClr val="02AFF3">
                    <a:lumMod val="60000"/>
                    <a:lumOff val="40000"/>
                  </a:srgbClr>
                </a:gs>
              </a:gsLst>
              <a:lin ang="18900000" scaled="1"/>
              <a:tileRect/>
            </a:gradFill>
            <a:ln w="12700" cap="flat" cmpd="sng" algn="ctr">
              <a:noFill/>
              <a:prstDash val="solid"/>
              <a:miter lim="800000"/>
            </a:ln>
            <a:effectLst>
              <a:innerShdw blurRad="63500" dist="50800" dir="81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4000" b="0" i="0" u="none" strike="noStrike" kern="0" cap="none" spc="0" normalizeH="0" baseline="0" noProof="0">
                <a:ln>
                  <a:noFill/>
                </a:ln>
                <a:solidFill>
                  <a:prstClr val="black"/>
                </a:solidFill>
                <a:effectLst/>
                <a:uLnTx/>
                <a:uFillTx/>
                <a:latin typeface="Calibri"/>
                <a:ea typeface="宋体"/>
                <a:cs typeface="+mn-cs"/>
              </a:endParaRPr>
            </a:p>
          </p:txBody>
        </p:sp>
      </p:grpSp>
      <p:grpSp>
        <p:nvGrpSpPr>
          <p:cNvPr id="65" name="组合 64"/>
          <p:cNvGrpSpPr/>
          <p:nvPr/>
        </p:nvGrpSpPr>
        <p:grpSpPr>
          <a:xfrm rot="3897139">
            <a:off x="4015318" y="4585563"/>
            <a:ext cx="1312187" cy="1312187"/>
            <a:chOff x="2753786" y="1608937"/>
            <a:chExt cx="2980266" cy="2980266"/>
          </a:xfrm>
        </p:grpSpPr>
        <p:sp>
          <p:nvSpPr>
            <p:cNvPr id="66" name="形状 65"/>
            <p:cNvSpPr/>
            <p:nvPr/>
          </p:nvSpPr>
          <p:spPr>
            <a:xfrm>
              <a:off x="2753786" y="1608937"/>
              <a:ext cx="2980266" cy="2980266"/>
            </a:xfrm>
            <a:prstGeom prst="gear9">
              <a:avLst>
                <a:gd name="adj1" fmla="val 10472"/>
                <a:gd name="adj2" fmla="val 1763"/>
              </a:avLst>
            </a:prstGeom>
            <a:solidFill>
              <a:sysClr val="window" lastClr="FFFFFF">
                <a:lumMod val="95000"/>
              </a:sysClr>
            </a:solidFill>
            <a:ln w="12700" cap="flat" cmpd="sng" algn="ctr">
              <a:noFill/>
              <a:prstDash val="solid"/>
              <a:miter lim="800000"/>
            </a:ln>
            <a:effectLst>
              <a:outerShdw blurRad="152400" dist="139700" dir="8100000" algn="tr" rotWithShape="0">
                <a:prstClr val="black">
                  <a:alpha val="40000"/>
                </a:prstClr>
              </a:outerShdw>
            </a:effectLst>
          </p:spPr>
        </p:sp>
        <p:sp>
          <p:nvSpPr>
            <p:cNvPr id="67" name="同心圆 66"/>
            <p:cNvSpPr/>
            <p:nvPr/>
          </p:nvSpPr>
          <p:spPr>
            <a:xfrm rot="8690424">
              <a:off x="3395829" y="2250980"/>
              <a:ext cx="1696180" cy="1696180"/>
            </a:xfrm>
            <a:prstGeom prst="donut">
              <a:avLst>
                <a:gd name="adj" fmla="val 17692"/>
              </a:avLst>
            </a:prstGeom>
            <a:gradFill flip="none" rotWithShape="1">
              <a:gsLst>
                <a:gs pos="0">
                  <a:srgbClr val="44546A">
                    <a:lumMod val="20000"/>
                    <a:lumOff val="80000"/>
                  </a:srgbClr>
                </a:gs>
                <a:gs pos="49000">
                  <a:srgbClr val="44546A"/>
                </a:gs>
                <a:gs pos="24000">
                  <a:srgbClr val="44546A">
                    <a:lumMod val="60000"/>
                    <a:lumOff val="40000"/>
                  </a:srgbClr>
                </a:gs>
                <a:gs pos="100000">
                  <a:srgbClr val="44546A">
                    <a:lumMod val="75000"/>
                  </a:srgbClr>
                </a:gs>
              </a:gsLst>
              <a:path path="circle">
                <a:fillToRect l="100000" b="100000"/>
              </a:path>
              <a:tileRect t="-100000" r="-100000"/>
            </a:gradFill>
            <a:ln w="12700" cap="flat" cmpd="sng" algn="ctr">
              <a:noFill/>
              <a:prstDash val="solid"/>
              <a:miter lim="800000"/>
            </a:ln>
            <a:effectLst>
              <a:innerShdw blurRad="63500" dist="50800" dir="81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4000" b="0" i="0" u="none" strike="noStrike" kern="0" cap="none" spc="0" normalizeH="0" baseline="0" noProof="0">
                <a:ln>
                  <a:noFill/>
                </a:ln>
                <a:solidFill>
                  <a:prstClr val="black"/>
                </a:solidFill>
                <a:effectLst/>
                <a:uLnTx/>
                <a:uFillTx/>
                <a:latin typeface="Calibri"/>
                <a:ea typeface="宋体"/>
                <a:cs typeface="+mn-cs"/>
              </a:endParaRPr>
            </a:p>
          </p:txBody>
        </p:sp>
      </p:grpSp>
      <p:grpSp>
        <p:nvGrpSpPr>
          <p:cNvPr id="68" name="组合 67"/>
          <p:cNvGrpSpPr/>
          <p:nvPr/>
        </p:nvGrpSpPr>
        <p:grpSpPr>
          <a:xfrm rot="3338418">
            <a:off x="5034211" y="3640370"/>
            <a:ext cx="1737741" cy="1737741"/>
            <a:chOff x="2753786" y="1608937"/>
            <a:chExt cx="2980266" cy="2980266"/>
          </a:xfrm>
        </p:grpSpPr>
        <p:sp>
          <p:nvSpPr>
            <p:cNvPr id="69" name="形状 68"/>
            <p:cNvSpPr/>
            <p:nvPr/>
          </p:nvSpPr>
          <p:spPr>
            <a:xfrm>
              <a:off x="2753786" y="1608937"/>
              <a:ext cx="2980266" cy="2980266"/>
            </a:xfrm>
            <a:prstGeom prst="gear9">
              <a:avLst>
                <a:gd name="adj1" fmla="val 10472"/>
                <a:gd name="adj2" fmla="val 1763"/>
              </a:avLst>
            </a:prstGeom>
            <a:solidFill>
              <a:sysClr val="window" lastClr="FFFFFF">
                <a:lumMod val="95000"/>
              </a:sysClr>
            </a:solidFill>
            <a:ln w="12700" cap="flat" cmpd="sng" algn="ctr">
              <a:noFill/>
              <a:prstDash val="solid"/>
              <a:miter lim="800000"/>
            </a:ln>
            <a:effectLst>
              <a:outerShdw blurRad="152400" dist="139700" dir="8100000" algn="tr" rotWithShape="0">
                <a:prstClr val="black">
                  <a:alpha val="40000"/>
                </a:prstClr>
              </a:outerShdw>
            </a:effectLst>
          </p:spPr>
        </p:sp>
        <p:sp>
          <p:nvSpPr>
            <p:cNvPr id="70" name="同心圆 69"/>
            <p:cNvSpPr/>
            <p:nvPr/>
          </p:nvSpPr>
          <p:spPr>
            <a:xfrm rot="9900000">
              <a:off x="3395828" y="2250979"/>
              <a:ext cx="1696180" cy="1696180"/>
            </a:xfrm>
            <a:prstGeom prst="donut">
              <a:avLst>
                <a:gd name="adj" fmla="val 20165"/>
              </a:avLst>
            </a:prstGeom>
            <a:gradFill flip="none" rotWithShape="1">
              <a:gsLst>
                <a:gs pos="0">
                  <a:srgbClr val="02AFF3">
                    <a:lumMod val="67000"/>
                  </a:srgbClr>
                </a:gs>
                <a:gs pos="61000">
                  <a:srgbClr val="02AFF3">
                    <a:lumMod val="97000"/>
                    <a:lumOff val="3000"/>
                  </a:srgbClr>
                </a:gs>
                <a:gs pos="85000">
                  <a:srgbClr val="02AFF3">
                    <a:lumMod val="60000"/>
                    <a:lumOff val="40000"/>
                  </a:srgbClr>
                </a:gs>
              </a:gsLst>
              <a:lin ang="18900000" scaled="1"/>
              <a:tileRect/>
            </a:gradFill>
            <a:ln w="12700" cap="flat" cmpd="sng" algn="ctr">
              <a:noFill/>
              <a:prstDash val="solid"/>
              <a:miter lim="800000"/>
            </a:ln>
            <a:effectLst>
              <a:innerShdw blurRad="63500" dist="50800" dir="81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4000" b="0" i="0" u="none" strike="noStrike" kern="0" cap="none" spc="0" normalizeH="0" baseline="0" noProof="0">
                <a:ln>
                  <a:noFill/>
                </a:ln>
                <a:solidFill>
                  <a:prstClr val="black"/>
                </a:solidFill>
                <a:effectLst/>
                <a:uLnTx/>
                <a:uFillTx/>
                <a:latin typeface="Calibri"/>
                <a:ea typeface="宋体"/>
                <a:cs typeface="+mn-cs"/>
              </a:endParaRPr>
            </a:p>
          </p:txBody>
        </p:sp>
      </p:grpSp>
      <p:sp>
        <p:nvSpPr>
          <p:cNvPr id="2" name="文本框 4"/>
          <p:cNvSpPr txBox="1"/>
          <p:nvPr/>
        </p:nvSpPr>
        <p:spPr>
          <a:xfrm>
            <a:off x="899742" y="406781"/>
            <a:ext cx="2694357" cy="407291"/>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六大功能</a:t>
            </a:r>
          </a:p>
        </p:txBody>
      </p:sp>
      <p:sp>
        <p:nvSpPr>
          <p:cNvPr id="3" name="矩形 2"/>
          <p:cNvSpPr/>
          <p:nvPr/>
        </p:nvSpPr>
        <p:spPr>
          <a:xfrm>
            <a:off x="392916"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3</a:t>
            </a:r>
            <a:endParaRPr kumimoji="1" lang="zh-CN" altLang="en-US" sz="2300" b="1" dirty="0">
              <a:solidFill>
                <a:srgbClr val="1B2135"/>
              </a:solidFill>
              <a:latin typeface="Calibri"/>
              <a:ea typeface="宋体"/>
            </a:endParaRPr>
          </a:p>
        </p:txBody>
      </p:sp>
      <p:sp>
        <p:nvSpPr>
          <p:cNvPr id="60" name="矩形 59"/>
          <p:cNvSpPr/>
          <p:nvPr/>
        </p:nvSpPr>
        <p:spPr>
          <a:xfrm>
            <a:off x="5531717" y="1296672"/>
            <a:ext cx="2262158" cy="369332"/>
          </a:xfrm>
          <a:prstGeom prst="rect">
            <a:avLst/>
          </a:prstGeom>
        </p:spPr>
        <p:txBody>
          <a:bodyPr wrap="none">
            <a:spAutoFit/>
          </a:bodyPr>
          <a:lstStyle/>
          <a:p>
            <a:r>
              <a:rPr lang="zh-CN" altLang="en-US" dirty="0" smtClean="0">
                <a:solidFill>
                  <a:prstClr val="black">
                    <a:lumMod val="75000"/>
                    <a:lumOff val="25000"/>
                  </a:prstClr>
                </a:solidFill>
                <a:latin typeface="思源黑体 CN Bold" pitchFamily="34" charset="-122"/>
                <a:ea typeface="思源黑体 CN Bold" pitchFamily="34" charset="-122"/>
                <a:cs typeface="Arial" pitchFamily="34" charset="0"/>
              </a:rPr>
              <a:t>智能的文献检索系统</a:t>
            </a:r>
            <a:endParaRPr lang="zh-CN" altLang="en-US" dirty="0">
              <a:solidFill>
                <a:prstClr val="black">
                  <a:lumMod val="75000"/>
                  <a:lumOff val="25000"/>
                </a:prstClr>
              </a:solidFill>
              <a:latin typeface="思源黑体 CN Bold" pitchFamily="34" charset="-122"/>
              <a:ea typeface="思源黑体 CN Bold" pitchFamily="34" charset="-122"/>
            </a:endParaRPr>
          </a:p>
        </p:txBody>
      </p:sp>
      <p:sp>
        <p:nvSpPr>
          <p:cNvPr id="61" name="矩形 60"/>
          <p:cNvSpPr/>
          <p:nvPr/>
        </p:nvSpPr>
        <p:spPr>
          <a:xfrm>
            <a:off x="5551035" y="1665453"/>
            <a:ext cx="2103942" cy="523220"/>
          </a:xfrm>
          <a:prstGeom prst="rect">
            <a:avLst/>
          </a:prstGeom>
        </p:spPr>
        <p:txBody>
          <a:bodyPr wrap="square">
            <a:spAutoFit/>
          </a:bodyPr>
          <a:lstStyle/>
          <a:p>
            <a:r>
              <a:rPr lang="zh-CN" altLang="en-US" sz="1400" dirty="0" smtClean="0">
                <a:solidFill>
                  <a:prstClr val="black">
                    <a:lumMod val="75000"/>
                    <a:lumOff val="25000"/>
                  </a:prstClr>
                </a:solidFill>
                <a:latin typeface="思源黑体 CN Medium" pitchFamily="34" charset="-122"/>
                <a:ea typeface="思源黑体 CN Medium" pitchFamily="34" charset="-122"/>
                <a:cs typeface="Arial" pitchFamily="34" charset="0"/>
              </a:rPr>
              <a:t>联想式信息检索模式</a:t>
            </a:r>
            <a:endParaRPr lang="en-US" altLang="zh-CN" sz="1400" dirty="0" smtClean="0">
              <a:solidFill>
                <a:prstClr val="black">
                  <a:lumMod val="75000"/>
                  <a:lumOff val="25000"/>
                </a:prstClr>
              </a:solidFill>
              <a:latin typeface="思源黑体 CN Medium" pitchFamily="34" charset="-122"/>
              <a:ea typeface="思源黑体 CN Medium" pitchFamily="34" charset="-122"/>
              <a:cs typeface="Arial" pitchFamily="34" charset="0"/>
            </a:endParaRPr>
          </a:p>
          <a:p>
            <a:r>
              <a:rPr lang="zh-CN" altLang="en-US" sz="1400" dirty="0" smtClean="0">
                <a:solidFill>
                  <a:prstClr val="black">
                    <a:lumMod val="75000"/>
                    <a:lumOff val="25000"/>
                  </a:prstClr>
                </a:solidFill>
                <a:latin typeface="思源黑体 CN Medium" pitchFamily="34" charset="-122"/>
                <a:ea typeface="思源黑体 CN Medium" pitchFamily="34" charset="-122"/>
                <a:cs typeface="Arial" pitchFamily="34" charset="0"/>
              </a:rPr>
              <a:t>大大提高检索效率</a:t>
            </a:r>
            <a:endParaRPr lang="zh-CN" altLang="en-US" sz="1400" dirty="0">
              <a:solidFill>
                <a:prstClr val="black">
                  <a:lumMod val="75000"/>
                  <a:lumOff val="25000"/>
                </a:prstClr>
              </a:solidFill>
              <a:latin typeface="思源黑体 CN Medium" pitchFamily="34" charset="-122"/>
              <a:ea typeface="思源黑体 CN Medium" pitchFamily="34" charset="-122"/>
              <a:cs typeface="Arial" pitchFamily="34" charset="0"/>
            </a:endParaRPr>
          </a:p>
        </p:txBody>
      </p:sp>
      <p:sp>
        <p:nvSpPr>
          <p:cNvPr id="57" name="文本框 14"/>
          <p:cNvSpPr txBox="1"/>
          <p:nvPr/>
        </p:nvSpPr>
        <p:spPr>
          <a:xfrm>
            <a:off x="4503389" y="1349599"/>
            <a:ext cx="380232" cy="707886"/>
          </a:xfrm>
          <a:prstGeom prst="rect">
            <a:avLst/>
          </a:prstGeom>
          <a:noFill/>
        </p:spPr>
        <p:txBody>
          <a:bodyPr wrap="none" rtlCol="0">
            <a:spAutoFit/>
          </a:bodyPr>
          <a:lstStyle/>
          <a:p>
            <a:pPr algn="ctr"/>
            <a:r>
              <a:rPr lang="en-US" altLang="zh-CN" sz="4000" dirty="0" smtClean="0">
                <a:solidFill>
                  <a:prstClr val="black">
                    <a:lumMod val="75000"/>
                    <a:lumOff val="25000"/>
                  </a:prstClr>
                </a:solidFill>
                <a:latin typeface="Impact" panose="020B0806030902050204" pitchFamily="34" charset="0"/>
              </a:rPr>
              <a:t>1</a:t>
            </a:r>
            <a:endParaRPr lang="zh-CN" altLang="en-US" sz="4000" dirty="0">
              <a:solidFill>
                <a:prstClr val="black">
                  <a:lumMod val="75000"/>
                  <a:lumOff val="25000"/>
                </a:prstClr>
              </a:solidFill>
              <a:latin typeface="Impact" panose="020B0806030902050204" pitchFamily="34" charset="0"/>
            </a:endParaRPr>
          </a:p>
        </p:txBody>
      </p:sp>
      <p:sp>
        <p:nvSpPr>
          <p:cNvPr id="58" name="文本框 33"/>
          <p:cNvSpPr txBox="1"/>
          <p:nvPr/>
        </p:nvSpPr>
        <p:spPr>
          <a:xfrm>
            <a:off x="4819688" y="2797962"/>
            <a:ext cx="457176" cy="707886"/>
          </a:xfrm>
          <a:prstGeom prst="rect">
            <a:avLst/>
          </a:prstGeom>
          <a:noFill/>
        </p:spPr>
        <p:txBody>
          <a:bodyPr wrap="none" rtlCol="0">
            <a:spAutoFit/>
          </a:bodyPr>
          <a:lstStyle/>
          <a:p>
            <a:pPr algn="ctr"/>
            <a:r>
              <a:rPr lang="en-US" altLang="zh-CN" sz="4000" dirty="0" smtClean="0">
                <a:solidFill>
                  <a:srgbClr val="44546A"/>
                </a:solidFill>
                <a:latin typeface="Impact" panose="020B0806030902050204" pitchFamily="34" charset="0"/>
              </a:rPr>
              <a:t>3</a:t>
            </a:r>
          </a:p>
        </p:txBody>
      </p:sp>
      <p:sp>
        <p:nvSpPr>
          <p:cNvPr id="59" name="文本框 34"/>
          <p:cNvSpPr txBox="1"/>
          <p:nvPr/>
        </p:nvSpPr>
        <p:spPr>
          <a:xfrm>
            <a:off x="3373468" y="2446622"/>
            <a:ext cx="410689" cy="630942"/>
          </a:xfrm>
          <a:prstGeom prst="rect">
            <a:avLst/>
          </a:prstGeom>
          <a:noFill/>
        </p:spPr>
        <p:txBody>
          <a:bodyPr wrap="none" rtlCol="0">
            <a:spAutoFit/>
          </a:bodyPr>
          <a:lstStyle/>
          <a:p>
            <a:pPr algn="ctr"/>
            <a:r>
              <a:rPr lang="en-US" altLang="zh-CN" sz="3500" dirty="0" smtClean="0">
                <a:solidFill>
                  <a:srgbClr val="02AFF3"/>
                </a:solidFill>
                <a:latin typeface="Impact" panose="020B0806030902050204" pitchFamily="34" charset="0"/>
              </a:rPr>
              <a:t>2</a:t>
            </a:r>
          </a:p>
        </p:txBody>
      </p:sp>
      <p:sp>
        <p:nvSpPr>
          <p:cNvPr id="71" name="文本框 34"/>
          <p:cNvSpPr txBox="1"/>
          <p:nvPr/>
        </p:nvSpPr>
        <p:spPr>
          <a:xfrm>
            <a:off x="5676527" y="4126153"/>
            <a:ext cx="494046" cy="784830"/>
          </a:xfrm>
          <a:prstGeom prst="rect">
            <a:avLst/>
          </a:prstGeom>
          <a:noFill/>
        </p:spPr>
        <p:txBody>
          <a:bodyPr wrap="none" rtlCol="0">
            <a:spAutoFit/>
          </a:bodyPr>
          <a:lstStyle/>
          <a:p>
            <a:pPr algn="ctr"/>
            <a:r>
              <a:rPr lang="en-US" altLang="zh-CN" sz="4500" dirty="0" smtClean="0">
                <a:solidFill>
                  <a:srgbClr val="02AFF3"/>
                </a:solidFill>
                <a:latin typeface="Impact" panose="020B0806030902050204" pitchFamily="34" charset="0"/>
              </a:rPr>
              <a:t>5</a:t>
            </a:r>
          </a:p>
        </p:txBody>
      </p:sp>
      <p:sp>
        <p:nvSpPr>
          <p:cNvPr id="72" name="文本框 14"/>
          <p:cNvSpPr txBox="1"/>
          <p:nvPr/>
        </p:nvSpPr>
        <p:spPr>
          <a:xfrm>
            <a:off x="3739053" y="3840570"/>
            <a:ext cx="291612" cy="584775"/>
          </a:xfrm>
          <a:prstGeom prst="rect">
            <a:avLst/>
          </a:prstGeom>
          <a:noFill/>
        </p:spPr>
        <p:txBody>
          <a:bodyPr wrap="square" rtlCol="0">
            <a:spAutoFit/>
          </a:bodyPr>
          <a:lstStyle/>
          <a:p>
            <a:pPr algn="ctr"/>
            <a:r>
              <a:rPr lang="en-US" altLang="zh-CN" sz="3200" dirty="0" smtClean="0">
                <a:solidFill>
                  <a:prstClr val="black">
                    <a:lumMod val="75000"/>
                    <a:lumOff val="25000"/>
                  </a:prstClr>
                </a:solidFill>
                <a:latin typeface="Impact" panose="020B0806030902050204" pitchFamily="34" charset="0"/>
              </a:rPr>
              <a:t>4</a:t>
            </a:r>
          </a:p>
        </p:txBody>
      </p:sp>
      <p:sp>
        <p:nvSpPr>
          <p:cNvPr id="73" name="文本框 33"/>
          <p:cNvSpPr txBox="1"/>
          <p:nvPr/>
        </p:nvSpPr>
        <p:spPr>
          <a:xfrm>
            <a:off x="4463092" y="4949083"/>
            <a:ext cx="413896" cy="600164"/>
          </a:xfrm>
          <a:prstGeom prst="rect">
            <a:avLst/>
          </a:prstGeom>
          <a:noFill/>
        </p:spPr>
        <p:txBody>
          <a:bodyPr wrap="none" rtlCol="0">
            <a:spAutoFit/>
          </a:bodyPr>
          <a:lstStyle/>
          <a:p>
            <a:pPr algn="ctr"/>
            <a:r>
              <a:rPr lang="en-US" altLang="zh-CN" sz="3300" dirty="0" smtClean="0">
                <a:solidFill>
                  <a:srgbClr val="44546A"/>
                </a:solidFill>
                <a:latin typeface="Impact" panose="020B0806030902050204" pitchFamily="34" charset="0"/>
              </a:rPr>
              <a:t>6</a:t>
            </a:r>
            <a:endParaRPr lang="zh-CN" altLang="en-US" sz="3300" dirty="0">
              <a:solidFill>
                <a:srgbClr val="44546A"/>
              </a:solidFill>
              <a:latin typeface="Impact" panose="020B0806030902050204" pitchFamily="34" charset="0"/>
            </a:endParaRPr>
          </a:p>
        </p:txBody>
      </p:sp>
      <p:sp>
        <p:nvSpPr>
          <p:cNvPr id="77" name="矩形 76"/>
          <p:cNvSpPr/>
          <p:nvPr/>
        </p:nvSpPr>
        <p:spPr>
          <a:xfrm>
            <a:off x="109721" y="2752358"/>
            <a:ext cx="2598214" cy="523220"/>
          </a:xfrm>
          <a:prstGeom prst="rect">
            <a:avLst/>
          </a:prstGeom>
        </p:spPr>
        <p:txBody>
          <a:bodyPr wrap="square">
            <a:spAutoFit/>
          </a:bodyPr>
          <a:lstStyle/>
          <a:p>
            <a:pPr algn="r"/>
            <a:r>
              <a:rPr lang="zh-CN" altLang="en-US" sz="1400" dirty="0" smtClean="0">
                <a:solidFill>
                  <a:prstClr val="black">
                    <a:lumMod val="75000"/>
                    <a:lumOff val="25000"/>
                  </a:prstClr>
                </a:solidFill>
                <a:latin typeface="思源黑体 CN Medium" pitchFamily="34" charset="-122"/>
                <a:ea typeface="思源黑体 CN Medium" pitchFamily="34" charset="-122"/>
                <a:cs typeface="Arial" pitchFamily="34" charset="0"/>
              </a:rPr>
              <a:t>任意检索条件下</a:t>
            </a:r>
            <a:endParaRPr lang="en-US" altLang="zh-CN" sz="1400" dirty="0" smtClean="0">
              <a:solidFill>
                <a:prstClr val="black">
                  <a:lumMod val="75000"/>
                  <a:lumOff val="25000"/>
                </a:prstClr>
              </a:solidFill>
              <a:latin typeface="思源黑体 CN Medium" pitchFamily="34" charset="-122"/>
              <a:ea typeface="思源黑体 CN Medium" pitchFamily="34" charset="-122"/>
              <a:cs typeface="Arial" pitchFamily="34" charset="0"/>
            </a:endParaRPr>
          </a:p>
          <a:p>
            <a:pPr algn="r"/>
            <a:r>
              <a:rPr lang="zh-CN" altLang="en-US" sz="1400" dirty="0" smtClean="0">
                <a:solidFill>
                  <a:prstClr val="black">
                    <a:lumMod val="75000"/>
                    <a:lumOff val="25000"/>
                  </a:prstClr>
                </a:solidFill>
                <a:latin typeface="思源黑体 CN Medium" pitchFamily="34" charset="-122"/>
                <a:ea typeface="思源黑体 CN Medium" pitchFamily="34" charset="-122"/>
                <a:cs typeface="Arial" pitchFamily="34" charset="0"/>
              </a:rPr>
              <a:t>对检索结果进行再次组配</a:t>
            </a:r>
            <a:endParaRPr lang="zh-CN" altLang="en-US" sz="1400" dirty="0">
              <a:solidFill>
                <a:prstClr val="black">
                  <a:lumMod val="75000"/>
                  <a:lumOff val="25000"/>
                </a:prstClr>
              </a:solidFill>
              <a:latin typeface="思源黑体 CN Medium" pitchFamily="34" charset="-122"/>
              <a:ea typeface="思源黑体 CN Medium" pitchFamily="34" charset="-122"/>
              <a:cs typeface="Arial" pitchFamily="34" charset="0"/>
            </a:endParaRPr>
          </a:p>
        </p:txBody>
      </p:sp>
      <p:sp>
        <p:nvSpPr>
          <p:cNvPr id="78" name="矩形 77"/>
          <p:cNvSpPr/>
          <p:nvPr/>
        </p:nvSpPr>
        <p:spPr>
          <a:xfrm>
            <a:off x="5965250" y="2789426"/>
            <a:ext cx="2262158" cy="369332"/>
          </a:xfrm>
          <a:prstGeom prst="rect">
            <a:avLst/>
          </a:prstGeom>
        </p:spPr>
        <p:txBody>
          <a:bodyPr wrap="none">
            <a:spAutoFit/>
          </a:bodyPr>
          <a:lstStyle/>
          <a:p>
            <a:pPr algn="r"/>
            <a:r>
              <a:rPr lang="zh-CN" altLang="en-US" dirty="0" smtClean="0">
                <a:solidFill>
                  <a:srgbClr val="44546A"/>
                </a:solidFill>
                <a:latin typeface="思源黑体 CN Bold" pitchFamily="34" charset="-122"/>
                <a:ea typeface="思源黑体 CN Bold" pitchFamily="34" charset="-122"/>
              </a:rPr>
              <a:t>完善的全文保障服务</a:t>
            </a:r>
          </a:p>
        </p:txBody>
      </p:sp>
      <p:sp>
        <p:nvSpPr>
          <p:cNvPr id="79" name="矩形 78"/>
          <p:cNvSpPr/>
          <p:nvPr/>
        </p:nvSpPr>
        <p:spPr>
          <a:xfrm>
            <a:off x="5979159" y="3082095"/>
            <a:ext cx="2076483" cy="415498"/>
          </a:xfrm>
          <a:prstGeom prst="rect">
            <a:avLst/>
          </a:prstGeom>
        </p:spPr>
        <p:txBody>
          <a:bodyPr wrap="square">
            <a:spAutoFit/>
          </a:bodyPr>
          <a:lstStyle/>
          <a:p>
            <a:pPr>
              <a:lnSpc>
                <a:spcPct val="150000"/>
              </a:lnSpc>
            </a:pPr>
            <a:r>
              <a:rPr lang="zh-CN" altLang="en-US" sz="1400" dirty="0" smtClean="0">
                <a:solidFill>
                  <a:prstClr val="black">
                    <a:lumMod val="75000"/>
                    <a:lumOff val="25000"/>
                  </a:prstClr>
                </a:solidFill>
                <a:latin typeface="思源黑体 CN Medium" pitchFamily="34" charset="-122"/>
                <a:ea typeface="思源黑体 CN Medium" pitchFamily="34" charset="-122"/>
                <a:cs typeface="Arial" pitchFamily="34" charset="0"/>
              </a:rPr>
              <a:t>全方面的资源获取渠道</a:t>
            </a:r>
            <a:endParaRPr lang="en-US" altLang="zh-CN" sz="1400" dirty="0">
              <a:solidFill>
                <a:prstClr val="black">
                  <a:lumMod val="75000"/>
                  <a:lumOff val="25000"/>
                </a:prstClr>
              </a:solidFill>
              <a:latin typeface="思源黑体 CN Medium" pitchFamily="34" charset="-122"/>
              <a:ea typeface="思源黑体 CN Medium" pitchFamily="34" charset="-122"/>
              <a:cs typeface="Arial" pitchFamily="34" charset="0"/>
            </a:endParaRPr>
          </a:p>
        </p:txBody>
      </p:sp>
      <p:sp>
        <p:nvSpPr>
          <p:cNvPr id="81" name="矩形 80"/>
          <p:cNvSpPr/>
          <p:nvPr/>
        </p:nvSpPr>
        <p:spPr>
          <a:xfrm>
            <a:off x="600133" y="5300945"/>
            <a:ext cx="3202405" cy="415498"/>
          </a:xfrm>
          <a:prstGeom prst="rect">
            <a:avLst/>
          </a:prstGeom>
        </p:spPr>
        <p:txBody>
          <a:bodyPr wrap="square">
            <a:spAutoFit/>
          </a:bodyPr>
          <a:lstStyle/>
          <a:p>
            <a:pPr algn="r">
              <a:lnSpc>
                <a:spcPct val="150000"/>
              </a:lnSpc>
            </a:pPr>
            <a:r>
              <a:rPr lang="zh-CN" altLang="en-US" sz="1400" dirty="0" smtClean="0">
                <a:solidFill>
                  <a:prstClr val="black">
                    <a:lumMod val="75000"/>
                    <a:lumOff val="25000"/>
                  </a:prstClr>
                </a:solidFill>
                <a:latin typeface="思源黑体 CN Medium" pitchFamily="34" charset="-122"/>
                <a:ea typeface="思源黑体 CN Medium" pitchFamily="34" charset="-122"/>
                <a:cs typeface="Arial" pitchFamily="34" charset="0"/>
              </a:rPr>
              <a:t>两两对象之间的知识脉络关联及延伸</a:t>
            </a:r>
            <a:endParaRPr lang="zh-CN" altLang="en-US" sz="1400" dirty="0">
              <a:solidFill>
                <a:prstClr val="black">
                  <a:lumMod val="75000"/>
                  <a:lumOff val="25000"/>
                </a:prstClr>
              </a:solidFill>
              <a:latin typeface="思源黑体 CN Medium" pitchFamily="34" charset="-122"/>
              <a:ea typeface="思源黑体 CN Medium" pitchFamily="34" charset="-122"/>
              <a:cs typeface="Arial" pitchFamily="34" charset="0"/>
            </a:endParaRPr>
          </a:p>
        </p:txBody>
      </p:sp>
      <p:sp>
        <p:nvSpPr>
          <p:cNvPr id="82" name="矩形 81"/>
          <p:cNvSpPr/>
          <p:nvPr/>
        </p:nvSpPr>
        <p:spPr>
          <a:xfrm>
            <a:off x="1572799" y="4986990"/>
            <a:ext cx="2262158" cy="369332"/>
          </a:xfrm>
          <a:prstGeom prst="rect">
            <a:avLst/>
          </a:prstGeom>
        </p:spPr>
        <p:txBody>
          <a:bodyPr wrap="none">
            <a:spAutoFit/>
          </a:bodyPr>
          <a:lstStyle/>
          <a:p>
            <a:r>
              <a:rPr lang="zh-CN" altLang="en-US" dirty="0" smtClean="0">
                <a:solidFill>
                  <a:srgbClr val="44546A"/>
                </a:solidFill>
                <a:latin typeface="思源黑体 CN Bold" pitchFamily="34" charset="-122"/>
                <a:ea typeface="思源黑体 CN Bold" pitchFamily="34" charset="-122"/>
                <a:cs typeface="Arial" pitchFamily="34" charset="0"/>
              </a:rPr>
              <a:t>精确的对象数据对比</a:t>
            </a:r>
          </a:p>
        </p:txBody>
      </p:sp>
      <p:sp>
        <p:nvSpPr>
          <p:cNvPr id="84" name="矩形 83"/>
          <p:cNvSpPr/>
          <p:nvPr/>
        </p:nvSpPr>
        <p:spPr>
          <a:xfrm>
            <a:off x="638233" y="3827870"/>
            <a:ext cx="2262158" cy="369332"/>
          </a:xfrm>
          <a:prstGeom prst="rect">
            <a:avLst/>
          </a:prstGeom>
        </p:spPr>
        <p:txBody>
          <a:bodyPr wrap="none">
            <a:spAutoFit/>
          </a:bodyPr>
          <a:lstStyle/>
          <a:p>
            <a:pPr algn="r"/>
            <a:r>
              <a:rPr lang="zh-CN" altLang="en-US" dirty="0" smtClean="0">
                <a:solidFill>
                  <a:prstClr val="black">
                    <a:lumMod val="75000"/>
                    <a:lumOff val="25000"/>
                  </a:prstClr>
                </a:solidFill>
                <a:latin typeface="思源黑体 CN Bold" pitchFamily="34" charset="-122"/>
                <a:ea typeface="思源黑体 CN Bold" pitchFamily="34" charset="-122"/>
                <a:cs typeface="Arial" pitchFamily="34" charset="0"/>
              </a:rPr>
              <a:t>深入的引文追踪分析</a:t>
            </a:r>
            <a:endParaRPr lang="zh-CN" altLang="en-US" dirty="0">
              <a:solidFill>
                <a:prstClr val="black">
                  <a:lumMod val="75000"/>
                  <a:lumOff val="25000"/>
                </a:prstClr>
              </a:solidFill>
              <a:latin typeface="思源黑体 CN Bold" pitchFamily="34" charset="-122"/>
              <a:ea typeface="思源黑体 CN Bold" pitchFamily="34" charset="-122"/>
            </a:endParaRPr>
          </a:p>
        </p:txBody>
      </p:sp>
      <p:sp>
        <p:nvSpPr>
          <p:cNvPr id="85" name="矩形 84"/>
          <p:cNvSpPr/>
          <p:nvPr/>
        </p:nvSpPr>
        <p:spPr>
          <a:xfrm>
            <a:off x="6635181" y="4369492"/>
            <a:ext cx="2090392" cy="738664"/>
          </a:xfrm>
          <a:prstGeom prst="rect">
            <a:avLst/>
          </a:prstGeom>
        </p:spPr>
        <p:txBody>
          <a:bodyPr wrap="square">
            <a:spAutoFit/>
          </a:bodyPr>
          <a:lstStyle/>
          <a:p>
            <a:pPr>
              <a:lnSpc>
                <a:spcPct val="150000"/>
              </a:lnSpc>
            </a:pPr>
            <a:r>
              <a:rPr lang="zh-CN" altLang="en-US" sz="1400" dirty="0" smtClean="0">
                <a:solidFill>
                  <a:prstClr val="black">
                    <a:lumMod val="75000"/>
                    <a:lumOff val="25000"/>
                  </a:prstClr>
                </a:solidFill>
                <a:latin typeface="思源黑体 CN Medium" pitchFamily="34" charset="-122"/>
                <a:ea typeface="思源黑体 CN Medium" pitchFamily="34" charset="-122"/>
                <a:cs typeface="Arial" pitchFamily="34" charset="0"/>
              </a:rPr>
              <a:t>快速掌握相关领域内</a:t>
            </a:r>
            <a:endParaRPr lang="en-US" altLang="zh-CN" sz="1400" dirty="0" smtClean="0">
              <a:solidFill>
                <a:prstClr val="black">
                  <a:lumMod val="75000"/>
                  <a:lumOff val="25000"/>
                </a:prstClr>
              </a:solidFill>
              <a:latin typeface="思源黑体 CN Medium" pitchFamily="34" charset="-122"/>
              <a:ea typeface="思源黑体 CN Medium" pitchFamily="34" charset="-122"/>
              <a:cs typeface="Arial" pitchFamily="34" charset="0"/>
            </a:endParaRPr>
          </a:p>
          <a:p>
            <a:pPr>
              <a:lnSpc>
                <a:spcPct val="150000"/>
              </a:lnSpc>
            </a:pPr>
            <a:r>
              <a:rPr lang="zh-CN" altLang="en-US" sz="1400" dirty="0" smtClean="0">
                <a:solidFill>
                  <a:prstClr val="black">
                    <a:lumMod val="75000"/>
                    <a:lumOff val="25000"/>
                  </a:prstClr>
                </a:solidFill>
                <a:latin typeface="思源黑体 CN Medium" pitchFamily="34" charset="-122"/>
                <a:ea typeface="思源黑体 CN Medium" pitchFamily="34" charset="-122"/>
                <a:cs typeface="Arial" pitchFamily="34" charset="0"/>
              </a:rPr>
              <a:t>的前沿学术成果</a:t>
            </a:r>
            <a:endParaRPr lang="zh-CN" altLang="en-US" sz="1400" dirty="0">
              <a:solidFill>
                <a:prstClr val="black">
                  <a:lumMod val="75000"/>
                  <a:lumOff val="25000"/>
                </a:prstClr>
              </a:solidFill>
              <a:latin typeface="思源黑体 CN Medium" pitchFamily="34" charset="-122"/>
              <a:ea typeface="思源黑体 CN Medium" pitchFamily="34" charset="-122"/>
              <a:cs typeface="Arial" pitchFamily="34" charset="0"/>
            </a:endParaRPr>
          </a:p>
        </p:txBody>
      </p:sp>
      <p:sp>
        <p:nvSpPr>
          <p:cNvPr id="86" name="矩形 85"/>
          <p:cNvSpPr/>
          <p:nvPr/>
        </p:nvSpPr>
        <p:spPr>
          <a:xfrm>
            <a:off x="223767" y="4158419"/>
            <a:ext cx="2663670" cy="381708"/>
          </a:xfrm>
          <a:prstGeom prst="rect">
            <a:avLst/>
          </a:prstGeom>
        </p:spPr>
        <p:txBody>
          <a:bodyPr wrap="square">
            <a:spAutoFit/>
          </a:bodyPr>
          <a:lstStyle/>
          <a:p>
            <a:pPr algn="r">
              <a:lnSpc>
                <a:spcPct val="150000"/>
              </a:lnSpc>
            </a:pPr>
            <a:r>
              <a:rPr lang="zh-CN" altLang="en-US" sz="1400" dirty="0" smtClean="0">
                <a:solidFill>
                  <a:prstClr val="black">
                    <a:lumMod val="75000"/>
                    <a:lumOff val="25000"/>
                  </a:prstClr>
                </a:solidFill>
                <a:latin typeface="思源黑体 CN Medium" pitchFamily="34" charset="-122"/>
                <a:ea typeface="思源黑体 CN Medium" pitchFamily="34" charset="-122"/>
                <a:cs typeface="Arial" pitchFamily="34" charset="0"/>
              </a:rPr>
              <a:t>深入追踪研究课题的来龙去脉</a:t>
            </a:r>
            <a:endParaRPr lang="en-US" altLang="zh-CN" sz="1400" dirty="0">
              <a:solidFill>
                <a:prstClr val="black">
                  <a:lumMod val="75000"/>
                  <a:lumOff val="25000"/>
                </a:prstClr>
              </a:solidFill>
              <a:latin typeface="思源黑体 CN Medium" pitchFamily="34" charset="-122"/>
              <a:ea typeface="思源黑体 CN Medium" pitchFamily="34" charset="-122"/>
              <a:cs typeface="Arial" pitchFamily="34" charset="0"/>
            </a:endParaRPr>
          </a:p>
        </p:txBody>
      </p:sp>
      <p:sp>
        <p:nvSpPr>
          <p:cNvPr id="89" name="矩形 88"/>
          <p:cNvSpPr/>
          <p:nvPr/>
        </p:nvSpPr>
        <p:spPr>
          <a:xfrm>
            <a:off x="460433" y="2370326"/>
            <a:ext cx="2262158" cy="369332"/>
          </a:xfrm>
          <a:prstGeom prst="rect">
            <a:avLst/>
          </a:prstGeom>
        </p:spPr>
        <p:txBody>
          <a:bodyPr wrap="none">
            <a:spAutoFit/>
          </a:bodyPr>
          <a:lstStyle/>
          <a:p>
            <a:pPr algn="r"/>
            <a:r>
              <a:rPr lang="zh-CN" altLang="en-US" dirty="0" smtClean="0">
                <a:solidFill>
                  <a:srgbClr val="02AFF3"/>
                </a:solidFill>
                <a:latin typeface="思源黑体 CN Bold" pitchFamily="34" charset="-122"/>
                <a:ea typeface="思源黑体 CN Bold" pitchFamily="34" charset="-122"/>
                <a:cs typeface="Arial" pitchFamily="34" charset="0"/>
              </a:rPr>
              <a:t>灵活的聚类组配方式</a:t>
            </a:r>
          </a:p>
        </p:txBody>
      </p:sp>
      <p:sp>
        <p:nvSpPr>
          <p:cNvPr id="90" name="矩形 89"/>
          <p:cNvSpPr/>
          <p:nvPr/>
        </p:nvSpPr>
        <p:spPr>
          <a:xfrm>
            <a:off x="6607127" y="4075353"/>
            <a:ext cx="2262158" cy="369332"/>
          </a:xfrm>
          <a:prstGeom prst="rect">
            <a:avLst/>
          </a:prstGeom>
        </p:spPr>
        <p:txBody>
          <a:bodyPr wrap="none">
            <a:spAutoFit/>
          </a:bodyPr>
          <a:lstStyle/>
          <a:p>
            <a:pPr algn="r"/>
            <a:r>
              <a:rPr lang="zh-CN" altLang="en-US" dirty="0" smtClean="0">
                <a:solidFill>
                  <a:srgbClr val="02AFF3"/>
                </a:solidFill>
                <a:latin typeface="思源黑体 CN Bold" pitchFamily="34" charset="-122"/>
                <a:ea typeface="思源黑体 CN Bold" pitchFamily="34" charset="-122"/>
                <a:cs typeface="Arial" pitchFamily="34" charset="0"/>
              </a:rPr>
              <a:t>详尽的计量分析报告</a:t>
            </a:r>
          </a:p>
        </p:txBody>
      </p:sp>
    </p:spTree>
  </p:cSld>
  <p:clrMapOvr>
    <a:masterClrMapping/>
  </p:clrMapOvr>
  <p:transition>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p:cNvPicPr>
            <a:picLocks noChangeAspect="1" noChangeArrowheads="1"/>
          </p:cNvPicPr>
          <p:nvPr/>
        </p:nvPicPr>
        <p:blipFill>
          <a:blip r:embed="rId3" cstate="print"/>
          <a:srcRect/>
          <a:stretch>
            <a:fillRect/>
          </a:stretch>
        </p:blipFill>
        <p:spPr bwMode="auto">
          <a:xfrm>
            <a:off x="904084" y="2661924"/>
            <a:ext cx="7280130" cy="3872745"/>
          </a:xfrm>
          <a:prstGeom prst="rect">
            <a:avLst/>
          </a:prstGeom>
          <a:noFill/>
          <a:ln w="28575">
            <a:noFill/>
            <a:miter lim="800000"/>
            <a:headEnd/>
            <a:tailEnd/>
          </a:ln>
          <a:effectLst>
            <a:outerShdw blurRad="63500" sx="102000" sy="102000" algn="ctr" rotWithShape="0">
              <a:prstClr val="black">
                <a:alpha val="40000"/>
              </a:prstClr>
            </a:outerShdw>
          </a:effectLst>
        </p:spPr>
      </p:pic>
      <p:sp>
        <p:nvSpPr>
          <p:cNvPr id="2" name="文本框 4"/>
          <p:cNvSpPr txBox="1"/>
          <p:nvPr/>
        </p:nvSpPr>
        <p:spPr>
          <a:xfrm>
            <a:off x="899742" y="394983"/>
            <a:ext cx="2694357" cy="430887"/>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功能一：文献检索</a:t>
            </a:r>
          </a:p>
        </p:txBody>
      </p:sp>
      <p:sp>
        <p:nvSpPr>
          <p:cNvPr id="3" name="矩形 2"/>
          <p:cNvSpPr/>
          <p:nvPr/>
        </p:nvSpPr>
        <p:spPr>
          <a:xfrm>
            <a:off x="392916"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3</a:t>
            </a:r>
            <a:endParaRPr kumimoji="1" lang="zh-CN" altLang="en-US" sz="2300" b="1" dirty="0">
              <a:solidFill>
                <a:srgbClr val="1B2135"/>
              </a:solidFill>
              <a:latin typeface="Calibri"/>
              <a:ea typeface="宋体"/>
            </a:endParaRPr>
          </a:p>
        </p:txBody>
      </p:sp>
      <p:grpSp>
        <p:nvGrpSpPr>
          <p:cNvPr id="25" name="组合 24"/>
          <p:cNvGrpSpPr/>
          <p:nvPr/>
        </p:nvGrpSpPr>
        <p:grpSpPr>
          <a:xfrm>
            <a:off x="1741285" y="3986126"/>
            <a:ext cx="5489021" cy="2262274"/>
            <a:chOff x="1518406" y="3000805"/>
            <a:chExt cx="4946704" cy="2019262"/>
          </a:xfrm>
        </p:grpSpPr>
        <p:sp>
          <p:nvSpPr>
            <p:cNvPr id="26" name="矩形 25"/>
            <p:cNvSpPr/>
            <p:nvPr/>
          </p:nvSpPr>
          <p:spPr>
            <a:xfrm>
              <a:off x="1518406" y="3000805"/>
              <a:ext cx="4267825" cy="2019262"/>
            </a:xfrm>
            <a:prstGeom prst="rect">
              <a:avLst/>
            </a:prstGeom>
            <a:noFill/>
            <a:ln w="57150" cap="flat" cmpd="sng" algn="ctr">
              <a:solidFill>
                <a:srgbClr val="00B0F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nvGrpSpPr>
            <p:cNvPr id="27" name="组合 1230"/>
            <p:cNvGrpSpPr/>
            <p:nvPr/>
          </p:nvGrpSpPr>
          <p:grpSpPr>
            <a:xfrm>
              <a:off x="5629450" y="3469739"/>
              <a:ext cx="835660" cy="835660"/>
              <a:chOff x="3612391" y="2447763"/>
              <a:chExt cx="835660" cy="835660"/>
            </a:xfrm>
          </p:grpSpPr>
          <p:grpSp>
            <p:nvGrpSpPr>
              <p:cNvPr id="28" name="组合 1226"/>
              <p:cNvGrpSpPr/>
              <p:nvPr/>
            </p:nvGrpSpPr>
            <p:grpSpPr>
              <a:xfrm>
                <a:off x="3612391" y="2447763"/>
                <a:ext cx="835660" cy="835660"/>
                <a:chOff x="8122422" y="2445351"/>
                <a:chExt cx="1938714" cy="1938714"/>
              </a:xfrm>
            </p:grpSpPr>
            <p:sp>
              <p:nvSpPr>
                <p:cNvPr id="30" name="椭圆 29"/>
                <p:cNvSpPr/>
                <p:nvPr/>
              </p:nvSpPr>
              <p:spPr>
                <a:xfrm>
                  <a:off x="8122422" y="2445351"/>
                  <a:ext cx="1938714" cy="1938714"/>
                </a:xfrm>
                <a:prstGeom prst="ellipse">
                  <a:avLst/>
                </a:prstGeom>
                <a:gradFill flip="none" rotWithShape="1">
                  <a:gsLst>
                    <a:gs pos="0">
                      <a:srgbClr val="0D0D0D">
                        <a:lumMod val="0"/>
                        <a:lumOff val="100000"/>
                      </a:srgbClr>
                    </a:gs>
                    <a:gs pos="35000">
                      <a:srgbClr val="0D0D0D">
                        <a:lumMod val="0"/>
                        <a:lumOff val="100000"/>
                      </a:srgbClr>
                    </a:gs>
                    <a:gs pos="100000">
                      <a:sysClr val="window" lastClr="FFFFFF">
                        <a:lumMod val="75000"/>
                      </a:sysClr>
                    </a:gs>
                  </a:gsLst>
                  <a:path path="circle">
                    <a:fillToRect l="100000" b="100000"/>
                  </a:path>
                  <a:tileRect t="-100000" r="-100000"/>
                </a:gradFill>
                <a:ln w="12700" cap="flat" cmpd="sng" algn="ctr">
                  <a:noFill/>
                  <a:prstDash val="solid"/>
                  <a:miter lim="800000"/>
                </a:ln>
                <a:effectLst>
                  <a:outerShdw blurRad="368300" dist="139700" dir="7980000" sx="108000" sy="108000" algn="t" rotWithShape="0">
                    <a:prstClr val="black">
                      <a:alpha val="3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a:ln>
                      <a:noFill/>
                    </a:ln>
                    <a:solidFill>
                      <a:srgbClr val="02AFF3"/>
                    </a:solidFill>
                    <a:effectLst/>
                    <a:uLnTx/>
                    <a:uFillTx/>
                    <a:latin typeface="Calibri"/>
                    <a:ea typeface="宋体"/>
                    <a:cs typeface="+mn-cs"/>
                  </a:endParaRPr>
                </a:p>
              </p:txBody>
            </p:sp>
            <p:sp>
              <p:nvSpPr>
                <p:cNvPr id="31" name="椭圆 30"/>
                <p:cNvSpPr/>
                <p:nvPr/>
              </p:nvSpPr>
              <p:spPr>
                <a:xfrm>
                  <a:off x="8146800" y="2501531"/>
                  <a:ext cx="1826361" cy="1826360"/>
                </a:xfrm>
                <a:prstGeom prst="ellipse">
                  <a:avLst/>
                </a:prstGeom>
                <a:gradFill flip="none" rotWithShape="1">
                  <a:gsLst>
                    <a:gs pos="0">
                      <a:srgbClr val="0D0D0D">
                        <a:lumMod val="0"/>
                        <a:lumOff val="100000"/>
                      </a:srgbClr>
                    </a:gs>
                    <a:gs pos="35000">
                      <a:srgbClr val="FFFFFF"/>
                    </a:gs>
                    <a:gs pos="68000">
                      <a:sysClr val="window" lastClr="FFFFFF">
                        <a:lumMod val="85000"/>
                      </a:sysClr>
                    </a:gs>
                    <a:gs pos="54000">
                      <a:srgbClr val="E9E9E9"/>
                    </a:gs>
                    <a:gs pos="95000">
                      <a:sysClr val="window" lastClr="FFFFFF">
                        <a:lumMod val="65000"/>
                      </a:sysClr>
                    </a:gs>
                  </a:gsLst>
                  <a:path path="circle">
                    <a:fillToRect t="100000" r="100000"/>
                  </a:path>
                  <a:tileRect l="-100000" b="-100000"/>
                </a:gradFill>
                <a:ln w="12700" cap="flat" cmpd="sng" algn="ctr">
                  <a:noFill/>
                  <a:prstDash val="solid"/>
                  <a:miter lim="800000"/>
                </a:ln>
                <a:effectLst>
                  <a:softEdge rad="635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a:ln>
                      <a:noFill/>
                    </a:ln>
                    <a:solidFill>
                      <a:srgbClr val="02AFF3"/>
                    </a:solidFill>
                    <a:effectLst/>
                    <a:uLnTx/>
                    <a:uFillTx/>
                    <a:latin typeface="Calibri"/>
                    <a:ea typeface="宋体"/>
                    <a:cs typeface="+mn-cs"/>
                  </a:endParaRPr>
                </a:p>
              </p:txBody>
            </p:sp>
          </p:grpSp>
          <p:sp>
            <p:nvSpPr>
              <p:cNvPr id="29" name="文本框 1229"/>
              <p:cNvSpPr txBox="1"/>
              <p:nvPr/>
            </p:nvSpPr>
            <p:spPr>
              <a:xfrm>
                <a:off x="3797625" y="2586001"/>
                <a:ext cx="465192"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smtClean="0">
                    <a:ln>
                      <a:noFill/>
                    </a:ln>
                    <a:solidFill>
                      <a:srgbClr val="02AFF3"/>
                    </a:solidFill>
                    <a:effectLst>
                      <a:innerShdw blurRad="63500" dist="50800" dir="18900000">
                        <a:prstClr val="black">
                          <a:alpha val="50000"/>
                        </a:prstClr>
                      </a:innerShdw>
                    </a:effectLst>
                    <a:uLnTx/>
                    <a:uFillTx/>
                  </a:rPr>
                  <a:t>A</a:t>
                </a:r>
                <a:endParaRPr kumimoji="0" lang="zh-CN" altLang="en-US" sz="3600" b="1" i="0" u="none" strike="noStrike" kern="0" cap="none" spc="0" normalizeH="0" baseline="0" noProof="0" dirty="0">
                  <a:ln>
                    <a:noFill/>
                  </a:ln>
                  <a:solidFill>
                    <a:srgbClr val="02AFF3"/>
                  </a:solidFill>
                  <a:effectLst>
                    <a:innerShdw blurRad="63500" dist="50800" dir="18900000">
                      <a:prstClr val="black">
                        <a:alpha val="50000"/>
                      </a:prstClr>
                    </a:innerShdw>
                  </a:effectLst>
                  <a:uLnTx/>
                  <a:uFillTx/>
                </a:endParaRPr>
              </a:p>
            </p:txBody>
          </p:sp>
        </p:grpSp>
      </p:grpSp>
      <p:sp>
        <p:nvSpPr>
          <p:cNvPr id="39" name="矩形 38"/>
          <p:cNvSpPr/>
          <p:nvPr/>
        </p:nvSpPr>
        <p:spPr>
          <a:xfrm>
            <a:off x="866849" y="1623931"/>
            <a:ext cx="4937051" cy="830997"/>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输入检索词，通过检索词智能提示及主题词扩展功能，反复修正检索策略，从而获得最佳检索结果。</a:t>
            </a:r>
          </a:p>
        </p:txBody>
      </p:sp>
      <p:sp>
        <p:nvSpPr>
          <p:cNvPr id="40" name="矩形 39"/>
          <p:cNvSpPr/>
          <p:nvPr/>
        </p:nvSpPr>
        <p:spPr>
          <a:xfrm>
            <a:off x="874048" y="1108341"/>
            <a:ext cx="1467068" cy="477054"/>
          </a:xfrm>
          <a:prstGeom prst="rect">
            <a:avLst/>
          </a:prstGeom>
        </p:spPr>
        <p:txBody>
          <a:bodyPr wrap="non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默认检索</a:t>
            </a:r>
          </a:p>
        </p:txBody>
      </p:sp>
      <p:sp>
        <p:nvSpPr>
          <p:cNvPr id="41" name="矩形 40"/>
          <p:cNvSpPr/>
          <p:nvPr/>
        </p:nvSpPr>
        <p:spPr>
          <a:xfrm>
            <a:off x="6144902" y="1531598"/>
            <a:ext cx="2204450" cy="923330"/>
          </a:xfrm>
          <a:prstGeom prst="rect">
            <a:avLst/>
          </a:prstGeom>
        </p:spPr>
        <p:txBody>
          <a:bodyPr wrap="none">
            <a:spAutoFit/>
          </a:bodyPr>
          <a:lstStyle/>
          <a:p>
            <a:pPr>
              <a:lnSpc>
                <a:spcPct val="150000"/>
              </a:lnSpc>
            </a:pPr>
            <a:r>
              <a:rPr lang="en-US" altLang="zh-CN" b="1" dirty="0" smtClean="0">
                <a:solidFill>
                  <a:srgbClr val="02AFF3"/>
                </a:solidFill>
                <a:latin typeface="思源黑体 CN Bold" pitchFamily="34" charset="-122"/>
                <a:ea typeface="思源黑体 CN Bold" pitchFamily="34" charset="-122"/>
                <a:cs typeface="Arial" pitchFamily="34" charset="0"/>
              </a:rPr>
              <a:t>A</a:t>
            </a:r>
            <a:r>
              <a:rPr lang="zh-CN" altLang="en-US" b="1" dirty="0" smtClean="0">
                <a:solidFill>
                  <a:srgbClr val="02AFF3"/>
                </a:solidFill>
                <a:latin typeface="思源黑体 CN Bold" pitchFamily="34" charset="-122"/>
                <a:ea typeface="思源黑体 CN Bold" pitchFamily="34" charset="-122"/>
                <a:cs typeface="Arial" pitchFamily="34" charset="0"/>
              </a:rPr>
              <a:t>：检索词智能提示</a:t>
            </a:r>
            <a:endParaRPr lang="en-US" altLang="zh-CN" b="1" dirty="0" smtClean="0">
              <a:solidFill>
                <a:srgbClr val="02AFF3"/>
              </a:solidFill>
              <a:latin typeface="思源黑体 CN Bold" pitchFamily="34" charset="-122"/>
              <a:ea typeface="思源黑体 CN Bold" pitchFamily="34" charset="-122"/>
              <a:cs typeface="Arial" pitchFamily="34" charset="0"/>
            </a:endParaRPr>
          </a:p>
          <a:p>
            <a:pPr>
              <a:lnSpc>
                <a:spcPct val="150000"/>
              </a:lnSpc>
            </a:pPr>
            <a:r>
              <a:rPr lang="en-US" altLang="zh-CN" b="1" dirty="0" smtClean="0">
                <a:solidFill>
                  <a:srgbClr val="02AFF3"/>
                </a:solidFill>
                <a:latin typeface="思源黑体 CN Bold" pitchFamily="34" charset="-122"/>
                <a:ea typeface="思源黑体 CN Bold" pitchFamily="34" charset="-122"/>
                <a:cs typeface="Arial" pitchFamily="34" charset="0"/>
              </a:rPr>
              <a:t>B</a:t>
            </a:r>
            <a:r>
              <a:rPr lang="zh-CN" altLang="en-US" b="1" dirty="0" smtClean="0">
                <a:solidFill>
                  <a:srgbClr val="02AFF3"/>
                </a:solidFill>
                <a:latin typeface="思源黑体 CN Bold" pitchFamily="34" charset="-122"/>
                <a:ea typeface="思源黑体 CN Bold" pitchFamily="34" charset="-122"/>
                <a:cs typeface="Arial" pitchFamily="34" charset="0"/>
              </a:rPr>
              <a:t>：主题词扩展</a:t>
            </a:r>
            <a:endParaRPr lang="zh-CN" altLang="en-US" b="1" dirty="0">
              <a:solidFill>
                <a:srgbClr val="02AFF3"/>
              </a:solidFill>
              <a:latin typeface="思源黑体 CN Bold" pitchFamily="34" charset="-122"/>
              <a:ea typeface="思源黑体 CN Bold" pitchFamily="34" charset="-122"/>
            </a:endParaRPr>
          </a:p>
        </p:txBody>
      </p:sp>
      <p:pic>
        <p:nvPicPr>
          <p:cNvPr id="43" name="Picture 3"/>
          <p:cNvPicPr>
            <a:picLocks noChangeAspect="1" noChangeArrowheads="1"/>
          </p:cNvPicPr>
          <p:nvPr/>
        </p:nvPicPr>
        <p:blipFill>
          <a:blip r:embed="rId4" cstate="print"/>
          <a:srcRect/>
          <a:stretch>
            <a:fillRect/>
          </a:stretch>
        </p:blipFill>
        <p:spPr bwMode="auto">
          <a:xfrm>
            <a:off x="483832" y="3575771"/>
            <a:ext cx="7980424" cy="1537895"/>
          </a:xfrm>
          <a:prstGeom prst="rect">
            <a:avLst/>
          </a:prstGeom>
          <a:noFill/>
          <a:ln w="9525">
            <a:noFill/>
            <a:miter lim="800000"/>
            <a:headEnd/>
            <a:tailEnd/>
          </a:ln>
        </p:spPr>
      </p:pic>
      <p:grpSp>
        <p:nvGrpSpPr>
          <p:cNvPr id="32" name="组合 31"/>
          <p:cNvGrpSpPr/>
          <p:nvPr/>
        </p:nvGrpSpPr>
        <p:grpSpPr>
          <a:xfrm>
            <a:off x="471132" y="4240906"/>
            <a:ext cx="8617141" cy="943835"/>
            <a:chOff x="333375" y="5759609"/>
            <a:chExt cx="7087330" cy="776810"/>
          </a:xfrm>
        </p:grpSpPr>
        <p:sp>
          <p:nvSpPr>
            <p:cNvPr id="33" name="矩形 32"/>
            <p:cNvSpPr/>
            <p:nvPr/>
          </p:nvSpPr>
          <p:spPr>
            <a:xfrm>
              <a:off x="333375" y="5782120"/>
              <a:ext cx="6848475" cy="695802"/>
            </a:xfrm>
            <a:prstGeom prst="rect">
              <a:avLst/>
            </a:prstGeom>
            <a:noFill/>
            <a:ln w="57150" cap="flat" cmpd="sng" algn="ctr">
              <a:solidFill>
                <a:srgbClr val="00B0F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nvGrpSpPr>
            <p:cNvPr id="34" name="组合 1230"/>
            <p:cNvGrpSpPr/>
            <p:nvPr/>
          </p:nvGrpSpPr>
          <p:grpSpPr>
            <a:xfrm>
              <a:off x="6646520" y="5759609"/>
              <a:ext cx="774185" cy="776810"/>
              <a:chOff x="3612390" y="2447763"/>
              <a:chExt cx="835660" cy="835660"/>
            </a:xfrm>
          </p:grpSpPr>
          <p:grpSp>
            <p:nvGrpSpPr>
              <p:cNvPr id="35" name="组合 1226"/>
              <p:cNvGrpSpPr/>
              <p:nvPr/>
            </p:nvGrpSpPr>
            <p:grpSpPr>
              <a:xfrm>
                <a:off x="3612390" y="2447763"/>
                <a:ext cx="835660" cy="835660"/>
                <a:chOff x="8122422" y="2445351"/>
                <a:chExt cx="1938714" cy="1938714"/>
              </a:xfrm>
            </p:grpSpPr>
            <p:sp>
              <p:nvSpPr>
                <p:cNvPr id="37" name="椭圆 36"/>
                <p:cNvSpPr/>
                <p:nvPr/>
              </p:nvSpPr>
              <p:spPr>
                <a:xfrm>
                  <a:off x="8122422" y="2445351"/>
                  <a:ext cx="1938714" cy="1938714"/>
                </a:xfrm>
                <a:prstGeom prst="ellipse">
                  <a:avLst/>
                </a:prstGeom>
                <a:gradFill flip="none" rotWithShape="1">
                  <a:gsLst>
                    <a:gs pos="0">
                      <a:srgbClr val="0D0D0D">
                        <a:lumMod val="0"/>
                        <a:lumOff val="100000"/>
                      </a:srgbClr>
                    </a:gs>
                    <a:gs pos="35000">
                      <a:srgbClr val="0D0D0D">
                        <a:lumMod val="0"/>
                        <a:lumOff val="100000"/>
                      </a:srgbClr>
                    </a:gs>
                    <a:gs pos="100000">
                      <a:sysClr val="window" lastClr="FFFFFF">
                        <a:lumMod val="75000"/>
                      </a:sysClr>
                    </a:gs>
                  </a:gsLst>
                  <a:path path="circle">
                    <a:fillToRect l="100000" b="100000"/>
                  </a:path>
                  <a:tileRect t="-100000" r="-100000"/>
                </a:gradFill>
                <a:ln w="12700" cap="flat" cmpd="sng" algn="ctr">
                  <a:noFill/>
                  <a:prstDash val="solid"/>
                  <a:miter lim="800000"/>
                </a:ln>
                <a:effectLst>
                  <a:outerShdw blurRad="368300" dist="139700" dir="7980000" sx="108000" sy="108000" algn="t" rotWithShape="0">
                    <a:prstClr val="black">
                      <a:alpha val="3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a:ln>
                      <a:noFill/>
                    </a:ln>
                    <a:solidFill>
                      <a:srgbClr val="02AFF3"/>
                    </a:solidFill>
                    <a:effectLst/>
                    <a:uLnTx/>
                    <a:uFillTx/>
                    <a:latin typeface="Calibri"/>
                    <a:ea typeface="宋体"/>
                    <a:cs typeface="+mn-cs"/>
                  </a:endParaRPr>
                </a:p>
              </p:txBody>
            </p:sp>
            <p:sp>
              <p:nvSpPr>
                <p:cNvPr id="38" name="椭圆 37"/>
                <p:cNvSpPr/>
                <p:nvPr/>
              </p:nvSpPr>
              <p:spPr>
                <a:xfrm>
                  <a:off x="8199112" y="2501532"/>
                  <a:ext cx="1826359" cy="1826362"/>
                </a:xfrm>
                <a:prstGeom prst="ellipse">
                  <a:avLst/>
                </a:prstGeom>
                <a:gradFill flip="none" rotWithShape="1">
                  <a:gsLst>
                    <a:gs pos="0">
                      <a:srgbClr val="0D0D0D">
                        <a:lumMod val="0"/>
                        <a:lumOff val="100000"/>
                      </a:srgbClr>
                    </a:gs>
                    <a:gs pos="35000">
                      <a:srgbClr val="FFFFFF"/>
                    </a:gs>
                    <a:gs pos="68000">
                      <a:sysClr val="window" lastClr="FFFFFF">
                        <a:lumMod val="85000"/>
                      </a:sysClr>
                    </a:gs>
                    <a:gs pos="54000">
                      <a:srgbClr val="E9E9E9"/>
                    </a:gs>
                    <a:gs pos="95000">
                      <a:sysClr val="window" lastClr="FFFFFF">
                        <a:lumMod val="65000"/>
                      </a:sysClr>
                    </a:gs>
                  </a:gsLst>
                  <a:path path="circle">
                    <a:fillToRect t="100000" r="100000"/>
                  </a:path>
                  <a:tileRect l="-100000" b="-100000"/>
                </a:gradFill>
                <a:ln w="12700" cap="flat" cmpd="sng" algn="ctr">
                  <a:noFill/>
                  <a:prstDash val="solid"/>
                  <a:miter lim="800000"/>
                </a:ln>
                <a:effectLst>
                  <a:softEdge rad="635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a:ln>
                      <a:noFill/>
                    </a:ln>
                    <a:solidFill>
                      <a:srgbClr val="02AFF3"/>
                    </a:solidFill>
                    <a:effectLst/>
                    <a:uLnTx/>
                    <a:uFillTx/>
                    <a:latin typeface="Calibri"/>
                    <a:ea typeface="宋体"/>
                    <a:cs typeface="+mn-cs"/>
                  </a:endParaRPr>
                </a:p>
              </p:txBody>
            </p:sp>
          </p:grpSp>
          <p:sp>
            <p:nvSpPr>
              <p:cNvPr id="36" name="文本框 1229"/>
              <p:cNvSpPr txBox="1"/>
              <p:nvPr/>
            </p:nvSpPr>
            <p:spPr>
              <a:xfrm>
                <a:off x="3791266" y="2583950"/>
                <a:ext cx="477907" cy="69529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smtClean="0">
                    <a:ln>
                      <a:noFill/>
                    </a:ln>
                    <a:solidFill>
                      <a:srgbClr val="02AFF3"/>
                    </a:solidFill>
                    <a:effectLst>
                      <a:innerShdw blurRad="63500" dist="50800" dir="18900000">
                        <a:prstClr val="black">
                          <a:alpha val="50000"/>
                        </a:prstClr>
                      </a:innerShdw>
                    </a:effectLst>
                    <a:uLnTx/>
                    <a:uFillTx/>
                  </a:rPr>
                  <a:t>B</a:t>
                </a:r>
                <a:endParaRPr kumimoji="0" lang="zh-CN" altLang="en-US" sz="3600" b="1" i="0" u="none" strike="noStrike" kern="0" cap="none" spc="0" normalizeH="0" baseline="0" noProof="0" dirty="0">
                  <a:ln>
                    <a:noFill/>
                  </a:ln>
                  <a:solidFill>
                    <a:srgbClr val="02AFF3"/>
                  </a:solidFill>
                  <a:effectLst>
                    <a:innerShdw blurRad="63500" dist="50800" dir="18900000">
                      <a:prstClr val="black">
                        <a:alpha val="50000"/>
                      </a:prstClr>
                    </a:innerShdw>
                  </a:effectLst>
                  <a:uLnTx/>
                  <a:uFillTx/>
                </a:endParaRPr>
              </a:p>
            </p:txBody>
          </p:sp>
        </p:gr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8" fill="hold" nodeType="clickEffect">
                                  <p:stCondLst>
                                    <p:cond delay="0"/>
                                  </p:stCondLst>
                                  <p:childTnLst>
                                    <p:anim calcmode="lin" valueType="num">
                                      <p:cBhvr additive="base">
                                        <p:cTn id="13" dur="500"/>
                                        <p:tgtEl>
                                          <p:spTgt spid="42"/>
                                        </p:tgtEl>
                                        <p:attrNameLst>
                                          <p:attrName>ppt_x</p:attrName>
                                        </p:attrNameLst>
                                      </p:cBhvr>
                                      <p:tavLst>
                                        <p:tav tm="0">
                                          <p:val>
                                            <p:strVal val="ppt_x"/>
                                          </p:val>
                                        </p:tav>
                                        <p:tav tm="100000">
                                          <p:val>
                                            <p:strVal val="0-ppt_w/2"/>
                                          </p:val>
                                        </p:tav>
                                      </p:tavLst>
                                    </p:anim>
                                    <p:anim calcmode="lin" valueType="num">
                                      <p:cBhvr additive="base">
                                        <p:cTn id="14" dur="500"/>
                                        <p:tgtEl>
                                          <p:spTgt spid="42"/>
                                        </p:tgtEl>
                                        <p:attrNameLst>
                                          <p:attrName>ppt_y</p:attrName>
                                        </p:attrNameLst>
                                      </p:cBhvr>
                                      <p:tavLst>
                                        <p:tav tm="0">
                                          <p:val>
                                            <p:strVal val="ppt_y"/>
                                          </p:val>
                                        </p:tav>
                                        <p:tav tm="100000">
                                          <p:val>
                                            <p:strVal val="ppt_y"/>
                                          </p:val>
                                        </p:tav>
                                      </p:tavLst>
                                    </p:anim>
                                    <p:set>
                                      <p:cBhvr>
                                        <p:cTn id="15" dur="1" fill="hold">
                                          <p:stCondLst>
                                            <p:cond delay="499"/>
                                          </p:stCondLst>
                                        </p:cTn>
                                        <p:tgtEl>
                                          <p:spTgt spid="42"/>
                                        </p:tgtEl>
                                        <p:attrNameLst>
                                          <p:attrName>style.visibility</p:attrName>
                                        </p:attrNameLst>
                                      </p:cBhvr>
                                      <p:to>
                                        <p:strVal val="hidden"/>
                                      </p:to>
                                    </p:set>
                                  </p:childTnLst>
                                </p:cTn>
                              </p:par>
                              <p:par>
                                <p:cTn id="16" presetID="2" presetClass="exit" presetSubtype="8" fill="hold" nodeType="withEffect">
                                  <p:stCondLst>
                                    <p:cond delay="0"/>
                                  </p:stCondLst>
                                  <p:childTnLst>
                                    <p:anim calcmode="lin" valueType="num">
                                      <p:cBhvr additive="base">
                                        <p:cTn id="17" dur="500"/>
                                        <p:tgtEl>
                                          <p:spTgt spid="25"/>
                                        </p:tgtEl>
                                        <p:attrNameLst>
                                          <p:attrName>ppt_x</p:attrName>
                                        </p:attrNameLst>
                                      </p:cBhvr>
                                      <p:tavLst>
                                        <p:tav tm="0">
                                          <p:val>
                                            <p:strVal val="ppt_x"/>
                                          </p:val>
                                        </p:tav>
                                        <p:tav tm="100000">
                                          <p:val>
                                            <p:strVal val="0-ppt_w/2"/>
                                          </p:val>
                                        </p:tav>
                                      </p:tavLst>
                                    </p:anim>
                                    <p:anim calcmode="lin" valueType="num">
                                      <p:cBhvr additive="base">
                                        <p:cTn id="18" dur="500"/>
                                        <p:tgtEl>
                                          <p:spTgt spid="25"/>
                                        </p:tgtEl>
                                        <p:attrNameLst>
                                          <p:attrName>ppt_y</p:attrName>
                                        </p:attrNameLst>
                                      </p:cBhvr>
                                      <p:tavLst>
                                        <p:tav tm="0">
                                          <p:val>
                                            <p:strVal val="ppt_y"/>
                                          </p:val>
                                        </p:tav>
                                        <p:tav tm="100000">
                                          <p:val>
                                            <p:strVal val="ppt_y"/>
                                          </p:val>
                                        </p:tav>
                                      </p:tavLst>
                                    </p:anim>
                                    <p:set>
                                      <p:cBhvr>
                                        <p:cTn id="19" dur="1" fill="hold">
                                          <p:stCondLst>
                                            <p:cond delay="499"/>
                                          </p:stCondLst>
                                        </p:cTn>
                                        <p:tgtEl>
                                          <p:spTgt spid="25"/>
                                        </p:tgtEl>
                                        <p:attrNameLst>
                                          <p:attrName>style.visibility</p:attrName>
                                        </p:attrNameLst>
                                      </p:cBhvr>
                                      <p:to>
                                        <p:strVal val="hidden"/>
                                      </p:to>
                                    </p:set>
                                  </p:childTnLst>
                                </p:cTn>
                              </p:par>
                            </p:childTnLst>
                          </p:cTn>
                        </p:par>
                        <p:par>
                          <p:cTn id="20" fill="hold">
                            <p:stCondLst>
                              <p:cond delay="500"/>
                            </p:stCondLst>
                            <p:childTnLst>
                              <p:par>
                                <p:cTn id="21" presetID="2" presetClass="entr" presetSubtype="2"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fill="hold"/>
                                        <p:tgtEl>
                                          <p:spTgt spid="43"/>
                                        </p:tgtEl>
                                        <p:attrNameLst>
                                          <p:attrName>ppt_x</p:attrName>
                                        </p:attrNameLst>
                                      </p:cBhvr>
                                      <p:tavLst>
                                        <p:tav tm="0">
                                          <p:val>
                                            <p:strVal val="1+#ppt_w/2"/>
                                          </p:val>
                                        </p:tav>
                                        <p:tav tm="100000">
                                          <p:val>
                                            <p:strVal val="#ppt_x"/>
                                          </p:val>
                                        </p:tav>
                                      </p:tavLst>
                                    </p:anim>
                                    <p:anim calcmode="lin" valueType="num">
                                      <p:cBhvr additive="base">
                                        <p:cTn id="24" dur="500" fill="hold"/>
                                        <p:tgtEl>
                                          <p:spTgt spid="43"/>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anim calcmode="lin" valueType="num">
                                      <p:cBhvr>
                                        <p:cTn id="29" dur="500" fill="hold"/>
                                        <p:tgtEl>
                                          <p:spTgt spid="32"/>
                                        </p:tgtEl>
                                        <p:attrNameLst>
                                          <p:attrName>ppt_x</p:attrName>
                                        </p:attrNameLst>
                                      </p:cBhvr>
                                      <p:tavLst>
                                        <p:tav tm="0">
                                          <p:val>
                                            <p:strVal val="#ppt_x"/>
                                          </p:val>
                                        </p:tav>
                                        <p:tav tm="100000">
                                          <p:val>
                                            <p:strVal val="#ppt_x"/>
                                          </p:val>
                                        </p:tav>
                                      </p:tavLst>
                                    </p:anim>
                                    <p:anim calcmode="lin" valueType="num">
                                      <p:cBhvr>
                                        <p:cTn id="30"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4"/>
          <p:cNvPicPr>
            <a:picLocks noChangeAspect="1" noChangeArrowheads="1"/>
          </p:cNvPicPr>
          <p:nvPr/>
        </p:nvPicPr>
        <p:blipFill>
          <a:blip r:embed="rId3" cstate="print"/>
          <a:srcRect/>
          <a:stretch>
            <a:fillRect/>
          </a:stretch>
        </p:blipFill>
        <p:spPr bwMode="auto">
          <a:xfrm>
            <a:off x="828394" y="1297918"/>
            <a:ext cx="5353610" cy="1281206"/>
          </a:xfrm>
          <a:prstGeom prst="rect">
            <a:avLst/>
          </a:prstGeom>
          <a:noFill/>
          <a:ln w="9525">
            <a:noFill/>
            <a:miter lim="800000"/>
            <a:headEnd/>
            <a:tailEnd/>
          </a:ln>
        </p:spPr>
      </p:pic>
      <p:sp>
        <p:nvSpPr>
          <p:cNvPr id="2" name="文本框 4"/>
          <p:cNvSpPr txBox="1"/>
          <p:nvPr/>
        </p:nvSpPr>
        <p:spPr>
          <a:xfrm>
            <a:off x="899742" y="394983"/>
            <a:ext cx="2694357" cy="430887"/>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功能一：文献检索</a:t>
            </a:r>
          </a:p>
        </p:txBody>
      </p:sp>
      <p:sp>
        <p:nvSpPr>
          <p:cNvPr id="3" name="矩形 2"/>
          <p:cNvSpPr/>
          <p:nvPr/>
        </p:nvSpPr>
        <p:spPr>
          <a:xfrm>
            <a:off x="392916"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3</a:t>
            </a:r>
            <a:endParaRPr kumimoji="1" lang="zh-CN" altLang="en-US" sz="2300" b="1" dirty="0">
              <a:solidFill>
                <a:srgbClr val="1B2135"/>
              </a:solidFill>
              <a:latin typeface="Calibri"/>
              <a:ea typeface="宋体"/>
            </a:endParaRPr>
          </a:p>
        </p:txBody>
      </p:sp>
      <p:grpSp>
        <p:nvGrpSpPr>
          <p:cNvPr id="5" name="组合 4"/>
          <p:cNvGrpSpPr/>
          <p:nvPr/>
        </p:nvGrpSpPr>
        <p:grpSpPr>
          <a:xfrm>
            <a:off x="525956" y="2813691"/>
            <a:ext cx="3932951" cy="3461037"/>
            <a:chOff x="525956" y="2813691"/>
            <a:chExt cx="3932951" cy="3461037"/>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754" y="3387965"/>
              <a:ext cx="3818153" cy="2886763"/>
            </a:xfrm>
            <a:prstGeom prst="rect">
              <a:avLst/>
            </a:prstGeom>
            <a:ln>
              <a:noFill/>
            </a:ln>
            <a:effectLst>
              <a:outerShdw blurRad="190500" algn="tl" rotWithShape="0">
                <a:srgbClr val="000000">
                  <a:alpha val="70000"/>
                </a:srgbClr>
              </a:outerShdw>
            </a:effectLst>
          </p:spPr>
        </p:pic>
        <p:grpSp>
          <p:nvGrpSpPr>
            <p:cNvPr id="30" name="组合 1230"/>
            <p:cNvGrpSpPr/>
            <p:nvPr/>
          </p:nvGrpSpPr>
          <p:grpSpPr>
            <a:xfrm>
              <a:off x="525956" y="2813691"/>
              <a:ext cx="693774" cy="710377"/>
              <a:chOff x="3612390" y="2447763"/>
              <a:chExt cx="835660" cy="853644"/>
            </a:xfrm>
          </p:grpSpPr>
          <p:grpSp>
            <p:nvGrpSpPr>
              <p:cNvPr id="31" name="组合 1226"/>
              <p:cNvGrpSpPr/>
              <p:nvPr/>
            </p:nvGrpSpPr>
            <p:grpSpPr>
              <a:xfrm>
                <a:off x="3612390" y="2447763"/>
                <a:ext cx="835660" cy="835660"/>
                <a:chOff x="8122422" y="2445351"/>
                <a:chExt cx="1938714" cy="1938714"/>
              </a:xfrm>
            </p:grpSpPr>
            <p:sp>
              <p:nvSpPr>
                <p:cNvPr id="33" name="椭圆 32"/>
                <p:cNvSpPr/>
                <p:nvPr/>
              </p:nvSpPr>
              <p:spPr>
                <a:xfrm>
                  <a:off x="8122422" y="2445351"/>
                  <a:ext cx="1938714" cy="1938714"/>
                </a:xfrm>
                <a:prstGeom prst="ellipse">
                  <a:avLst/>
                </a:prstGeom>
                <a:gradFill flip="none" rotWithShape="1">
                  <a:gsLst>
                    <a:gs pos="0">
                      <a:srgbClr val="0D0D0D">
                        <a:lumMod val="0"/>
                        <a:lumOff val="100000"/>
                      </a:srgbClr>
                    </a:gs>
                    <a:gs pos="35000">
                      <a:srgbClr val="0D0D0D">
                        <a:lumMod val="0"/>
                        <a:lumOff val="100000"/>
                      </a:srgbClr>
                    </a:gs>
                    <a:gs pos="100000">
                      <a:sysClr val="window" lastClr="FFFFFF">
                        <a:lumMod val="75000"/>
                      </a:sysClr>
                    </a:gs>
                  </a:gsLst>
                  <a:path path="circle">
                    <a:fillToRect l="100000" b="100000"/>
                  </a:path>
                  <a:tileRect t="-100000" r="-100000"/>
                </a:gradFill>
                <a:ln w="12700" cap="flat" cmpd="sng" algn="ctr">
                  <a:noFill/>
                  <a:prstDash val="solid"/>
                  <a:miter lim="800000"/>
                </a:ln>
                <a:effectLst>
                  <a:outerShdw blurRad="368300" dist="139700" dir="7980000" sx="108000" sy="108000" algn="t" rotWithShape="0">
                    <a:prstClr val="black">
                      <a:alpha val="3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a:ln>
                      <a:noFill/>
                    </a:ln>
                    <a:solidFill>
                      <a:srgbClr val="02AFF3"/>
                    </a:solidFill>
                    <a:effectLst/>
                    <a:uLnTx/>
                    <a:uFillTx/>
                    <a:latin typeface="Calibri"/>
                    <a:ea typeface="宋体"/>
                    <a:cs typeface="+mn-cs"/>
                  </a:endParaRPr>
                </a:p>
              </p:txBody>
            </p:sp>
            <p:sp>
              <p:nvSpPr>
                <p:cNvPr id="34" name="椭圆 33"/>
                <p:cNvSpPr/>
                <p:nvPr/>
              </p:nvSpPr>
              <p:spPr>
                <a:xfrm>
                  <a:off x="8146798" y="2501530"/>
                  <a:ext cx="1826361" cy="1826361"/>
                </a:xfrm>
                <a:prstGeom prst="ellipse">
                  <a:avLst/>
                </a:prstGeom>
                <a:gradFill flip="none" rotWithShape="1">
                  <a:gsLst>
                    <a:gs pos="0">
                      <a:srgbClr val="0D0D0D">
                        <a:lumMod val="0"/>
                        <a:lumOff val="100000"/>
                      </a:srgbClr>
                    </a:gs>
                    <a:gs pos="35000">
                      <a:srgbClr val="FFFFFF"/>
                    </a:gs>
                    <a:gs pos="68000">
                      <a:sysClr val="window" lastClr="FFFFFF">
                        <a:lumMod val="85000"/>
                      </a:sysClr>
                    </a:gs>
                    <a:gs pos="54000">
                      <a:srgbClr val="E9E9E9"/>
                    </a:gs>
                    <a:gs pos="95000">
                      <a:sysClr val="window" lastClr="FFFFFF">
                        <a:lumMod val="65000"/>
                      </a:sysClr>
                    </a:gs>
                  </a:gsLst>
                  <a:path path="circle">
                    <a:fillToRect t="100000" r="100000"/>
                  </a:path>
                  <a:tileRect l="-100000" b="-100000"/>
                </a:gradFill>
                <a:ln w="12700" cap="flat" cmpd="sng" algn="ctr">
                  <a:noFill/>
                  <a:prstDash val="solid"/>
                  <a:miter lim="800000"/>
                </a:ln>
                <a:effectLst>
                  <a:softEdge rad="635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a:ln>
                      <a:noFill/>
                    </a:ln>
                    <a:solidFill>
                      <a:srgbClr val="02AFF3"/>
                    </a:solidFill>
                    <a:effectLst/>
                    <a:uLnTx/>
                    <a:uFillTx/>
                    <a:latin typeface="Calibri"/>
                    <a:ea typeface="宋体"/>
                    <a:cs typeface="+mn-cs"/>
                  </a:endParaRPr>
                </a:p>
              </p:txBody>
            </p:sp>
          </p:grpSp>
          <p:sp>
            <p:nvSpPr>
              <p:cNvPr id="32" name="文本框 1229"/>
              <p:cNvSpPr txBox="1"/>
              <p:nvPr/>
            </p:nvSpPr>
            <p:spPr>
              <a:xfrm>
                <a:off x="3807015" y="2560596"/>
                <a:ext cx="446409" cy="74081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solidFill>
                      <a:srgbClr val="02AFF3"/>
                    </a:solidFill>
                    <a:effectLst>
                      <a:innerShdw blurRad="63500" dist="50800" dir="18900000">
                        <a:prstClr val="black">
                          <a:alpha val="50000"/>
                        </a:prstClr>
                      </a:innerShdw>
                    </a:effectLst>
                    <a:uLnTx/>
                    <a:uFillTx/>
                  </a:rPr>
                  <a:t>A</a:t>
                </a:r>
                <a:endParaRPr kumimoji="0" lang="zh-CN" altLang="en-US" sz="2400" b="1" i="0" u="none" strike="noStrike" kern="0" cap="none" spc="0" normalizeH="0" baseline="0" noProof="0" dirty="0">
                  <a:ln>
                    <a:noFill/>
                  </a:ln>
                  <a:solidFill>
                    <a:srgbClr val="02AFF3"/>
                  </a:solidFill>
                  <a:effectLst>
                    <a:innerShdw blurRad="63500" dist="50800" dir="18900000">
                      <a:prstClr val="black">
                        <a:alpha val="50000"/>
                      </a:prstClr>
                    </a:innerShdw>
                  </a:effectLst>
                  <a:uLnTx/>
                  <a:uFillTx/>
                </a:endParaRPr>
              </a:p>
            </p:txBody>
          </p:sp>
        </p:grpSp>
      </p:grpSp>
      <p:grpSp>
        <p:nvGrpSpPr>
          <p:cNvPr id="6" name="组合 5"/>
          <p:cNvGrpSpPr/>
          <p:nvPr/>
        </p:nvGrpSpPr>
        <p:grpSpPr>
          <a:xfrm>
            <a:off x="4890910" y="2833842"/>
            <a:ext cx="3824526" cy="3440886"/>
            <a:chOff x="4890910" y="2833842"/>
            <a:chExt cx="3824526" cy="3440886"/>
          </a:xfrm>
        </p:grpSpPr>
        <p:pic>
          <p:nvPicPr>
            <p:cNvPr id="53" name="Picture 3"/>
            <p:cNvPicPr>
              <a:picLocks noChangeAspect="1" noChangeArrowheads="1"/>
            </p:cNvPicPr>
            <p:nvPr/>
          </p:nvPicPr>
          <p:blipFill>
            <a:blip r:embed="rId5" cstate="print"/>
            <a:srcRect t="5430"/>
            <a:stretch>
              <a:fillRect/>
            </a:stretch>
          </p:blipFill>
          <p:spPr bwMode="auto">
            <a:xfrm>
              <a:off x="4890910" y="3349252"/>
              <a:ext cx="3824526" cy="2925476"/>
            </a:xfrm>
            <a:prstGeom prst="rect">
              <a:avLst/>
            </a:prstGeom>
            <a:ln>
              <a:noFill/>
            </a:ln>
            <a:effectLst>
              <a:outerShdw blurRad="190500" algn="tl" rotWithShape="0">
                <a:srgbClr val="000000">
                  <a:alpha val="70000"/>
                </a:srgbClr>
              </a:outerShdw>
            </a:effectLst>
          </p:spPr>
        </p:pic>
        <p:grpSp>
          <p:nvGrpSpPr>
            <p:cNvPr id="35" name="组合 1230"/>
            <p:cNvGrpSpPr/>
            <p:nvPr/>
          </p:nvGrpSpPr>
          <p:grpSpPr>
            <a:xfrm>
              <a:off x="4954896" y="2833842"/>
              <a:ext cx="693774" cy="764593"/>
              <a:chOff x="3612390" y="2447763"/>
              <a:chExt cx="835660" cy="935614"/>
            </a:xfrm>
          </p:grpSpPr>
          <p:grpSp>
            <p:nvGrpSpPr>
              <p:cNvPr id="36" name="组合 1226"/>
              <p:cNvGrpSpPr/>
              <p:nvPr/>
            </p:nvGrpSpPr>
            <p:grpSpPr>
              <a:xfrm>
                <a:off x="3612390" y="2447763"/>
                <a:ext cx="835660" cy="835660"/>
                <a:chOff x="8122422" y="2445351"/>
                <a:chExt cx="1938714" cy="1938714"/>
              </a:xfrm>
            </p:grpSpPr>
            <p:sp>
              <p:nvSpPr>
                <p:cNvPr id="38" name="椭圆 37"/>
                <p:cNvSpPr/>
                <p:nvPr/>
              </p:nvSpPr>
              <p:spPr>
                <a:xfrm>
                  <a:off x="8122422" y="2445351"/>
                  <a:ext cx="1938714" cy="1938714"/>
                </a:xfrm>
                <a:prstGeom prst="ellipse">
                  <a:avLst/>
                </a:prstGeom>
                <a:gradFill flip="none" rotWithShape="1">
                  <a:gsLst>
                    <a:gs pos="0">
                      <a:srgbClr val="0D0D0D">
                        <a:lumMod val="0"/>
                        <a:lumOff val="100000"/>
                      </a:srgbClr>
                    </a:gs>
                    <a:gs pos="35000">
                      <a:srgbClr val="0D0D0D">
                        <a:lumMod val="0"/>
                        <a:lumOff val="100000"/>
                      </a:srgbClr>
                    </a:gs>
                    <a:gs pos="100000">
                      <a:sysClr val="window" lastClr="FFFFFF">
                        <a:lumMod val="75000"/>
                      </a:sysClr>
                    </a:gs>
                  </a:gsLst>
                  <a:path path="circle">
                    <a:fillToRect l="100000" b="100000"/>
                  </a:path>
                  <a:tileRect t="-100000" r="-100000"/>
                </a:gradFill>
                <a:ln w="12700" cap="flat" cmpd="sng" algn="ctr">
                  <a:noFill/>
                  <a:prstDash val="solid"/>
                  <a:miter lim="800000"/>
                </a:ln>
                <a:effectLst>
                  <a:outerShdw blurRad="368300" dist="139700" dir="7980000" sx="108000" sy="108000" algn="t" rotWithShape="0">
                    <a:prstClr val="black">
                      <a:alpha val="3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a:ln>
                      <a:noFill/>
                    </a:ln>
                    <a:solidFill>
                      <a:srgbClr val="02AFF3"/>
                    </a:solidFill>
                    <a:effectLst/>
                    <a:uLnTx/>
                    <a:uFillTx/>
                    <a:latin typeface="Calibri"/>
                    <a:ea typeface="宋体"/>
                    <a:cs typeface="+mn-cs"/>
                  </a:endParaRPr>
                </a:p>
              </p:txBody>
            </p:sp>
            <p:sp>
              <p:nvSpPr>
                <p:cNvPr id="39" name="椭圆 38"/>
                <p:cNvSpPr/>
                <p:nvPr/>
              </p:nvSpPr>
              <p:spPr>
                <a:xfrm>
                  <a:off x="8146798" y="2501530"/>
                  <a:ext cx="1826361" cy="1826361"/>
                </a:xfrm>
                <a:prstGeom prst="ellipse">
                  <a:avLst/>
                </a:prstGeom>
                <a:gradFill flip="none" rotWithShape="1">
                  <a:gsLst>
                    <a:gs pos="0">
                      <a:srgbClr val="0D0D0D">
                        <a:lumMod val="0"/>
                        <a:lumOff val="100000"/>
                      </a:srgbClr>
                    </a:gs>
                    <a:gs pos="35000">
                      <a:srgbClr val="FFFFFF"/>
                    </a:gs>
                    <a:gs pos="68000">
                      <a:sysClr val="window" lastClr="FFFFFF">
                        <a:lumMod val="85000"/>
                      </a:sysClr>
                    </a:gs>
                    <a:gs pos="54000">
                      <a:srgbClr val="E9E9E9"/>
                    </a:gs>
                    <a:gs pos="95000">
                      <a:sysClr val="window" lastClr="FFFFFF">
                        <a:lumMod val="65000"/>
                      </a:sysClr>
                    </a:gs>
                  </a:gsLst>
                  <a:path path="circle">
                    <a:fillToRect t="100000" r="100000"/>
                  </a:path>
                  <a:tileRect l="-100000" b="-100000"/>
                </a:gradFill>
                <a:ln w="12700" cap="flat" cmpd="sng" algn="ctr">
                  <a:noFill/>
                  <a:prstDash val="solid"/>
                  <a:miter lim="800000"/>
                </a:ln>
                <a:effectLst>
                  <a:softEdge rad="635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a:ln>
                      <a:noFill/>
                    </a:ln>
                    <a:solidFill>
                      <a:srgbClr val="02AFF3"/>
                    </a:solidFill>
                    <a:effectLst/>
                    <a:uLnTx/>
                    <a:uFillTx/>
                    <a:latin typeface="Calibri"/>
                    <a:ea typeface="宋体"/>
                    <a:cs typeface="+mn-cs"/>
                  </a:endParaRPr>
                </a:p>
              </p:txBody>
            </p:sp>
          </p:grpSp>
          <p:sp>
            <p:nvSpPr>
              <p:cNvPr id="37" name="文本框 1229"/>
              <p:cNvSpPr txBox="1"/>
              <p:nvPr/>
            </p:nvSpPr>
            <p:spPr>
              <a:xfrm>
                <a:off x="3779879" y="2543792"/>
                <a:ext cx="465718" cy="83958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smtClean="0">
                    <a:ln>
                      <a:noFill/>
                    </a:ln>
                    <a:solidFill>
                      <a:srgbClr val="02AFF3"/>
                    </a:solidFill>
                    <a:effectLst>
                      <a:innerShdw blurRad="63500" dist="50800" dir="18900000">
                        <a:prstClr val="black">
                          <a:alpha val="50000"/>
                        </a:prstClr>
                      </a:innerShdw>
                    </a:effectLst>
                    <a:uLnTx/>
                    <a:uFillTx/>
                  </a:rPr>
                  <a:t>B</a:t>
                </a:r>
                <a:endParaRPr kumimoji="0" lang="zh-CN" altLang="en-US" sz="2800" b="1" i="0" u="none" strike="noStrike" kern="0" cap="none" spc="0" normalizeH="0" baseline="0" noProof="0" dirty="0">
                  <a:ln>
                    <a:noFill/>
                  </a:ln>
                  <a:solidFill>
                    <a:srgbClr val="02AFF3"/>
                  </a:solidFill>
                  <a:effectLst>
                    <a:innerShdw blurRad="63500" dist="50800" dir="18900000">
                      <a:prstClr val="black">
                        <a:alpha val="50000"/>
                      </a:prstClr>
                    </a:innerShdw>
                  </a:effectLst>
                  <a:uLnTx/>
                  <a:uFillTx/>
                </a:endParaRPr>
              </a:p>
            </p:txBody>
          </p:sp>
        </p:grpSp>
      </p:grpSp>
      <p:sp>
        <p:nvSpPr>
          <p:cNvPr id="40" name="矩形 39"/>
          <p:cNvSpPr/>
          <p:nvPr/>
        </p:nvSpPr>
        <p:spPr>
          <a:xfrm>
            <a:off x="7009555" y="1770585"/>
            <a:ext cx="1555234" cy="830997"/>
          </a:xfrm>
          <a:prstGeom prst="rect">
            <a:avLst/>
          </a:prstGeom>
        </p:spPr>
        <p:txBody>
          <a:bodyPr wrap="none">
            <a:spAutoFit/>
          </a:bodyPr>
          <a:lstStyle/>
          <a:p>
            <a:pPr>
              <a:lnSpc>
                <a:spcPct val="150000"/>
              </a:lnSpc>
            </a:pPr>
            <a:r>
              <a:rPr lang="en-US" altLang="zh-CN" sz="1600" dirty="0" smtClean="0">
                <a:solidFill>
                  <a:srgbClr val="02AFF3"/>
                </a:solidFill>
                <a:latin typeface="思源黑体 CN Bold" pitchFamily="34" charset="-122"/>
                <a:ea typeface="思源黑体 CN Bold" pitchFamily="34" charset="-122"/>
                <a:cs typeface="Arial" pitchFamily="34" charset="0"/>
              </a:rPr>
              <a:t>A</a:t>
            </a:r>
            <a:r>
              <a:rPr lang="zh-CN" altLang="en-US" sz="1600" dirty="0" smtClean="0">
                <a:solidFill>
                  <a:srgbClr val="02AFF3"/>
                </a:solidFill>
                <a:latin typeface="思源黑体 CN Bold" pitchFamily="34" charset="-122"/>
                <a:ea typeface="思源黑体 CN Bold" pitchFamily="34" charset="-122"/>
                <a:cs typeface="Arial" pitchFamily="34" charset="0"/>
              </a:rPr>
              <a:t>：向导式检索</a:t>
            </a:r>
            <a:endParaRPr lang="en-US" altLang="zh-CN" sz="1600" dirty="0" smtClean="0">
              <a:solidFill>
                <a:srgbClr val="02AFF3"/>
              </a:solidFill>
              <a:latin typeface="思源黑体 CN Bold" pitchFamily="34" charset="-122"/>
              <a:ea typeface="思源黑体 CN Bold" pitchFamily="34" charset="-122"/>
              <a:cs typeface="Arial" pitchFamily="34" charset="0"/>
            </a:endParaRPr>
          </a:p>
          <a:p>
            <a:pPr>
              <a:lnSpc>
                <a:spcPct val="150000"/>
              </a:lnSpc>
            </a:pPr>
            <a:r>
              <a:rPr lang="en-US" altLang="zh-CN" sz="1600" dirty="0" smtClean="0">
                <a:solidFill>
                  <a:srgbClr val="02AFF3"/>
                </a:solidFill>
                <a:latin typeface="思源黑体 CN Bold" pitchFamily="34" charset="-122"/>
                <a:ea typeface="思源黑体 CN Bold" pitchFamily="34" charset="-122"/>
                <a:cs typeface="Arial" pitchFamily="34" charset="0"/>
              </a:rPr>
              <a:t>B</a:t>
            </a:r>
            <a:r>
              <a:rPr lang="zh-CN" altLang="en-US" sz="1600" dirty="0" smtClean="0">
                <a:solidFill>
                  <a:srgbClr val="02AFF3"/>
                </a:solidFill>
                <a:latin typeface="思源黑体 CN Bold" pitchFamily="34" charset="-122"/>
                <a:ea typeface="思源黑体 CN Bold" pitchFamily="34" charset="-122"/>
                <a:cs typeface="Arial" pitchFamily="34" charset="0"/>
              </a:rPr>
              <a:t>：检索式检索</a:t>
            </a:r>
            <a:endParaRPr lang="en-US" altLang="zh-CN" sz="1600" dirty="0" smtClean="0">
              <a:solidFill>
                <a:srgbClr val="02AFF3"/>
              </a:solidFill>
              <a:latin typeface="思源黑体 CN Bold" pitchFamily="34" charset="-122"/>
              <a:ea typeface="思源黑体 CN Bold" pitchFamily="34" charset="-122"/>
              <a:cs typeface="Arial" pitchFamily="34" charset="0"/>
            </a:endParaRPr>
          </a:p>
        </p:txBody>
      </p:sp>
      <p:grpSp>
        <p:nvGrpSpPr>
          <p:cNvPr id="41" name="组合 40"/>
          <p:cNvGrpSpPr/>
          <p:nvPr/>
        </p:nvGrpSpPr>
        <p:grpSpPr>
          <a:xfrm>
            <a:off x="5613752" y="1890007"/>
            <a:ext cx="1370480" cy="691775"/>
            <a:chOff x="6319370" y="2082800"/>
            <a:chExt cx="1370480" cy="691775"/>
          </a:xfrm>
        </p:grpSpPr>
        <p:sp>
          <p:nvSpPr>
            <p:cNvPr id="42" name="椭圆 41"/>
            <p:cNvSpPr/>
            <p:nvPr/>
          </p:nvSpPr>
          <p:spPr>
            <a:xfrm>
              <a:off x="6319370" y="2277034"/>
              <a:ext cx="497541" cy="497541"/>
            </a:xfrm>
            <a:prstGeom prst="ellipse">
              <a:avLst/>
            </a:prstGeom>
            <a:no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cxnSp>
          <p:nvCxnSpPr>
            <p:cNvPr id="43" name="肘形连接符 42"/>
            <p:cNvCxnSpPr/>
            <p:nvPr/>
          </p:nvCxnSpPr>
          <p:spPr>
            <a:xfrm flipV="1">
              <a:off x="6851650" y="2082800"/>
              <a:ext cx="838200" cy="444500"/>
            </a:xfrm>
            <a:prstGeom prst="bentConnector3">
              <a:avLst>
                <a:gd name="adj1" fmla="val 50000"/>
              </a:avLst>
            </a:prstGeom>
            <a:noFill/>
            <a:ln w="19050" cap="flat" cmpd="sng" algn="ctr">
              <a:solidFill>
                <a:srgbClr val="02AFF3"/>
              </a:solidFill>
              <a:prstDash val="solid"/>
              <a:miter lim="800000"/>
              <a:tailEnd type="triangle"/>
            </a:ln>
            <a:effectLst/>
          </p:spPr>
        </p:cxnSp>
      </p:grpSp>
      <p:sp>
        <p:nvSpPr>
          <p:cNvPr id="50" name="矩形 49"/>
          <p:cNvSpPr/>
          <p:nvPr/>
        </p:nvSpPr>
        <p:spPr>
          <a:xfrm>
            <a:off x="7059191" y="1323318"/>
            <a:ext cx="1467068" cy="477054"/>
          </a:xfrm>
          <a:prstGeom prst="rect">
            <a:avLst/>
          </a:prstGeom>
        </p:spPr>
        <p:txBody>
          <a:bodyPr wrap="non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高级检索</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anim calcmode="lin" valueType="num">
                                      <p:cBhvr>
                                        <p:cTn id="8" dur="500" fill="hold"/>
                                        <p:tgtEl>
                                          <p:spTgt spid="41"/>
                                        </p:tgtEl>
                                        <p:attrNameLst>
                                          <p:attrName>ppt_x</p:attrName>
                                        </p:attrNameLst>
                                      </p:cBhvr>
                                      <p:tavLst>
                                        <p:tav tm="0">
                                          <p:val>
                                            <p:strVal val="#ppt_x"/>
                                          </p:val>
                                        </p:tav>
                                        <p:tav tm="100000">
                                          <p:val>
                                            <p:strVal val="#ppt_x"/>
                                          </p:val>
                                        </p:tav>
                                      </p:tavLst>
                                    </p:anim>
                                    <p:anim calcmode="lin" valueType="num">
                                      <p:cBhvr>
                                        <p:cTn id="9" dur="5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anim calcmode="lin" valueType="num">
                                      <p:cBhvr>
                                        <p:cTn id="13" dur="500" fill="hold"/>
                                        <p:tgtEl>
                                          <p:spTgt spid="40"/>
                                        </p:tgtEl>
                                        <p:attrNameLst>
                                          <p:attrName>ppt_x</p:attrName>
                                        </p:attrNameLst>
                                      </p:cBhvr>
                                      <p:tavLst>
                                        <p:tav tm="0">
                                          <p:val>
                                            <p:strVal val="#ppt_x"/>
                                          </p:val>
                                        </p:tav>
                                        <p:tav tm="100000">
                                          <p:val>
                                            <p:strVal val="#ppt_x"/>
                                          </p:val>
                                        </p:tav>
                                      </p:tavLst>
                                    </p:anim>
                                    <p:anim calcmode="lin" valueType="num">
                                      <p:cBhvr>
                                        <p:cTn id="14" dur="500" fill="hold"/>
                                        <p:tgtEl>
                                          <p:spTgt spid="40"/>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31315" y="1208388"/>
            <a:ext cx="5072033" cy="461665"/>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运用逻辑组配关系，在多个检索条件限定下进行检索。</a:t>
            </a:r>
          </a:p>
        </p:txBody>
      </p:sp>
      <p:sp>
        <p:nvSpPr>
          <p:cNvPr id="3" name="矩形 2"/>
          <p:cNvSpPr/>
          <p:nvPr/>
        </p:nvSpPr>
        <p:spPr>
          <a:xfrm>
            <a:off x="882412" y="1197237"/>
            <a:ext cx="1787669" cy="477054"/>
          </a:xfrm>
          <a:prstGeom prst="rect">
            <a:avLst/>
          </a:prstGeom>
        </p:spPr>
        <p:txBody>
          <a:bodyPr wrap="non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向导式检索</a:t>
            </a:r>
          </a:p>
        </p:txBody>
      </p:sp>
      <p:pic>
        <p:nvPicPr>
          <p:cNvPr id="5" name="Picture 2"/>
          <p:cNvPicPr>
            <a:picLocks noChangeAspect="1" noChangeArrowheads="1"/>
          </p:cNvPicPr>
          <p:nvPr/>
        </p:nvPicPr>
        <p:blipFill>
          <a:blip r:embed="rId3" cstate="print"/>
          <a:srcRect/>
          <a:stretch>
            <a:fillRect/>
          </a:stretch>
        </p:blipFill>
        <p:spPr bwMode="auto">
          <a:xfrm>
            <a:off x="7275467" y="1947079"/>
            <a:ext cx="774700" cy="107425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 name="Picture 3"/>
          <p:cNvPicPr>
            <a:picLocks noChangeAspect="1" noChangeArrowheads="1"/>
          </p:cNvPicPr>
          <p:nvPr/>
        </p:nvPicPr>
        <p:blipFill>
          <a:blip r:embed="rId4" cstate="print"/>
          <a:srcRect/>
          <a:stretch>
            <a:fillRect/>
          </a:stretch>
        </p:blipFill>
        <p:spPr bwMode="auto">
          <a:xfrm>
            <a:off x="7275467" y="3186430"/>
            <a:ext cx="1181100" cy="33147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文本框 4"/>
          <p:cNvSpPr txBox="1"/>
          <p:nvPr/>
        </p:nvSpPr>
        <p:spPr>
          <a:xfrm>
            <a:off x="899742" y="394983"/>
            <a:ext cx="2694357" cy="430887"/>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功能一：文献检索</a:t>
            </a:r>
          </a:p>
        </p:txBody>
      </p:sp>
      <p:sp>
        <p:nvSpPr>
          <p:cNvPr id="8" name="矩形 7"/>
          <p:cNvSpPr/>
          <p:nvPr/>
        </p:nvSpPr>
        <p:spPr>
          <a:xfrm>
            <a:off x="392916"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3</a:t>
            </a:r>
            <a:endParaRPr kumimoji="1" lang="zh-CN" altLang="en-US" sz="2300" b="1" dirty="0">
              <a:solidFill>
                <a:srgbClr val="1B2135"/>
              </a:solidFill>
              <a:latin typeface="Calibri"/>
              <a:ea typeface="宋体"/>
            </a:endParaRP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990" y="1947079"/>
            <a:ext cx="5769734" cy="4554051"/>
          </a:xfrm>
          <a:prstGeom prst="rect">
            <a:avLst/>
          </a:prstGeom>
          <a:ln>
            <a:noFill/>
          </a:ln>
          <a:effectLst>
            <a:outerShdw blurRad="190500" algn="tl" rotWithShape="0">
              <a:srgbClr val="000000">
                <a:alpha val="70000"/>
              </a:srgbClr>
            </a:outerShdw>
          </a:effec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38512" y="1056301"/>
            <a:ext cx="5290340" cy="461665"/>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在检索框中直接输入字段标识和逻辑运算符来发起检索。</a:t>
            </a:r>
          </a:p>
        </p:txBody>
      </p:sp>
      <p:sp>
        <p:nvSpPr>
          <p:cNvPr id="3" name="矩形 2"/>
          <p:cNvSpPr/>
          <p:nvPr/>
        </p:nvSpPr>
        <p:spPr>
          <a:xfrm>
            <a:off x="887042" y="1078576"/>
            <a:ext cx="1787669" cy="477054"/>
          </a:xfrm>
          <a:prstGeom prst="rect">
            <a:avLst/>
          </a:prstGeom>
        </p:spPr>
        <p:txBody>
          <a:bodyPr wrap="non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检索式检索</a:t>
            </a:r>
          </a:p>
        </p:txBody>
      </p:sp>
      <p:sp>
        <p:nvSpPr>
          <p:cNvPr id="5" name="矩形 4"/>
          <p:cNvSpPr/>
          <p:nvPr/>
        </p:nvSpPr>
        <p:spPr>
          <a:xfrm>
            <a:off x="6404827" y="2614950"/>
            <a:ext cx="2497874" cy="2308324"/>
          </a:xfrm>
          <a:prstGeom prst="rect">
            <a:avLst/>
          </a:prstGeom>
        </p:spPr>
        <p:txBody>
          <a:bodyPr wrap="square">
            <a:spAutoFit/>
          </a:bodyPr>
          <a:lstStyle/>
          <a:p>
            <a:pPr>
              <a:lnSpc>
                <a:spcPct val="150000"/>
              </a:lnSpc>
            </a:pPr>
            <a:r>
              <a:rPr lang="zh-CN" altLang="en-US" sz="1600" dirty="0" smtClean="0">
                <a:solidFill>
                  <a:srgbClr val="003E3E"/>
                </a:solidFill>
                <a:latin typeface="思源黑体 CN Bold" pitchFamily="34" charset="-122"/>
                <a:ea typeface="思源黑体 CN Bold" pitchFamily="34" charset="-122"/>
                <a:cs typeface="Arial" pitchFamily="34" charset="0"/>
              </a:rPr>
              <a:t>检索规则说明：</a:t>
            </a:r>
            <a:endParaRPr lang="en-US" altLang="zh-CN" sz="1600" dirty="0" smtClean="0">
              <a:solidFill>
                <a:srgbClr val="003E3E"/>
              </a:solidFill>
              <a:latin typeface="思源黑体 CN Bold" pitchFamily="34" charset="-122"/>
              <a:ea typeface="思源黑体 CN Bold" pitchFamily="34" charset="-122"/>
              <a:cs typeface="Arial" pitchFamily="34" charset="0"/>
            </a:endParaRPr>
          </a:p>
          <a:p>
            <a:pPr>
              <a:lnSpc>
                <a:spcPct val="150000"/>
              </a:lnSpc>
            </a:pPr>
            <a:r>
              <a:rPr lang="en-US" altLang="zh-CN" sz="1600" dirty="0" smtClean="0">
                <a:solidFill>
                  <a:srgbClr val="292929"/>
                </a:solidFill>
                <a:latin typeface="思源黑体 CN Medium" pitchFamily="34" charset="-122"/>
                <a:ea typeface="思源黑体 CN Medium" pitchFamily="34" charset="-122"/>
                <a:cs typeface="Arial" pitchFamily="34" charset="0"/>
              </a:rPr>
              <a:t>AND</a:t>
            </a:r>
            <a:r>
              <a:rPr lang="zh-CN" altLang="en-US" sz="1600" dirty="0" smtClean="0">
                <a:solidFill>
                  <a:srgbClr val="292929"/>
                </a:solidFill>
                <a:latin typeface="思源黑体 CN Medium" pitchFamily="34" charset="-122"/>
                <a:ea typeface="思源黑体 CN Medium" pitchFamily="34" charset="-122"/>
                <a:cs typeface="Arial" pitchFamily="34" charset="0"/>
              </a:rPr>
              <a:t>代表“并且”；</a:t>
            </a:r>
            <a:endParaRPr lang="en-US" altLang="zh-CN" sz="1600" dirty="0" smtClean="0">
              <a:solidFill>
                <a:srgbClr val="292929"/>
              </a:solidFill>
              <a:latin typeface="思源黑体 CN Medium" pitchFamily="34" charset="-122"/>
              <a:ea typeface="思源黑体 CN Medium" pitchFamily="34" charset="-122"/>
              <a:cs typeface="Arial" pitchFamily="34" charset="0"/>
            </a:endParaRPr>
          </a:p>
          <a:p>
            <a:pPr>
              <a:lnSpc>
                <a:spcPct val="150000"/>
              </a:lnSpc>
            </a:pPr>
            <a:r>
              <a:rPr lang="en-US" altLang="zh-CN" sz="1600" dirty="0" smtClean="0">
                <a:solidFill>
                  <a:srgbClr val="292929"/>
                </a:solidFill>
                <a:latin typeface="思源黑体 CN Medium" pitchFamily="34" charset="-122"/>
                <a:ea typeface="思源黑体 CN Medium" pitchFamily="34" charset="-122"/>
                <a:cs typeface="Arial" pitchFamily="34" charset="0"/>
              </a:rPr>
              <a:t>OR</a:t>
            </a:r>
            <a:r>
              <a:rPr lang="zh-CN" altLang="en-US" sz="1600" dirty="0" smtClean="0">
                <a:solidFill>
                  <a:srgbClr val="292929"/>
                </a:solidFill>
                <a:latin typeface="思源黑体 CN Medium" pitchFamily="34" charset="-122"/>
                <a:ea typeface="思源黑体 CN Medium" pitchFamily="34" charset="-122"/>
                <a:cs typeface="Arial" pitchFamily="34" charset="0"/>
              </a:rPr>
              <a:t>代表“或者”；</a:t>
            </a:r>
            <a:endParaRPr lang="en-US" altLang="zh-CN" sz="1600" dirty="0" smtClean="0">
              <a:solidFill>
                <a:srgbClr val="292929"/>
              </a:solidFill>
              <a:latin typeface="思源黑体 CN Medium" pitchFamily="34" charset="-122"/>
              <a:ea typeface="思源黑体 CN Medium" pitchFamily="34" charset="-122"/>
              <a:cs typeface="Arial" pitchFamily="34" charset="0"/>
            </a:endParaRPr>
          </a:p>
          <a:p>
            <a:pPr>
              <a:lnSpc>
                <a:spcPct val="150000"/>
              </a:lnSpc>
            </a:pPr>
            <a:r>
              <a:rPr lang="en-US" altLang="zh-CN" sz="1600" dirty="0" smtClean="0">
                <a:solidFill>
                  <a:srgbClr val="292929"/>
                </a:solidFill>
                <a:latin typeface="思源黑体 CN Medium" pitchFamily="34" charset="-122"/>
                <a:ea typeface="思源黑体 CN Medium" pitchFamily="34" charset="-122"/>
                <a:cs typeface="Arial" pitchFamily="34" charset="0"/>
              </a:rPr>
              <a:t>NOT</a:t>
            </a:r>
            <a:r>
              <a:rPr lang="zh-CN" altLang="en-US" sz="1600" dirty="0" smtClean="0">
                <a:solidFill>
                  <a:srgbClr val="292929"/>
                </a:solidFill>
                <a:latin typeface="思源黑体 CN Medium" pitchFamily="34" charset="-122"/>
                <a:ea typeface="思源黑体 CN Medium" pitchFamily="34" charset="-122"/>
                <a:cs typeface="Arial" pitchFamily="34" charset="0"/>
              </a:rPr>
              <a:t>代表“不包含”。</a:t>
            </a:r>
            <a:endParaRPr lang="en-US" altLang="zh-CN" sz="1600" dirty="0" smtClean="0">
              <a:solidFill>
                <a:srgbClr val="292929"/>
              </a:solidFill>
              <a:latin typeface="思源黑体 CN Medium" pitchFamily="34" charset="-122"/>
              <a:ea typeface="思源黑体 CN Medium" pitchFamily="34" charset="-122"/>
              <a:cs typeface="Arial" pitchFamily="34" charset="0"/>
            </a:endParaRPr>
          </a:p>
          <a:p>
            <a:pPr>
              <a:lnSpc>
                <a:spcPct val="150000"/>
              </a:lnSpc>
            </a:pPr>
            <a:r>
              <a:rPr lang="zh-CN" altLang="en-US" sz="1600" dirty="0" smtClean="0">
                <a:solidFill>
                  <a:srgbClr val="292929"/>
                </a:solidFill>
                <a:latin typeface="思源黑体 CN Medium" pitchFamily="34" charset="-122"/>
                <a:ea typeface="思源黑体 CN Medium" pitchFamily="34" charset="-122"/>
                <a:cs typeface="Arial" pitchFamily="34" charset="0"/>
              </a:rPr>
              <a:t>注意必须大写，</a:t>
            </a:r>
            <a:endParaRPr lang="en-US" altLang="zh-CN" sz="1600" dirty="0" smtClean="0">
              <a:solidFill>
                <a:srgbClr val="292929"/>
              </a:solidFill>
              <a:latin typeface="思源黑体 CN Medium" pitchFamily="34" charset="-122"/>
              <a:ea typeface="思源黑体 CN Medium" pitchFamily="34" charset="-122"/>
              <a:cs typeface="Arial" pitchFamily="34" charset="0"/>
            </a:endParaRPr>
          </a:p>
          <a:p>
            <a:pPr>
              <a:lnSpc>
                <a:spcPct val="150000"/>
              </a:lnSpc>
            </a:pPr>
            <a:r>
              <a:rPr lang="zh-CN" altLang="en-US" sz="1600" dirty="0" smtClean="0">
                <a:solidFill>
                  <a:srgbClr val="292929"/>
                </a:solidFill>
                <a:latin typeface="思源黑体 CN Medium" pitchFamily="34" charset="-122"/>
                <a:ea typeface="思源黑体 CN Medium" pitchFamily="34" charset="-122"/>
                <a:cs typeface="Arial" pitchFamily="34" charset="0"/>
              </a:rPr>
              <a:t>运算符两边需空一格。</a:t>
            </a:r>
            <a:endParaRPr lang="en-US" altLang="zh-CN" sz="1600" dirty="0" smtClean="0">
              <a:solidFill>
                <a:srgbClr val="292929"/>
              </a:solidFill>
              <a:latin typeface="思源黑体 CN Medium" pitchFamily="34" charset="-122"/>
              <a:ea typeface="思源黑体 CN Medium" pitchFamily="34" charset="-122"/>
              <a:cs typeface="Arial" pitchFamily="34" charset="0"/>
            </a:endParaRPr>
          </a:p>
        </p:txBody>
      </p:sp>
      <p:sp>
        <p:nvSpPr>
          <p:cNvPr id="6" name="矩形 5"/>
          <p:cNvSpPr/>
          <p:nvPr/>
        </p:nvSpPr>
        <p:spPr>
          <a:xfrm>
            <a:off x="823542" y="6102836"/>
            <a:ext cx="6948858" cy="464101"/>
          </a:xfrm>
          <a:prstGeom prst="rect">
            <a:avLst/>
          </a:prstGeom>
        </p:spPr>
        <p:txBody>
          <a:bodyPr wrap="square">
            <a:spAutoFit/>
          </a:bodyPr>
          <a:lstStyle/>
          <a:p>
            <a:pPr>
              <a:lnSpc>
                <a:spcPct val="150000"/>
              </a:lnSpc>
            </a:pPr>
            <a:r>
              <a:rPr lang="zh-CN" altLang="en-US" dirty="0" smtClean="0">
                <a:solidFill>
                  <a:srgbClr val="02AFF3"/>
                </a:solidFill>
                <a:latin typeface="思源黑体 CN Bold" pitchFamily="34" charset="-122"/>
                <a:ea typeface="思源黑体 CN Bold" pitchFamily="34" charset="-122"/>
                <a:cs typeface="Arial" pitchFamily="34" charset="0"/>
              </a:rPr>
              <a:t>检索式范例：（</a:t>
            </a:r>
            <a:r>
              <a:rPr lang="en-US" altLang="zh-CN" dirty="0" smtClean="0">
                <a:solidFill>
                  <a:srgbClr val="02AFF3"/>
                </a:solidFill>
                <a:latin typeface="思源黑体 CN Bold" pitchFamily="34" charset="-122"/>
                <a:ea typeface="思源黑体 CN Bold" pitchFamily="34" charset="-122"/>
                <a:cs typeface="Arial" pitchFamily="34" charset="0"/>
              </a:rPr>
              <a:t>K=</a:t>
            </a:r>
            <a:r>
              <a:rPr lang="zh-CN" altLang="en-US" dirty="0" smtClean="0">
                <a:solidFill>
                  <a:srgbClr val="02AFF3"/>
                </a:solidFill>
                <a:latin typeface="思源黑体 CN Bold" pitchFamily="34" charset="-122"/>
                <a:ea typeface="思源黑体 CN Bold" pitchFamily="34" charset="-122"/>
                <a:cs typeface="Arial" pitchFamily="34" charset="0"/>
              </a:rPr>
              <a:t>图书馆学 </a:t>
            </a:r>
            <a:r>
              <a:rPr lang="en-US" altLang="zh-CN" dirty="0" smtClean="0">
                <a:solidFill>
                  <a:srgbClr val="02AFF3"/>
                </a:solidFill>
                <a:latin typeface="思源黑体 CN Bold" pitchFamily="34" charset="-122"/>
                <a:ea typeface="思源黑体 CN Bold" pitchFamily="34" charset="-122"/>
                <a:cs typeface="Arial" pitchFamily="34" charset="0"/>
              </a:rPr>
              <a:t>OR K=</a:t>
            </a:r>
            <a:r>
              <a:rPr lang="zh-CN" altLang="en-US" dirty="0" smtClean="0">
                <a:solidFill>
                  <a:srgbClr val="02AFF3"/>
                </a:solidFill>
                <a:latin typeface="思源黑体 CN Bold" pitchFamily="34" charset="-122"/>
                <a:ea typeface="思源黑体 CN Bold" pitchFamily="34" charset="-122"/>
                <a:cs typeface="Arial" pitchFamily="34" charset="0"/>
              </a:rPr>
              <a:t>情报学）</a:t>
            </a:r>
            <a:r>
              <a:rPr lang="en-US" altLang="zh-CN" dirty="0" smtClean="0">
                <a:solidFill>
                  <a:srgbClr val="02AFF3"/>
                </a:solidFill>
                <a:latin typeface="思源黑体 CN Bold" pitchFamily="34" charset="-122"/>
                <a:ea typeface="思源黑体 CN Bold" pitchFamily="34" charset="-122"/>
                <a:cs typeface="Arial" pitchFamily="34" charset="0"/>
              </a:rPr>
              <a:t>AND A=</a:t>
            </a:r>
            <a:r>
              <a:rPr lang="zh-CN" altLang="en-US" dirty="0" smtClean="0">
                <a:solidFill>
                  <a:srgbClr val="02AFF3"/>
                </a:solidFill>
                <a:latin typeface="思源黑体 CN Bold" pitchFamily="34" charset="-122"/>
                <a:ea typeface="思源黑体 CN Bold" pitchFamily="34" charset="-122"/>
                <a:cs typeface="Arial" pitchFamily="34" charset="0"/>
              </a:rPr>
              <a:t>范并思</a:t>
            </a:r>
          </a:p>
        </p:txBody>
      </p:sp>
      <p:sp>
        <p:nvSpPr>
          <p:cNvPr id="7" name="文本框 4"/>
          <p:cNvSpPr txBox="1"/>
          <p:nvPr/>
        </p:nvSpPr>
        <p:spPr>
          <a:xfrm>
            <a:off x="899742" y="394983"/>
            <a:ext cx="2694357" cy="430887"/>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功能一：文献检索</a:t>
            </a:r>
          </a:p>
        </p:txBody>
      </p:sp>
      <p:sp>
        <p:nvSpPr>
          <p:cNvPr id="8" name="矩形 7"/>
          <p:cNvSpPr/>
          <p:nvPr/>
        </p:nvSpPr>
        <p:spPr>
          <a:xfrm>
            <a:off x="392916"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3</a:t>
            </a:r>
            <a:endParaRPr kumimoji="1" lang="zh-CN" altLang="en-US" sz="2300" b="1" dirty="0">
              <a:solidFill>
                <a:srgbClr val="1B2135"/>
              </a:solidFill>
              <a:latin typeface="Calibri"/>
              <a:ea typeface="宋体"/>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021" y="1863086"/>
            <a:ext cx="4556341" cy="3812052"/>
          </a:xfrm>
          <a:prstGeom prst="rect">
            <a:avLst/>
          </a:prstGeom>
          <a:ln>
            <a:noFill/>
          </a:ln>
          <a:effectLst>
            <a:outerShdw blurRad="190500" algn="tl" rotWithShape="0">
              <a:srgbClr val="000000">
                <a:alpha val="70000"/>
              </a:srgbClr>
            </a:outerShdw>
          </a:effectLst>
        </p:spPr>
      </p:pic>
    </p:spTree>
  </p:cSld>
  <p:clrMapOvr>
    <a:masterClrMapping/>
  </p:clrMapOvr>
  <p:transition>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754" y="1292877"/>
            <a:ext cx="7848600" cy="4669116"/>
          </a:xfrm>
          <a:prstGeom prst="rect">
            <a:avLst/>
          </a:prstGeom>
          <a:ln>
            <a:noFill/>
          </a:ln>
          <a:effectLst>
            <a:outerShdw blurRad="190500" algn="tl" rotWithShape="0">
              <a:srgbClr val="000000">
                <a:alpha val="70000"/>
              </a:srgbClr>
            </a:outerShdw>
          </a:effectLst>
        </p:spPr>
      </p:pic>
      <p:grpSp>
        <p:nvGrpSpPr>
          <p:cNvPr id="19" name="组合 18"/>
          <p:cNvGrpSpPr/>
          <p:nvPr/>
        </p:nvGrpSpPr>
        <p:grpSpPr>
          <a:xfrm>
            <a:off x="673527" y="1638434"/>
            <a:ext cx="2359233" cy="4323559"/>
            <a:chOff x="4061385" y="2568684"/>
            <a:chExt cx="2102581" cy="4553976"/>
          </a:xfrm>
        </p:grpSpPr>
        <p:sp>
          <p:nvSpPr>
            <p:cNvPr id="20" name="矩形 19"/>
            <p:cNvSpPr/>
            <p:nvPr/>
          </p:nvSpPr>
          <p:spPr>
            <a:xfrm>
              <a:off x="4061385" y="3093239"/>
              <a:ext cx="1663700" cy="4029421"/>
            </a:xfrm>
            <a:prstGeom prst="rect">
              <a:avLst/>
            </a:prstGeom>
            <a:noFill/>
            <a:ln w="57150" cap="flat" cmpd="sng" algn="ctr">
              <a:solidFill>
                <a:srgbClr val="00B0F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nvGrpSpPr>
            <p:cNvPr id="21" name="组合 1230"/>
            <p:cNvGrpSpPr/>
            <p:nvPr/>
          </p:nvGrpSpPr>
          <p:grpSpPr>
            <a:xfrm>
              <a:off x="5389781" y="2568684"/>
              <a:ext cx="774185" cy="776810"/>
              <a:chOff x="3612390" y="2447763"/>
              <a:chExt cx="835660" cy="835660"/>
            </a:xfrm>
          </p:grpSpPr>
          <p:grpSp>
            <p:nvGrpSpPr>
              <p:cNvPr id="22" name="组合 1226"/>
              <p:cNvGrpSpPr/>
              <p:nvPr/>
            </p:nvGrpSpPr>
            <p:grpSpPr>
              <a:xfrm>
                <a:off x="3612390" y="2447763"/>
                <a:ext cx="835660" cy="835660"/>
                <a:chOff x="8122422" y="2445351"/>
                <a:chExt cx="1938714" cy="1938714"/>
              </a:xfrm>
            </p:grpSpPr>
            <p:sp>
              <p:nvSpPr>
                <p:cNvPr id="24" name="椭圆 23"/>
                <p:cNvSpPr/>
                <p:nvPr/>
              </p:nvSpPr>
              <p:spPr>
                <a:xfrm>
                  <a:off x="8122422" y="2445351"/>
                  <a:ext cx="1938714" cy="1938714"/>
                </a:xfrm>
                <a:prstGeom prst="ellipse">
                  <a:avLst/>
                </a:prstGeom>
                <a:gradFill flip="none" rotWithShape="1">
                  <a:gsLst>
                    <a:gs pos="0">
                      <a:srgbClr val="0D0D0D">
                        <a:lumMod val="0"/>
                        <a:lumOff val="100000"/>
                      </a:srgbClr>
                    </a:gs>
                    <a:gs pos="35000">
                      <a:srgbClr val="0D0D0D">
                        <a:lumMod val="0"/>
                        <a:lumOff val="100000"/>
                      </a:srgbClr>
                    </a:gs>
                    <a:gs pos="100000">
                      <a:sysClr val="window" lastClr="FFFFFF">
                        <a:lumMod val="75000"/>
                      </a:sysClr>
                    </a:gs>
                  </a:gsLst>
                  <a:path path="circle">
                    <a:fillToRect l="100000" b="100000"/>
                  </a:path>
                  <a:tileRect t="-100000" r="-100000"/>
                </a:gradFill>
                <a:ln w="12700" cap="flat" cmpd="sng" algn="ctr">
                  <a:noFill/>
                  <a:prstDash val="solid"/>
                  <a:miter lim="800000"/>
                </a:ln>
                <a:effectLst>
                  <a:outerShdw blurRad="368300" dist="139700" dir="7980000" sx="108000" sy="108000" algn="t" rotWithShape="0">
                    <a:prstClr val="black">
                      <a:alpha val="3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a:ln>
                      <a:noFill/>
                    </a:ln>
                    <a:solidFill>
                      <a:srgbClr val="02AFF3"/>
                    </a:solidFill>
                    <a:effectLst/>
                    <a:uLnTx/>
                    <a:uFillTx/>
                    <a:latin typeface="Calibri"/>
                    <a:ea typeface="宋体"/>
                    <a:cs typeface="+mn-cs"/>
                  </a:endParaRPr>
                </a:p>
              </p:txBody>
            </p:sp>
            <p:sp>
              <p:nvSpPr>
                <p:cNvPr id="25" name="椭圆 24"/>
                <p:cNvSpPr/>
                <p:nvPr/>
              </p:nvSpPr>
              <p:spPr>
                <a:xfrm>
                  <a:off x="8146796" y="2501530"/>
                  <a:ext cx="1826360" cy="1826363"/>
                </a:xfrm>
                <a:prstGeom prst="ellipse">
                  <a:avLst/>
                </a:prstGeom>
                <a:gradFill flip="none" rotWithShape="1">
                  <a:gsLst>
                    <a:gs pos="0">
                      <a:srgbClr val="0D0D0D">
                        <a:lumMod val="0"/>
                        <a:lumOff val="100000"/>
                      </a:srgbClr>
                    </a:gs>
                    <a:gs pos="35000">
                      <a:srgbClr val="FFFFFF"/>
                    </a:gs>
                    <a:gs pos="68000">
                      <a:sysClr val="window" lastClr="FFFFFF">
                        <a:lumMod val="85000"/>
                      </a:sysClr>
                    </a:gs>
                    <a:gs pos="54000">
                      <a:srgbClr val="E9E9E9"/>
                    </a:gs>
                    <a:gs pos="95000">
                      <a:sysClr val="window" lastClr="FFFFFF">
                        <a:lumMod val="65000"/>
                      </a:sysClr>
                    </a:gs>
                  </a:gsLst>
                  <a:path path="circle">
                    <a:fillToRect t="100000" r="100000"/>
                  </a:path>
                  <a:tileRect l="-100000" b="-100000"/>
                </a:gradFill>
                <a:ln w="12700" cap="flat" cmpd="sng" algn="ctr">
                  <a:noFill/>
                  <a:prstDash val="solid"/>
                  <a:miter lim="800000"/>
                </a:ln>
                <a:effectLst>
                  <a:softEdge rad="635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a:ln>
                      <a:noFill/>
                    </a:ln>
                    <a:solidFill>
                      <a:srgbClr val="02AFF3"/>
                    </a:solidFill>
                    <a:effectLst/>
                    <a:uLnTx/>
                    <a:uFillTx/>
                    <a:latin typeface="Calibri"/>
                    <a:ea typeface="宋体"/>
                    <a:cs typeface="+mn-cs"/>
                  </a:endParaRPr>
                </a:p>
              </p:txBody>
            </p:sp>
          </p:grpSp>
          <p:sp>
            <p:nvSpPr>
              <p:cNvPr id="23" name="文本框 1229"/>
              <p:cNvSpPr txBox="1"/>
              <p:nvPr/>
            </p:nvSpPr>
            <p:spPr>
              <a:xfrm>
                <a:off x="3797624" y="2508272"/>
                <a:ext cx="465192"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smtClean="0">
                    <a:ln>
                      <a:noFill/>
                    </a:ln>
                    <a:solidFill>
                      <a:srgbClr val="02AFF3"/>
                    </a:solidFill>
                    <a:effectLst>
                      <a:innerShdw blurRad="63500" dist="50800" dir="18900000">
                        <a:prstClr val="black">
                          <a:alpha val="50000"/>
                        </a:prstClr>
                      </a:innerShdw>
                    </a:effectLst>
                    <a:uLnTx/>
                    <a:uFillTx/>
                  </a:rPr>
                  <a:t>A</a:t>
                </a:r>
                <a:endParaRPr kumimoji="0" lang="zh-CN" altLang="en-US" sz="3600" b="1" i="0" u="none" strike="noStrike" kern="0" cap="none" spc="0" normalizeH="0" baseline="0" noProof="0" dirty="0">
                  <a:ln>
                    <a:noFill/>
                  </a:ln>
                  <a:solidFill>
                    <a:srgbClr val="02AFF3"/>
                  </a:solidFill>
                  <a:effectLst>
                    <a:innerShdw blurRad="63500" dist="50800" dir="18900000">
                      <a:prstClr val="black">
                        <a:alpha val="50000"/>
                      </a:prstClr>
                    </a:innerShdw>
                  </a:effectLst>
                  <a:uLnTx/>
                  <a:uFillTx/>
                </a:endParaRPr>
              </a:p>
            </p:txBody>
          </p:sp>
        </p:grpSp>
      </p:grpSp>
      <p:grpSp>
        <p:nvGrpSpPr>
          <p:cNvPr id="26" name="组合 25"/>
          <p:cNvGrpSpPr/>
          <p:nvPr/>
        </p:nvGrpSpPr>
        <p:grpSpPr>
          <a:xfrm>
            <a:off x="5313471" y="3406524"/>
            <a:ext cx="1980685" cy="776810"/>
            <a:chOff x="9936381" y="1273284"/>
            <a:chExt cx="1980685" cy="776810"/>
          </a:xfrm>
        </p:grpSpPr>
        <p:sp>
          <p:nvSpPr>
            <p:cNvPr id="27" name="矩形 26"/>
            <p:cNvSpPr/>
            <p:nvPr/>
          </p:nvSpPr>
          <p:spPr>
            <a:xfrm>
              <a:off x="10723266" y="1514404"/>
              <a:ext cx="1193800" cy="301583"/>
            </a:xfrm>
            <a:prstGeom prst="rect">
              <a:avLst/>
            </a:prstGeom>
            <a:noFill/>
            <a:ln w="57150" cap="flat" cmpd="sng" algn="ctr">
              <a:solidFill>
                <a:srgbClr val="00B0F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nvGrpSpPr>
            <p:cNvPr id="28" name="组合 1230"/>
            <p:cNvGrpSpPr/>
            <p:nvPr/>
          </p:nvGrpSpPr>
          <p:grpSpPr>
            <a:xfrm>
              <a:off x="9936381" y="1273284"/>
              <a:ext cx="774185" cy="776810"/>
              <a:chOff x="3612390" y="2447763"/>
              <a:chExt cx="835660" cy="835660"/>
            </a:xfrm>
          </p:grpSpPr>
          <p:grpSp>
            <p:nvGrpSpPr>
              <p:cNvPr id="29" name="组合 1226"/>
              <p:cNvGrpSpPr/>
              <p:nvPr/>
            </p:nvGrpSpPr>
            <p:grpSpPr>
              <a:xfrm>
                <a:off x="3612390" y="2447763"/>
                <a:ext cx="835660" cy="835660"/>
                <a:chOff x="8122422" y="2445353"/>
                <a:chExt cx="1938714" cy="1938714"/>
              </a:xfrm>
            </p:grpSpPr>
            <p:sp>
              <p:nvSpPr>
                <p:cNvPr id="31" name="椭圆 30"/>
                <p:cNvSpPr/>
                <p:nvPr/>
              </p:nvSpPr>
              <p:spPr>
                <a:xfrm>
                  <a:off x="8122422" y="2445353"/>
                  <a:ext cx="1938714" cy="1938714"/>
                </a:xfrm>
                <a:prstGeom prst="ellipse">
                  <a:avLst/>
                </a:prstGeom>
                <a:gradFill flip="none" rotWithShape="1">
                  <a:gsLst>
                    <a:gs pos="0">
                      <a:srgbClr val="0D0D0D">
                        <a:lumMod val="0"/>
                        <a:lumOff val="100000"/>
                      </a:srgbClr>
                    </a:gs>
                    <a:gs pos="35000">
                      <a:srgbClr val="0D0D0D">
                        <a:lumMod val="0"/>
                        <a:lumOff val="100000"/>
                      </a:srgbClr>
                    </a:gs>
                    <a:gs pos="100000">
                      <a:sysClr val="window" lastClr="FFFFFF">
                        <a:lumMod val="75000"/>
                      </a:sysClr>
                    </a:gs>
                  </a:gsLst>
                  <a:path path="circle">
                    <a:fillToRect l="100000" b="100000"/>
                  </a:path>
                  <a:tileRect t="-100000" r="-100000"/>
                </a:gradFill>
                <a:ln w="12700" cap="flat" cmpd="sng" algn="ctr">
                  <a:noFill/>
                  <a:prstDash val="solid"/>
                  <a:miter lim="800000"/>
                </a:ln>
                <a:effectLst>
                  <a:outerShdw blurRad="368300" dist="139700" dir="7980000" sx="108000" sy="108000" algn="t" rotWithShape="0">
                    <a:prstClr val="black">
                      <a:alpha val="3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a:ln>
                      <a:noFill/>
                    </a:ln>
                    <a:solidFill>
                      <a:srgbClr val="02AFF3"/>
                    </a:solidFill>
                    <a:effectLst/>
                    <a:uLnTx/>
                    <a:uFillTx/>
                    <a:latin typeface="Calibri"/>
                    <a:ea typeface="宋体"/>
                    <a:cs typeface="+mn-cs"/>
                  </a:endParaRPr>
                </a:p>
              </p:txBody>
            </p:sp>
            <p:sp>
              <p:nvSpPr>
                <p:cNvPr id="32" name="椭圆 31"/>
                <p:cNvSpPr/>
                <p:nvPr/>
              </p:nvSpPr>
              <p:spPr>
                <a:xfrm>
                  <a:off x="8146795" y="2501530"/>
                  <a:ext cx="1826361" cy="1826363"/>
                </a:xfrm>
                <a:prstGeom prst="ellipse">
                  <a:avLst/>
                </a:prstGeom>
                <a:gradFill flip="none" rotWithShape="1">
                  <a:gsLst>
                    <a:gs pos="0">
                      <a:srgbClr val="0D0D0D">
                        <a:lumMod val="0"/>
                        <a:lumOff val="100000"/>
                      </a:srgbClr>
                    </a:gs>
                    <a:gs pos="35000">
                      <a:srgbClr val="FFFFFF"/>
                    </a:gs>
                    <a:gs pos="68000">
                      <a:sysClr val="window" lastClr="FFFFFF">
                        <a:lumMod val="85000"/>
                      </a:sysClr>
                    </a:gs>
                    <a:gs pos="54000">
                      <a:srgbClr val="E9E9E9"/>
                    </a:gs>
                    <a:gs pos="95000">
                      <a:sysClr val="window" lastClr="FFFFFF">
                        <a:lumMod val="65000"/>
                      </a:sysClr>
                    </a:gs>
                  </a:gsLst>
                  <a:path path="circle">
                    <a:fillToRect t="100000" r="100000"/>
                  </a:path>
                  <a:tileRect l="-100000" b="-100000"/>
                </a:gradFill>
                <a:ln w="12700" cap="flat" cmpd="sng" algn="ctr">
                  <a:noFill/>
                  <a:prstDash val="solid"/>
                  <a:miter lim="800000"/>
                </a:ln>
                <a:effectLst>
                  <a:softEdge rad="635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a:ln>
                      <a:noFill/>
                    </a:ln>
                    <a:solidFill>
                      <a:srgbClr val="02AFF3"/>
                    </a:solidFill>
                    <a:effectLst/>
                    <a:uLnTx/>
                    <a:uFillTx/>
                    <a:latin typeface="Calibri"/>
                    <a:ea typeface="宋体"/>
                    <a:cs typeface="+mn-cs"/>
                  </a:endParaRPr>
                </a:p>
              </p:txBody>
            </p:sp>
          </p:grpSp>
          <p:sp>
            <p:nvSpPr>
              <p:cNvPr id="30" name="文本框 1229"/>
              <p:cNvSpPr txBox="1"/>
              <p:nvPr/>
            </p:nvSpPr>
            <p:spPr>
              <a:xfrm>
                <a:off x="3791266" y="2508272"/>
                <a:ext cx="477907" cy="69529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smtClean="0">
                    <a:ln>
                      <a:noFill/>
                    </a:ln>
                    <a:solidFill>
                      <a:srgbClr val="02AFF3"/>
                    </a:solidFill>
                    <a:effectLst>
                      <a:innerShdw blurRad="63500" dist="50800" dir="18900000">
                        <a:prstClr val="black">
                          <a:alpha val="50000"/>
                        </a:prstClr>
                      </a:innerShdw>
                    </a:effectLst>
                    <a:uLnTx/>
                    <a:uFillTx/>
                  </a:rPr>
                  <a:t>B</a:t>
                </a:r>
                <a:endParaRPr kumimoji="0" lang="zh-CN" altLang="en-US" sz="3600" b="1" i="0" u="none" strike="noStrike" kern="0" cap="none" spc="0" normalizeH="0" baseline="0" noProof="0" dirty="0">
                  <a:ln>
                    <a:noFill/>
                  </a:ln>
                  <a:solidFill>
                    <a:srgbClr val="02AFF3"/>
                  </a:solidFill>
                  <a:effectLst>
                    <a:innerShdw blurRad="63500" dist="50800" dir="18900000">
                      <a:prstClr val="black">
                        <a:alpha val="50000"/>
                      </a:prstClr>
                    </a:innerShdw>
                  </a:effectLst>
                  <a:uLnTx/>
                  <a:uFillTx/>
                </a:endParaRPr>
              </a:p>
            </p:txBody>
          </p:sp>
        </p:grpSp>
      </p:grpSp>
      <p:sp>
        <p:nvSpPr>
          <p:cNvPr id="33" name="矩形 32"/>
          <p:cNvSpPr/>
          <p:nvPr/>
        </p:nvSpPr>
        <p:spPr>
          <a:xfrm>
            <a:off x="5008828" y="6144873"/>
            <a:ext cx="3804247" cy="507831"/>
          </a:xfrm>
          <a:prstGeom prst="rect">
            <a:avLst/>
          </a:prstGeom>
        </p:spPr>
        <p:txBody>
          <a:bodyPr wrap="none">
            <a:spAutoFit/>
          </a:bodyPr>
          <a:lstStyle/>
          <a:p>
            <a:pPr>
              <a:lnSpc>
                <a:spcPct val="150000"/>
              </a:lnSpc>
            </a:pPr>
            <a:r>
              <a:rPr lang="en-US" altLang="zh-CN" b="1" dirty="0" smtClean="0">
                <a:solidFill>
                  <a:srgbClr val="02AFF3"/>
                </a:solidFill>
                <a:latin typeface="思源黑体 CN Bold" pitchFamily="34" charset="-122"/>
                <a:ea typeface="思源黑体 CN Bold" pitchFamily="34" charset="-122"/>
                <a:cs typeface="Arial" pitchFamily="34" charset="0"/>
              </a:rPr>
              <a:t>A</a:t>
            </a:r>
            <a:r>
              <a:rPr lang="zh-CN" altLang="en-US" b="1" dirty="0" smtClean="0">
                <a:solidFill>
                  <a:srgbClr val="02AFF3"/>
                </a:solidFill>
                <a:latin typeface="思源黑体 CN Bold" pitchFamily="34" charset="-122"/>
                <a:ea typeface="思源黑体 CN Bold" pitchFamily="34" charset="-122"/>
                <a:cs typeface="Arial" pitchFamily="34" charset="0"/>
              </a:rPr>
              <a:t>：分面聚类</a:t>
            </a:r>
            <a:r>
              <a:rPr lang="en-US" altLang="zh-CN" b="1" dirty="0" smtClean="0">
                <a:solidFill>
                  <a:srgbClr val="02AFF3"/>
                </a:solidFill>
                <a:latin typeface="思源黑体 CN Bold" pitchFamily="34" charset="-122"/>
                <a:ea typeface="思源黑体 CN Bold" pitchFamily="34" charset="-122"/>
                <a:cs typeface="Arial" pitchFamily="34" charset="0"/>
              </a:rPr>
              <a:t>		B</a:t>
            </a:r>
            <a:r>
              <a:rPr lang="zh-CN" altLang="en-US" b="1" dirty="0" smtClean="0">
                <a:solidFill>
                  <a:srgbClr val="02AFF3"/>
                </a:solidFill>
                <a:latin typeface="思源黑体 CN Bold" pitchFamily="34" charset="-122"/>
                <a:ea typeface="思源黑体 CN Bold" pitchFamily="34" charset="-122"/>
                <a:cs typeface="Arial" pitchFamily="34" charset="0"/>
              </a:rPr>
              <a:t>：多种排序方式</a:t>
            </a:r>
            <a:endParaRPr lang="zh-CN" altLang="en-US" b="1" dirty="0">
              <a:solidFill>
                <a:srgbClr val="02AFF3"/>
              </a:solidFill>
              <a:latin typeface="思源黑体 CN Bold" pitchFamily="34" charset="-122"/>
              <a:ea typeface="思源黑体 CN Bold" pitchFamily="34" charset="-122"/>
            </a:endParaRPr>
          </a:p>
        </p:txBody>
      </p:sp>
      <p:sp>
        <p:nvSpPr>
          <p:cNvPr id="34" name="文本框 4"/>
          <p:cNvSpPr txBox="1"/>
          <p:nvPr/>
        </p:nvSpPr>
        <p:spPr>
          <a:xfrm>
            <a:off x="899742" y="394983"/>
            <a:ext cx="3831724" cy="430887"/>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功能二：结果筛选（寻优）</a:t>
            </a:r>
          </a:p>
        </p:txBody>
      </p:sp>
      <p:sp>
        <p:nvSpPr>
          <p:cNvPr id="35" name="矩形 34"/>
          <p:cNvSpPr/>
          <p:nvPr/>
        </p:nvSpPr>
        <p:spPr>
          <a:xfrm>
            <a:off x="392916"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3</a:t>
            </a:r>
            <a:endParaRPr kumimoji="1" lang="zh-CN" altLang="en-US" sz="2300" b="1" dirty="0">
              <a:solidFill>
                <a:srgbClr val="1B2135"/>
              </a:solidFill>
              <a:latin typeface="Calibri"/>
              <a:ea typeface="宋体"/>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strVal val="#ppt_x"/>
                                          </p:val>
                                        </p:tav>
                                        <p:tav tm="100000">
                                          <p:val>
                                            <p:strVal val="#ppt_x"/>
                                          </p:val>
                                        </p:tav>
                                      </p:tavLst>
                                    </p:anim>
                                    <p:anim calcmode="lin" valueType="num">
                                      <p:cBhvr>
                                        <p:cTn id="15"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53627" y="3276685"/>
            <a:ext cx="1838737" cy="135331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Picture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761827" y="3287834"/>
            <a:ext cx="1838738" cy="134595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870027" y="3300414"/>
            <a:ext cx="1821553" cy="133337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20027" y="3288894"/>
            <a:ext cx="1821553" cy="133337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1" name="文本框 4"/>
          <p:cNvSpPr txBox="1"/>
          <p:nvPr/>
        </p:nvSpPr>
        <p:spPr>
          <a:xfrm>
            <a:off x="899742" y="394983"/>
            <a:ext cx="3831724" cy="430887"/>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功能二：结果筛选（寻优）</a:t>
            </a:r>
          </a:p>
        </p:txBody>
      </p:sp>
      <p:sp>
        <p:nvSpPr>
          <p:cNvPr id="12" name="矩形 11"/>
          <p:cNvSpPr/>
          <p:nvPr/>
        </p:nvSpPr>
        <p:spPr>
          <a:xfrm>
            <a:off x="392916"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3</a:t>
            </a:r>
            <a:endParaRPr kumimoji="1" lang="zh-CN" altLang="en-US" sz="2300" b="1" dirty="0">
              <a:solidFill>
                <a:srgbClr val="1B2135"/>
              </a:solidFill>
              <a:latin typeface="Calibri"/>
              <a:ea typeface="宋体"/>
            </a:endParaRPr>
          </a:p>
        </p:txBody>
      </p:sp>
      <p:sp>
        <p:nvSpPr>
          <p:cNvPr id="13" name="矩形 12"/>
          <p:cNvSpPr/>
          <p:nvPr/>
        </p:nvSpPr>
        <p:spPr>
          <a:xfrm>
            <a:off x="899742" y="1747490"/>
            <a:ext cx="7685458" cy="830997"/>
          </a:xfrm>
          <a:prstGeom prst="rect">
            <a:avLst/>
          </a:prstGeom>
        </p:spPr>
        <p:txBody>
          <a:bodyPr wrap="square">
            <a:spAutoFit/>
          </a:bodyPr>
          <a:lstStyle/>
          <a:p>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左聚类面板支持“文献类型”、“期刊收录”、“领域”、“主题”、“机构”、“作者”、“传媒”、“年份”、“被引范围”的多类别层叠筛选，实现在任意检索条件下对检索结果进行再次组配，提高资源深度筛选效率。</a:t>
            </a:r>
          </a:p>
        </p:txBody>
      </p:sp>
      <p:sp>
        <p:nvSpPr>
          <p:cNvPr id="14" name="矩形 13"/>
          <p:cNvSpPr/>
          <p:nvPr/>
        </p:nvSpPr>
        <p:spPr>
          <a:xfrm>
            <a:off x="906940" y="1231900"/>
            <a:ext cx="2174599" cy="477054"/>
          </a:xfrm>
          <a:prstGeom prst="rect">
            <a:avLst/>
          </a:prstGeom>
        </p:spPr>
        <p:txBody>
          <a:bodyPr wrap="square">
            <a:spAutoFit/>
          </a:bodyPr>
          <a:lstStyle/>
          <a:p>
            <a:r>
              <a:rPr lang="zh-CN" altLang="en-US" sz="2500" dirty="0" smtClean="0">
                <a:solidFill>
                  <a:schemeClr val="tx2">
                    <a:lumMod val="50000"/>
                  </a:schemeClr>
                </a:solidFill>
                <a:latin typeface="思源黑体 CN Bold" pitchFamily="34" charset="-122"/>
                <a:ea typeface="思源黑体 CN Bold" pitchFamily="34" charset="-122"/>
                <a:cs typeface="Arial" pitchFamily="34" charset="0"/>
              </a:rPr>
              <a:t>分面聚类</a:t>
            </a:r>
          </a:p>
        </p:txBody>
      </p:sp>
      <p:grpSp>
        <p:nvGrpSpPr>
          <p:cNvPr id="15" name="组合 14"/>
          <p:cNvGrpSpPr/>
          <p:nvPr/>
        </p:nvGrpSpPr>
        <p:grpSpPr>
          <a:xfrm>
            <a:off x="553345" y="4794474"/>
            <a:ext cx="8138235" cy="1354306"/>
            <a:chOff x="553345" y="4794474"/>
            <a:chExt cx="8138235" cy="1354306"/>
          </a:xfrm>
        </p:grpSpPr>
        <p:pic>
          <p:nvPicPr>
            <p:cNvPr id="4" name="Picture 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770420" y="4794474"/>
              <a:ext cx="1830145" cy="134698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 name="Picture 9"/>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53345" y="4801794"/>
              <a:ext cx="1830145" cy="134698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8" name="Picture 10"/>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2674918" y="4801794"/>
              <a:ext cx="1830146" cy="133966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 name="图片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70027" y="4817119"/>
              <a:ext cx="1821553" cy="1331661"/>
            </a:xfrm>
            <a:prstGeom prst="rect">
              <a:avLst/>
            </a:prstGeom>
            <a:ln>
              <a:noFill/>
            </a:ln>
            <a:effectLst>
              <a:outerShdw blurRad="190500" algn="tl" rotWithShape="0">
                <a:srgbClr val="000000">
                  <a:alpha val="70000"/>
                </a:srgbClr>
              </a:outerShdw>
            </a:effectLst>
          </p:spPr>
        </p:pic>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1398102" y="1680898"/>
            <a:ext cx="6261100" cy="482626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矩形 5"/>
          <p:cNvSpPr/>
          <p:nvPr/>
        </p:nvSpPr>
        <p:spPr>
          <a:xfrm>
            <a:off x="4075444" y="1016000"/>
            <a:ext cx="3289454" cy="461665"/>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提供检索结果的多种排序方式。</a:t>
            </a:r>
          </a:p>
        </p:txBody>
      </p:sp>
      <p:sp>
        <p:nvSpPr>
          <p:cNvPr id="7" name="矩形 6"/>
          <p:cNvSpPr/>
          <p:nvPr/>
        </p:nvSpPr>
        <p:spPr>
          <a:xfrm>
            <a:off x="1593288" y="1038711"/>
            <a:ext cx="2174599" cy="477054"/>
          </a:xfrm>
          <a:prstGeom prst="rect">
            <a:avLst/>
          </a:prstGeom>
        </p:spPr>
        <p:txBody>
          <a:bodyPr wrap="squar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多种排序方式</a:t>
            </a:r>
          </a:p>
        </p:txBody>
      </p:sp>
      <p:sp>
        <p:nvSpPr>
          <p:cNvPr id="9" name="矩形 8"/>
          <p:cNvSpPr/>
          <p:nvPr/>
        </p:nvSpPr>
        <p:spPr>
          <a:xfrm>
            <a:off x="5391815" y="2210439"/>
            <a:ext cx="1020429" cy="902875"/>
          </a:xfrm>
          <a:prstGeom prst="rect">
            <a:avLst/>
          </a:prstGeom>
          <a:noFill/>
          <a:ln w="57150" cap="flat" cmpd="sng" algn="ctr">
            <a:solidFill>
              <a:srgbClr val="00B0F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0" name="文本框 4"/>
          <p:cNvSpPr txBox="1"/>
          <p:nvPr/>
        </p:nvSpPr>
        <p:spPr>
          <a:xfrm>
            <a:off x="899742" y="394983"/>
            <a:ext cx="3831724" cy="430887"/>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功能二：结果筛选（寻优）</a:t>
            </a:r>
          </a:p>
        </p:txBody>
      </p:sp>
      <p:sp>
        <p:nvSpPr>
          <p:cNvPr id="11" name="矩形 10"/>
          <p:cNvSpPr/>
          <p:nvPr/>
        </p:nvSpPr>
        <p:spPr>
          <a:xfrm>
            <a:off x="392916"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3</a:t>
            </a:r>
            <a:endParaRPr kumimoji="1" lang="zh-CN" altLang="en-US" sz="2300" b="1" dirty="0">
              <a:solidFill>
                <a:srgbClr val="1B2135"/>
              </a:solidFill>
              <a:latin typeface="Calibri"/>
              <a:ea typeface="宋体"/>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p:cNvPicPr>
            <a:picLocks noChangeAspect="1" noChangeArrowheads="1"/>
          </p:cNvPicPr>
          <p:nvPr/>
        </p:nvPicPr>
        <p:blipFill>
          <a:blip r:embed="rId3" cstate="print"/>
          <a:srcRect r="1135"/>
          <a:stretch>
            <a:fillRect/>
          </a:stretch>
        </p:blipFill>
        <p:spPr bwMode="auto">
          <a:xfrm>
            <a:off x="2950936" y="3982299"/>
            <a:ext cx="5837465" cy="157733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7" name="Picture 5"/>
          <p:cNvPicPr>
            <a:picLocks noChangeAspect="1" noChangeArrowheads="1"/>
          </p:cNvPicPr>
          <p:nvPr/>
        </p:nvPicPr>
        <p:blipFill>
          <a:blip r:embed="rId4" cstate="print"/>
          <a:srcRect/>
          <a:stretch>
            <a:fillRect/>
          </a:stretch>
        </p:blipFill>
        <p:spPr bwMode="auto">
          <a:xfrm>
            <a:off x="2941865" y="1803014"/>
            <a:ext cx="5846536" cy="166208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矩形 8"/>
          <p:cNvSpPr/>
          <p:nvPr/>
        </p:nvSpPr>
        <p:spPr>
          <a:xfrm>
            <a:off x="382602" y="2904872"/>
            <a:ext cx="3289454" cy="2126095"/>
          </a:xfrm>
          <a:prstGeom prst="rect">
            <a:avLst/>
          </a:prstGeom>
        </p:spPr>
        <p:txBody>
          <a:bodyPr wrap="square">
            <a:spAutoFit/>
          </a:bodyPr>
          <a:lstStyle/>
          <a:p>
            <a:pPr>
              <a:lnSpc>
                <a:spcPct val="150000"/>
              </a:lnSpc>
            </a:pPr>
            <a:r>
              <a:rPr lang="en-US" altLang="zh-CN" dirty="0" smtClean="0">
                <a:solidFill>
                  <a:srgbClr val="00B0F0"/>
                </a:solidFill>
                <a:latin typeface="思源黑体 CN Bold" pitchFamily="34" charset="-122"/>
                <a:ea typeface="思源黑体 CN Bold" pitchFamily="34" charset="-122"/>
                <a:cs typeface="Arial" pitchFamily="34" charset="0"/>
              </a:rPr>
              <a:t>·	</a:t>
            </a:r>
            <a:r>
              <a:rPr lang="zh-CN" altLang="en-US" dirty="0" smtClean="0">
                <a:solidFill>
                  <a:srgbClr val="00B0F0"/>
                </a:solidFill>
                <a:latin typeface="思源黑体 CN Bold" pitchFamily="34" charset="-122"/>
                <a:ea typeface="思源黑体 CN Bold" pitchFamily="34" charset="-122"/>
                <a:cs typeface="Arial" pitchFamily="34" charset="0"/>
              </a:rPr>
              <a:t>在线阅读</a:t>
            </a:r>
            <a:endParaRPr lang="en-US" altLang="zh-CN" dirty="0" smtClean="0">
              <a:solidFill>
                <a:srgbClr val="00B0F0"/>
              </a:solidFill>
              <a:latin typeface="思源黑体 CN Bold" pitchFamily="34" charset="-122"/>
              <a:ea typeface="思源黑体 CN Bold" pitchFamily="34" charset="-122"/>
              <a:cs typeface="Arial" pitchFamily="34" charset="0"/>
            </a:endParaRPr>
          </a:p>
          <a:p>
            <a:pPr>
              <a:lnSpc>
                <a:spcPct val="150000"/>
              </a:lnSpc>
            </a:pPr>
            <a:r>
              <a:rPr lang="en-US" altLang="zh-CN" dirty="0" smtClean="0">
                <a:solidFill>
                  <a:srgbClr val="00B0F0"/>
                </a:solidFill>
                <a:latin typeface="思源黑体 CN Bold" pitchFamily="34" charset="-122"/>
                <a:ea typeface="思源黑体 CN Bold" pitchFamily="34" charset="-122"/>
                <a:cs typeface="Arial" pitchFamily="34" charset="0"/>
              </a:rPr>
              <a:t>·	</a:t>
            </a:r>
            <a:r>
              <a:rPr lang="zh-CN" altLang="en-US" dirty="0" smtClean="0">
                <a:solidFill>
                  <a:srgbClr val="00B0F0"/>
                </a:solidFill>
                <a:latin typeface="思源黑体 CN Bold" pitchFamily="34" charset="-122"/>
                <a:ea typeface="思源黑体 CN Bold" pitchFamily="34" charset="-122"/>
                <a:cs typeface="Arial" pitchFamily="34" charset="0"/>
              </a:rPr>
              <a:t>下载全文</a:t>
            </a:r>
            <a:endParaRPr lang="en-US" altLang="zh-CN" dirty="0" smtClean="0">
              <a:solidFill>
                <a:srgbClr val="00B0F0"/>
              </a:solidFill>
              <a:latin typeface="思源黑体 CN Bold" pitchFamily="34" charset="-122"/>
              <a:ea typeface="思源黑体 CN Bold" pitchFamily="34" charset="-122"/>
              <a:cs typeface="Arial" pitchFamily="34" charset="0"/>
            </a:endParaRPr>
          </a:p>
          <a:p>
            <a:pPr>
              <a:lnSpc>
                <a:spcPct val="150000"/>
              </a:lnSpc>
            </a:pPr>
            <a:r>
              <a:rPr lang="en-US" altLang="zh-CN" dirty="0" smtClean="0">
                <a:solidFill>
                  <a:srgbClr val="00B0F0"/>
                </a:solidFill>
                <a:latin typeface="思源黑体 CN Bold" pitchFamily="34" charset="-122"/>
                <a:ea typeface="思源黑体 CN Bold" pitchFamily="34" charset="-122"/>
                <a:cs typeface="Arial" pitchFamily="34" charset="0"/>
              </a:rPr>
              <a:t>·	</a:t>
            </a:r>
            <a:r>
              <a:rPr lang="zh-CN" altLang="en-US" dirty="0" smtClean="0">
                <a:solidFill>
                  <a:srgbClr val="00B0F0"/>
                </a:solidFill>
                <a:latin typeface="思源黑体 CN Bold" pitchFamily="34" charset="-122"/>
                <a:ea typeface="思源黑体 CN Bold" pitchFamily="34" charset="-122"/>
                <a:cs typeface="Arial" pitchFamily="34" charset="0"/>
              </a:rPr>
              <a:t>文献传递</a:t>
            </a:r>
            <a:endParaRPr lang="en-US" altLang="zh-CN" dirty="0" smtClean="0">
              <a:solidFill>
                <a:srgbClr val="00B0F0"/>
              </a:solidFill>
              <a:latin typeface="思源黑体 CN Bold" pitchFamily="34" charset="-122"/>
              <a:ea typeface="思源黑体 CN Bold" pitchFamily="34" charset="-122"/>
              <a:cs typeface="Arial" pitchFamily="34" charset="0"/>
            </a:endParaRPr>
          </a:p>
          <a:p>
            <a:pPr>
              <a:lnSpc>
                <a:spcPct val="150000"/>
              </a:lnSpc>
            </a:pPr>
            <a:r>
              <a:rPr lang="en-US" altLang="zh-CN" dirty="0" smtClean="0">
                <a:solidFill>
                  <a:srgbClr val="00B0F0"/>
                </a:solidFill>
                <a:latin typeface="思源黑体 CN Bold" pitchFamily="34" charset="-122"/>
                <a:ea typeface="思源黑体 CN Bold" pitchFamily="34" charset="-122"/>
                <a:cs typeface="Arial" pitchFamily="34" charset="0"/>
              </a:rPr>
              <a:t>·	OA</a:t>
            </a:r>
            <a:r>
              <a:rPr lang="zh-CN" altLang="en-US" dirty="0" smtClean="0">
                <a:solidFill>
                  <a:srgbClr val="00B0F0"/>
                </a:solidFill>
                <a:latin typeface="思源黑体 CN Bold" pitchFamily="34" charset="-122"/>
                <a:ea typeface="思源黑体 CN Bold" pitchFamily="34" charset="-122"/>
                <a:cs typeface="Arial" pitchFamily="34" charset="0"/>
              </a:rPr>
              <a:t>期刊链接</a:t>
            </a:r>
            <a:endParaRPr lang="en-US" altLang="zh-CN" dirty="0" smtClean="0">
              <a:solidFill>
                <a:srgbClr val="00B0F0"/>
              </a:solidFill>
              <a:latin typeface="思源黑体 CN Bold" pitchFamily="34" charset="-122"/>
              <a:ea typeface="思源黑体 CN Bold" pitchFamily="34" charset="-122"/>
              <a:cs typeface="Arial" pitchFamily="34" charset="0"/>
            </a:endParaRPr>
          </a:p>
          <a:p>
            <a:pPr>
              <a:lnSpc>
                <a:spcPct val="150000"/>
              </a:lnSpc>
            </a:pPr>
            <a:r>
              <a:rPr lang="en-US" altLang="zh-CN" dirty="0" smtClean="0">
                <a:solidFill>
                  <a:srgbClr val="00B0F0"/>
                </a:solidFill>
                <a:latin typeface="思源黑体 CN Bold" pitchFamily="34" charset="-122"/>
                <a:ea typeface="思源黑体 CN Bold" pitchFamily="34" charset="-122"/>
                <a:cs typeface="Arial" pitchFamily="34" charset="0"/>
              </a:rPr>
              <a:t>·	</a:t>
            </a:r>
            <a:r>
              <a:rPr lang="zh-CN" altLang="en-US" dirty="0" smtClean="0">
                <a:solidFill>
                  <a:srgbClr val="00B0F0"/>
                </a:solidFill>
                <a:latin typeface="思源黑体 CN Bold" pitchFamily="34" charset="-122"/>
                <a:ea typeface="思源黑体 CN Bold" pitchFamily="34" charset="-122"/>
                <a:cs typeface="Arial" pitchFamily="34" charset="0"/>
              </a:rPr>
              <a:t>网络资源链接</a:t>
            </a:r>
          </a:p>
        </p:txBody>
      </p:sp>
      <p:sp>
        <p:nvSpPr>
          <p:cNvPr id="10" name="矩形 9"/>
          <p:cNvSpPr/>
          <p:nvPr/>
        </p:nvSpPr>
        <p:spPr>
          <a:xfrm>
            <a:off x="427206" y="2294970"/>
            <a:ext cx="3142556" cy="400110"/>
          </a:xfrm>
          <a:prstGeom prst="rect">
            <a:avLst/>
          </a:prstGeom>
        </p:spPr>
        <p:txBody>
          <a:bodyPr wrap="square">
            <a:spAutoFit/>
          </a:bodyPr>
          <a:lstStyle/>
          <a:p>
            <a:r>
              <a:rPr lang="zh-CN" altLang="en-US" sz="2000" dirty="0" smtClean="0">
                <a:solidFill>
                  <a:srgbClr val="44546A"/>
                </a:solidFill>
                <a:latin typeface="思源黑体 CN Bold" pitchFamily="34" charset="-122"/>
                <a:ea typeface="思源黑体 CN Bold" pitchFamily="34" charset="-122"/>
                <a:cs typeface="Arial" pitchFamily="34" charset="0"/>
              </a:rPr>
              <a:t>五大全文保障模式</a:t>
            </a:r>
          </a:p>
        </p:txBody>
      </p:sp>
      <p:sp>
        <p:nvSpPr>
          <p:cNvPr id="11" name="矩形 10"/>
          <p:cNvSpPr/>
          <p:nvPr/>
        </p:nvSpPr>
        <p:spPr>
          <a:xfrm>
            <a:off x="3870298" y="3132085"/>
            <a:ext cx="3165502" cy="333017"/>
          </a:xfrm>
          <a:prstGeom prst="rect">
            <a:avLst/>
          </a:prstGeom>
          <a:noFill/>
          <a:ln w="57150" cap="flat" cmpd="sng" algn="ctr">
            <a:solidFill>
              <a:srgbClr val="00B0F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3" name="矩形 12"/>
          <p:cNvSpPr/>
          <p:nvPr/>
        </p:nvSpPr>
        <p:spPr>
          <a:xfrm>
            <a:off x="3863949" y="5194689"/>
            <a:ext cx="1706587" cy="332967"/>
          </a:xfrm>
          <a:prstGeom prst="rect">
            <a:avLst/>
          </a:prstGeom>
          <a:noFill/>
          <a:ln w="57150" cap="flat" cmpd="sng" algn="ctr">
            <a:solidFill>
              <a:srgbClr val="00B0F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4" name="文本框 4"/>
          <p:cNvSpPr txBox="1"/>
          <p:nvPr/>
        </p:nvSpPr>
        <p:spPr>
          <a:xfrm>
            <a:off x="899742" y="406781"/>
            <a:ext cx="3831724" cy="407291"/>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功能三：全文保障</a:t>
            </a:r>
          </a:p>
        </p:txBody>
      </p:sp>
      <p:sp>
        <p:nvSpPr>
          <p:cNvPr id="15" name="矩形 14"/>
          <p:cNvSpPr/>
          <p:nvPr/>
        </p:nvSpPr>
        <p:spPr>
          <a:xfrm>
            <a:off x="392916"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3</a:t>
            </a:r>
            <a:endParaRPr kumimoji="1" lang="zh-CN" altLang="en-US" sz="2300" b="1" dirty="0">
              <a:solidFill>
                <a:srgbClr val="1B2135"/>
              </a:solidFill>
              <a:latin typeface="Calibri"/>
              <a:ea typeface="宋体"/>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0038" y="1479917"/>
            <a:ext cx="3142556" cy="477054"/>
          </a:xfrm>
          <a:prstGeom prst="rect">
            <a:avLst/>
          </a:prstGeom>
        </p:spPr>
        <p:txBody>
          <a:bodyPr wrap="squar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在线阅读</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10195" r="10531"/>
          <a:stretch>
            <a:fillRect/>
          </a:stretch>
        </p:blipFill>
        <p:spPr bwMode="auto">
          <a:xfrm>
            <a:off x="4443725" y="3094556"/>
            <a:ext cx="4353006" cy="27128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371049" y="3094557"/>
            <a:ext cx="3971310" cy="27464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椭圆 5"/>
          <p:cNvSpPr/>
          <p:nvPr/>
        </p:nvSpPr>
        <p:spPr>
          <a:xfrm>
            <a:off x="499228" y="3841632"/>
            <a:ext cx="433385" cy="433385"/>
          </a:xfrm>
          <a:prstGeom prst="ellipse">
            <a:avLst/>
          </a:prstGeom>
          <a:noFill/>
          <a:ln w="57150">
            <a:solidFill>
              <a:srgbClr val="029B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32613" y="3747336"/>
            <a:ext cx="3409746" cy="1240608"/>
          </a:xfrm>
          <a:prstGeom prst="rect">
            <a:avLst/>
          </a:prstGeom>
          <a:noFill/>
          <a:ln w="5715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42340" y="1979273"/>
            <a:ext cx="7821436" cy="830997"/>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原有的（浏览器）在线阅读功能的基础上，新增了全新的“放大镜”阅读预览体验，无需打开文献，即可实现全文预览。</a:t>
            </a:r>
          </a:p>
        </p:txBody>
      </p:sp>
      <p:sp>
        <p:nvSpPr>
          <p:cNvPr id="9" name="文本框 4"/>
          <p:cNvSpPr txBox="1"/>
          <p:nvPr/>
        </p:nvSpPr>
        <p:spPr>
          <a:xfrm>
            <a:off x="899742" y="406781"/>
            <a:ext cx="3831724" cy="407291"/>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功能三：全文保障</a:t>
            </a:r>
          </a:p>
        </p:txBody>
      </p:sp>
      <p:sp>
        <p:nvSpPr>
          <p:cNvPr id="10" name="矩形 9"/>
          <p:cNvSpPr/>
          <p:nvPr/>
        </p:nvSpPr>
        <p:spPr>
          <a:xfrm>
            <a:off x="392916"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3</a:t>
            </a:r>
            <a:endParaRPr kumimoji="1" lang="zh-CN" altLang="en-US" sz="2300" b="1" dirty="0">
              <a:solidFill>
                <a:srgbClr val="1B2135"/>
              </a:solidFill>
              <a:latin typeface="Calibri"/>
              <a:ea typeface="宋体"/>
            </a:endParaRPr>
          </a:p>
        </p:txBody>
      </p:sp>
    </p:spTree>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工作网盘\工作杂\Office模版\IOS9 STYLE [TEMPLATE]\背景图\5.jpg"/>
          <p:cNvPicPr>
            <a:picLocks noChangeAspect="1" noChangeArrowheads="1"/>
          </p:cNvPicPr>
          <p:nvPr/>
        </p:nvPicPr>
        <p:blipFill>
          <a:blip r:embed="rId3"/>
          <a:srcRect r="25000"/>
          <a:stretch>
            <a:fillRect/>
          </a:stretch>
        </p:blipFill>
        <p:spPr bwMode="auto">
          <a:xfrm>
            <a:off x="1" y="0"/>
            <a:ext cx="9143999" cy="6858000"/>
          </a:xfrm>
          <a:prstGeom prst="rect">
            <a:avLst/>
          </a:prstGeom>
          <a:noFill/>
        </p:spPr>
      </p:pic>
      <p:grpSp>
        <p:nvGrpSpPr>
          <p:cNvPr id="42" name="组合 41"/>
          <p:cNvGrpSpPr/>
          <p:nvPr/>
        </p:nvGrpSpPr>
        <p:grpSpPr>
          <a:xfrm>
            <a:off x="2737441" y="973652"/>
            <a:ext cx="3794230" cy="817850"/>
            <a:chOff x="551544" y="1570357"/>
            <a:chExt cx="5354324" cy="1154131"/>
          </a:xfrm>
        </p:grpSpPr>
        <p:sp>
          <p:nvSpPr>
            <p:cNvPr id="43" name="矩形 42"/>
            <p:cNvSpPr/>
            <p:nvPr/>
          </p:nvSpPr>
          <p:spPr>
            <a:xfrm>
              <a:off x="551544" y="1572151"/>
              <a:ext cx="5354324" cy="1107996"/>
            </a:xfrm>
            <a:prstGeom prst="rect">
              <a:avLst/>
            </a:prstGeom>
            <a:pattFill prst="wdUpDiag">
              <a:fgClr>
                <a:sysClr val="window" lastClr="FFFFFF">
                  <a:lumMod val="95000"/>
                </a:sysClr>
              </a:fgClr>
              <a:bgClr>
                <a:sysClr val="window" lastClr="FFFFFF"/>
              </a:bgClr>
            </a:pattFill>
            <a:ln w="12700" cap="flat" cmpd="sng" algn="ctr">
              <a:noFill/>
              <a:prstDash val="solid"/>
              <a:miter lim="800000"/>
            </a:ln>
            <a:effectLst>
              <a:outerShdw blurRad="50800" dist="38100" dir="5400000" algn="t" rotWithShape="0">
                <a:prstClr val="black">
                  <a:alpha val="40000"/>
                </a:prstClr>
              </a:outerShdw>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44" name="文本框 56"/>
            <p:cNvSpPr txBox="1"/>
            <p:nvPr/>
          </p:nvSpPr>
          <p:spPr>
            <a:xfrm>
              <a:off x="2685471" y="1868434"/>
              <a:ext cx="1997903" cy="651491"/>
            </a:xfrm>
            <a:prstGeom prst="rect">
              <a:avLst/>
            </a:prstGeom>
            <a:noFill/>
          </p:spPr>
          <p:txBody>
            <a:bodyPr wrap="none" rtlCol="0">
              <a:spAutoFit/>
            </a:bodyPr>
            <a:lstStyle>
              <a:defPPr>
                <a:defRPr lang="zh-CN"/>
              </a:defPPr>
              <a:lvl1pPr>
                <a:defRPr b="1">
                  <a:solidFill>
                    <a:schemeClr val="accent1"/>
                  </a:solidFill>
                  <a:latin typeface="Calibri" panose="020F0502020204030204" pitchFamily="34" charset="0"/>
                  <a:ea typeface="Adobe Gothic Std B" panose="020B0800000000000000" pitchFamily="34" charset="-128"/>
                </a:defRPr>
              </a:lvl1pPr>
            </a:lstStyle>
            <a:p>
              <a:pPr lvl="0" defTabSz="914400">
                <a:defRPr/>
              </a:pPr>
              <a:r>
                <a:rPr lang="zh-CN" altLang="en-US" sz="2400" kern="0" dirty="0" smtClean="0">
                  <a:solidFill>
                    <a:srgbClr val="44546A"/>
                  </a:solidFill>
                  <a:latin typeface="思源黑体 CN Bold" pitchFamily="34" charset="-122"/>
                  <a:ea typeface="思源黑体 CN Bold" pitchFamily="34" charset="-122"/>
                  <a:cs typeface="经典美黑简" pitchFamily="49" charset="-122"/>
                </a:rPr>
                <a:t>平台简介</a:t>
              </a:r>
            </a:p>
          </p:txBody>
        </p:sp>
        <p:sp>
          <p:nvSpPr>
            <p:cNvPr id="45" name="文本框 21"/>
            <p:cNvSpPr txBox="1"/>
            <p:nvPr/>
          </p:nvSpPr>
          <p:spPr>
            <a:xfrm>
              <a:off x="1689449" y="1616955"/>
              <a:ext cx="1007095" cy="11075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500" b="0" i="0" u="none" strike="noStrike" kern="0" cap="none" spc="0" normalizeH="0" baseline="0" noProof="0" dirty="0" smtClean="0">
                  <a:ln w="28575">
                    <a:solidFill>
                      <a:sysClr val="window" lastClr="FFFFFF"/>
                    </a:solidFill>
                  </a:ln>
                  <a:solidFill>
                    <a:srgbClr val="02AFF3"/>
                  </a:solidFill>
                  <a:effectLst>
                    <a:outerShdw blurRad="88900" dist="38100" dir="8100000" algn="tr" rotWithShape="0">
                      <a:prstClr val="black">
                        <a:alpha val="40000"/>
                      </a:prstClr>
                    </a:outerShdw>
                  </a:effectLst>
                  <a:uLnTx/>
                  <a:uFillTx/>
                  <a:latin typeface="Impact" panose="020B0806030902050204" pitchFamily="34" charset="0"/>
                </a:rPr>
                <a:t>01</a:t>
              </a:r>
              <a:endParaRPr kumimoji="0" lang="zh-CN" altLang="en-US" sz="4500" b="0" i="0" u="none" strike="noStrike" kern="0" cap="none" spc="0" normalizeH="0" baseline="0" noProof="0" dirty="0">
                <a:ln w="28575">
                  <a:solidFill>
                    <a:sysClr val="window" lastClr="FFFFFF"/>
                  </a:solidFill>
                </a:ln>
                <a:solidFill>
                  <a:srgbClr val="02AFF3"/>
                </a:solidFill>
                <a:effectLst>
                  <a:outerShdw blurRad="88900" dist="38100" dir="8100000" algn="tr" rotWithShape="0">
                    <a:prstClr val="black">
                      <a:alpha val="40000"/>
                    </a:prstClr>
                  </a:outerShdw>
                </a:effectLst>
                <a:uLnTx/>
                <a:uFillTx/>
                <a:latin typeface="Impact" panose="020B0806030902050204" pitchFamily="34" charset="0"/>
              </a:endParaRPr>
            </a:p>
          </p:txBody>
        </p:sp>
        <p:sp>
          <p:nvSpPr>
            <p:cNvPr id="51" name="直角三角形 50"/>
            <p:cNvSpPr/>
            <p:nvPr/>
          </p:nvSpPr>
          <p:spPr>
            <a:xfrm rot="5400000">
              <a:off x="587156" y="1534745"/>
              <a:ext cx="1107995" cy="1179220"/>
            </a:xfrm>
            <a:prstGeom prst="rtTriangle">
              <a:avLst/>
            </a:prstGeom>
            <a:gradFill flip="none" rotWithShape="1">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49" name="直角三角形 48"/>
            <p:cNvSpPr/>
            <p:nvPr/>
          </p:nvSpPr>
          <p:spPr>
            <a:xfrm rot="16200000">
              <a:off x="4757986" y="1532267"/>
              <a:ext cx="1103951" cy="1191811"/>
            </a:xfrm>
            <a:prstGeom prst="rtTriangle">
              <a:avLst/>
            </a:prstGeom>
            <a:gradFill>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lin ang="135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grpSp>
        <p:nvGrpSpPr>
          <p:cNvPr id="83" name="组合 82"/>
          <p:cNvGrpSpPr/>
          <p:nvPr/>
        </p:nvGrpSpPr>
        <p:grpSpPr>
          <a:xfrm>
            <a:off x="2737441" y="2333077"/>
            <a:ext cx="3794230" cy="817851"/>
            <a:chOff x="551544" y="1570357"/>
            <a:chExt cx="5354324" cy="1154132"/>
          </a:xfrm>
        </p:grpSpPr>
        <p:sp>
          <p:nvSpPr>
            <p:cNvPr id="84" name="矩形 83"/>
            <p:cNvSpPr/>
            <p:nvPr/>
          </p:nvSpPr>
          <p:spPr>
            <a:xfrm>
              <a:off x="551544" y="1572151"/>
              <a:ext cx="5354324" cy="1107996"/>
            </a:xfrm>
            <a:prstGeom prst="rect">
              <a:avLst/>
            </a:prstGeom>
            <a:pattFill prst="wdUpDiag">
              <a:fgClr>
                <a:sysClr val="window" lastClr="FFFFFF">
                  <a:lumMod val="95000"/>
                </a:sysClr>
              </a:fgClr>
              <a:bgClr>
                <a:sysClr val="window" lastClr="FFFFFF"/>
              </a:bgClr>
            </a:pattFill>
            <a:ln w="12700" cap="flat" cmpd="sng" algn="ctr">
              <a:noFill/>
              <a:prstDash val="solid"/>
              <a:miter lim="800000"/>
            </a:ln>
            <a:effectLst>
              <a:outerShdw blurRad="50800" dist="38100" dir="5400000" algn="t" rotWithShape="0">
                <a:prstClr val="black">
                  <a:alpha val="40000"/>
                </a:prstClr>
              </a:outerShdw>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85" name="文本框 56"/>
            <p:cNvSpPr txBox="1"/>
            <p:nvPr/>
          </p:nvSpPr>
          <p:spPr>
            <a:xfrm>
              <a:off x="2685471" y="1868434"/>
              <a:ext cx="1997902" cy="651491"/>
            </a:xfrm>
            <a:prstGeom prst="rect">
              <a:avLst/>
            </a:prstGeom>
            <a:noFill/>
          </p:spPr>
          <p:txBody>
            <a:bodyPr wrap="none" rtlCol="0">
              <a:spAutoFit/>
            </a:bodyPr>
            <a:lstStyle>
              <a:defPPr>
                <a:defRPr lang="zh-CN"/>
              </a:defPPr>
              <a:lvl1pPr>
                <a:defRPr b="1">
                  <a:solidFill>
                    <a:schemeClr val="accent1"/>
                  </a:solidFill>
                  <a:latin typeface="Calibri" panose="020F0502020204030204" pitchFamily="34" charset="0"/>
                  <a:ea typeface="Adobe Gothic Std B" panose="020B0800000000000000" pitchFamily="34" charset="-128"/>
                </a:defRPr>
              </a:lvl1pPr>
            </a:lstStyle>
            <a:p>
              <a:pPr lvl="0" defTabSz="914400">
                <a:defRPr/>
              </a:pPr>
              <a:r>
                <a:rPr lang="zh-CN" altLang="en-US" sz="2400" kern="0" dirty="0" smtClean="0">
                  <a:solidFill>
                    <a:srgbClr val="44546A"/>
                  </a:solidFill>
                  <a:latin typeface="思源黑体 CN Bold" pitchFamily="34" charset="-122"/>
                  <a:ea typeface="思源黑体 CN Bold" pitchFamily="34" charset="-122"/>
                  <a:cs typeface="经典美黑简" pitchFamily="49" charset="-122"/>
                </a:rPr>
                <a:t>平台参数</a:t>
              </a:r>
            </a:p>
          </p:txBody>
        </p:sp>
        <p:sp>
          <p:nvSpPr>
            <p:cNvPr id="86" name="文本框 21"/>
            <p:cNvSpPr txBox="1"/>
            <p:nvPr/>
          </p:nvSpPr>
          <p:spPr>
            <a:xfrm>
              <a:off x="1689448" y="1616955"/>
              <a:ext cx="1106628" cy="110753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500" b="0" i="0" u="none" strike="noStrike" kern="0" cap="none" spc="0" normalizeH="0" baseline="0" noProof="0" dirty="0" smtClean="0">
                  <a:ln w="28575">
                    <a:solidFill>
                      <a:sysClr val="window" lastClr="FFFFFF"/>
                    </a:solidFill>
                  </a:ln>
                  <a:solidFill>
                    <a:srgbClr val="02AFF3"/>
                  </a:solidFill>
                  <a:effectLst>
                    <a:outerShdw blurRad="88900" dist="38100" dir="8100000" algn="tr" rotWithShape="0">
                      <a:prstClr val="black">
                        <a:alpha val="40000"/>
                      </a:prstClr>
                    </a:outerShdw>
                  </a:effectLst>
                  <a:uLnTx/>
                  <a:uFillTx/>
                  <a:latin typeface="Impact" panose="020B0806030902050204" pitchFamily="34" charset="0"/>
                </a:rPr>
                <a:t>02</a:t>
              </a:r>
              <a:endParaRPr kumimoji="0" lang="zh-CN" altLang="en-US" sz="4500" b="0" i="0" u="none" strike="noStrike" kern="0" cap="none" spc="0" normalizeH="0" baseline="0" noProof="0" dirty="0">
                <a:ln w="28575">
                  <a:solidFill>
                    <a:sysClr val="window" lastClr="FFFFFF"/>
                  </a:solidFill>
                </a:ln>
                <a:solidFill>
                  <a:srgbClr val="02AFF3"/>
                </a:solidFill>
                <a:effectLst>
                  <a:outerShdw blurRad="88900" dist="38100" dir="8100000" algn="tr" rotWithShape="0">
                    <a:prstClr val="black">
                      <a:alpha val="40000"/>
                    </a:prstClr>
                  </a:outerShdw>
                </a:effectLst>
                <a:uLnTx/>
                <a:uFillTx/>
                <a:latin typeface="Impact" panose="020B0806030902050204" pitchFamily="34" charset="0"/>
              </a:endParaRPr>
            </a:p>
          </p:txBody>
        </p:sp>
        <p:sp>
          <p:nvSpPr>
            <p:cNvPr id="92" name="直角三角形 91"/>
            <p:cNvSpPr/>
            <p:nvPr/>
          </p:nvSpPr>
          <p:spPr>
            <a:xfrm rot="5400000">
              <a:off x="587156" y="1534745"/>
              <a:ext cx="1107995" cy="1179220"/>
            </a:xfrm>
            <a:prstGeom prst="rtTriangle">
              <a:avLst/>
            </a:prstGeom>
            <a:gradFill flip="none" rotWithShape="1">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90" name="直角三角形 89"/>
            <p:cNvSpPr/>
            <p:nvPr/>
          </p:nvSpPr>
          <p:spPr>
            <a:xfrm rot="16200000">
              <a:off x="4757987" y="1532267"/>
              <a:ext cx="1103951" cy="1191811"/>
            </a:xfrm>
            <a:prstGeom prst="rtTriangle">
              <a:avLst/>
            </a:prstGeom>
            <a:gradFill>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lin ang="135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grpSp>
        <p:nvGrpSpPr>
          <p:cNvPr id="93" name="组合 92"/>
          <p:cNvGrpSpPr/>
          <p:nvPr/>
        </p:nvGrpSpPr>
        <p:grpSpPr>
          <a:xfrm>
            <a:off x="2737441" y="3692503"/>
            <a:ext cx="3794230" cy="817851"/>
            <a:chOff x="551544" y="1570357"/>
            <a:chExt cx="5354324" cy="1154132"/>
          </a:xfrm>
        </p:grpSpPr>
        <p:sp>
          <p:nvSpPr>
            <p:cNvPr id="94" name="矩形 93"/>
            <p:cNvSpPr/>
            <p:nvPr/>
          </p:nvSpPr>
          <p:spPr>
            <a:xfrm>
              <a:off x="551544" y="1572151"/>
              <a:ext cx="5354324" cy="1107996"/>
            </a:xfrm>
            <a:prstGeom prst="rect">
              <a:avLst/>
            </a:prstGeom>
            <a:pattFill prst="wdUpDiag">
              <a:fgClr>
                <a:sysClr val="window" lastClr="FFFFFF">
                  <a:lumMod val="95000"/>
                </a:sysClr>
              </a:fgClr>
              <a:bgClr>
                <a:sysClr val="window" lastClr="FFFFFF"/>
              </a:bgClr>
            </a:pattFill>
            <a:ln w="12700" cap="flat" cmpd="sng" algn="ctr">
              <a:noFill/>
              <a:prstDash val="solid"/>
              <a:miter lim="800000"/>
            </a:ln>
            <a:effectLst>
              <a:outerShdw blurRad="50800" dist="38100" dir="5400000" algn="t" rotWithShape="0">
                <a:prstClr val="black">
                  <a:alpha val="40000"/>
                </a:prstClr>
              </a:outerShdw>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95" name="文本框 56"/>
            <p:cNvSpPr txBox="1"/>
            <p:nvPr/>
          </p:nvSpPr>
          <p:spPr>
            <a:xfrm>
              <a:off x="2685471" y="1868434"/>
              <a:ext cx="1997902" cy="651491"/>
            </a:xfrm>
            <a:prstGeom prst="rect">
              <a:avLst/>
            </a:prstGeom>
            <a:noFill/>
          </p:spPr>
          <p:txBody>
            <a:bodyPr wrap="none" rtlCol="0">
              <a:spAutoFit/>
            </a:bodyPr>
            <a:lstStyle>
              <a:defPPr>
                <a:defRPr lang="zh-CN"/>
              </a:defPPr>
              <a:lvl1pPr>
                <a:defRPr b="1">
                  <a:solidFill>
                    <a:schemeClr val="accent1"/>
                  </a:solidFill>
                  <a:latin typeface="Calibri" panose="020F0502020204030204" pitchFamily="34" charset="0"/>
                  <a:ea typeface="Adobe Gothic Std B" panose="020B0800000000000000" pitchFamily="34" charset="-128"/>
                </a:defRPr>
              </a:lvl1pPr>
            </a:lstStyle>
            <a:p>
              <a:pPr lvl="0" defTabSz="914400">
                <a:defRPr/>
              </a:pPr>
              <a:r>
                <a:rPr lang="zh-CN" altLang="en-US" sz="2400" kern="0" dirty="0" smtClean="0">
                  <a:solidFill>
                    <a:srgbClr val="44546A"/>
                  </a:solidFill>
                  <a:latin typeface="思源黑体 CN Bold" pitchFamily="34" charset="-122"/>
                  <a:ea typeface="思源黑体 CN Bold" pitchFamily="34" charset="-122"/>
                  <a:cs typeface="经典美黑简" pitchFamily="49" charset="-122"/>
                </a:rPr>
                <a:t>六大功能</a:t>
              </a:r>
            </a:p>
          </p:txBody>
        </p:sp>
        <p:sp>
          <p:nvSpPr>
            <p:cNvPr id="96" name="文本框 21"/>
            <p:cNvSpPr txBox="1"/>
            <p:nvPr/>
          </p:nvSpPr>
          <p:spPr>
            <a:xfrm>
              <a:off x="1689448" y="1616955"/>
              <a:ext cx="1129249" cy="110753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500" b="0" i="0" u="none" strike="noStrike" kern="0" cap="none" spc="0" normalizeH="0" baseline="0" noProof="0" dirty="0" smtClean="0">
                  <a:ln w="28575">
                    <a:solidFill>
                      <a:sysClr val="window" lastClr="FFFFFF"/>
                    </a:solidFill>
                  </a:ln>
                  <a:solidFill>
                    <a:srgbClr val="02AFF3"/>
                  </a:solidFill>
                  <a:effectLst>
                    <a:outerShdw blurRad="88900" dist="38100" dir="8100000" algn="tr" rotWithShape="0">
                      <a:prstClr val="black">
                        <a:alpha val="40000"/>
                      </a:prstClr>
                    </a:outerShdw>
                  </a:effectLst>
                  <a:uLnTx/>
                  <a:uFillTx/>
                  <a:latin typeface="Impact" panose="020B0806030902050204" pitchFamily="34" charset="0"/>
                </a:rPr>
                <a:t>03</a:t>
              </a:r>
              <a:endParaRPr kumimoji="0" lang="zh-CN" altLang="en-US" sz="4500" b="0" i="0" u="none" strike="noStrike" kern="0" cap="none" spc="0" normalizeH="0" baseline="0" noProof="0" dirty="0">
                <a:ln w="28575">
                  <a:solidFill>
                    <a:sysClr val="window" lastClr="FFFFFF"/>
                  </a:solidFill>
                </a:ln>
                <a:solidFill>
                  <a:srgbClr val="02AFF3"/>
                </a:solidFill>
                <a:effectLst>
                  <a:outerShdw blurRad="88900" dist="38100" dir="8100000" algn="tr" rotWithShape="0">
                    <a:prstClr val="black">
                      <a:alpha val="40000"/>
                    </a:prstClr>
                  </a:outerShdw>
                </a:effectLst>
                <a:uLnTx/>
                <a:uFillTx/>
                <a:latin typeface="Impact" panose="020B0806030902050204" pitchFamily="34" charset="0"/>
              </a:endParaRPr>
            </a:p>
          </p:txBody>
        </p:sp>
        <p:sp>
          <p:nvSpPr>
            <p:cNvPr id="102" name="直角三角形 101"/>
            <p:cNvSpPr/>
            <p:nvPr/>
          </p:nvSpPr>
          <p:spPr>
            <a:xfrm rot="5400000">
              <a:off x="587156" y="1534745"/>
              <a:ext cx="1107995" cy="1179220"/>
            </a:xfrm>
            <a:prstGeom prst="rtTriangle">
              <a:avLst/>
            </a:prstGeom>
            <a:gradFill flip="none" rotWithShape="1">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00" name="直角三角形 99"/>
            <p:cNvSpPr/>
            <p:nvPr/>
          </p:nvSpPr>
          <p:spPr>
            <a:xfrm rot="16200000">
              <a:off x="4757987" y="1532267"/>
              <a:ext cx="1103951" cy="1191811"/>
            </a:xfrm>
            <a:prstGeom prst="rtTriangle">
              <a:avLst/>
            </a:prstGeom>
            <a:gradFill>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lin ang="135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grpSp>
        <p:nvGrpSpPr>
          <p:cNvPr id="103" name="组合 102"/>
          <p:cNvGrpSpPr/>
          <p:nvPr/>
        </p:nvGrpSpPr>
        <p:grpSpPr>
          <a:xfrm>
            <a:off x="2737441" y="5051930"/>
            <a:ext cx="3794230" cy="817851"/>
            <a:chOff x="551544" y="1570357"/>
            <a:chExt cx="5354324" cy="1154132"/>
          </a:xfrm>
        </p:grpSpPr>
        <p:sp>
          <p:nvSpPr>
            <p:cNvPr id="104" name="矩形 103"/>
            <p:cNvSpPr/>
            <p:nvPr/>
          </p:nvSpPr>
          <p:spPr>
            <a:xfrm>
              <a:off x="551544" y="1572151"/>
              <a:ext cx="5354324" cy="1107996"/>
            </a:xfrm>
            <a:prstGeom prst="rect">
              <a:avLst/>
            </a:prstGeom>
            <a:pattFill prst="wdUpDiag">
              <a:fgClr>
                <a:sysClr val="window" lastClr="FFFFFF">
                  <a:lumMod val="95000"/>
                </a:sysClr>
              </a:fgClr>
              <a:bgClr>
                <a:sysClr val="window" lastClr="FFFFFF"/>
              </a:bgClr>
            </a:pattFill>
            <a:ln w="12700" cap="flat" cmpd="sng" algn="ctr">
              <a:noFill/>
              <a:prstDash val="solid"/>
              <a:miter lim="800000"/>
            </a:ln>
            <a:effectLst>
              <a:outerShdw blurRad="50800" dist="38100" dir="5400000" algn="t" rotWithShape="0">
                <a:prstClr val="black">
                  <a:alpha val="40000"/>
                </a:prstClr>
              </a:outerShdw>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05" name="文本框 56"/>
            <p:cNvSpPr txBox="1"/>
            <p:nvPr/>
          </p:nvSpPr>
          <p:spPr>
            <a:xfrm>
              <a:off x="2685471" y="1868434"/>
              <a:ext cx="1997902" cy="651491"/>
            </a:xfrm>
            <a:prstGeom prst="rect">
              <a:avLst/>
            </a:prstGeom>
            <a:noFill/>
          </p:spPr>
          <p:txBody>
            <a:bodyPr wrap="none" rtlCol="0">
              <a:spAutoFit/>
            </a:bodyPr>
            <a:lstStyle>
              <a:defPPr>
                <a:defRPr lang="zh-CN"/>
              </a:defPPr>
              <a:lvl1pPr>
                <a:defRPr b="1">
                  <a:solidFill>
                    <a:schemeClr val="accent1"/>
                  </a:solidFill>
                  <a:latin typeface="Calibri" panose="020F0502020204030204" pitchFamily="34" charset="0"/>
                  <a:ea typeface="Adobe Gothic Std B" panose="020B0800000000000000" pitchFamily="34" charset="-128"/>
                </a:defRPr>
              </a:lvl1pPr>
            </a:lstStyle>
            <a:p>
              <a:pPr lvl="0" defTabSz="914400">
                <a:defRPr/>
              </a:pPr>
              <a:r>
                <a:rPr lang="zh-CN" altLang="en-US" sz="2400" kern="0" dirty="0" smtClean="0">
                  <a:solidFill>
                    <a:srgbClr val="44546A"/>
                  </a:solidFill>
                  <a:latin typeface="思源黑体 CN Bold" pitchFamily="34" charset="-122"/>
                  <a:ea typeface="思源黑体 CN Bold" pitchFamily="34" charset="-122"/>
                  <a:cs typeface="经典美黑简" pitchFamily="49" charset="-122"/>
                </a:rPr>
                <a:t>平台价值</a:t>
              </a:r>
            </a:p>
          </p:txBody>
        </p:sp>
        <p:sp>
          <p:nvSpPr>
            <p:cNvPr id="106" name="文本框 21"/>
            <p:cNvSpPr txBox="1"/>
            <p:nvPr/>
          </p:nvSpPr>
          <p:spPr>
            <a:xfrm>
              <a:off x="1689448" y="1616955"/>
              <a:ext cx="1129249" cy="110753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500" b="0" i="0" u="none" strike="noStrike" kern="0" cap="none" spc="0" normalizeH="0" baseline="0" noProof="0" dirty="0" smtClean="0">
                  <a:ln w="28575">
                    <a:solidFill>
                      <a:sysClr val="window" lastClr="FFFFFF"/>
                    </a:solidFill>
                  </a:ln>
                  <a:solidFill>
                    <a:srgbClr val="02AFF3"/>
                  </a:solidFill>
                  <a:effectLst>
                    <a:outerShdw blurRad="88900" dist="38100" dir="8100000" algn="tr" rotWithShape="0">
                      <a:prstClr val="black">
                        <a:alpha val="40000"/>
                      </a:prstClr>
                    </a:outerShdw>
                  </a:effectLst>
                  <a:uLnTx/>
                  <a:uFillTx/>
                  <a:latin typeface="Impact" panose="020B0806030902050204" pitchFamily="34" charset="0"/>
                </a:rPr>
                <a:t>04</a:t>
              </a:r>
              <a:endParaRPr kumimoji="0" lang="zh-CN" altLang="en-US" sz="4500" b="0" i="0" u="none" strike="noStrike" kern="0" cap="none" spc="0" normalizeH="0" baseline="0" noProof="0" dirty="0">
                <a:ln w="28575">
                  <a:solidFill>
                    <a:sysClr val="window" lastClr="FFFFFF"/>
                  </a:solidFill>
                </a:ln>
                <a:solidFill>
                  <a:srgbClr val="02AFF3"/>
                </a:solidFill>
                <a:effectLst>
                  <a:outerShdw blurRad="88900" dist="38100" dir="8100000" algn="tr" rotWithShape="0">
                    <a:prstClr val="black">
                      <a:alpha val="40000"/>
                    </a:prstClr>
                  </a:outerShdw>
                </a:effectLst>
                <a:uLnTx/>
                <a:uFillTx/>
                <a:latin typeface="Impact" panose="020B0806030902050204" pitchFamily="34" charset="0"/>
              </a:endParaRPr>
            </a:p>
          </p:txBody>
        </p:sp>
        <p:sp>
          <p:nvSpPr>
            <p:cNvPr id="112" name="直角三角形 111"/>
            <p:cNvSpPr/>
            <p:nvPr/>
          </p:nvSpPr>
          <p:spPr>
            <a:xfrm rot="5400000">
              <a:off x="587156" y="1534745"/>
              <a:ext cx="1107995" cy="1179220"/>
            </a:xfrm>
            <a:prstGeom prst="rtTriangle">
              <a:avLst/>
            </a:prstGeom>
            <a:gradFill flip="none" rotWithShape="1">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10" name="直角三角形 109"/>
            <p:cNvSpPr/>
            <p:nvPr/>
          </p:nvSpPr>
          <p:spPr>
            <a:xfrm rot="16200000">
              <a:off x="4757987" y="1532267"/>
              <a:ext cx="1103951" cy="1191811"/>
            </a:xfrm>
            <a:prstGeom prst="rtTriangle">
              <a:avLst/>
            </a:prstGeom>
            <a:gradFill>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lin ang="135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Tree>
  </p:cSld>
  <p:clrMapOvr>
    <a:masterClrMapping/>
  </p:clrMapOvr>
  <p:transition>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37792" y="1105180"/>
            <a:ext cx="3142556" cy="477054"/>
          </a:xfrm>
          <a:prstGeom prst="rect">
            <a:avLst/>
          </a:prstGeom>
        </p:spPr>
        <p:txBody>
          <a:bodyPr wrap="squar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下载全文</a:t>
            </a:r>
          </a:p>
        </p:txBody>
      </p:sp>
      <p:sp>
        <p:nvSpPr>
          <p:cNvPr id="6" name="矩形 5"/>
          <p:cNvSpPr/>
          <p:nvPr/>
        </p:nvSpPr>
        <p:spPr>
          <a:xfrm>
            <a:off x="798142" y="1579136"/>
            <a:ext cx="7990258" cy="830997"/>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在优化了传统的</a:t>
            </a:r>
            <a:r>
              <a:rPr lang="en-US" altLang="zh-CN" sz="1600" dirty="0" smtClean="0">
                <a:solidFill>
                  <a:prstClr val="black">
                    <a:lumMod val="75000"/>
                    <a:lumOff val="25000"/>
                  </a:prstClr>
                </a:solidFill>
                <a:latin typeface="思源黑体 CN Medium" pitchFamily="34" charset="-122"/>
                <a:ea typeface="思源黑体 CN Medium" pitchFamily="34" charset="-122"/>
                <a:cs typeface="Arial" pitchFamily="34" charset="0"/>
              </a:rPr>
              <a:t>PC</a:t>
            </a: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端下载体验的基础上，新增移动端下载功能。</a:t>
            </a:r>
          </a:p>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安装了“中文期刊手机助手”的移动端设备，可扫描二维码，通过移动设备下载全文。</a:t>
            </a:r>
          </a:p>
        </p:txBody>
      </p:sp>
      <p:sp>
        <p:nvSpPr>
          <p:cNvPr id="7" name="文本框 4"/>
          <p:cNvSpPr txBox="1"/>
          <p:nvPr/>
        </p:nvSpPr>
        <p:spPr>
          <a:xfrm>
            <a:off x="899742" y="406781"/>
            <a:ext cx="3831724" cy="407291"/>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功能三：全文保障</a:t>
            </a:r>
          </a:p>
        </p:txBody>
      </p:sp>
      <p:sp>
        <p:nvSpPr>
          <p:cNvPr id="8" name="矩形 7"/>
          <p:cNvSpPr/>
          <p:nvPr/>
        </p:nvSpPr>
        <p:spPr>
          <a:xfrm>
            <a:off x="392916"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3</a:t>
            </a:r>
            <a:endParaRPr kumimoji="1" lang="zh-CN" altLang="en-US" sz="2300" b="1" dirty="0">
              <a:solidFill>
                <a:srgbClr val="1B2135"/>
              </a:solidFill>
              <a:latin typeface="Calibri"/>
              <a:ea typeface="宋体"/>
            </a:endParaRPr>
          </a:p>
        </p:txBody>
      </p:sp>
      <p:pic>
        <p:nvPicPr>
          <p:cNvPr id="9" name="Picture 2"/>
          <p:cNvPicPr>
            <a:picLocks noChangeAspect="1" noChangeArrowheads="1"/>
          </p:cNvPicPr>
          <p:nvPr/>
        </p:nvPicPr>
        <p:blipFill>
          <a:blip r:embed="rId3" cstate="print"/>
          <a:srcRect/>
          <a:stretch>
            <a:fillRect/>
          </a:stretch>
        </p:blipFill>
        <p:spPr bwMode="auto">
          <a:xfrm>
            <a:off x="1229974" y="2498725"/>
            <a:ext cx="6657975" cy="40290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 name="矩形 9"/>
          <p:cNvSpPr/>
          <p:nvPr/>
        </p:nvSpPr>
        <p:spPr>
          <a:xfrm>
            <a:off x="4872259" y="2908300"/>
            <a:ext cx="1437715" cy="1587500"/>
          </a:xfrm>
          <a:prstGeom prst="rect">
            <a:avLst/>
          </a:prstGeom>
          <a:noFill/>
          <a:ln w="5715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21907" y="1661529"/>
            <a:ext cx="3142556" cy="477054"/>
          </a:xfrm>
          <a:prstGeom prst="rect">
            <a:avLst/>
          </a:prstGeom>
        </p:spPr>
        <p:txBody>
          <a:bodyPr wrap="squar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文献传递</a:t>
            </a:r>
          </a:p>
        </p:txBody>
      </p:sp>
      <p:sp>
        <p:nvSpPr>
          <p:cNvPr id="6" name="矩形 5"/>
          <p:cNvSpPr/>
          <p:nvPr/>
        </p:nvSpPr>
        <p:spPr>
          <a:xfrm>
            <a:off x="392916" y="2475568"/>
            <a:ext cx="3171547" cy="3416320"/>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部分不能直接通过在线阅读或下载的方式获取全文的文献，可通过 “文献传递”方式，使用邮箱索取文献全文。</a:t>
            </a:r>
          </a:p>
          <a:p>
            <a:pPr>
              <a:lnSpc>
                <a:spcPct val="150000"/>
              </a:lnSpc>
            </a:pPr>
            <a:endPar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endParaRPr>
          </a:p>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只需输入邮箱以及验证码，系统将会自动处理请求，</a:t>
            </a:r>
            <a:r>
              <a:rPr lang="en-US" altLang="zh-CN" sz="1600" dirty="0" smtClean="0">
                <a:solidFill>
                  <a:prstClr val="black">
                    <a:lumMod val="75000"/>
                    <a:lumOff val="25000"/>
                  </a:prstClr>
                </a:solidFill>
                <a:latin typeface="思源黑体 CN Medium" pitchFamily="34" charset="-122"/>
                <a:ea typeface="思源黑体 CN Medium" pitchFamily="34" charset="-122"/>
                <a:cs typeface="Arial" pitchFamily="34" charset="0"/>
              </a:rPr>
              <a:t>5</a:t>
            </a: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分钟之内将文章的下载链接发送到邮箱当中，点击即可获取。</a:t>
            </a:r>
          </a:p>
        </p:txBody>
      </p:sp>
      <p:sp>
        <p:nvSpPr>
          <p:cNvPr id="7" name="文本框 4"/>
          <p:cNvSpPr txBox="1"/>
          <p:nvPr/>
        </p:nvSpPr>
        <p:spPr>
          <a:xfrm>
            <a:off x="899742" y="406781"/>
            <a:ext cx="3831724" cy="407291"/>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功能三：全文保障</a:t>
            </a:r>
          </a:p>
        </p:txBody>
      </p:sp>
      <p:sp>
        <p:nvSpPr>
          <p:cNvPr id="8" name="矩形 7"/>
          <p:cNvSpPr/>
          <p:nvPr/>
        </p:nvSpPr>
        <p:spPr>
          <a:xfrm>
            <a:off x="392916"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3</a:t>
            </a:r>
            <a:endParaRPr kumimoji="1" lang="zh-CN" altLang="en-US" sz="2300" b="1" dirty="0">
              <a:solidFill>
                <a:srgbClr val="1B2135"/>
              </a:solidFill>
              <a:latin typeface="Calibri"/>
              <a:ea typeface="宋体"/>
            </a:endParaRPr>
          </a:p>
        </p:txBody>
      </p:sp>
      <p:pic>
        <p:nvPicPr>
          <p:cNvPr id="9" name="图片 8" descr="QQ截图20150322181854_副本.png"/>
          <p:cNvPicPr>
            <a:picLocks noChangeAspect="1"/>
          </p:cNvPicPr>
          <p:nvPr/>
        </p:nvPicPr>
        <p:blipFill>
          <a:blip r:embed="rId3" cstate="print"/>
          <a:srcRect/>
          <a:stretch>
            <a:fillRect/>
          </a:stretch>
        </p:blipFill>
        <p:spPr bwMode="auto">
          <a:xfrm>
            <a:off x="3791569" y="1494264"/>
            <a:ext cx="4996950" cy="4528295"/>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29055" y="1470382"/>
            <a:ext cx="3142556" cy="477054"/>
          </a:xfrm>
          <a:prstGeom prst="rect">
            <a:avLst/>
          </a:prstGeom>
        </p:spPr>
        <p:txBody>
          <a:bodyPr wrap="square">
            <a:spAutoFit/>
          </a:bodyPr>
          <a:lstStyle/>
          <a:p>
            <a:r>
              <a:rPr lang="en-US" altLang="zh-CN" sz="2500" dirty="0" smtClean="0">
                <a:solidFill>
                  <a:srgbClr val="44546A"/>
                </a:solidFill>
                <a:latin typeface="思源黑体 CN Bold" pitchFamily="34" charset="-122"/>
                <a:ea typeface="思源黑体 CN Bold" pitchFamily="34" charset="-122"/>
                <a:cs typeface="Arial" pitchFamily="34" charset="0"/>
              </a:rPr>
              <a:t>OA</a:t>
            </a:r>
            <a:r>
              <a:rPr lang="zh-CN" altLang="en-US" sz="2500" dirty="0" smtClean="0">
                <a:solidFill>
                  <a:srgbClr val="44546A"/>
                </a:solidFill>
                <a:latin typeface="思源黑体 CN Bold" pitchFamily="34" charset="-122"/>
                <a:ea typeface="思源黑体 CN Bold" pitchFamily="34" charset="-122"/>
                <a:cs typeface="Arial" pitchFamily="34" charset="0"/>
              </a:rPr>
              <a:t>期刊链接</a:t>
            </a:r>
          </a:p>
        </p:txBody>
      </p:sp>
      <p:sp>
        <p:nvSpPr>
          <p:cNvPr id="6" name="矩形 5"/>
          <p:cNvSpPr/>
          <p:nvPr/>
        </p:nvSpPr>
        <p:spPr>
          <a:xfrm>
            <a:off x="1351357" y="1969738"/>
            <a:ext cx="6659845" cy="423065"/>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部分</a:t>
            </a:r>
            <a:r>
              <a:rPr lang="en-US" altLang="zh-CN" sz="1600" dirty="0" smtClean="0">
                <a:solidFill>
                  <a:prstClr val="black">
                    <a:lumMod val="75000"/>
                    <a:lumOff val="25000"/>
                  </a:prstClr>
                </a:solidFill>
                <a:latin typeface="思源黑体 CN Medium" pitchFamily="34" charset="-122"/>
                <a:ea typeface="思源黑体 CN Medium" pitchFamily="34" charset="-122"/>
                <a:cs typeface="Arial" pitchFamily="34" charset="0"/>
              </a:rPr>
              <a:t>OA</a:t>
            </a: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（开放存取</a:t>
            </a:r>
            <a:r>
              <a:rPr lang="en-US" altLang="zh-CN" sz="1600" dirty="0" smtClean="0">
                <a:solidFill>
                  <a:prstClr val="black">
                    <a:lumMod val="75000"/>
                    <a:lumOff val="25000"/>
                  </a:prstClr>
                </a:solidFill>
                <a:latin typeface="思源黑体 CN Medium" pitchFamily="34" charset="-122"/>
                <a:ea typeface="思源黑体 CN Medium" pitchFamily="34" charset="-122"/>
                <a:cs typeface="Arial" pitchFamily="34" charset="0"/>
              </a:rPr>
              <a:t>Open Access</a:t>
            </a: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）期刊或文献，提供</a:t>
            </a:r>
            <a:r>
              <a:rPr lang="en-US" altLang="zh-CN" sz="1600" dirty="0" smtClean="0">
                <a:solidFill>
                  <a:prstClr val="black">
                    <a:lumMod val="75000"/>
                    <a:lumOff val="25000"/>
                  </a:prstClr>
                </a:solidFill>
                <a:latin typeface="思源黑体 CN Medium" pitchFamily="34" charset="-122"/>
                <a:ea typeface="思源黑体 CN Medium" pitchFamily="34" charset="-122"/>
                <a:cs typeface="Arial" pitchFamily="34" charset="0"/>
              </a:rPr>
              <a:t>OA</a:t>
            </a: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平台下载指引。</a:t>
            </a:r>
          </a:p>
        </p:txBody>
      </p:sp>
      <p:sp>
        <p:nvSpPr>
          <p:cNvPr id="7" name="文本框 4"/>
          <p:cNvSpPr txBox="1"/>
          <p:nvPr/>
        </p:nvSpPr>
        <p:spPr>
          <a:xfrm>
            <a:off x="899742" y="406781"/>
            <a:ext cx="3831724" cy="407291"/>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功能三：全文保障</a:t>
            </a:r>
          </a:p>
        </p:txBody>
      </p:sp>
      <p:sp>
        <p:nvSpPr>
          <p:cNvPr id="8" name="矩形 7"/>
          <p:cNvSpPr/>
          <p:nvPr/>
        </p:nvSpPr>
        <p:spPr>
          <a:xfrm>
            <a:off x="392916"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3</a:t>
            </a:r>
            <a:endParaRPr kumimoji="1" lang="zh-CN" altLang="en-US" sz="2300" b="1" dirty="0">
              <a:solidFill>
                <a:srgbClr val="1B2135"/>
              </a:solidFill>
              <a:latin typeface="Calibri"/>
              <a:ea typeface="宋体"/>
            </a:endParaRPr>
          </a:p>
        </p:txBody>
      </p:sp>
      <p:pic>
        <p:nvPicPr>
          <p:cNvPr id="10" name="图片 9"/>
          <p:cNvPicPr>
            <a:picLocks noChangeAspect="1" noChangeArrowheads="1"/>
          </p:cNvPicPr>
          <p:nvPr/>
        </p:nvPicPr>
        <p:blipFill>
          <a:blip r:embed="rId3" cstate="print"/>
          <a:srcRect t="48415"/>
          <a:stretch>
            <a:fillRect/>
          </a:stretch>
        </p:blipFill>
        <p:spPr bwMode="auto">
          <a:xfrm>
            <a:off x="421456" y="2724150"/>
            <a:ext cx="8245580" cy="35941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1" name="矩形 10"/>
          <p:cNvSpPr/>
          <p:nvPr/>
        </p:nvSpPr>
        <p:spPr>
          <a:xfrm>
            <a:off x="416301" y="5543550"/>
            <a:ext cx="8272855" cy="774700"/>
          </a:xfrm>
          <a:prstGeom prst="rect">
            <a:avLst/>
          </a:prstGeom>
          <a:noFill/>
          <a:ln w="5715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34061" y="1035159"/>
            <a:ext cx="3142556" cy="477054"/>
          </a:xfrm>
          <a:prstGeom prst="rect">
            <a:avLst/>
          </a:prstGeom>
        </p:spPr>
        <p:txBody>
          <a:bodyPr wrap="squar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网络资源链接</a:t>
            </a:r>
          </a:p>
        </p:txBody>
      </p:sp>
      <p:sp>
        <p:nvSpPr>
          <p:cNvPr id="6" name="矩形 5"/>
          <p:cNvSpPr/>
          <p:nvPr/>
        </p:nvSpPr>
        <p:spPr>
          <a:xfrm>
            <a:off x="1445212" y="1501062"/>
            <a:ext cx="6659845" cy="792396"/>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部分文献可通过解析取得网络下载地址，根据链接热度排行选择下载，</a:t>
            </a:r>
            <a:endParaRPr lang="en-US" altLang="zh-CN" sz="1600" dirty="0" smtClean="0">
              <a:solidFill>
                <a:prstClr val="black">
                  <a:lumMod val="75000"/>
                  <a:lumOff val="25000"/>
                </a:prstClr>
              </a:solidFill>
              <a:latin typeface="思源黑体 CN Medium" pitchFamily="34" charset="-122"/>
              <a:ea typeface="思源黑体 CN Medium" pitchFamily="34" charset="-122"/>
              <a:cs typeface="Arial" pitchFamily="34" charset="0"/>
            </a:endParaRPr>
          </a:p>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直接跳转至相应网站获取全文。</a:t>
            </a:r>
          </a:p>
        </p:txBody>
      </p:sp>
      <p:sp>
        <p:nvSpPr>
          <p:cNvPr id="7" name="文本框 4"/>
          <p:cNvSpPr txBox="1"/>
          <p:nvPr/>
        </p:nvSpPr>
        <p:spPr>
          <a:xfrm>
            <a:off x="899742" y="406781"/>
            <a:ext cx="3831724" cy="407291"/>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功能三：全文保障</a:t>
            </a:r>
          </a:p>
        </p:txBody>
      </p:sp>
      <p:sp>
        <p:nvSpPr>
          <p:cNvPr id="8" name="矩形 7"/>
          <p:cNvSpPr/>
          <p:nvPr/>
        </p:nvSpPr>
        <p:spPr>
          <a:xfrm>
            <a:off x="392916"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3</a:t>
            </a:r>
            <a:endParaRPr kumimoji="1" lang="zh-CN" altLang="en-US" sz="2300" b="1" dirty="0">
              <a:solidFill>
                <a:srgbClr val="1B2135"/>
              </a:solidFill>
              <a:latin typeface="Calibri"/>
              <a:ea typeface="宋体"/>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4986" y="2458714"/>
            <a:ext cx="5898993" cy="416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a:xfrm>
            <a:off x="1708548" y="3884916"/>
            <a:ext cx="5825346" cy="2020927"/>
          </a:xfrm>
          <a:prstGeom prst="rect">
            <a:avLst/>
          </a:prstGeom>
          <a:noFill/>
          <a:ln w="5715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99743" y="1289159"/>
            <a:ext cx="3142556" cy="477054"/>
          </a:xfrm>
          <a:prstGeom prst="rect">
            <a:avLst/>
          </a:prstGeom>
        </p:spPr>
        <p:txBody>
          <a:bodyPr wrap="squar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版权联盟保障</a:t>
            </a:r>
          </a:p>
        </p:txBody>
      </p:sp>
      <p:sp>
        <p:nvSpPr>
          <p:cNvPr id="6" name="矩形 5"/>
          <p:cNvSpPr/>
          <p:nvPr/>
        </p:nvSpPr>
        <p:spPr>
          <a:xfrm>
            <a:off x="910894" y="1755062"/>
            <a:ext cx="7509206" cy="830997"/>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另外，针对用户的需求，我们可以为用户搭建图书馆馆藏文献共享服务联盟的服务平台。平台内的所有文章均可直接下载和在线阅读。其法律依据基于以下法规：</a:t>
            </a:r>
          </a:p>
        </p:txBody>
      </p:sp>
      <p:sp>
        <p:nvSpPr>
          <p:cNvPr id="7" name="文本框 4"/>
          <p:cNvSpPr txBox="1"/>
          <p:nvPr/>
        </p:nvSpPr>
        <p:spPr>
          <a:xfrm>
            <a:off x="899742" y="406781"/>
            <a:ext cx="3831724" cy="407291"/>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功能三：全文保障</a:t>
            </a:r>
          </a:p>
        </p:txBody>
      </p:sp>
      <p:sp>
        <p:nvSpPr>
          <p:cNvPr id="8" name="矩形 7"/>
          <p:cNvSpPr/>
          <p:nvPr/>
        </p:nvSpPr>
        <p:spPr>
          <a:xfrm>
            <a:off x="392916"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3</a:t>
            </a:r>
            <a:endParaRPr kumimoji="1" lang="zh-CN" altLang="en-US" sz="2300" b="1" dirty="0">
              <a:solidFill>
                <a:srgbClr val="1B2135"/>
              </a:solidFill>
              <a:latin typeface="Calibri"/>
              <a:ea typeface="宋体"/>
            </a:endParaRPr>
          </a:p>
        </p:txBody>
      </p:sp>
      <p:sp>
        <p:nvSpPr>
          <p:cNvPr id="9" name="矩形 8"/>
          <p:cNvSpPr/>
          <p:nvPr/>
        </p:nvSpPr>
        <p:spPr>
          <a:xfrm>
            <a:off x="882412" y="2587925"/>
            <a:ext cx="7520308" cy="1477328"/>
          </a:xfrm>
          <a:prstGeom prst="rect">
            <a:avLst/>
          </a:prstGeom>
        </p:spPr>
        <p:txBody>
          <a:bodyPr wrap="square">
            <a:spAutoFit/>
          </a:bodyPr>
          <a:lstStyle/>
          <a:p>
            <a:pPr>
              <a:lnSpc>
                <a:spcPct val="150000"/>
              </a:lnSpc>
            </a:pPr>
            <a:r>
              <a:rPr lang="en-US" altLang="zh-CN" sz="1200" dirty="0" smtClean="0">
                <a:solidFill>
                  <a:srgbClr val="02AFF3"/>
                </a:solidFill>
                <a:latin typeface="思源黑体 CN Bold" pitchFamily="34" charset="-122"/>
                <a:ea typeface="思源黑体 CN Bold" pitchFamily="34" charset="-122"/>
                <a:cs typeface="Arial" pitchFamily="34" charset="0"/>
              </a:rPr>
              <a:t>A</a:t>
            </a:r>
            <a:r>
              <a:rPr lang="zh-CN" altLang="en-US" sz="1200" dirty="0" smtClean="0">
                <a:solidFill>
                  <a:srgbClr val="02AFF3"/>
                </a:solidFill>
                <a:latin typeface="思源黑体 CN Bold" pitchFamily="34" charset="-122"/>
                <a:ea typeface="思源黑体 CN Bold" pitchFamily="34" charset="-122"/>
                <a:cs typeface="Arial" pitchFamily="34" charset="0"/>
              </a:rPr>
              <a:t>： </a:t>
            </a:r>
            <a:r>
              <a:rPr lang="en-US" altLang="zh-CN" sz="1200" dirty="0" smtClean="0">
                <a:solidFill>
                  <a:srgbClr val="02AFF3"/>
                </a:solidFill>
                <a:latin typeface="思源黑体 CN Bold" pitchFamily="34" charset="-122"/>
                <a:ea typeface="思源黑体 CN Bold" pitchFamily="34" charset="-122"/>
                <a:cs typeface="Arial" pitchFamily="34" charset="0"/>
              </a:rPr>
              <a:t>《</a:t>
            </a:r>
            <a:r>
              <a:rPr lang="zh-CN" altLang="en-US" sz="1200" dirty="0" smtClean="0">
                <a:solidFill>
                  <a:srgbClr val="02AFF3"/>
                </a:solidFill>
                <a:latin typeface="思源黑体 CN Bold" pitchFamily="34" charset="-122"/>
                <a:ea typeface="思源黑体 CN Bold" pitchFamily="34" charset="-122"/>
                <a:cs typeface="Arial" pitchFamily="34" charset="0"/>
              </a:rPr>
              <a:t>著作权法</a:t>
            </a:r>
            <a:r>
              <a:rPr lang="en-US" altLang="zh-CN" sz="1200" dirty="0" smtClean="0">
                <a:solidFill>
                  <a:srgbClr val="02AFF3"/>
                </a:solidFill>
                <a:latin typeface="思源黑体 CN Bold" pitchFamily="34" charset="-122"/>
                <a:ea typeface="思源黑体 CN Bold" pitchFamily="34" charset="-122"/>
                <a:cs typeface="Arial" pitchFamily="34" charset="0"/>
              </a:rPr>
              <a:t>》 </a:t>
            </a:r>
            <a:r>
              <a:rPr lang="zh-CN" altLang="en-US" sz="1200" dirty="0" smtClean="0">
                <a:solidFill>
                  <a:srgbClr val="02AFF3"/>
                </a:solidFill>
                <a:latin typeface="思源黑体 CN Bold" pitchFamily="34" charset="-122"/>
                <a:ea typeface="思源黑体 CN Bold" pitchFamily="34" charset="-122"/>
                <a:cs typeface="Arial" pitchFamily="34" charset="0"/>
              </a:rPr>
              <a:t>第二十二条第（八）项：图书馆、档案馆、纪念馆、博物馆、美术馆等为陈列或者保存版本的需要，复制本馆收藏的作品；</a:t>
            </a:r>
            <a:endParaRPr lang="en-US" altLang="zh-CN" sz="1200" dirty="0" smtClean="0">
              <a:solidFill>
                <a:srgbClr val="02AFF3"/>
              </a:solidFill>
              <a:latin typeface="思源黑体 CN Bold" pitchFamily="34" charset="-122"/>
              <a:ea typeface="思源黑体 CN Bold" pitchFamily="34" charset="-122"/>
              <a:cs typeface="Arial" pitchFamily="34" charset="0"/>
            </a:endParaRPr>
          </a:p>
          <a:p>
            <a:pPr>
              <a:lnSpc>
                <a:spcPct val="150000"/>
              </a:lnSpc>
            </a:pPr>
            <a:r>
              <a:rPr lang="en-US" altLang="zh-CN" sz="1200" dirty="0" smtClean="0">
                <a:solidFill>
                  <a:srgbClr val="02AFF3"/>
                </a:solidFill>
                <a:latin typeface="思源黑体 CN Bold" pitchFamily="34" charset="-122"/>
                <a:ea typeface="思源黑体 CN Bold" pitchFamily="34" charset="-122"/>
                <a:cs typeface="Arial" pitchFamily="34" charset="0"/>
              </a:rPr>
              <a:t>B</a:t>
            </a:r>
            <a:r>
              <a:rPr lang="zh-CN" altLang="en-US" sz="1200" dirty="0" smtClean="0">
                <a:solidFill>
                  <a:srgbClr val="02AFF3"/>
                </a:solidFill>
                <a:latin typeface="思源黑体 CN Bold" pitchFamily="34" charset="-122"/>
                <a:ea typeface="思源黑体 CN Bold" pitchFamily="34" charset="-122"/>
                <a:cs typeface="Arial" pitchFamily="34" charset="0"/>
              </a:rPr>
              <a:t>： </a:t>
            </a:r>
            <a:r>
              <a:rPr lang="en-US" altLang="zh-CN" sz="1200" dirty="0" smtClean="0">
                <a:solidFill>
                  <a:srgbClr val="02AFF3"/>
                </a:solidFill>
                <a:latin typeface="思源黑体 CN Bold" pitchFamily="34" charset="-122"/>
                <a:ea typeface="思源黑体 CN Bold" pitchFamily="34" charset="-122"/>
                <a:cs typeface="Arial" pitchFamily="34" charset="0"/>
              </a:rPr>
              <a:t>《</a:t>
            </a:r>
            <a:r>
              <a:rPr lang="zh-CN" altLang="en-US" sz="1200" dirty="0" smtClean="0">
                <a:solidFill>
                  <a:srgbClr val="02AFF3"/>
                </a:solidFill>
                <a:latin typeface="思源黑体 CN Bold" pitchFamily="34" charset="-122"/>
                <a:ea typeface="思源黑体 CN Bold" pitchFamily="34" charset="-122"/>
                <a:cs typeface="Arial" pitchFamily="34" charset="0"/>
              </a:rPr>
              <a:t>信息网络传播权保护条例</a:t>
            </a:r>
            <a:r>
              <a:rPr lang="en-US" altLang="zh-CN" sz="1200" dirty="0" smtClean="0">
                <a:solidFill>
                  <a:srgbClr val="02AFF3"/>
                </a:solidFill>
                <a:latin typeface="思源黑体 CN Bold" pitchFamily="34" charset="-122"/>
                <a:ea typeface="思源黑体 CN Bold" pitchFamily="34" charset="-122"/>
                <a:cs typeface="Arial" pitchFamily="34" charset="0"/>
              </a:rPr>
              <a:t>》 </a:t>
            </a:r>
            <a:r>
              <a:rPr lang="zh-CN" altLang="en-US" sz="1200" dirty="0" smtClean="0">
                <a:solidFill>
                  <a:srgbClr val="02AFF3"/>
                </a:solidFill>
                <a:latin typeface="思源黑体 CN Bold" pitchFamily="34" charset="-122"/>
                <a:ea typeface="思源黑体 CN Bold" pitchFamily="34" charset="-122"/>
                <a:cs typeface="Arial" pitchFamily="34" charset="0"/>
              </a:rPr>
              <a:t>第七条 图书馆、档案馆、纪念馆、博物馆、美术馆等可以不经著作权人许可，通过信息网络向本馆馆舍内服务对象提供本馆收藏的合法出版的作品和依法为陈列或者保存版本的需要以数字化形式复制的作品。</a:t>
            </a:r>
            <a:endParaRPr lang="zh-CN" altLang="en-US" sz="1200" dirty="0">
              <a:solidFill>
                <a:srgbClr val="02AFF3"/>
              </a:solidFill>
              <a:latin typeface="思源黑体 CN Bold" pitchFamily="34" charset="-122"/>
              <a:ea typeface="思源黑体 CN Bold" pitchFamily="34" charset="-122"/>
            </a:endParaRPr>
          </a:p>
        </p:txBody>
      </p:sp>
      <p:pic>
        <p:nvPicPr>
          <p:cNvPr id="12" name="Picture 2"/>
          <p:cNvPicPr>
            <a:picLocks noChangeAspect="1" noChangeArrowheads="1"/>
          </p:cNvPicPr>
          <p:nvPr/>
        </p:nvPicPr>
        <p:blipFill>
          <a:blip r:embed="rId3" cstate="print"/>
          <a:srcRect/>
          <a:stretch>
            <a:fillRect/>
          </a:stretch>
        </p:blipFill>
        <p:spPr bwMode="auto">
          <a:xfrm>
            <a:off x="885494" y="4269014"/>
            <a:ext cx="3820572" cy="183771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3" name="Picture 2"/>
          <p:cNvPicPr>
            <a:picLocks noChangeAspect="1" noChangeArrowheads="1"/>
          </p:cNvPicPr>
          <p:nvPr/>
        </p:nvPicPr>
        <p:blipFill>
          <a:blip r:embed="rId4" cstate="print"/>
          <a:srcRect/>
          <a:stretch>
            <a:fillRect/>
          </a:stretch>
        </p:blipFill>
        <p:spPr bwMode="auto">
          <a:xfrm>
            <a:off x="4828080" y="4269014"/>
            <a:ext cx="3549240" cy="1837715"/>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59616" y="1881731"/>
            <a:ext cx="3142556" cy="477054"/>
          </a:xfrm>
          <a:prstGeom prst="rect">
            <a:avLst/>
          </a:prstGeom>
        </p:spPr>
        <p:txBody>
          <a:bodyPr wrap="squar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文献细览查看</a:t>
            </a:r>
          </a:p>
        </p:txBody>
      </p:sp>
      <p:sp>
        <p:nvSpPr>
          <p:cNvPr id="6" name="矩形 5"/>
          <p:cNvSpPr/>
          <p:nvPr/>
        </p:nvSpPr>
        <p:spPr>
          <a:xfrm>
            <a:off x="659616" y="2381087"/>
            <a:ext cx="2216469" cy="1200329"/>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单篇文献的知识梳理与知识节点的呈现，可作相关的引文分析。</a:t>
            </a:r>
          </a:p>
        </p:txBody>
      </p:sp>
      <p:sp>
        <p:nvSpPr>
          <p:cNvPr id="7" name="文本框 4"/>
          <p:cNvSpPr txBox="1"/>
          <p:nvPr/>
        </p:nvSpPr>
        <p:spPr>
          <a:xfrm>
            <a:off x="899742" y="406781"/>
            <a:ext cx="3831724" cy="407291"/>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功能四：引文分析</a:t>
            </a:r>
          </a:p>
        </p:txBody>
      </p:sp>
      <p:sp>
        <p:nvSpPr>
          <p:cNvPr id="8" name="矩形 7"/>
          <p:cNvSpPr/>
          <p:nvPr/>
        </p:nvSpPr>
        <p:spPr>
          <a:xfrm>
            <a:off x="392916"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3</a:t>
            </a:r>
            <a:endParaRPr kumimoji="1" lang="zh-CN" altLang="en-US" sz="2300" b="1" dirty="0">
              <a:solidFill>
                <a:srgbClr val="1B2135"/>
              </a:solidFill>
              <a:latin typeface="Calibri"/>
              <a:ea typeface="宋体"/>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51860" y="4356135"/>
            <a:ext cx="4154427" cy="15694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2" name="矩形 11"/>
          <p:cNvSpPr/>
          <p:nvPr/>
        </p:nvSpPr>
        <p:spPr>
          <a:xfrm>
            <a:off x="649302" y="4534698"/>
            <a:ext cx="3289454" cy="1295098"/>
          </a:xfrm>
          <a:prstGeom prst="rect">
            <a:avLst/>
          </a:prstGeom>
        </p:spPr>
        <p:txBody>
          <a:bodyPr wrap="square">
            <a:spAutoFit/>
          </a:bodyPr>
          <a:lstStyle/>
          <a:p>
            <a:pPr>
              <a:lnSpc>
                <a:spcPct val="150000"/>
              </a:lnSpc>
            </a:pPr>
            <a:r>
              <a:rPr lang="zh-CN" altLang="en-US" dirty="0" smtClean="0">
                <a:solidFill>
                  <a:srgbClr val="00B0F0"/>
                </a:solidFill>
                <a:latin typeface="思源黑体 CN Bold" pitchFamily="34" charset="-122"/>
                <a:ea typeface="思源黑体 CN Bold" pitchFamily="34" charset="-122"/>
                <a:cs typeface="Arial" pitchFamily="34" charset="0"/>
              </a:rPr>
              <a:t>通过参考文献，越查越旧。</a:t>
            </a:r>
          </a:p>
          <a:p>
            <a:pPr>
              <a:lnSpc>
                <a:spcPct val="150000"/>
              </a:lnSpc>
            </a:pPr>
            <a:r>
              <a:rPr lang="zh-CN" altLang="en-US" dirty="0" smtClean="0">
                <a:solidFill>
                  <a:srgbClr val="00B0F0"/>
                </a:solidFill>
                <a:latin typeface="思源黑体 CN Bold" pitchFamily="34" charset="-122"/>
                <a:ea typeface="思源黑体 CN Bold" pitchFamily="34" charset="-122"/>
                <a:cs typeface="Arial" pitchFamily="34" charset="0"/>
              </a:rPr>
              <a:t>通过引证文献，越查越新。</a:t>
            </a:r>
          </a:p>
          <a:p>
            <a:pPr>
              <a:lnSpc>
                <a:spcPct val="150000"/>
              </a:lnSpc>
            </a:pPr>
            <a:r>
              <a:rPr lang="zh-CN" altLang="en-US" dirty="0" smtClean="0">
                <a:solidFill>
                  <a:srgbClr val="00B0F0"/>
                </a:solidFill>
                <a:latin typeface="思源黑体 CN Bold" pitchFamily="34" charset="-122"/>
                <a:ea typeface="思源黑体 CN Bold" pitchFamily="34" charset="-122"/>
                <a:cs typeface="Arial" pitchFamily="34" charset="0"/>
              </a:rPr>
              <a:t>通过耦合文献，越查越深。</a:t>
            </a:r>
          </a:p>
        </p:txBody>
      </p:sp>
      <p:pic>
        <p:nvPicPr>
          <p:cNvPr id="9" name="Picture 2"/>
          <p:cNvPicPr>
            <a:picLocks noChangeAspect="1" noChangeArrowheads="1"/>
          </p:cNvPicPr>
          <p:nvPr/>
        </p:nvPicPr>
        <p:blipFill>
          <a:blip r:embed="rId4" cstate="print"/>
          <a:srcRect/>
          <a:stretch>
            <a:fillRect/>
          </a:stretch>
        </p:blipFill>
        <p:spPr bwMode="auto">
          <a:xfrm>
            <a:off x="3550534" y="1143000"/>
            <a:ext cx="5268453" cy="2971835"/>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a:stretch>
            <a:fillRect/>
          </a:stretch>
        </p:blipFill>
        <p:spPr bwMode="auto">
          <a:xfrm>
            <a:off x="1269186" y="1660737"/>
            <a:ext cx="7029450" cy="48577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矩形 4"/>
          <p:cNvSpPr/>
          <p:nvPr/>
        </p:nvSpPr>
        <p:spPr>
          <a:xfrm>
            <a:off x="1192986" y="1107483"/>
            <a:ext cx="3142556" cy="477054"/>
          </a:xfrm>
          <a:prstGeom prst="rect">
            <a:avLst/>
          </a:prstGeom>
        </p:spPr>
        <p:txBody>
          <a:bodyPr wrap="squar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题录导出</a:t>
            </a:r>
          </a:p>
        </p:txBody>
      </p:sp>
      <p:sp>
        <p:nvSpPr>
          <p:cNvPr id="7" name="文本框 4"/>
          <p:cNvSpPr txBox="1"/>
          <p:nvPr/>
        </p:nvSpPr>
        <p:spPr>
          <a:xfrm>
            <a:off x="899742" y="406781"/>
            <a:ext cx="3831724" cy="407291"/>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功能四：引文分析</a:t>
            </a:r>
          </a:p>
        </p:txBody>
      </p:sp>
      <p:sp>
        <p:nvSpPr>
          <p:cNvPr id="8" name="矩形 7"/>
          <p:cNvSpPr/>
          <p:nvPr/>
        </p:nvSpPr>
        <p:spPr>
          <a:xfrm>
            <a:off x="392916"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3</a:t>
            </a:r>
            <a:endParaRPr kumimoji="1" lang="zh-CN" altLang="en-US" sz="2300" b="1" dirty="0">
              <a:solidFill>
                <a:srgbClr val="1B2135"/>
              </a:solidFill>
              <a:latin typeface="Calibri"/>
              <a:ea typeface="宋体"/>
            </a:endParaRPr>
          </a:p>
        </p:txBody>
      </p:sp>
      <p:sp>
        <p:nvSpPr>
          <p:cNvPr id="14" name="矩形 13"/>
          <p:cNvSpPr/>
          <p:nvPr/>
        </p:nvSpPr>
        <p:spPr>
          <a:xfrm>
            <a:off x="1951305" y="1697735"/>
            <a:ext cx="595045" cy="317500"/>
          </a:xfrm>
          <a:prstGeom prst="rect">
            <a:avLst/>
          </a:prstGeom>
          <a:noFill/>
          <a:ln w="5715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Picture 3"/>
          <p:cNvPicPr>
            <a:picLocks noChangeAspect="1" noChangeArrowheads="1"/>
          </p:cNvPicPr>
          <p:nvPr/>
        </p:nvPicPr>
        <p:blipFill>
          <a:blip r:embed="rId4" cstate="print"/>
          <a:srcRect/>
          <a:stretch>
            <a:fillRect/>
          </a:stretch>
        </p:blipFill>
        <p:spPr bwMode="auto">
          <a:xfrm>
            <a:off x="1269186" y="2106303"/>
            <a:ext cx="7029450" cy="2106581"/>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5" name="矩形 14"/>
          <p:cNvSpPr/>
          <p:nvPr/>
        </p:nvSpPr>
        <p:spPr>
          <a:xfrm>
            <a:off x="1319986" y="2638894"/>
            <a:ext cx="4552043" cy="317500"/>
          </a:xfrm>
          <a:prstGeom prst="rect">
            <a:avLst/>
          </a:prstGeom>
          <a:noFill/>
          <a:ln w="5715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b="48235"/>
          <a:stretch>
            <a:fillRect/>
          </a:stretch>
        </p:blipFill>
        <p:spPr bwMode="auto">
          <a:xfrm>
            <a:off x="545316" y="2947832"/>
            <a:ext cx="6534150" cy="233742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矩形 4"/>
          <p:cNvSpPr/>
          <p:nvPr/>
        </p:nvSpPr>
        <p:spPr>
          <a:xfrm>
            <a:off x="611765" y="1501183"/>
            <a:ext cx="4803892" cy="477054"/>
          </a:xfrm>
          <a:prstGeom prst="rect">
            <a:avLst/>
          </a:prstGeom>
        </p:spPr>
        <p:txBody>
          <a:bodyPr wrap="squar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参考文献、引证文献汇总</a:t>
            </a:r>
          </a:p>
        </p:txBody>
      </p:sp>
      <p:sp>
        <p:nvSpPr>
          <p:cNvPr id="7" name="文本框 4"/>
          <p:cNvSpPr txBox="1"/>
          <p:nvPr/>
        </p:nvSpPr>
        <p:spPr>
          <a:xfrm>
            <a:off x="899742" y="406781"/>
            <a:ext cx="3831724" cy="407291"/>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功能四：引文分析</a:t>
            </a:r>
          </a:p>
        </p:txBody>
      </p:sp>
      <p:sp>
        <p:nvSpPr>
          <p:cNvPr id="8" name="矩形 7"/>
          <p:cNvSpPr/>
          <p:nvPr/>
        </p:nvSpPr>
        <p:spPr>
          <a:xfrm>
            <a:off x="392916"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3</a:t>
            </a:r>
            <a:endParaRPr kumimoji="1" lang="zh-CN" altLang="en-US" sz="2300" b="1" dirty="0">
              <a:solidFill>
                <a:srgbClr val="1B2135"/>
              </a:solidFill>
              <a:latin typeface="Calibri"/>
              <a:ea typeface="宋体"/>
            </a:endParaRPr>
          </a:p>
        </p:txBody>
      </p:sp>
      <p:sp>
        <p:nvSpPr>
          <p:cNvPr id="21" name="矩形 20"/>
          <p:cNvSpPr/>
          <p:nvPr/>
        </p:nvSpPr>
        <p:spPr>
          <a:xfrm>
            <a:off x="1684020" y="3009426"/>
            <a:ext cx="1074231" cy="249393"/>
          </a:xfrm>
          <a:prstGeom prst="rect">
            <a:avLst/>
          </a:prstGeom>
          <a:noFill/>
          <a:ln w="5715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4"/>
          <p:cNvPicPr>
            <a:picLocks noChangeAspect="1" noChangeArrowheads="1"/>
          </p:cNvPicPr>
          <p:nvPr/>
        </p:nvPicPr>
        <p:blipFill>
          <a:blip r:embed="rId4" cstate="print"/>
          <a:srcRect b="53321"/>
          <a:stretch>
            <a:fillRect/>
          </a:stretch>
        </p:blipFill>
        <p:spPr bwMode="auto">
          <a:xfrm>
            <a:off x="4089855" y="2452153"/>
            <a:ext cx="4431846" cy="1613331"/>
          </a:xfrm>
          <a:prstGeom prst="rect">
            <a:avLst/>
          </a:prstGeom>
          <a:noFill/>
          <a:ln w="9525">
            <a:solidFill>
              <a:schemeClr val="tx1"/>
            </a:solidFill>
            <a:miter lim="800000"/>
            <a:headEnd/>
            <a:tailEnd/>
          </a:ln>
        </p:spPr>
      </p:pic>
      <p:pic>
        <p:nvPicPr>
          <p:cNvPr id="13" name="Picture 5"/>
          <p:cNvPicPr>
            <a:picLocks noChangeAspect="1" noChangeArrowheads="1"/>
          </p:cNvPicPr>
          <p:nvPr/>
        </p:nvPicPr>
        <p:blipFill>
          <a:blip r:embed="rId5" cstate="print"/>
          <a:srcRect b="43136"/>
          <a:stretch>
            <a:fillRect/>
          </a:stretch>
        </p:blipFill>
        <p:spPr bwMode="auto">
          <a:xfrm>
            <a:off x="4093539" y="4303079"/>
            <a:ext cx="4415970" cy="1603375"/>
          </a:xfrm>
          <a:prstGeom prst="rect">
            <a:avLst/>
          </a:prstGeom>
          <a:noFill/>
          <a:ln w="9525">
            <a:solidFill>
              <a:schemeClr val="tx1"/>
            </a:solidFill>
            <a:miter lim="800000"/>
            <a:headEnd/>
            <a:tailEnd/>
          </a:ln>
        </p:spPr>
      </p:pic>
      <p:sp>
        <p:nvSpPr>
          <p:cNvPr id="22" name="矩形 21"/>
          <p:cNvSpPr/>
          <p:nvPr/>
        </p:nvSpPr>
        <p:spPr>
          <a:xfrm>
            <a:off x="4108270" y="2458297"/>
            <a:ext cx="1421278" cy="216384"/>
          </a:xfrm>
          <a:prstGeom prst="rect">
            <a:avLst/>
          </a:prstGeom>
          <a:noFill/>
          <a:ln w="5715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108270" y="4322129"/>
            <a:ext cx="1421278" cy="216384"/>
          </a:xfrm>
          <a:prstGeom prst="rect">
            <a:avLst/>
          </a:prstGeom>
          <a:noFill/>
          <a:ln w="5715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anim calcmode="lin" valueType="num">
                                      <p:cBhvr>
                                        <p:cTn id="17" dur="500" fill="hold"/>
                                        <p:tgtEl>
                                          <p:spTgt spid="22"/>
                                        </p:tgtEl>
                                        <p:attrNameLst>
                                          <p:attrName>ppt_x</p:attrName>
                                        </p:attrNameLst>
                                      </p:cBhvr>
                                      <p:tavLst>
                                        <p:tav tm="0">
                                          <p:val>
                                            <p:strVal val="#ppt_x"/>
                                          </p:val>
                                        </p:tav>
                                        <p:tav tm="100000">
                                          <p:val>
                                            <p:strVal val="#ppt_x"/>
                                          </p:val>
                                        </p:tav>
                                      </p:tavLst>
                                    </p:anim>
                                    <p:anim calcmode="lin" valueType="num">
                                      <p:cBhvr>
                                        <p:cTn id="18" dur="500" fill="hold"/>
                                        <p:tgtEl>
                                          <p:spTgt spid="2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
          <p:cNvSpPr txBox="1"/>
          <p:nvPr/>
        </p:nvSpPr>
        <p:spPr>
          <a:xfrm>
            <a:off x="899742" y="406781"/>
            <a:ext cx="3831724" cy="407291"/>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功能四：引文分析</a:t>
            </a:r>
          </a:p>
        </p:txBody>
      </p:sp>
      <p:sp>
        <p:nvSpPr>
          <p:cNvPr id="8" name="矩形 7"/>
          <p:cNvSpPr/>
          <p:nvPr/>
        </p:nvSpPr>
        <p:spPr>
          <a:xfrm>
            <a:off x="392916"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3</a:t>
            </a:r>
            <a:endParaRPr kumimoji="1" lang="zh-CN" altLang="en-US" sz="2300" b="1" dirty="0">
              <a:solidFill>
                <a:srgbClr val="1B2135"/>
              </a:solidFill>
              <a:latin typeface="Calibri"/>
              <a:ea typeface="宋体"/>
            </a:endParaRPr>
          </a:p>
        </p:txBody>
      </p:sp>
      <p:sp>
        <p:nvSpPr>
          <p:cNvPr id="11" name="矩形 10"/>
          <p:cNvSpPr/>
          <p:nvPr/>
        </p:nvSpPr>
        <p:spPr>
          <a:xfrm>
            <a:off x="361795" y="1424862"/>
            <a:ext cx="2533805" cy="477054"/>
          </a:xfrm>
          <a:prstGeom prst="rect">
            <a:avLst/>
          </a:prstGeom>
        </p:spPr>
        <p:txBody>
          <a:bodyPr wrap="squar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引用追踪</a:t>
            </a:r>
          </a:p>
        </p:txBody>
      </p:sp>
      <p:sp>
        <p:nvSpPr>
          <p:cNvPr id="12" name="矩形 11"/>
          <p:cNvSpPr/>
          <p:nvPr/>
        </p:nvSpPr>
        <p:spPr>
          <a:xfrm>
            <a:off x="380592" y="1878065"/>
            <a:ext cx="2794408" cy="2308324"/>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深入的引文分布追踪，帮助用户直观地分析该文献课题的总体发展趋势和学术影响力情况，揭示该课题目前是处于快速上升、平稳积累、还是成熟发展阶段。</a:t>
            </a:r>
          </a:p>
        </p:txBody>
      </p:sp>
      <p:pic>
        <p:nvPicPr>
          <p:cNvPr id="10" name="Picture 2"/>
          <p:cNvPicPr>
            <a:picLocks noChangeAspect="1" noChangeArrowheads="1"/>
          </p:cNvPicPr>
          <p:nvPr/>
        </p:nvPicPr>
        <p:blipFill>
          <a:blip r:embed="rId3" cstate="print"/>
          <a:srcRect/>
          <a:stretch>
            <a:fillRect/>
          </a:stretch>
        </p:blipFill>
        <p:spPr bwMode="auto">
          <a:xfrm>
            <a:off x="3441700" y="847429"/>
            <a:ext cx="5333284" cy="3685459"/>
          </a:xfrm>
          <a:prstGeom prst="rect">
            <a:avLst/>
          </a:prstGeom>
          <a:noFill/>
          <a:ln w="9525">
            <a:solidFill>
              <a:schemeClr val="tx1"/>
            </a:solidFill>
            <a:miter lim="800000"/>
            <a:headEnd/>
            <a:tailEnd/>
          </a:ln>
        </p:spPr>
      </p:pic>
      <p:sp>
        <p:nvSpPr>
          <p:cNvPr id="17" name="矩形 16"/>
          <p:cNvSpPr/>
          <p:nvPr/>
        </p:nvSpPr>
        <p:spPr>
          <a:xfrm>
            <a:off x="5156200" y="847429"/>
            <a:ext cx="609600" cy="327102"/>
          </a:xfrm>
          <a:prstGeom prst="rect">
            <a:avLst/>
          </a:prstGeom>
          <a:noFill/>
          <a:ln w="5715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Picture 2"/>
          <p:cNvPicPr>
            <a:picLocks noChangeAspect="1" noChangeArrowheads="1"/>
          </p:cNvPicPr>
          <p:nvPr/>
        </p:nvPicPr>
        <p:blipFill>
          <a:blip r:embed="rId4" cstate="print"/>
          <a:srcRect/>
          <a:stretch>
            <a:fillRect/>
          </a:stretch>
        </p:blipFill>
        <p:spPr bwMode="auto">
          <a:xfrm>
            <a:off x="460057" y="4716462"/>
            <a:ext cx="3262787" cy="1951038"/>
          </a:xfrm>
          <a:prstGeom prst="rect">
            <a:avLst/>
          </a:prstGeom>
          <a:noFill/>
          <a:ln w="9525">
            <a:solidFill>
              <a:schemeClr val="tx1"/>
            </a:solidFill>
            <a:miter lim="800000"/>
            <a:headEnd/>
            <a:tailEnd/>
          </a:ln>
        </p:spPr>
      </p:pic>
      <p:pic>
        <p:nvPicPr>
          <p:cNvPr id="19" name="Picture 3"/>
          <p:cNvPicPr>
            <a:picLocks noChangeAspect="1" noChangeArrowheads="1"/>
          </p:cNvPicPr>
          <p:nvPr/>
        </p:nvPicPr>
        <p:blipFill>
          <a:blip r:embed="rId5" cstate="print"/>
          <a:srcRect/>
          <a:stretch>
            <a:fillRect/>
          </a:stretch>
        </p:blipFill>
        <p:spPr bwMode="auto">
          <a:xfrm>
            <a:off x="1861344" y="4716462"/>
            <a:ext cx="4330334" cy="1366096"/>
          </a:xfrm>
          <a:prstGeom prst="rect">
            <a:avLst/>
          </a:prstGeom>
          <a:noFill/>
          <a:ln w="9525">
            <a:solidFill>
              <a:schemeClr val="tx1"/>
            </a:solidFill>
            <a:miter lim="800000"/>
            <a:headEnd/>
            <a:tailEnd/>
          </a:ln>
        </p:spPr>
      </p:pic>
      <p:pic>
        <p:nvPicPr>
          <p:cNvPr id="20" name="Picture 4"/>
          <p:cNvPicPr>
            <a:picLocks noChangeAspect="1" noChangeArrowheads="1"/>
          </p:cNvPicPr>
          <p:nvPr/>
        </p:nvPicPr>
        <p:blipFill>
          <a:blip r:embed="rId6" cstate="print"/>
          <a:srcRect/>
          <a:stretch>
            <a:fillRect/>
          </a:stretch>
        </p:blipFill>
        <p:spPr bwMode="auto">
          <a:xfrm>
            <a:off x="4431892" y="4716462"/>
            <a:ext cx="4355792" cy="1793499"/>
          </a:xfrm>
          <a:prstGeom prst="rect">
            <a:avLst/>
          </a:prstGeom>
          <a:noFill/>
          <a:ln w="9525">
            <a:solidFill>
              <a:schemeClr val="tx1"/>
            </a:solidFill>
            <a:miter lim="800000"/>
            <a:headEnd/>
            <a:tailEnd/>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anim calcmode="lin" valueType="num">
                                      <p:cBhvr>
                                        <p:cTn id="27" dur="500" fill="hold"/>
                                        <p:tgtEl>
                                          <p:spTgt spid="20"/>
                                        </p:tgtEl>
                                        <p:attrNameLst>
                                          <p:attrName>ppt_x</p:attrName>
                                        </p:attrNameLst>
                                      </p:cBhvr>
                                      <p:tavLst>
                                        <p:tav tm="0">
                                          <p:val>
                                            <p:strVal val="#ppt_x"/>
                                          </p:val>
                                        </p:tav>
                                        <p:tav tm="100000">
                                          <p:val>
                                            <p:strVal val="#ppt_x"/>
                                          </p:val>
                                        </p:tav>
                                      </p:tavLst>
                                    </p:anim>
                                    <p:anim calcmode="lin" valueType="num">
                                      <p:cBhvr>
                                        <p:cTn id="28"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229" y="3213100"/>
            <a:ext cx="7618852" cy="2639060"/>
          </a:xfrm>
          <a:prstGeom prst="rect">
            <a:avLst/>
          </a:prstGeom>
          <a:ln>
            <a:noFill/>
          </a:ln>
          <a:effectLst>
            <a:outerShdw blurRad="190500" algn="tl" rotWithShape="0">
              <a:srgbClr val="000000">
                <a:alpha val="70000"/>
              </a:srgbClr>
            </a:outerShdw>
          </a:effectLst>
        </p:spPr>
      </p:pic>
      <p:sp>
        <p:nvSpPr>
          <p:cNvPr id="5" name="矩形 4"/>
          <p:cNvSpPr/>
          <p:nvPr/>
        </p:nvSpPr>
        <p:spPr>
          <a:xfrm>
            <a:off x="798142" y="1370905"/>
            <a:ext cx="3142556" cy="477054"/>
          </a:xfrm>
          <a:prstGeom prst="rect">
            <a:avLst/>
          </a:prstGeom>
        </p:spPr>
        <p:txBody>
          <a:bodyPr wrap="squar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检索结果分析</a:t>
            </a:r>
          </a:p>
        </p:txBody>
      </p:sp>
      <p:sp>
        <p:nvSpPr>
          <p:cNvPr id="6" name="矩形 5"/>
          <p:cNvSpPr/>
          <p:nvPr/>
        </p:nvSpPr>
        <p:spPr>
          <a:xfrm>
            <a:off x="809293" y="1836808"/>
            <a:ext cx="7864807" cy="830997"/>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主题发文及被引趋势图谱。支持折线图、柱状图两种图谱分析，用户还可将分析图谱下载保存到本地。</a:t>
            </a:r>
          </a:p>
        </p:txBody>
      </p:sp>
      <p:sp>
        <p:nvSpPr>
          <p:cNvPr id="7" name="文本框 4"/>
          <p:cNvSpPr txBox="1"/>
          <p:nvPr/>
        </p:nvSpPr>
        <p:spPr>
          <a:xfrm>
            <a:off x="899742" y="394983"/>
            <a:ext cx="3831724" cy="430887"/>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功能五：计量评价</a:t>
            </a:r>
          </a:p>
        </p:txBody>
      </p:sp>
      <p:sp>
        <p:nvSpPr>
          <p:cNvPr id="8" name="矩形 7"/>
          <p:cNvSpPr/>
          <p:nvPr/>
        </p:nvSpPr>
        <p:spPr>
          <a:xfrm>
            <a:off x="392916"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3</a:t>
            </a:r>
            <a:endParaRPr kumimoji="1" lang="zh-CN" altLang="en-US" sz="2300" b="1" dirty="0">
              <a:solidFill>
                <a:srgbClr val="1B2135"/>
              </a:solidFill>
              <a:latin typeface="Calibri"/>
              <a:ea typeface="宋体"/>
            </a:endParaRPr>
          </a:p>
        </p:txBody>
      </p:sp>
      <p:sp>
        <p:nvSpPr>
          <p:cNvPr id="11" name="矩形 10"/>
          <p:cNvSpPr/>
          <p:nvPr/>
        </p:nvSpPr>
        <p:spPr>
          <a:xfrm>
            <a:off x="7193280" y="3213100"/>
            <a:ext cx="1203560" cy="317500"/>
          </a:xfrm>
          <a:prstGeom prst="rect">
            <a:avLst/>
          </a:prstGeom>
          <a:noFill/>
          <a:ln w="5715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工作网盘\工作杂\Office模版\IOS9 STYLE [TEMPLATE]\背景图\5.jpg"/>
          <p:cNvPicPr>
            <a:picLocks noChangeAspect="1" noChangeArrowheads="1"/>
          </p:cNvPicPr>
          <p:nvPr/>
        </p:nvPicPr>
        <p:blipFill>
          <a:blip r:embed="rId3"/>
          <a:srcRect r="25000"/>
          <a:stretch>
            <a:fillRect/>
          </a:stretch>
        </p:blipFill>
        <p:spPr bwMode="auto">
          <a:xfrm>
            <a:off x="1" y="0"/>
            <a:ext cx="9143999" cy="6858000"/>
          </a:xfrm>
          <a:prstGeom prst="rect">
            <a:avLst/>
          </a:prstGeom>
          <a:noFill/>
        </p:spPr>
      </p:pic>
      <p:sp>
        <p:nvSpPr>
          <p:cNvPr id="17" name="文本框 12"/>
          <p:cNvSpPr txBox="1"/>
          <p:nvPr/>
        </p:nvSpPr>
        <p:spPr>
          <a:xfrm>
            <a:off x="3473278" y="4516228"/>
            <a:ext cx="2441694" cy="769441"/>
          </a:xfrm>
          <a:prstGeom prst="rect">
            <a:avLst/>
          </a:prstGeom>
          <a:noFill/>
        </p:spPr>
        <p:txBody>
          <a:bodyPr wrap="none" rtlCol="0">
            <a:spAutoFit/>
          </a:bodyPr>
          <a:lstStyle>
            <a:defPPr>
              <a:defRPr lang="zh-CN"/>
            </a:defPPr>
            <a:lvl1pPr>
              <a:defRPr b="1">
                <a:solidFill>
                  <a:schemeClr val="accent1"/>
                </a:solidFill>
                <a:latin typeface="Calibri" panose="020F0502020204030204" pitchFamily="34" charset="0"/>
                <a:ea typeface="Adobe Gothic Std B" panose="020B0800000000000000" pitchFamily="34" charset="-128"/>
              </a:defRPr>
            </a:lvl1pPr>
          </a:lstStyle>
          <a:p>
            <a:pPr algn="ctr"/>
            <a:r>
              <a:rPr lang="zh-CN" altLang="en-US" sz="4400" b="0" dirty="0" smtClean="0">
                <a:solidFill>
                  <a:schemeClr val="bg1"/>
                </a:solidFill>
                <a:latin typeface="思源黑体 CN Medium" pitchFamily="34" charset="-122"/>
                <a:ea typeface="思源黑体 CN Medium" pitchFamily="34" charset="-122"/>
              </a:rPr>
              <a:t>平台简介</a:t>
            </a:r>
          </a:p>
        </p:txBody>
      </p:sp>
      <p:sp>
        <p:nvSpPr>
          <p:cNvPr id="22" name="椭圆 21"/>
          <p:cNvSpPr/>
          <p:nvPr/>
        </p:nvSpPr>
        <p:spPr>
          <a:xfrm>
            <a:off x="3384296" y="1420212"/>
            <a:ext cx="2619658" cy="2619658"/>
          </a:xfrm>
          <a:prstGeom prst="ellipse">
            <a:avLst/>
          </a:prstGeom>
          <a:solidFill>
            <a:srgbClr val="F8F9FA">
              <a:alpha val="10196"/>
            </a:srgbClr>
          </a:solidFill>
          <a:ln w="12700" cap="flat" cmpd="sng" algn="ctr">
            <a:solidFill>
              <a:srgbClr val="FFFFFF">
                <a:alpha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6000" b="0" i="0" u="none" strike="noStrike" kern="0" cap="none" spc="0" normalizeH="0" baseline="0" noProof="0" dirty="0">
              <a:ln>
                <a:noFill/>
              </a:ln>
              <a:solidFill>
                <a:sysClr val="window" lastClr="FFFFFF"/>
              </a:solidFill>
              <a:effectLst/>
              <a:uLnTx/>
              <a:uFillTx/>
              <a:latin typeface="方正兰亭超细黑简体" panose="02000000000000000000" pitchFamily="2" charset="-122"/>
              <a:ea typeface="方正兰亭超细黑简体" panose="02000000000000000000" pitchFamily="2" charset="-122"/>
              <a:cs typeface="+mn-cs"/>
            </a:endParaRPr>
          </a:p>
        </p:txBody>
      </p:sp>
      <p:sp>
        <p:nvSpPr>
          <p:cNvPr id="10" name="文本框 5"/>
          <p:cNvSpPr txBox="1"/>
          <p:nvPr/>
        </p:nvSpPr>
        <p:spPr>
          <a:xfrm>
            <a:off x="3857197" y="1760545"/>
            <a:ext cx="1673856" cy="1938992"/>
          </a:xfrm>
          <a:prstGeom prst="rect">
            <a:avLst/>
          </a:prstGeom>
          <a:noFill/>
        </p:spPr>
        <p:txBody>
          <a:bodyPr wrap="non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en-US" altLang="zh-CN" sz="12000" b="0" i="0" u="none" strike="noStrike" kern="0" cap="none" spc="300" normalizeH="0" baseline="0" noProof="0" dirty="0" smtClean="0">
                <a:ln w="28575">
                  <a:solidFill>
                    <a:sysClr val="window" lastClr="FFFFFF"/>
                  </a:solidFill>
                </a:ln>
                <a:solidFill>
                  <a:schemeClr val="bg1"/>
                </a:solidFill>
                <a:effectLst>
                  <a:innerShdw blurRad="63500" dist="50800" dir="18900000">
                    <a:prstClr val="black">
                      <a:alpha val="50000"/>
                    </a:prstClr>
                  </a:innerShdw>
                </a:effectLst>
                <a:uLnTx/>
                <a:uFillTx/>
                <a:latin typeface="Impact" panose="020B0806030902050204" pitchFamily="34" charset="0"/>
              </a:rPr>
              <a:t>01</a:t>
            </a:r>
            <a:endParaRPr kumimoji="0" lang="zh-CN" altLang="en-US" sz="12000" b="0" i="0" u="none" strike="noStrike" kern="0" cap="none" spc="300" normalizeH="0" baseline="0" noProof="0" dirty="0">
              <a:ln w="28575">
                <a:solidFill>
                  <a:sysClr val="window" lastClr="FFFFFF"/>
                </a:solidFill>
              </a:ln>
              <a:solidFill>
                <a:schemeClr val="bg1"/>
              </a:solidFill>
              <a:effectLst>
                <a:innerShdw blurRad="63500" dist="50800" dir="18900000">
                  <a:prstClr val="black">
                    <a:alpha val="50000"/>
                  </a:prstClr>
                </a:innerShdw>
              </a:effectLst>
              <a:uLnTx/>
              <a:uFillTx/>
              <a:latin typeface="Impact" panose="020B0806030902050204" pitchFamily="34" charset="0"/>
            </a:endParaRPr>
          </a:p>
        </p:txBody>
      </p:sp>
      <p:sp>
        <p:nvSpPr>
          <p:cNvPr id="23" name="矩形 22"/>
          <p:cNvSpPr/>
          <p:nvPr/>
        </p:nvSpPr>
        <p:spPr>
          <a:xfrm>
            <a:off x="4021225" y="5419004"/>
            <a:ext cx="193937" cy="177939"/>
          </a:xfrm>
          <a:prstGeom prst="rect">
            <a:avLst/>
          </a:prstGeom>
          <a:solidFill>
            <a:srgbClr val="F8F8F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424124" y="5419004"/>
            <a:ext cx="193937" cy="177939"/>
          </a:xfrm>
          <a:prstGeom prst="rect">
            <a:avLst/>
          </a:prstGeom>
          <a:solidFill>
            <a:srgbClr val="F8F8F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827023" y="5419004"/>
            <a:ext cx="193937" cy="177939"/>
          </a:xfrm>
          <a:prstGeom prst="rect">
            <a:avLst/>
          </a:prstGeom>
          <a:solidFill>
            <a:srgbClr val="F8F8F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229923" y="5419004"/>
            <a:ext cx="193937" cy="177939"/>
          </a:xfrm>
          <a:prstGeom prst="rect">
            <a:avLst/>
          </a:prstGeom>
          <a:solidFill>
            <a:srgbClr val="F8F8F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45161" y="1104205"/>
            <a:ext cx="3142556" cy="477054"/>
          </a:xfrm>
          <a:prstGeom prst="rect">
            <a:avLst/>
          </a:prstGeom>
        </p:spPr>
        <p:txBody>
          <a:bodyPr wrap="squar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检索报告</a:t>
            </a:r>
          </a:p>
        </p:txBody>
      </p:sp>
      <p:sp>
        <p:nvSpPr>
          <p:cNvPr id="6" name="矩形 5"/>
          <p:cNvSpPr/>
          <p:nvPr/>
        </p:nvSpPr>
        <p:spPr>
          <a:xfrm>
            <a:off x="1356312" y="1570108"/>
            <a:ext cx="6659845" cy="1161728"/>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以</a:t>
            </a:r>
            <a:r>
              <a:rPr lang="en-US" altLang="zh-CN" sz="1600" dirty="0" smtClean="0">
                <a:solidFill>
                  <a:prstClr val="black">
                    <a:lumMod val="75000"/>
                    <a:lumOff val="25000"/>
                  </a:prstClr>
                </a:solidFill>
                <a:latin typeface="思源黑体 CN Medium" pitchFamily="34" charset="-122"/>
                <a:ea typeface="思源黑体 CN Medium" pitchFamily="34" charset="-122"/>
                <a:cs typeface="Arial" pitchFamily="34" charset="0"/>
              </a:rPr>
              <a:t>《</a:t>
            </a: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中文科技期刊数据库</a:t>
            </a:r>
            <a:r>
              <a:rPr lang="en-US" altLang="zh-CN" sz="1600" dirty="0" smtClean="0">
                <a:solidFill>
                  <a:prstClr val="black">
                    <a:lumMod val="75000"/>
                    <a:lumOff val="25000"/>
                  </a:prstClr>
                </a:solidFill>
                <a:latin typeface="思源黑体 CN Medium" pitchFamily="34" charset="-122"/>
                <a:ea typeface="思源黑体 CN Medium" pitchFamily="34" charset="-122"/>
                <a:cs typeface="Arial" pitchFamily="34" charset="0"/>
              </a:rPr>
              <a:t>》</a:t>
            </a: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为数据原型，可自动生成检索分析报告。</a:t>
            </a:r>
          </a:p>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对结果中涉及的作者、机构、传媒和主题作相应的统计，方便用户快速掌握相关领域内的前沿学术成果，了解相关学术信息。</a:t>
            </a:r>
          </a:p>
        </p:txBody>
      </p:sp>
      <p:sp>
        <p:nvSpPr>
          <p:cNvPr id="8" name="矩形 7"/>
          <p:cNvSpPr/>
          <p:nvPr/>
        </p:nvSpPr>
        <p:spPr>
          <a:xfrm>
            <a:off x="392916"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3</a:t>
            </a:r>
            <a:endParaRPr kumimoji="1" lang="zh-CN" altLang="en-US" sz="2300" b="1" dirty="0">
              <a:solidFill>
                <a:srgbClr val="1B2135"/>
              </a:solidFill>
              <a:latin typeface="Calibri"/>
              <a:ea typeface="宋体"/>
            </a:endParaRPr>
          </a:p>
        </p:txBody>
      </p:sp>
      <p:sp>
        <p:nvSpPr>
          <p:cNvPr id="12" name="文本框 4"/>
          <p:cNvSpPr txBox="1"/>
          <p:nvPr/>
        </p:nvSpPr>
        <p:spPr>
          <a:xfrm>
            <a:off x="899742" y="394983"/>
            <a:ext cx="3831724" cy="430887"/>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功能五：计量评价</a:t>
            </a:r>
          </a:p>
        </p:txBody>
      </p:sp>
      <p:pic>
        <p:nvPicPr>
          <p:cNvPr id="19" name="Picture 4"/>
          <p:cNvPicPr>
            <a:picLocks noChangeAspect="1" noChangeArrowheads="1"/>
          </p:cNvPicPr>
          <p:nvPr/>
        </p:nvPicPr>
        <p:blipFill>
          <a:blip r:embed="rId3" cstate="print"/>
          <a:srcRect/>
          <a:stretch>
            <a:fillRect/>
          </a:stretch>
        </p:blipFill>
        <p:spPr bwMode="auto">
          <a:xfrm>
            <a:off x="1411744" y="2884236"/>
            <a:ext cx="6394157" cy="355981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0" name="矩形 19"/>
          <p:cNvSpPr/>
          <p:nvPr/>
        </p:nvSpPr>
        <p:spPr>
          <a:xfrm>
            <a:off x="7338757" y="3493237"/>
            <a:ext cx="501881" cy="445742"/>
          </a:xfrm>
          <a:prstGeom prst="rect">
            <a:avLst/>
          </a:prstGeom>
          <a:noFill/>
          <a:ln w="57150" cap="flat" cmpd="sng" algn="ctr">
            <a:solidFill>
              <a:srgbClr val="00B0F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pic>
        <p:nvPicPr>
          <p:cNvPr id="21" name="Picture 2"/>
          <p:cNvPicPr>
            <a:picLocks noChangeAspect="1" noChangeArrowheads="1"/>
          </p:cNvPicPr>
          <p:nvPr/>
        </p:nvPicPr>
        <p:blipFill>
          <a:blip r:embed="rId4" cstate="print"/>
          <a:srcRect l="3427"/>
          <a:stretch>
            <a:fillRect/>
          </a:stretch>
        </p:blipFill>
        <p:spPr bwMode="auto">
          <a:xfrm>
            <a:off x="494516" y="2873973"/>
            <a:ext cx="5010428" cy="372975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2" name="Picture 3"/>
          <p:cNvPicPr>
            <a:picLocks noChangeAspect="1" noChangeArrowheads="1"/>
          </p:cNvPicPr>
          <p:nvPr/>
        </p:nvPicPr>
        <p:blipFill>
          <a:blip r:embed="rId5" cstate="print"/>
          <a:srcRect/>
          <a:stretch>
            <a:fillRect/>
          </a:stretch>
        </p:blipFill>
        <p:spPr bwMode="auto">
          <a:xfrm>
            <a:off x="5034700" y="2884236"/>
            <a:ext cx="3531563" cy="3719496"/>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nodeType="clickEffect">
                                  <p:stCondLst>
                                    <p:cond delay="0"/>
                                  </p:stCondLst>
                                  <p:childTnLst>
                                    <p:anim calcmode="lin" valueType="num">
                                      <p:cBhvr additive="base">
                                        <p:cTn id="11" dur="500"/>
                                        <p:tgtEl>
                                          <p:spTgt spid="19"/>
                                        </p:tgtEl>
                                        <p:attrNameLst>
                                          <p:attrName>ppt_x</p:attrName>
                                        </p:attrNameLst>
                                      </p:cBhvr>
                                      <p:tavLst>
                                        <p:tav tm="0">
                                          <p:val>
                                            <p:strVal val="ppt_x"/>
                                          </p:val>
                                        </p:tav>
                                        <p:tav tm="100000">
                                          <p:val>
                                            <p:strVal val="0-ppt_w/2"/>
                                          </p:val>
                                        </p:tav>
                                      </p:tavLst>
                                    </p:anim>
                                    <p:anim calcmode="lin" valueType="num">
                                      <p:cBhvr additive="base">
                                        <p:cTn id="12" dur="500"/>
                                        <p:tgtEl>
                                          <p:spTgt spid="19"/>
                                        </p:tgtEl>
                                        <p:attrNameLst>
                                          <p:attrName>ppt_y</p:attrName>
                                        </p:attrNameLst>
                                      </p:cBhvr>
                                      <p:tavLst>
                                        <p:tav tm="0">
                                          <p:val>
                                            <p:strVal val="ppt_y"/>
                                          </p:val>
                                        </p:tav>
                                        <p:tav tm="100000">
                                          <p:val>
                                            <p:strVal val="ppt_y"/>
                                          </p:val>
                                        </p:tav>
                                      </p:tavLst>
                                    </p:anim>
                                    <p:set>
                                      <p:cBhvr>
                                        <p:cTn id="13" dur="1" fill="hold">
                                          <p:stCondLst>
                                            <p:cond delay="499"/>
                                          </p:stCondLst>
                                        </p:cTn>
                                        <p:tgtEl>
                                          <p:spTgt spid="19"/>
                                        </p:tgtEl>
                                        <p:attrNameLst>
                                          <p:attrName>style.visibility</p:attrName>
                                        </p:attrNameLst>
                                      </p:cBhvr>
                                      <p:to>
                                        <p:strVal val="hidden"/>
                                      </p:to>
                                    </p:set>
                                  </p:childTnLst>
                                </p:cTn>
                              </p:par>
                              <p:par>
                                <p:cTn id="14" presetID="2" presetClass="exit" presetSubtype="8" fill="hold" grpId="1" nodeType="withEffect">
                                  <p:stCondLst>
                                    <p:cond delay="0"/>
                                  </p:stCondLst>
                                  <p:childTnLst>
                                    <p:anim calcmode="lin" valueType="num">
                                      <p:cBhvr additive="base">
                                        <p:cTn id="15" dur="500"/>
                                        <p:tgtEl>
                                          <p:spTgt spid="20"/>
                                        </p:tgtEl>
                                        <p:attrNameLst>
                                          <p:attrName>ppt_x</p:attrName>
                                        </p:attrNameLst>
                                      </p:cBhvr>
                                      <p:tavLst>
                                        <p:tav tm="0">
                                          <p:val>
                                            <p:strVal val="ppt_x"/>
                                          </p:val>
                                        </p:tav>
                                        <p:tav tm="100000">
                                          <p:val>
                                            <p:strVal val="0-ppt_w/2"/>
                                          </p:val>
                                        </p:tav>
                                      </p:tavLst>
                                    </p:anim>
                                    <p:anim calcmode="lin" valueType="num">
                                      <p:cBhvr additive="base">
                                        <p:cTn id="16" dur="500"/>
                                        <p:tgtEl>
                                          <p:spTgt spid="20"/>
                                        </p:tgtEl>
                                        <p:attrNameLst>
                                          <p:attrName>ppt_y</p:attrName>
                                        </p:attrNameLst>
                                      </p:cBhvr>
                                      <p:tavLst>
                                        <p:tav tm="0">
                                          <p:val>
                                            <p:strVal val="ppt_y"/>
                                          </p:val>
                                        </p:tav>
                                        <p:tav tm="100000">
                                          <p:val>
                                            <p:strVal val="ppt_y"/>
                                          </p:val>
                                        </p:tav>
                                      </p:tavLst>
                                    </p:anim>
                                    <p:set>
                                      <p:cBhvr>
                                        <p:cTn id="17" dur="1" fill="hold">
                                          <p:stCondLst>
                                            <p:cond delay="499"/>
                                          </p:stCondLst>
                                        </p:cTn>
                                        <p:tgtEl>
                                          <p:spTgt spid="20"/>
                                        </p:tgtEl>
                                        <p:attrNameLst>
                                          <p:attrName>style.visibility</p:attrName>
                                        </p:attrNameLst>
                                      </p:cBhvr>
                                      <p:to>
                                        <p:strVal val="hidden"/>
                                      </p:to>
                                    </p:set>
                                  </p:childTnLst>
                                </p:cTn>
                              </p:par>
                              <p:par>
                                <p:cTn id="18" presetID="2" presetClass="entr" presetSubtype="2"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1+#ppt_w/2"/>
                                          </p:val>
                                        </p:tav>
                                        <p:tav tm="100000">
                                          <p:val>
                                            <p:strVal val="#ppt_x"/>
                                          </p:val>
                                        </p:tav>
                                      </p:tavLst>
                                    </p:anim>
                                    <p:anim calcmode="lin" valueType="num">
                                      <p:cBhvr additive="base">
                                        <p:cTn id="21" dur="500" fill="hold"/>
                                        <p:tgtEl>
                                          <p:spTgt spid="21"/>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2" presetClass="entr" presetSubtype="2"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55242" y="1784726"/>
            <a:ext cx="3142556" cy="477054"/>
          </a:xfrm>
          <a:prstGeom prst="rect">
            <a:avLst/>
          </a:prstGeom>
        </p:spPr>
        <p:txBody>
          <a:bodyPr wrap="squar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职称评定材料下载</a:t>
            </a:r>
          </a:p>
        </p:txBody>
      </p:sp>
      <p:sp>
        <p:nvSpPr>
          <p:cNvPr id="6" name="矩形 5"/>
          <p:cNvSpPr/>
          <p:nvPr/>
        </p:nvSpPr>
        <p:spPr>
          <a:xfrm>
            <a:off x="466393" y="2250629"/>
            <a:ext cx="2949907" cy="1200329"/>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为满足用户职称评定材料的下载打印需求，文摘页右侧提供职称评审材料打包下载按钮。</a:t>
            </a:r>
          </a:p>
        </p:txBody>
      </p:sp>
      <p:sp>
        <p:nvSpPr>
          <p:cNvPr id="7" name="文本框 4"/>
          <p:cNvSpPr txBox="1"/>
          <p:nvPr/>
        </p:nvSpPr>
        <p:spPr>
          <a:xfrm>
            <a:off x="899742" y="394983"/>
            <a:ext cx="3831724" cy="430887"/>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功能五：计量评价</a:t>
            </a:r>
          </a:p>
        </p:txBody>
      </p:sp>
      <p:sp>
        <p:nvSpPr>
          <p:cNvPr id="8" name="矩形 7"/>
          <p:cNvSpPr/>
          <p:nvPr/>
        </p:nvSpPr>
        <p:spPr>
          <a:xfrm>
            <a:off x="392916"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3</a:t>
            </a:r>
            <a:endParaRPr kumimoji="1" lang="zh-CN" altLang="en-US" sz="2300" b="1" dirty="0">
              <a:solidFill>
                <a:srgbClr val="1B2135"/>
              </a:solidFill>
              <a:latin typeface="Calibri"/>
              <a:ea typeface="宋体"/>
            </a:endParaRPr>
          </a:p>
        </p:txBody>
      </p:sp>
      <p:pic>
        <p:nvPicPr>
          <p:cNvPr id="9" name="Picture 4"/>
          <p:cNvPicPr>
            <a:picLocks noChangeAspect="1" noChangeArrowheads="1"/>
          </p:cNvPicPr>
          <p:nvPr/>
        </p:nvPicPr>
        <p:blipFill>
          <a:blip r:embed="rId3" cstate="print"/>
          <a:srcRect/>
          <a:stretch>
            <a:fillRect/>
          </a:stretch>
        </p:blipFill>
        <p:spPr bwMode="auto">
          <a:xfrm>
            <a:off x="3750198" y="999896"/>
            <a:ext cx="4962618" cy="324038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2" name="Picture 3"/>
          <p:cNvPicPr>
            <a:picLocks noChangeAspect="1" noChangeArrowheads="1"/>
          </p:cNvPicPr>
          <p:nvPr/>
        </p:nvPicPr>
        <p:blipFill>
          <a:blip r:embed="rId4" cstate="print"/>
          <a:srcRect/>
          <a:stretch>
            <a:fillRect/>
          </a:stretch>
        </p:blipFill>
        <p:spPr bwMode="auto">
          <a:xfrm>
            <a:off x="2323799" y="4572001"/>
            <a:ext cx="6363617" cy="189188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3" name="矩形 12"/>
          <p:cNvSpPr/>
          <p:nvPr/>
        </p:nvSpPr>
        <p:spPr>
          <a:xfrm>
            <a:off x="738201" y="5219700"/>
            <a:ext cx="1192199" cy="507831"/>
          </a:xfrm>
          <a:prstGeom prst="rect">
            <a:avLst/>
          </a:prstGeom>
        </p:spPr>
        <p:txBody>
          <a:bodyPr wrap="square">
            <a:spAutoFit/>
          </a:bodyPr>
          <a:lstStyle/>
          <a:p>
            <a:pPr>
              <a:lnSpc>
                <a:spcPct val="150000"/>
              </a:lnSpc>
            </a:pPr>
            <a:r>
              <a:rPr lang="zh-CN" altLang="en-US" dirty="0" smtClean="0">
                <a:solidFill>
                  <a:srgbClr val="00B0F0"/>
                </a:solidFill>
                <a:latin typeface="思源黑体 CN Bold" pitchFamily="34" charset="-122"/>
                <a:ea typeface="思源黑体 CN Bold" pitchFamily="34" charset="-122"/>
                <a:cs typeface="Arial" pitchFamily="34" charset="0"/>
              </a:rPr>
              <a:t>下载文件</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230669" y="5635571"/>
            <a:ext cx="3142556" cy="477054"/>
          </a:xfrm>
          <a:prstGeom prst="rect">
            <a:avLst/>
          </a:prstGeom>
        </p:spPr>
        <p:txBody>
          <a:bodyPr wrap="squar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知识对象发现价值</a:t>
            </a:r>
          </a:p>
        </p:txBody>
      </p:sp>
      <p:sp>
        <p:nvSpPr>
          <p:cNvPr id="7" name="文本框 4"/>
          <p:cNvSpPr txBox="1"/>
          <p:nvPr/>
        </p:nvSpPr>
        <p:spPr>
          <a:xfrm>
            <a:off x="899742" y="394983"/>
            <a:ext cx="3831724" cy="430887"/>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功能六：知识发现</a:t>
            </a:r>
          </a:p>
        </p:txBody>
      </p:sp>
      <p:sp>
        <p:nvSpPr>
          <p:cNvPr id="8" name="矩形 7"/>
          <p:cNvSpPr/>
          <p:nvPr/>
        </p:nvSpPr>
        <p:spPr>
          <a:xfrm>
            <a:off x="392916"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3</a:t>
            </a:r>
            <a:endParaRPr kumimoji="1" lang="zh-CN" altLang="en-US" sz="2300" b="1" dirty="0">
              <a:solidFill>
                <a:srgbClr val="1B2135"/>
              </a:solidFill>
              <a:latin typeface="Calibri"/>
              <a:ea typeface="宋体"/>
            </a:endParaRPr>
          </a:p>
        </p:txBody>
      </p:sp>
      <p:grpSp>
        <p:nvGrpSpPr>
          <p:cNvPr id="36" name="组 18"/>
          <p:cNvGrpSpPr/>
          <p:nvPr/>
        </p:nvGrpSpPr>
        <p:grpSpPr>
          <a:xfrm>
            <a:off x="-70456" y="1420905"/>
            <a:ext cx="9252164" cy="4802093"/>
            <a:chOff x="4391025" y="180975"/>
            <a:chExt cx="4422775" cy="2295525"/>
          </a:xfrm>
          <a:solidFill>
            <a:srgbClr val="000000">
              <a:alpha val="20000"/>
            </a:srgbClr>
          </a:solidFill>
        </p:grpSpPr>
        <p:sp>
          <p:nvSpPr>
            <p:cNvPr id="37" name="Freeform 70"/>
            <p:cNvSpPr>
              <a:spLocks/>
            </p:cNvSpPr>
            <p:nvPr/>
          </p:nvSpPr>
          <p:spPr bwMode="auto">
            <a:xfrm>
              <a:off x="5565775" y="180975"/>
              <a:ext cx="746125" cy="387350"/>
            </a:xfrm>
            <a:custGeom>
              <a:avLst/>
              <a:gdLst/>
              <a:ahLst/>
              <a:cxnLst>
                <a:cxn ang="0">
                  <a:pos x="368" y="128"/>
                </a:cxn>
                <a:cxn ang="0">
                  <a:pos x="398" y="134"/>
                </a:cxn>
                <a:cxn ang="0">
                  <a:pos x="392" y="122"/>
                </a:cxn>
                <a:cxn ang="0">
                  <a:pos x="378" y="114"/>
                </a:cxn>
                <a:cxn ang="0">
                  <a:pos x="378" y="106"/>
                </a:cxn>
                <a:cxn ang="0">
                  <a:pos x="398" y="106"/>
                </a:cxn>
                <a:cxn ang="0">
                  <a:pos x="400" y="100"/>
                </a:cxn>
                <a:cxn ang="0">
                  <a:pos x="406" y="86"/>
                </a:cxn>
                <a:cxn ang="0">
                  <a:pos x="416" y="82"/>
                </a:cxn>
                <a:cxn ang="0">
                  <a:pos x="398" y="76"/>
                </a:cxn>
                <a:cxn ang="0">
                  <a:pos x="416" y="68"/>
                </a:cxn>
                <a:cxn ang="0">
                  <a:pos x="424" y="66"/>
                </a:cxn>
                <a:cxn ang="0">
                  <a:pos x="408" y="60"/>
                </a:cxn>
                <a:cxn ang="0">
                  <a:pos x="408" y="48"/>
                </a:cxn>
                <a:cxn ang="0">
                  <a:pos x="428" y="38"/>
                </a:cxn>
                <a:cxn ang="0">
                  <a:pos x="440" y="30"/>
                </a:cxn>
                <a:cxn ang="0">
                  <a:pos x="410" y="22"/>
                </a:cxn>
                <a:cxn ang="0">
                  <a:pos x="382" y="16"/>
                </a:cxn>
                <a:cxn ang="0">
                  <a:pos x="382" y="14"/>
                </a:cxn>
                <a:cxn ang="0">
                  <a:pos x="396" y="10"/>
                </a:cxn>
                <a:cxn ang="0">
                  <a:pos x="362" y="2"/>
                </a:cxn>
                <a:cxn ang="0">
                  <a:pos x="324" y="0"/>
                </a:cxn>
                <a:cxn ang="0">
                  <a:pos x="272" y="0"/>
                </a:cxn>
                <a:cxn ang="0">
                  <a:pos x="238" y="6"/>
                </a:cxn>
                <a:cxn ang="0">
                  <a:pos x="218" y="4"/>
                </a:cxn>
                <a:cxn ang="0">
                  <a:pos x="214" y="14"/>
                </a:cxn>
                <a:cxn ang="0">
                  <a:pos x="202" y="14"/>
                </a:cxn>
                <a:cxn ang="0">
                  <a:pos x="176" y="14"/>
                </a:cxn>
                <a:cxn ang="0">
                  <a:pos x="152" y="16"/>
                </a:cxn>
                <a:cxn ang="0">
                  <a:pos x="110" y="20"/>
                </a:cxn>
                <a:cxn ang="0">
                  <a:pos x="90" y="26"/>
                </a:cxn>
                <a:cxn ang="0">
                  <a:pos x="44" y="34"/>
                </a:cxn>
                <a:cxn ang="0">
                  <a:pos x="60" y="44"/>
                </a:cxn>
                <a:cxn ang="0">
                  <a:pos x="2" y="54"/>
                </a:cxn>
                <a:cxn ang="0">
                  <a:pos x="22" y="66"/>
                </a:cxn>
                <a:cxn ang="0">
                  <a:pos x="24" y="70"/>
                </a:cxn>
                <a:cxn ang="0">
                  <a:pos x="72" y="76"/>
                </a:cxn>
                <a:cxn ang="0">
                  <a:pos x="134" y="100"/>
                </a:cxn>
                <a:cxn ang="0">
                  <a:pos x="146" y="126"/>
                </a:cxn>
                <a:cxn ang="0">
                  <a:pos x="170" y="132"/>
                </a:cxn>
                <a:cxn ang="0">
                  <a:pos x="158" y="134"/>
                </a:cxn>
                <a:cxn ang="0">
                  <a:pos x="142" y="142"/>
                </a:cxn>
                <a:cxn ang="0">
                  <a:pos x="162" y="144"/>
                </a:cxn>
                <a:cxn ang="0">
                  <a:pos x="170" y="160"/>
                </a:cxn>
                <a:cxn ang="0">
                  <a:pos x="150" y="168"/>
                </a:cxn>
                <a:cxn ang="0">
                  <a:pos x="152" y="176"/>
                </a:cxn>
                <a:cxn ang="0">
                  <a:pos x="162" y="194"/>
                </a:cxn>
                <a:cxn ang="0">
                  <a:pos x="176" y="196"/>
                </a:cxn>
                <a:cxn ang="0">
                  <a:pos x="182" y="224"/>
                </a:cxn>
                <a:cxn ang="0">
                  <a:pos x="208" y="234"/>
                </a:cxn>
                <a:cxn ang="0">
                  <a:pos x="226" y="242"/>
                </a:cxn>
                <a:cxn ang="0">
                  <a:pos x="240" y="214"/>
                </a:cxn>
                <a:cxn ang="0">
                  <a:pos x="252" y="192"/>
                </a:cxn>
                <a:cxn ang="0">
                  <a:pos x="272" y="182"/>
                </a:cxn>
                <a:cxn ang="0">
                  <a:pos x="288" y="182"/>
                </a:cxn>
                <a:cxn ang="0">
                  <a:pos x="322" y="160"/>
                </a:cxn>
                <a:cxn ang="0">
                  <a:pos x="376" y="138"/>
                </a:cxn>
              </a:cxnLst>
              <a:rect l="0" t="0" r="r" b="b"/>
              <a:pathLst>
                <a:path w="470" h="244">
                  <a:moveTo>
                    <a:pt x="362" y="140"/>
                  </a:moveTo>
                  <a:lnTo>
                    <a:pt x="362" y="140"/>
                  </a:lnTo>
                  <a:lnTo>
                    <a:pt x="362" y="136"/>
                  </a:lnTo>
                  <a:lnTo>
                    <a:pt x="362" y="136"/>
                  </a:lnTo>
                  <a:lnTo>
                    <a:pt x="368" y="136"/>
                  </a:lnTo>
                  <a:lnTo>
                    <a:pt x="368" y="132"/>
                  </a:lnTo>
                  <a:lnTo>
                    <a:pt x="368" y="128"/>
                  </a:lnTo>
                  <a:lnTo>
                    <a:pt x="368" y="126"/>
                  </a:lnTo>
                  <a:lnTo>
                    <a:pt x="368" y="126"/>
                  </a:lnTo>
                  <a:lnTo>
                    <a:pt x="376" y="128"/>
                  </a:lnTo>
                  <a:lnTo>
                    <a:pt x="382" y="134"/>
                  </a:lnTo>
                  <a:lnTo>
                    <a:pt x="390" y="136"/>
                  </a:lnTo>
                  <a:lnTo>
                    <a:pt x="394" y="136"/>
                  </a:lnTo>
                  <a:lnTo>
                    <a:pt x="398" y="134"/>
                  </a:lnTo>
                  <a:lnTo>
                    <a:pt x="398" y="134"/>
                  </a:lnTo>
                  <a:lnTo>
                    <a:pt x="398" y="130"/>
                  </a:lnTo>
                  <a:lnTo>
                    <a:pt x="396" y="128"/>
                  </a:lnTo>
                  <a:lnTo>
                    <a:pt x="392" y="122"/>
                  </a:lnTo>
                  <a:lnTo>
                    <a:pt x="392" y="122"/>
                  </a:lnTo>
                  <a:lnTo>
                    <a:pt x="392" y="122"/>
                  </a:lnTo>
                  <a:lnTo>
                    <a:pt x="392" y="122"/>
                  </a:lnTo>
                  <a:lnTo>
                    <a:pt x="388" y="120"/>
                  </a:lnTo>
                  <a:lnTo>
                    <a:pt x="386" y="120"/>
                  </a:lnTo>
                  <a:lnTo>
                    <a:pt x="384" y="120"/>
                  </a:lnTo>
                  <a:lnTo>
                    <a:pt x="384" y="116"/>
                  </a:lnTo>
                  <a:lnTo>
                    <a:pt x="384" y="116"/>
                  </a:lnTo>
                  <a:lnTo>
                    <a:pt x="380" y="116"/>
                  </a:lnTo>
                  <a:lnTo>
                    <a:pt x="378" y="114"/>
                  </a:lnTo>
                  <a:lnTo>
                    <a:pt x="374" y="112"/>
                  </a:lnTo>
                  <a:lnTo>
                    <a:pt x="374" y="112"/>
                  </a:lnTo>
                  <a:lnTo>
                    <a:pt x="374" y="110"/>
                  </a:lnTo>
                  <a:lnTo>
                    <a:pt x="374" y="110"/>
                  </a:lnTo>
                  <a:lnTo>
                    <a:pt x="374" y="110"/>
                  </a:lnTo>
                  <a:lnTo>
                    <a:pt x="376" y="106"/>
                  </a:lnTo>
                  <a:lnTo>
                    <a:pt x="378" y="106"/>
                  </a:lnTo>
                  <a:lnTo>
                    <a:pt x="384" y="108"/>
                  </a:lnTo>
                  <a:lnTo>
                    <a:pt x="384" y="108"/>
                  </a:lnTo>
                  <a:lnTo>
                    <a:pt x="384" y="106"/>
                  </a:lnTo>
                  <a:lnTo>
                    <a:pt x="384" y="106"/>
                  </a:lnTo>
                  <a:lnTo>
                    <a:pt x="398" y="106"/>
                  </a:lnTo>
                  <a:lnTo>
                    <a:pt x="398" y="106"/>
                  </a:lnTo>
                  <a:lnTo>
                    <a:pt x="398" y="106"/>
                  </a:lnTo>
                  <a:lnTo>
                    <a:pt x="404" y="106"/>
                  </a:lnTo>
                  <a:lnTo>
                    <a:pt x="406" y="104"/>
                  </a:lnTo>
                  <a:lnTo>
                    <a:pt x="408" y="102"/>
                  </a:lnTo>
                  <a:lnTo>
                    <a:pt x="408" y="102"/>
                  </a:lnTo>
                  <a:lnTo>
                    <a:pt x="406" y="100"/>
                  </a:lnTo>
                  <a:lnTo>
                    <a:pt x="404" y="100"/>
                  </a:lnTo>
                  <a:lnTo>
                    <a:pt x="400" y="100"/>
                  </a:lnTo>
                  <a:lnTo>
                    <a:pt x="400" y="98"/>
                  </a:lnTo>
                  <a:lnTo>
                    <a:pt x="400" y="98"/>
                  </a:lnTo>
                  <a:lnTo>
                    <a:pt x="408" y="98"/>
                  </a:lnTo>
                  <a:lnTo>
                    <a:pt x="408" y="98"/>
                  </a:lnTo>
                  <a:lnTo>
                    <a:pt x="406" y="92"/>
                  </a:lnTo>
                  <a:lnTo>
                    <a:pt x="406" y="88"/>
                  </a:lnTo>
                  <a:lnTo>
                    <a:pt x="406" y="86"/>
                  </a:lnTo>
                  <a:lnTo>
                    <a:pt x="406" y="86"/>
                  </a:lnTo>
                  <a:lnTo>
                    <a:pt x="408" y="86"/>
                  </a:lnTo>
                  <a:lnTo>
                    <a:pt x="412" y="86"/>
                  </a:lnTo>
                  <a:lnTo>
                    <a:pt x="414" y="86"/>
                  </a:lnTo>
                  <a:lnTo>
                    <a:pt x="416" y="84"/>
                  </a:lnTo>
                  <a:lnTo>
                    <a:pt x="416" y="84"/>
                  </a:lnTo>
                  <a:lnTo>
                    <a:pt x="416" y="82"/>
                  </a:lnTo>
                  <a:lnTo>
                    <a:pt x="414" y="80"/>
                  </a:lnTo>
                  <a:lnTo>
                    <a:pt x="412" y="80"/>
                  </a:lnTo>
                  <a:lnTo>
                    <a:pt x="410" y="78"/>
                  </a:lnTo>
                  <a:lnTo>
                    <a:pt x="410" y="78"/>
                  </a:lnTo>
                  <a:lnTo>
                    <a:pt x="408" y="76"/>
                  </a:lnTo>
                  <a:lnTo>
                    <a:pt x="406" y="76"/>
                  </a:lnTo>
                  <a:lnTo>
                    <a:pt x="398" y="76"/>
                  </a:lnTo>
                  <a:lnTo>
                    <a:pt x="398" y="76"/>
                  </a:lnTo>
                  <a:lnTo>
                    <a:pt x="392" y="72"/>
                  </a:lnTo>
                  <a:lnTo>
                    <a:pt x="392" y="72"/>
                  </a:lnTo>
                  <a:lnTo>
                    <a:pt x="404" y="70"/>
                  </a:lnTo>
                  <a:lnTo>
                    <a:pt x="410" y="68"/>
                  </a:lnTo>
                  <a:lnTo>
                    <a:pt x="416" y="68"/>
                  </a:lnTo>
                  <a:lnTo>
                    <a:pt x="416" y="68"/>
                  </a:lnTo>
                  <a:lnTo>
                    <a:pt x="418" y="72"/>
                  </a:lnTo>
                  <a:lnTo>
                    <a:pt x="422" y="74"/>
                  </a:lnTo>
                  <a:lnTo>
                    <a:pt x="424" y="72"/>
                  </a:lnTo>
                  <a:lnTo>
                    <a:pt x="426" y="68"/>
                  </a:lnTo>
                  <a:lnTo>
                    <a:pt x="426" y="68"/>
                  </a:lnTo>
                  <a:lnTo>
                    <a:pt x="424" y="66"/>
                  </a:lnTo>
                  <a:lnTo>
                    <a:pt x="424" y="66"/>
                  </a:lnTo>
                  <a:lnTo>
                    <a:pt x="416" y="66"/>
                  </a:lnTo>
                  <a:lnTo>
                    <a:pt x="408" y="62"/>
                  </a:lnTo>
                  <a:lnTo>
                    <a:pt x="408" y="62"/>
                  </a:lnTo>
                  <a:lnTo>
                    <a:pt x="408" y="62"/>
                  </a:lnTo>
                  <a:lnTo>
                    <a:pt x="408" y="62"/>
                  </a:lnTo>
                  <a:lnTo>
                    <a:pt x="408" y="60"/>
                  </a:lnTo>
                  <a:lnTo>
                    <a:pt x="408" y="60"/>
                  </a:lnTo>
                  <a:lnTo>
                    <a:pt x="406" y="58"/>
                  </a:lnTo>
                  <a:lnTo>
                    <a:pt x="406" y="58"/>
                  </a:lnTo>
                  <a:lnTo>
                    <a:pt x="404" y="52"/>
                  </a:lnTo>
                  <a:lnTo>
                    <a:pt x="404" y="52"/>
                  </a:lnTo>
                  <a:lnTo>
                    <a:pt x="404" y="50"/>
                  </a:lnTo>
                  <a:lnTo>
                    <a:pt x="408" y="48"/>
                  </a:lnTo>
                  <a:lnTo>
                    <a:pt x="408" y="48"/>
                  </a:lnTo>
                  <a:lnTo>
                    <a:pt x="412" y="46"/>
                  </a:lnTo>
                  <a:lnTo>
                    <a:pt x="414" y="42"/>
                  </a:lnTo>
                  <a:lnTo>
                    <a:pt x="414" y="42"/>
                  </a:lnTo>
                  <a:lnTo>
                    <a:pt x="418" y="40"/>
                  </a:lnTo>
                  <a:lnTo>
                    <a:pt x="420" y="40"/>
                  </a:lnTo>
                  <a:lnTo>
                    <a:pt x="428" y="38"/>
                  </a:lnTo>
                  <a:lnTo>
                    <a:pt x="428" y="38"/>
                  </a:lnTo>
                  <a:lnTo>
                    <a:pt x="430" y="38"/>
                  </a:lnTo>
                  <a:lnTo>
                    <a:pt x="432" y="34"/>
                  </a:lnTo>
                  <a:lnTo>
                    <a:pt x="432" y="34"/>
                  </a:lnTo>
                  <a:lnTo>
                    <a:pt x="438" y="34"/>
                  </a:lnTo>
                  <a:lnTo>
                    <a:pt x="438" y="34"/>
                  </a:lnTo>
                  <a:lnTo>
                    <a:pt x="440" y="32"/>
                  </a:lnTo>
                  <a:lnTo>
                    <a:pt x="440" y="30"/>
                  </a:lnTo>
                  <a:lnTo>
                    <a:pt x="440" y="30"/>
                  </a:lnTo>
                  <a:lnTo>
                    <a:pt x="470" y="20"/>
                  </a:lnTo>
                  <a:lnTo>
                    <a:pt x="470" y="20"/>
                  </a:lnTo>
                  <a:lnTo>
                    <a:pt x="460" y="18"/>
                  </a:lnTo>
                  <a:lnTo>
                    <a:pt x="450" y="18"/>
                  </a:lnTo>
                  <a:lnTo>
                    <a:pt x="430" y="20"/>
                  </a:lnTo>
                  <a:lnTo>
                    <a:pt x="410" y="22"/>
                  </a:lnTo>
                  <a:lnTo>
                    <a:pt x="390" y="24"/>
                  </a:lnTo>
                  <a:lnTo>
                    <a:pt x="390" y="24"/>
                  </a:lnTo>
                  <a:lnTo>
                    <a:pt x="394" y="20"/>
                  </a:lnTo>
                  <a:lnTo>
                    <a:pt x="396" y="18"/>
                  </a:lnTo>
                  <a:lnTo>
                    <a:pt x="394" y="16"/>
                  </a:lnTo>
                  <a:lnTo>
                    <a:pt x="394" y="16"/>
                  </a:lnTo>
                  <a:lnTo>
                    <a:pt x="382" y="16"/>
                  </a:lnTo>
                  <a:lnTo>
                    <a:pt x="382" y="16"/>
                  </a:lnTo>
                  <a:lnTo>
                    <a:pt x="378" y="18"/>
                  </a:lnTo>
                  <a:lnTo>
                    <a:pt x="374" y="20"/>
                  </a:lnTo>
                  <a:lnTo>
                    <a:pt x="370" y="18"/>
                  </a:lnTo>
                  <a:lnTo>
                    <a:pt x="368" y="14"/>
                  </a:lnTo>
                  <a:lnTo>
                    <a:pt x="368" y="14"/>
                  </a:lnTo>
                  <a:lnTo>
                    <a:pt x="382" y="14"/>
                  </a:lnTo>
                  <a:lnTo>
                    <a:pt x="382" y="14"/>
                  </a:lnTo>
                  <a:lnTo>
                    <a:pt x="388" y="12"/>
                  </a:lnTo>
                  <a:lnTo>
                    <a:pt x="394" y="12"/>
                  </a:lnTo>
                  <a:lnTo>
                    <a:pt x="394" y="12"/>
                  </a:lnTo>
                  <a:lnTo>
                    <a:pt x="396" y="10"/>
                  </a:lnTo>
                  <a:lnTo>
                    <a:pt x="396" y="10"/>
                  </a:lnTo>
                  <a:lnTo>
                    <a:pt x="396" y="10"/>
                  </a:lnTo>
                  <a:lnTo>
                    <a:pt x="396" y="10"/>
                  </a:lnTo>
                  <a:lnTo>
                    <a:pt x="380" y="8"/>
                  </a:lnTo>
                  <a:lnTo>
                    <a:pt x="364" y="4"/>
                  </a:lnTo>
                  <a:lnTo>
                    <a:pt x="364" y="4"/>
                  </a:lnTo>
                  <a:lnTo>
                    <a:pt x="364" y="2"/>
                  </a:lnTo>
                  <a:lnTo>
                    <a:pt x="362" y="2"/>
                  </a:lnTo>
                  <a:lnTo>
                    <a:pt x="362" y="2"/>
                  </a:lnTo>
                  <a:lnTo>
                    <a:pt x="356" y="2"/>
                  </a:lnTo>
                  <a:lnTo>
                    <a:pt x="356" y="2"/>
                  </a:lnTo>
                  <a:lnTo>
                    <a:pt x="356" y="0"/>
                  </a:lnTo>
                  <a:lnTo>
                    <a:pt x="356" y="0"/>
                  </a:lnTo>
                  <a:lnTo>
                    <a:pt x="340" y="0"/>
                  </a:lnTo>
                  <a:lnTo>
                    <a:pt x="340" y="0"/>
                  </a:lnTo>
                  <a:lnTo>
                    <a:pt x="324" y="0"/>
                  </a:lnTo>
                  <a:lnTo>
                    <a:pt x="324" y="0"/>
                  </a:lnTo>
                  <a:lnTo>
                    <a:pt x="296" y="0"/>
                  </a:lnTo>
                  <a:lnTo>
                    <a:pt x="296" y="0"/>
                  </a:lnTo>
                  <a:lnTo>
                    <a:pt x="280" y="0"/>
                  </a:lnTo>
                  <a:lnTo>
                    <a:pt x="280" y="0"/>
                  </a:lnTo>
                  <a:lnTo>
                    <a:pt x="272" y="0"/>
                  </a:lnTo>
                  <a:lnTo>
                    <a:pt x="272" y="0"/>
                  </a:lnTo>
                  <a:lnTo>
                    <a:pt x="268" y="4"/>
                  </a:lnTo>
                  <a:lnTo>
                    <a:pt x="262" y="6"/>
                  </a:lnTo>
                  <a:lnTo>
                    <a:pt x="250" y="6"/>
                  </a:lnTo>
                  <a:lnTo>
                    <a:pt x="250" y="6"/>
                  </a:lnTo>
                  <a:lnTo>
                    <a:pt x="248" y="4"/>
                  </a:lnTo>
                  <a:lnTo>
                    <a:pt x="244" y="4"/>
                  </a:lnTo>
                  <a:lnTo>
                    <a:pt x="238" y="6"/>
                  </a:lnTo>
                  <a:lnTo>
                    <a:pt x="238" y="6"/>
                  </a:lnTo>
                  <a:lnTo>
                    <a:pt x="232" y="6"/>
                  </a:lnTo>
                  <a:lnTo>
                    <a:pt x="232" y="6"/>
                  </a:lnTo>
                  <a:lnTo>
                    <a:pt x="228" y="4"/>
                  </a:lnTo>
                  <a:lnTo>
                    <a:pt x="226" y="4"/>
                  </a:lnTo>
                  <a:lnTo>
                    <a:pt x="218" y="4"/>
                  </a:lnTo>
                  <a:lnTo>
                    <a:pt x="218" y="4"/>
                  </a:lnTo>
                  <a:lnTo>
                    <a:pt x="216" y="4"/>
                  </a:lnTo>
                  <a:lnTo>
                    <a:pt x="214" y="6"/>
                  </a:lnTo>
                  <a:lnTo>
                    <a:pt x="214" y="6"/>
                  </a:lnTo>
                  <a:lnTo>
                    <a:pt x="210" y="6"/>
                  </a:lnTo>
                  <a:lnTo>
                    <a:pt x="208" y="8"/>
                  </a:lnTo>
                  <a:lnTo>
                    <a:pt x="208" y="8"/>
                  </a:lnTo>
                  <a:lnTo>
                    <a:pt x="214" y="14"/>
                  </a:lnTo>
                  <a:lnTo>
                    <a:pt x="214" y="14"/>
                  </a:lnTo>
                  <a:lnTo>
                    <a:pt x="214" y="14"/>
                  </a:lnTo>
                  <a:lnTo>
                    <a:pt x="214" y="18"/>
                  </a:lnTo>
                  <a:lnTo>
                    <a:pt x="214" y="18"/>
                  </a:lnTo>
                  <a:lnTo>
                    <a:pt x="208" y="16"/>
                  </a:lnTo>
                  <a:lnTo>
                    <a:pt x="202" y="14"/>
                  </a:lnTo>
                  <a:lnTo>
                    <a:pt x="202" y="14"/>
                  </a:lnTo>
                  <a:lnTo>
                    <a:pt x="188" y="12"/>
                  </a:lnTo>
                  <a:lnTo>
                    <a:pt x="176" y="12"/>
                  </a:lnTo>
                  <a:lnTo>
                    <a:pt x="176" y="12"/>
                  </a:lnTo>
                  <a:lnTo>
                    <a:pt x="172" y="12"/>
                  </a:lnTo>
                  <a:lnTo>
                    <a:pt x="172" y="14"/>
                  </a:lnTo>
                  <a:lnTo>
                    <a:pt x="176" y="14"/>
                  </a:lnTo>
                  <a:lnTo>
                    <a:pt x="176" y="14"/>
                  </a:lnTo>
                  <a:lnTo>
                    <a:pt x="174" y="16"/>
                  </a:lnTo>
                  <a:lnTo>
                    <a:pt x="170" y="18"/>
                  </a:lnTo>
                  <a:lnTo>
                    <a:pt x="166" y="16"/>
                  </a:lnTo>
                  <a:lnTo>
                    <a:pt x="166" y="16"/>
                  </a:lnTo>
                  <a:lnTo>
                    <a:pt x="158" y="14"/>
                  </a:lnTo>
                  <a:lnTo>
                    <a:pt x="154" y="14"/>
                  </a:lnTo>
                  <a:lnTo>
                    <a:pt x="152" y="16"/>
                  </a:lnTo>
                  <a:lnTo>
                    <a:pt x="152" y="16"/>
                  </a:lnTo>
                  <a:lnTo>
                    <a:pt x="142" y="14"/>
                  </a:lnTo>
                  <a:lnTo>
                    <a:pt x="132" y="14"/>
                  </a:lnTo>
                  <a:lnTo>
                    <a:pt x="122" y="14"/>
                  </a:lnTo>
                  <a:lnTo>
                    <a:pt x="112" y="20"/>
                  </a:lnTo>
                  <a:lnTo>
                    <a:pt x="112" y="20"/>
                  </a:lnTo>
                  <a:lnTo>
                    <a:pt x="110" y="20"/>
                  </a:lnTo>
                  <a:lnTo>
                    <a:pt x="110" y="20"/>
                  </a:lnTo>
                  <a:lnTo>
                    <a:pt x="100" y="16"/>
                  </a:lnTo>
                  <a:lnTo>
                    <a:pt x="94" y="18"/>
                  </a:lnTo>
                  <a:lnTo>
                    <a:pt x="92" y="20"/>
                  </a:lnTo>
                  <a:lnTo>
                    <a:pt x="92" y="24"/>
                  </a:lnTo>
                  <a:lnTo>
                    <a:pt x="92" y="24"/>
                  </a:lnTo>
                  <a:lnTo>
                    <a:pt x="90" y="26"/>
                  </a:lnTo>
                  <a:lnTo>
                    <a:pt x="88" y="26"/>
                  </a:lnTo>
                  <a:lnTo>
                    <a:pt x="84" y="26"/>
                  </a:lnTo>
                  <a:lnTo>
                    <a:pt x="84" y="26"/>
                  </a:lnTo>
                  <a:lnTo>
                    <a:pt x="74" y="26"/>
                  </a:lnTo>
                  <a:lnTo>
                    <a:pt x="64" y="28"/>
                  </a:lnTo>
                  <a:lnTo>
                    <a:pt x="44" y="34"/>
                  </a:lnTo>
                  <a:lnTo>
                    <a:pt x="44" y="34"/>
                  </a:lnTo>
                  <a:lnTo>
                    <a:pt x="52" y="36"/>
                  </a:lnTo>
                  <a:lnTo>
                    <a:pt x="52" y="36"/>
                  </a:lnTo>
                  <a:lnTo>
                    <a:pt x="58" y="36"/>
                  </a:lnTo>
                  <a:lnTo>
                    <a:pt x="60" y="36"/>
                  </a:lnTo>
                  <a:lnTo>
                    <a:pt x="62" y="40"/>
                  </a:lnTo>
                  <a:lnTo>
                    <a:pt x="62" y="40"/>
                  </a:lnTo>
                  <a:lnTo>
                    <a:pt x="60" y="44"/>
                  </a:lnTo>
                  <a:lnTo>
                    <a:pt x="58" y="44"/>
                  </a:lnTo>
                  <a:lnTo>
                    <a:pt x="50" y="46"/>
                  </a:lnTo>
                  <a:lnTo>
                    <a:pt x="50" y="46"/>
                  </a:lnTo>
                  <a:lnTo>
                    <a:pt x="46" y="46"/>
                  </a:lnTo>
                  <a:lnTo>
                    <a:pt x="46" y="46"/>
                  </a:lnTo>
                  <a:lnTo>
                    <a:pt x="2" y="54"/>
                  </a:lnTo>
                  <a:lnTo>
                    <a:pt x="2" y="54"/>
                  </a:lnTo>
                  <a:lnTo>
                    <a:pt x="0" y="56"/>
                  </a:lnTo>
                  <a:lnTo>
                    <a:pt x="0" y="56"/>
                  </a:lnTo>
                  <a:lnTo>
                    <a:pt x="30" y="64"/>
                  </a:lnTo>
                  <a:lnTo>
                    <a:pt x="30" y="64"/>
                  </a:lnTo>
                  <a:lnTo>
                    <a:pt x="30" y="66"/>
                  </a:lnTo>
                  <a:lnTo>
                    <a:pt x="30" y="66"/>
                  </a:lnTo>
                  <a:lnTo>
                    <a:pt x="22" y="66"/>
                  </a:lnTo>
                  <a:lnTo>
                    <a:pt x="18" y="66"/>
                  </a:lnTo>
                  <a:lnTo>
                    <a:pt x="14" y="68"/>
                  </a:lnTo>
                  <a:lnTo>
                    <a:pt x="14" y="68"/>
                  </a:lnTo>
                  <a:lnTo>
                    <a:pt x="16" y="70"/>
                  </a:lnTo>
                  <a:lnTo>
                    <a:pt x="20" y="70"/>
                  </a:lnTo>
                  <a:lnTo>
                    <a:pt x="24" y="70"/>
                  </a:lnTo>
                  <a:lnTo>
                    <a:pt x="24" y="70"/>
                  </a:lnTo>
                  <a:lnTo>
                    <a:pt x="32" y="76"/>
                  </a:lnTo>
                  <a:lnTo>
                    <a:pt x="36" y="78"/>
                  </a:lnTo>
                  <a:lnTo>
                    <a:pt x="40" y="78"/>
                  </a:lnTo>
                  <a:lnTo>
                    <a:pt x="40" y="78"/>
                  </a:lnTo>
                  <a:lnTo>
                    <a:pt x="48" y="76"/>
                  </a:lnTo>
                  <a:lnTo>
                    <a:pt x="56" y="76"/>
                  </a:lnTo>
                  <a:lnTo>
                    <a:pt x="72" y="76"/>
                  </a:lnTo>
                  <a:lnTo>
                    <a:pt x="72" y="76"/>
                  </a:lnTo>
                  <a:lnTo>
                    <a:pt x="86" y="76"/>
                  </a:lnTo>
                  <a:lnTo>
                    <a:pt x="100" y="78"/>
                  </a:lnTo>
                  <a:lnTo>
                    <a:pt x="114" y="84"/>
                  </a:lnTo>
                  <a:lnTo>
                    <a:pt x="126" y="92"/>
                  </a:lnTo>
                  <a:lnTo>
                    <a:pt x="126" y="92"/>
                  </a:lnTo>
                  <a:lnTo>
                    <a:pt x="134" y="100"/>
                  </a:lnTo>
                  <a:lnTo>
                    <a:pt x="138" y="108"/>
                  </a:lnTo>
                  <a:lnTo>
                    <a:pt x="138" y="116"/>
                  </a:lnTo>
                  <a:lnTo>
                    <a:pt x="134" y="124"/>
                  </a:lnTo>
                  <a:lnTo>
                    <a:pt x="134" y="124"/>
                  </a:lnTo>
                  <a:lnTo>
                    <a:pt x="138" y="126"/>
                  </a:lnTo>
                  <a:lnTo>
                    <a:pt x="142" y="126"/>
                  </a:lnTo>
                  <a:lnTo>
                    <a:pt x="146" y="126"/>
                  </a:lnTo>
                  <a:lnTo>
                    <a:pt x="150" y="122"/>
                  </a:lnTo>
                  <a:lnTo>
                    <a:pt x="150" y="122"/>
                  </a:lnTo>
                  <a:lnTo>
                    <a:pt x="156" y="122"/>
                  </a:lnTo>
                  <a:lnTo>
                    <a:pt x="156" y="122"/>
                  </a:lnTo>
                  <a:lnTo>
                    <a:pt x="160" y="126"/>
                  </a:lnTo>
                  <a:lnTo>
                    <a:pt x="164" y="128"/>
                  </a:lnTo>
                  <a:lnTo>
                    <a:pt x="170" y="132"/>
                  </a:lnTo>
                  <a:lnTo>
                    <a:pt x="172" y="136"/>
                  </a:lnTo>
                  <a:lnTo>
                    <a:pt x="172" y="136"/>
                  </a:lnTo>
                  <a:lnTo>
                    <a:pt x="168" y="138"/>
                  </a:lnTo>
                  <a:lnTo>
                    <a:pt x="164" y="136"/>
                  </a:lnTo>
                  <a:lnTo>
                    <a:pt x="162" y="136"/>
                  </a:lnTo>
                  <a:lnTo>
                    <a:pt x="158" y="134"/>
                  </a:lnTo>
                  <a:lnTo>
                    <a:pt x="158" y="134"/>
                  </a:lnTo>
                  <a:lnTo>
                    <a:pt x="154" y="132"/>
                  </a:lnTo>
                  <a:lnTo>
                    <a:pt x="154" y="132"/>
                  </a:lnTo>
                  <a:lnTo>
                    <a:pt x="148" y="132"/>
                  </a:lnTo>
                  <a:lnTo>
                    <a:pt x="144" y="134"/>
                  </a:lnTo>
                  <a:lnTo>
                    <a:pt x="142" y="138"/>
                  </a:lnTo>
                  <a:lnTo>
                    <a:pt x="142" y="142"/>
                  </a:lnTo>
                  <a:lnTo>
                    <a:pt x="142" y="142"/>
                  </a:lnTo>
                  <a:lnTo>
                    <a:pt x="142" y="144"/>
                  </a:lnTo>
                  <a:lnTo>
                    <a:pt x="146" y="146"/>
                  </a:lnTo>
                  <a:lnTo>
                    <a:pt x="152" y="148"/>
                  </a:lnTo>
                  <a:lnTo>
                    <a:pt x="152" y="148"/>
                  </a:lnTo>
                  <a:lnTo>
                    <a:pt x="158" y="148"/>
                  </a:lnTo>
                  <a:lnTo>
                    <a:pt x="162" y="144"/>
                  </a:lnTo>
                  <a:lnTo>
                    <a:pt x="162" y="144"/>
                  </a:lnTo>
                  <a:lnTo>
                    <a:pt x="170" y="142"/>
                  </a:lnTo>
                  <a:lnTo>
                    <a:pt x="170" y="142"/>
                  </a:lnTo>
                  <a:lnTo>
                    <a:pt x="172" y="144"/>
                  </a:lnTo>
                  <a:lnTo>
                    <a:pt x="172" y="144"/>
                  </a:lnTo>
                  <a:lnTo>
                    <a:pt x="170" y="156"/>
                  </a:lnTo>
                  <a:lnTo>
                    <a:pt x="170" y="156"/>
                  </a:lnTo>
                  <a:lnTo>
                    <a:pt x="170" y="160"/>
                  </a:lnTo>
                  <a:lnTo>
                    <a:pt x="170" y="160"/>
                  </a:lnTo>
                  <a:lnTo>
                    <a:pt x="164" y="162"/>
                  </a:lnTo>
                  <a:lnTo>
                    <a:pt x="164" y="162"/>
                  </a:lnTo>
                  <a:lnTo>
                    <a:pt x="160" y="158"/>
                  </a:lnTo>
                  <a:lnTo>
                    <a:pt x="156" y="158"/>
                  </a:lnTo>
                  <a:lnTo>
                    <a:pt x="152" y="162"/>
                  </a:lnTo>
                  <a:lnTo>
                    <a:pt x="150" y="168"/>
                  </a:lnTo>
                  <a:lnTo>
                    <a:pt x="150" y="168"/>
                  </a:lnTo>
                  <a:lnTo>
                    <a:pt x="150" y="170"/>
                  </a:lnTo>
                  <a:lnTo>
                    <a:pt x="152" y="172"/>
                  </a:lnTo>
                  <a:lnTo>
                    <a:pt x="154" y="174"/>
                  </a:lnTo>
                  <a:lnTo>
                    <a:pt x="156" y="176"/>
                  </a:lnTo>
                  <a:lnTo>
                    <a:pt x="156" y="176"/>
                  </a:lnTo>
                  <a:lnTo>
                    <a:pt x="152" y="176"/>
                  </a:lnTo>
                  <a:lnTo>
                    <a:pt x="150" y="178"/>
                  </a:lnTo>
                  <a:lnTo>
                    <a:pt x="152" y="180"/>
                  </a:lnTo>
                  <a:lnTo>
                    <a:pt x="152" y="180"/>
                  </a:lnTo>
                  <a:lnTo>
                    <a:pt x="156" y="186"/>
                  </a:lnTo>
                  <a:lnTo>
                    <a:pt x="162" y="190"/>
                  </a:lnTo>
                  <a:lnTo>
                    <a:pt x="162" y="190"/>
                  </a:lnTo>
                  <a:lnTo>
                    <a:pt x="162" y="194"/>
                  </a:lnTo>
                  <a:lnTo>
                    <a:pt x="164" y="196"/>
                  </a:lnTo>
                  <a:lnTo>
                    <a:pt x="166" y="198"/>
                  </a:lnTo>
                  <a:lnTo>
                    <a:pt x="170" y="196"/>
                  </a:lnTo>
                  <a:lnTo>
                    <a:pt x="170" y="196"/>
                  </a:lnTo>
                  <a:lnTo>
                    <a:pt x="174" y="194"/>
                  </a:lnTo>
                  <a:lnTo>
                    <a:pt x="174" y="194"/>
                  </a:lnTo>
                  <a:lnTo>
                    <a:pt x="176" y="196"/>
                  </a:lnTo>
                  <a:lnTo>
                    <a:pt x="176" y="196"/>
                  </a:lnTo>
                  <a:lnTo>
                    <a:pt x="172" y="198"/>
                  </a:lnTo>
                  <a:lnTo>
                    <a:pt x="170" y="202"/>
                  </a:lnTo>
                  <a:lnTo>
                    <a:pt x="170" y="202"/>
                  </a:lnTo>
                  <a:lnTo>
                    <a:pt x="172" y="208"/>
                  </a:lnTo>
                  <a:lnTo>
                    <a:pt x="176" y="216"/>
                  </a:lnTo>
                  <a:lnTo>
                    <a:pt x="182" y="224"/>
                  </a:lnTo>
                  <a:lnTo>
                    <a:pt x="192" y="232"/>
                  </a:lnTo>
                  <a:lnTo>
                    <a:pt x="192" y="232"/>
                  </a:lnTo>
                  <a:lnTo>
                    <a:pt x="196" y="236"/>
                  </a:lnTo>
                  <a:lnTo>
                    <a:pt x="202" y="236"/>
                  </a:lnTo>
                  <a:lnTo>
                    <a:pt x="202" y="236"/>
                  </a:lnTo>
                  <a:lnTo>
                    <a:pt x="206" y="234"/>
                  </a:lnTo>
                  <a:lnTo>
                    <a:pt x="208" y="234"/>
                  </a:lnTo>
                  <a:lnTo>
                    <a:pt x="214" y="238"/>
                  </a:lnTo>
                  <a:lnTo>
                    <a:pt x="214" y="238"/>
                  </a:lnTo>
                  <a:lnTo>
                    <a:pt x="218" y="242"/>
                  </a:lnTo>
                  <a:lnTo>
                    <a:pt x="218" y="242"/>
                  </a:lnTo>
                  <a:lnTo>
                    <a:pt x="220" y="244"/>
                  </a:lnTo>
                  <a:lnTo>
                    <a:pt x="220" y="244"/>
                  </a:lnTo>
                  <a:lnTo>
                    <a:pt x="226" y="242"/>
                  </a:lnTo>
                  <a:lnTo>
                    <a:pt x="232" y="236"/>
                  </a:lnTo>
                  <a:lnTo>
                    <a:pt x="236" y="230"/>
                  </a:lnTo>
                  <a:lnTo>
                    <a:pt x="236" y="222"/>
                  </a:lnTo>
                  <a:lnTo>
                    <a:pt x="236" y="222"/>
                  </a:lnTo>
                  <a:lnTo>
                    <a:pt x="236" y="220"/>
                  </a:lnTo>
                  <a:lnTo>
                    <a:pt x="236" y="216"/>
                  </a:lnTo>
                  <a:lnTo>
                    <a:pt x="240" y="214"/>
                  </a:lnTo>
                  <a:lnTo>
                    <a:pt x="240" y="214"/>
                  </a:lnTo>
                  <a:lnTo>
                    <a:pt x="246" y="210"/>
                  </a:lnTo>
                  <a:lnTo>
                    <a:pt x="248" y="206"/>
                  </a:lnTo>
                  <a:lnTo>
                    <a:pt x="250" y="204"/>
                  </a:lnTo>
                  <a:lnTo>
                    <a:pt x="250" y="204"/>
                  </a:lnTo>
                  <a:lnTo>
                    <a:pt x="250" y="198"/>
                  </a:lnTo>
                  <a:lnTo>
                    <a:pt x="252" y="192"/>
                  </a:lnTo>
                  <a:lnTo>
                    <a:pt x="256" y="188"/>
                  </a:lnTo>
                  <a:lnTo>
                    <a:pt x="260" y="188"/>
                  </a:lnTo>
                  <a:lnTo>
                    <a:pt x="260" y="188"/>
                  </a:lnTo>
                  <a:lnTo>
                    <a:pt x="264" y="186"/>
                  </a:lnTo>
                  <a:lnTo>
                    <a:pt x="268" y="184"/>
                  </a:lnTo>
                  <a:lnTo>
                    <a:pt x="272" y="182"/>
                  </a:lnTo>
                  <a:lnTo>
                    <a:pt x="272" y="182"/>
                  </a:lnTo>
                  <a:lnTo>
                    <a:pt x="274" y="186"/>
                  </a:lnTo>
                  <a:lnTo>
                    <a:pt x="276" y="186"/>
                  </a:lnTo>
                  <a:lnTo>
                    <a:pt x="280" y="182"/>
                  </a:lnTo>
                  <a:lnTo>
                    <a:pt x="280" y="182"/>
                  </a:lnTo>
                  <a:lnTo>
                    <a:pt x="280" y="182"/>
                  </a:lnTo>
                  <a:lnTo>
                    <a:pt x="280" y="182"/>
                  </a:lnTo>
                  <a:lnTo>
                    <a:pt x="288" y="182"/>
                  </a:lnTo>
                  <a:lnTo>
                    <a:pt x="294" y="178"/>
                  </a:lnTo>
                  <a:lnTo>
                    <a:pt x="302" y="174"/>
                  </a:lnTo>
                  <a:lnTo>
                    <a:pt x="306" y="168"/>
                  </a:lnTo>
                  <a:lnTo>
                    <a:pt x="306" y="168"/>
                  </a:lnTo>
                  <a:lnTo>
                    <a:pt x="314" y="162"/>
                  </a:lnTo>
                  <a:lnTo>
                    <a:pt x="322" y="160"/>
                  </a:lnTo>
                  <a:lnTo>
                    <a:pt x="322" y="160"/>
                  </a:lnTo>
                  <a:lnTo>
                    <a:pt x="340" y="158"/>
                  </a:lnTo>
                  <a:lnTo>
                    <a:pt x="358" y="154"/>
                  </a:lnTo>
                  <a:lnTo>
                    <a:pt x="374" y="148"/>
                  </a:lnTo>
                  <a:lnTo>
                    <a:pt x="390" y="140"/>
                  </a:lnTo>
                  <a:lnTo>
                    <a:pt x="390" y="140"/>
                  </a:lnTo>
                  <a:lnTo>
                    <a:pt x="382" y="140"/>
                  </a:lnTo>
                  <a:lnTo>
                    <a:pt x="376" y="138"/>
                  </a:lnTo>
                  <a:lnTo>
                    <a:pt x="370" y="138"/>
                  </a:lnTo>
                  <a:lnTo>
                    <a:pt x="362" y="140"/>
                  </a:lnTo>
                  <a:lnTo>
                    <a:pt x="362" y="1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71"/>
            <p:cNvSpPr>
              <a:spLocks noEditPoints="1"/>
            </p:cNvSpPr>
            <p:nvPr/>
          </p:nvSpPr>
          <p:spPr bwMode="auto">
            <a:xfrm>
              <a:off x="6254750" y="279400"/>
              <a:ext cx="2559050" cy="1851025"/>
            </a:xfrm>
            <a:custGeom>
              <a:avLst/>
              <a:gdLst/>
              <a:ahLst/>
              <a:cxnLst>
                <a:cxn ang="0">
                  <a:pos x="1460" y="92"/>
                </a:cxn>
                <a:cxn ang="0">
                  <a:pos x="1272" y="54"/>
                </a:cxn>
                <a:cxn ang="0">
                  <a:pos x="1188" y="64"/>
                </a:cxn>
                <a:cxn ang="0">
                  <a:pos x="1078" y="48"/>
                </a:cxn>
                <a:cxn ang="0">
                  <a:pos x="1000" y="10"/>
                </a:cxn>
                <a:cxn ang="0">
                  <a:pos x="804" y="38"/>
                </a:cxn>
                <a:cxn ang="0">
                  <a:pos x="722" y="62"/>
                </a:cxn>
                <a:cxn ang="0">
                  <a:pos x="726" y="90"/>
                </a:cxn>
                <a:cxn ang="0">
                  <a:pos x="684" y="48"/>
                </a:cxn>
                <a:cxn ang="0">
                  <a:pos x="604" y="84"/>
                </a:cxn>
                <a:cxn ang="0">
                  <a:pos x="496" y="98"/>
                </a:cxn>
                <a:cxn ang="0">
                  <a:pos x="426" y="138"/>
                </a:cxn>
                <a:cxn ang="0">
                  <a:pos x="384" y="82"/>
                </a:cxn>
                <a:cxn ang="0">
                  <a:pos x="272" y="90"/>
                </a:cxn>
                <a:cxn ang="0">
                  <a:pos x="184" y="158"/>
                </a:cxn>
                <a:cxn ang="0">
                  <a:pos x="216" y="188"/>
                </a:cxn>
                <a:cxn ang="0">
                  <a:pos x="278" y="178"/>
                </a:cxn>
                <a:cxn ang="0">
                  <a:pos x="358" y="182"/>
                </a:cxn>
                <a:cxn ang="0">
                  <a:pos x="226" y="240"/>
                </a:cxn>
                <a:cxn ang="0">
                  <a:pos x="162" y="270"/>
                </a:cxn>
                <a:cxn ang="0">
                  <a:pos x="118" y="356"/>
                </a:cxn>
                <a:cxn ang="0">
                  <a:pos x="98" y="426"/>
                </a:cxn>
                <a:cxn ang="0">
                  <a:pos x="224" y="368"/>
                </a:cxn>
                <a:cxn ang="0">
                  <a:pos x="244" y="336"/>
                </a:cxn>
                <a:cxn ang="0">
                  <a:pos x="318" y="412"/>
                </a:cxn>
                <a:cxn ang="0">
                  <a:pos x="380" y="322"/>
                </a:cxn>
                <a:cxn ang="0">
                  <a:pos x="432" y="324"/>
                </a:cxn>
                <a:cxn ang="0">
                  <a:pos x="340" y="388"/>
                </a:cxn>
                <a:cxn ang="0">
                  <a:pos x="414" y="428"/>
                </a:cxn>
                <a:cxn ang="0">
                  <a:pos x="280" y="492"/>
                </a:cxn>
                <a:cxn ang="0">
                  <a:pos x="172" y="424"/>
                </a:cxn>
                <a:cxn ang="0">
                  <a:pos x="2" y="580"/>
                </a:cxn>
                <a:cxn ang="0">
                  <a:pos x="96" y="752"/>
                </a:cxn>
                <a:cxn ang="0">
                  <a:pos x="214" y="836"/>
                </a:cxn>
                <a:cxn ang="0">
                  <a:pos x="280" y="1162"/>
                </a:cxn>
                <a:cxn ang="0">
                  <a:pos x="404" y="1018"/>
                </a:cxn>
                <a:cxn ang="0">
                  <a:pos x="532" y="682"/>
                </a:cxn>
                <a:cxn ang="0">
                  <a:pos x="422" y="582"/>
                </a:cxn>
                <a:cxn ang="0">
                  <a:pos x="438" y="574"/>
                </a:cxn>
                <a:cxn ang="0">
                  <a:pos x="590" y="592"/>
                </a:cxn>
                <a:cxn ang="0">
                  <a:pos x="516" y="520"/>
                </a:cxn>
                <a:cxn ang="0">
                  <a:pos x="630" y="544"/>
                </a:cxn>
                <a:cxn ang="0">
                  <a:pos x="732" y="712"/>
                </a:cxn>
                <a:cxn ang="0">
                  <a:pos x="840" y="574"/>
                </a:cxn>
                <a:cxn ang="0">
                  <a:pos x="902" y="710"/>
                </a:cxn>
                <a:cxn ang="0">
                  <a:pos x="912" y="684"/>
                </a:cxn>
                <a:cxn ang="0">
                  <a:pos x="966" y="592"/>
                </a:cxn>
                <a:cxn ang="0">
                  <a:pos x="1084" y="498"/>
                </a:cxn>
                <a:cxn ang="0">
                  <a:pos x="1052" y="408"/>
                </a:cxn>
                <a:cxn ang="0">
                  <a:pos x="1112" y="400"/>
                </a:cxn>
                <a:cxn ang="0">
                  <a:pos x="1154" y="362"/>
                </a:cxn>
                <a:cxn ang="0">
                  <a:pos x="1200" y="242"/>
                </a:cxn>
                <a:cxn ang="0">
                  <a:pos x="1374" y="164"/>
                </a:cxn>
                <a:cxn ang="0">
                  <a:pos x="1366" y="270"/>
                </a:cxn>
                <a:cxn ang="0">
                  <a:pos x="1398" y="200"/>
                </a:cxn>
                <a:cxn ang="0">
                  <a:pos x="1518" y="134"/>
                </a:cxn>
                <a:cxn ang="0">
                  <a:pos x="1612" y="118"/>
                </a:cxn>
                <a:cxn ang="0">
                  <a:pos x="372" y="178"/>
                </a:cxn>
                <a:cxn ang="0">
                  <a:pos x="416" y="172"/>
                </a:cxn>
                <a:cxn ang="0">
                  <a:pos x="516" y="238"/>
                </a:cxn>
                <a:cxn ang="0">
                  <a:pos x="500" y="346"/>
                </a:cxn>
                <a:cxn ang="0">
                  <a:pos x="550" y="370"/>
                </a:cxn>
                <a:cxn ang="0">
                  <a:pos x="604" y="354"/>
                </a:cxn>
              </a:cxnLst>
              <a:rect l="0" t="0" r="r" b="b"/>
              <a:pathLst>
                <a:path w="1612" h="1166">
                  <a:moveTo>
                    <a:pt x="1612" y="118"/>
                  </a:moveTo>
                  <a:lnTo>
                    <a:pt x="1612" y="118"/>
                  </a:lnTo>
                  <a:lnTo>
                    <a:pt x="1608" y="114"/>
                  </a:lnTo>
                  <a:lnTo>
                    <a:pt x="1600" y="112"/>
                  </a:lnTo>
                  <a:lnTo>
                    <a:pt x="1592" y="110"/>
                  </a:lnTo>
                  <a:lnTo>
                    <a:pt x="1586" y="110"/>
                  </a:lnTo>
                  <a:lnTo>
                    <a:pt x="1586" y="110"/>
                  </a:lnTo>
                  <a:lnTo>
                    <a:pt x="1586" y="112"/>
                  </a:lnTo>
                  <a:lnTo>
                    <a:pt x="1586" y="114"/>
                  </a:lnTo>
                  <a:lnTo>
                    <a:pt x="1586" y="116"/>
                  </a:lnTo>
                  <a:lnTo>
                    <a:pt x="1582" y="116"/>
                  </a:lnTo>
                  <a:lnTo>
                    <a:pt x="1582" y="116"/>
                  </a:lnTo>
                  <a:lnTo>
                    <a:pt x="1580" y="114"/>
                  </a:lnTo>
                  <a:lnTo>
                    <a:pt x="1578" y="112"/>
                  </a:lnTo>
                  <a:lnTo>
                    <a:pt x="1578" y="108"/>
                  </a:lnTo>
                  <a:lnTo>
                    <a:pt x="1578" y="108"/>
                  </a:lnTo>
                  <a:lnTo>
                    <a:pt x="1574" y="104"/>
                  </a:lnTo>
                  <a:lnTo>
                    <a:pt x="1570" y="102"/>
                  </a:lnTo>
                  <a:lnTo>
                    <a:pt x="1570" y="102"/>
                  </a:lnTo>
                  <a:lnTo>
                    <a:pt x="1546" y="92"/>
                  </a:lnTo>
                  <a:lnTo>
                    <a:pt x="1522" y="84"/>
                  </a:lnTo>
                  <a:lnTo>
                    <a:pt x="1496" y="80"/>
                  </a:lnTo>
                  <a:lnTo>
                    <a:pt x="1470" y="78"/>
                  </a:lnTo>
                  <a:lnTo>
                    <a:pt x="1470" y="78"/>
                  </a:lnTo>
                  <a:lnTo>
                    <a:pt x="1466" y="78"/>
                  </a:lnTo>
                  <a:lnTo>
                    <a:pt x="1464" y="80"/>
                  </a:lnTo>
                  <a:lnTo>
                    <a:pt x="1466" y="84"/>
                  </a:lnTo>
                  <a:lnTo>
                    <a:pt x="1466" y="84"/>
                  </a:lnTo>
                  <a:lnTo>
                    <a:pt x="1468" y="86"/>
                  </a:lnTo>
                  <a:lnTo>
                    <a:pt x="1468" y="88"/>
                  </a:lnTo>
                  <a:lnTo>
                    <a:pt x="1466" y="90"/>
                  </a:lnTo>
                  <a:lnTo>
                    <a:pt x="1466" y="90"/>
                  </a:lnTo>
                  <a:lnTo>
                    <a:pt x="1462" y="92"/>
                  </a:lnTo>
                  <a:lnTo>
                    <a:pt x="1460" y="92"/>
                  </a:lnTo>
                  <a:lnTo>
                    <a:pt x="1458" y="92"/>
                  </a:lnTo>
                  <a:lnTo>
                    <a:pt x="1458" y="92"/>
                  </a:lnTo>
                  <a:lnTo>
                    <a:pt x="1450" y="86"/>
                  </a:lnTo>
                  <a:lnTo>
                    <a:pt x="1442" y="84"/>
                  </a:lnTo>
                  <a:lnTo>
                    <a:pt x="1426" y="84"/>
                  </a:lnTo>
                  <a:lnTo>
                    <a:pt x="1426" y="84"/>
                  </a:lnTo>
                  <a:lnTo>
                    <a:pt x="1412" y="82"/>
                  </a:lnTo>
                  <a:lnTo>
                    <a:pt x="1404" y="82"/>
                  </a:lnTo>
                  <a:lnTo>
                    <a:pt x="1398" y="84"/>
                  </a:lnTo>
                  <a:lnTo>
                    <a:pt x="1398" y="84"/>
                  </a:lnTo>
                  <a:lnTo>
                    <a:pt x="1392" y="86"/>
                  </a:lnTo>
                  <a:lnTo>
                    <a:pt x="1388" y="84"/>
                  </a:lnTo>
                  <a:lnTo>
                    <a:pt x="1382" y="82"/>
                  </a:lnTo>
                  <a:lnTo>
                    <a:pt x="1382" y="78"/>
                  </a:lnTo>
                  <a:lnTo>
                    <a:pt x="1382" y="78"/>
                  </a:lnTo>
                  <a:lnTo>
                    <a:pt x="1380" y="74"/>
                  </a:lnTo>
                  <a:lnTo>
                    <a:pt x="1378" y="72"/>
                  </a:lnTo>
                  <a:lnTo>
                    <a:pt x="1372" y="70"/>
                  </a:lnTo>
                  <a:lnTo>
                    <a:pt x="1372" y="70"/>
                  </a:lnTo>
                  <a:lnTo>
                    <a:pt x="1358" y="68"/>
                  </a:lnTo>
                  <a:lnTo>
                    <a:pt x="1344" y="68"/>
                  </a:lnTo>
                  <a:lnTo>
                    <a:pt x="1344" y="68"/>
                  </a:lnTo>
                  <a:lnTo>
                    <a:pt x="1334" y="70"/>
                  </a:lnTo>
                  <a:lnTo>
                    <a:pt x="1324" y="70"/>
                  </a:lnTo>
                  <a:lnTo>
                    <a:pt x="1304" y="62"/>
                  </a:lnTo>
                  <a:lnTo>
                    <a:pt x="1304" y="62"/>
                  </a:lnTo>
                  <a:lnTo>
                    <a:pt x="1302" y="62"/>
                  </a:lnTo>
                  <a:lnTo>
                    <a:pt x="1302" y="58"/>
                  </a:lnTo>
                  <a:lnTo>
                    <a:pt x="1302" y="56"/>
                  </a:lnTo>
                  <a:lnTo>
                    <a:pt x="1298" y="56"/>
                  </a:lnTo>
                  <a:lnTo>
                    <a:pt x="1298" y="56"/>
                  </a:lnTo>
                  <a:lnTo>
                    <a:pt x="1286" y="56"/>
                  </a:lnTo>
                  <a:lnTo>
                    <a:pt x="1278" y="56"/>
                  </a:lnTo>
                  <a:lnTo>
                    <a:pt x="1272" y="54"/>
                  </a:lnTo>
                  <a:lnTo>
                    <a:pt x="1272" y="54"/>
                  </a:lnTo>
                  <a:lnTo>
                    <a:pt x="1274" y="56"/>
                  </a:lnTo>
                  <a:lnTo>
                    <a:pt x="1274" y="60"/>
                  </a:lnTo>
                  <a:lnTo>
                    <a:pt x="1274" y="60"/>
                  </a:lnTo>
                  <a:lnTo>
                    <a:pt x="1274" y="60"/>
                  </a:lnTo>
                  <a:lnTo>
                    <a:pt x="1272" y="62"/>
                  </a:lnTo>
                  <a:lnTo>
                    <a:pt x="1266" y="62"/>
                  </a:lnTo>
                  <a:lnTo>
                    <a:pt x="1266" y="62"/>
                  </a:lnTo>
                  <a:lnTo>
                    <a:pt x="1268" y="58"/>
                  </a:lnTo>
                  <a:lnTo>
                    <a:pt x="1266" y="56"/>
                  </a:lnTo>
                  <a:lnTo>
                    <a:pt x="1262" y="54"/>
                  </a:lnTo>
                  <a:lnTo>
                    <a:pt x="1262" y="54"/>
                  </a:lnTo>
                  <a:lnTo>
                    <a:pt x="1258" y="52"/>
                  </a:lnTo>
                  <a:lnTo>
                    <a:pt x="1258" y="52"/>
                  </a:lnTo>
                  <a:lnTo>
                    <a:pt x="1246" y="52"/>
                  </a:lnTo>
                  <a:lnTo>
                    <a:pt x="1246" y="52"/>
                  </a:lnTo>
                  <a:lnTo>
                    <a:pt x="1238" y="50"/>
                  </a:lnTo>
                  <a:lnTo>
                    <a:pt x="1238" y="50"/>
                  </a:lnTo>
                  <a:lnTo>
                    <a:pt x="1222" y="56"/>
                  </a:lnTo>
                  <a:lnTo>
                    <a:pt x="1222" y="56"/>
                  </a:lnTo>
                  <a:lnTo>
                    <a:pt x="1224" y="58"/>
                  </a:lnTo>
                  <a:lnTo>
                    <a:pt x="1224" y="62"/>
                  </a:lnTo>
                  <a:lnTo>
                    <a:pt x="1224" y="62"/>
                  </a:lnTo>
                  <a:lnTo>
                    <a:pt x="1222" y="64"/>
                  </a:lnTo>
                  <a:lnTo>
                    <a:pt x="1220" y="64"/>
                  </a:lnTo>
                  <a:lnTo>
                    <a:pt x="1216" y="64"/>
                  </a:lnTo>
                  <a:lnTo>
                    <a:pt x="1216" y="64"/>
                  </a:lnTo>
                  <a:lnTo>
                    <a:pt x="1210" y="66"/>
                  </a:lnTo>
                  <a:lnTo>
                    <a:pt x="1206" y="64"/>
                  </a:lnTo>
                  <a:lnTo>
                    <a:pt x="1202" y="64"/>
                  </a:lnTo>
                  <a:lnTo>
                    <a:pt x="1198" y="64"/>
                  </a:lnTo>
                  <a:lnTo>
                    <a:pt x="1198" y="64"/>
                  </a:lnTo>
                  <a:lnTo>
                    <a:pt x="1192" y="64"/>
                  </a:lnTo>
                  <a:lnTo>
                    <a:pt x="1188" y="64"/>
                  </a:lnTo>
                  <a:lnTo>
                    <a:pt x="1178" y="62"/>
                  </a:lnTo>
                  <a:lnTo>
                    <a:pt x="1172" y="62"/>
                  </a:lnTo>
                  <a:lnTo>
                    <a:pt x="1168" y="64"/>
                  </a:lnTo>
                  <a:lnTo>
                    <a:pt x="1164" y="66"/>
                  </a:lnTo>
                  <a:lnTo>
                    <a:pt x="1160" y="70"/>
                  </a:lnTo>
                  <a:lnTo>
                    <a:pt x="1160" y="70"/>
                  </a:lnTo>
                  <a:lnTo>
                    <a:pt x="1156" y="72"/>
                  </a:lnTo>
                  <a:lnTo>
                    <a:pt x="1152" y="70"/>
                  </a:lnTo>
                  <a:lnTo>
                    <a:pt x="1144" y="66"/>
                  </a:lnTo>
                  <a:lnTo>
                    <a:pt x="1144" y="66"/>
                  </a:lnTo>
                  <a:lnTo>
                    <a:pt x="1132" y="56"/>
                  </a:lnTo>
                  <a:lnTo>
                    <a:pt x="1132" y="56"/>
                  </a:lnTo>
                  <a:lnTo>
                    <a:pt x="1134" y="48"/>
                  </a:lnTo>
                  <a:lnTo>
                    <a:pt x="1134" y="48"/>
                  </a:lnTo>
                  <a:lnTo>
                    <a:pt x="1136" y="48"/>
                  </a:lnTo>
                  <a:lnTo>
                    <a:pt x="1138" y="48"/>
                  </a:lnTo>
                  <a:lnTo>
                    <a:pt x="1136" y="46"/>
                  </a:lnTo>
                  <a:lnTo>
                    <a:pt x="1136" y="46"/>
                  </a:lnTo>
                  <a:lnTo>
                    <a:pt x="1130" y="44"/>
                  </a:lnTo>
                  <a:lnTo>
                    <a:pt x="1126" y="42"/>
                  </a:lnTo>
                  <a:lnTo>
                    <a:pt x="1124" y="44"/>
                  </a:lnTo>
                  <a:lnTo>
                    <a:pt x="1124" y="44"/>
                  </a:lnTo>
                  <a:lnTo>
                    <a:pt x="1118" y="44"/>
                  </a:lnTo>
                  <a:lnTo>
                    <a:pt x="1118" y="44"/>
                  </a:lnTo>
                  <a:lnTo>
                    <a:pt x="1108" y="42"/>
                  </a:lnTo>
                  <a:lnTo>
                    <a:pt x="1104" y="40"/>
                  </a:lnTo>
                  <a:lnTo>
                    <a:pt x="1098" y="42"/>
                  </a:lnTo>
                  <a:lnTo>
                    <a:pt x="1098" y="42"/>
                  </a:lnTo>
                  <a:lnTo>
                    <a:pt x="1096" y="44"/>
                  </a:lnTo>
                  <a:lnTo>
                    <a:pt x="1096" y="46"/>
                  </a:lnTo>
                  <a:lnTo>
                    <a:pt x="1096" y="50"/>
                  </a:lnTo>
                  <a:lnTo>
                    <a:pt x="1096" y="50"/>
                  </a:lnTo>
                  <a:lnTo>
                    <a:pt x="1086" y="50"/>
                  </a:lnTo>
                  <a:lnTo>
                    <a:pt x="1078" y="48"/>
                  </a:lnTo>
                  <a:lnTo>
                    <a:pt x="1070" y="48"/>
                  </a:lnTo>
                  <a:lnTo>
                    <a:pt x="1062" y="46"/>
                  </a:lnTo>
                  <a:lnTo>
                    <a:pt x="1062" y="46"/>
                  </a:lnTo>
                  <a:lnTo>
                    <a:pt x="1054" y="42"/>
                  </a:lnTo>
                  <a:lnTo>
                    <a:pt x="1046" y="42"/>
                  </a:lnTo>
                  <a:lnTo>
                    <a:pt x="1038" y="40"/>
                  </a:lnTo>
                  <a:lnTo>
                    <a:pt x="1030" y="42"/>
                  </a:lnTo>
                  <a:lnTo>
                    <a:pt x="1030" y="42"/>
                  </a:lnTo>
                  <a:lnTo>
                    <a:pt x="1024" y="42"/>
                  </a:lnTo>
                  <a:lnTo>
                    <a:pt x="1018" y="42"/>
                  </a:lnTo>
                  <a:lnTo>
                    <a:pt x="1004" y="40"/>
                  </a:lnTo>
                  <a:lnTo>
                    <a:pt x="1004" y="40"/>
                  </a:lnTo>
                  <a:lnTo>
                    <a:pt x="1000" y="38"/>
                  </a:lnTo>
                  <a:lnTo>
                    <a:pt x="994" y="40"/>
                  </a:lnTo>
                  <a:lnTo>
                    <a:pt x="994" y="40"/>
                  </a:lnTo>
                  <a:lnTo>
                    <a:pt x="986" y="44"/>
                  </a:lnTo>
                  <a:lnTo>
                    <a:pt x="980" y="46"/>
                  </a:lnTo>
                  <a:lnTo>
                    <a:pt x="964" y="44"/>
                  </a:lnTo>
                  <a:lnTo>
                    <a:pt x="964" y="44"/>
                  </a:lnTo>
                  <a:lnTo>
                    <a:pt x="990" y="36"/>
                  </a:lnTo>
                  <a:lnTo>
                    <a:pt x="990" y="36"/>
                  </a:lnTo>
                  <a:lnTo>
                    <a:pt x="994" y="34"/>
                  </a:lnTo>
                  <a:lnTo>
                    <a:pt x="998" y="32"/>
                  </a:lnTo>
                  <a:lnTo>
                    <a:pt x="1008" y="30"/>
                  </a:lnTo>
                  <a:lnTo>
                    <a:pt x="1008" y="30"/>
                  </a:lnTo>
                  <a:lnTo>
                    <a:pt x="1016" y="26"/>
                  </a:lnTo>
                  <a:lnTo>
                    <a:pt x="1016" y="26"/>
                  </a:lnTo>
                  <a:lnTo>
                    <a:pt x="1018" y="24"/>
                  </a:lnTo>
                  <a:lnTo>
                    <a:pt x="1018" y="20"/>
                  </a:lnTo>
                  <a:lnTo>
                    <a:pt x="1018" y="18"/>
                  </a:lnTo>
                  <a:lnTo>
                    <a:pt x="1018" y="16"/>
                  </a:lnTo>
                  <a:lnTo>
                    <a:pt x="1018" y="16"/>
                  </a:lnTo>
                  <a:lnTo>
                    <a:pt x="1006" y="12"/>
                  </a:lnTo>
                  <a:lnTo>
                    <a:pt x="1000" y="10"/>
                  </a:lnTo>
                  <a:lnTo>
                    <a:pt x="994" y="8"/>
                  </a:lnTo>
                  <a:lnTo>
                    <a:pt x="994" y="8"/>
                  </a:lnTo>
                  <a:lnTo>
                    <a:pt x="976" y="10"/>
                  </a:lnTo>
                  <a:lnTo>
                    <a:pt x="968" y="10"/>
                  </a:lnTo>
                  <a:lnTo>
                    <a:pt x="960" y="6"/>
                  </a:lnTo>
                  <a:lnTo>
                    <a:pt x="960" y="6"/>
                  </a:lnTo>
                  <a:lnTo>
                    <a:pt x="956" y="6"/>
                  </a:lnTo>
                  <a:lnTo>
                    <a:pt x="956" y="6"/>
                  </a:lnTo>
                  <a:lnTo>
                    <a:pt x="946" y="0"/>
                  </a:lnTo>
                  <a:lnTo>
                    <a:pt x="938" y="0"/>
                  </a:lnTo>
                  <a:lnTo>
                    <a:pt x="938" y="0"/>
                  </a:lnTo>
                  <a:lnTo>
                    <a:pt x="932" y="2"/>
                  </a:lnTo>
                  <a:lnTo>
                    <a:pt x="924" y="6"/>
                  </a:lnTo>
                  <a:lnTo>
                    <a:pt x="918" y="10"/>
                  </a:lnTo>
                  <a:lnTo>
                    <a:pt x="910" y="12"/>
                  </a:lnTo>
                  <a:lnTo>
                    <a:pt x="910" y="12"/>
                  </a:lnTo>
                  <a:lnTo>
                    <a:pt x="914" y="16"/>
                  </a:lnTo>
                  <a:lnTo>
                    <a:pt x="914" y="16"/>
                  </a:lnTo>
                  <a:lnTo>
                    <a:pt x="908" y="16"/>
                  </a:lnTo>
                  <a:lnTo>
                    <a:pt x="908" y="16"/>
                  </a:lnTo>
                  <a:lnTo>
                    <a:pt x="902" y="14"/>
                  </a:lnTo>
                  <a:lnTo>
                    <a:pt x="894" y="14"/>
                  </a:lnTo>
                  <a:lnTo>
                    <a:pt x="880" y="16"/>
                  </a:lnTo>
                  <a:lnTo>
                    <a:pt x="880" y="16"/>
                  </a:lnTo>
                  <a:lnTo>
                    <a:pt x="852" y="18"/>
                  </a:lnTo>
                  <a:lnTo>
                    <a:pt x="824" y="24"/>
                  </a:lnTo>
                  <a:lnTo>
                    <a:pt x="824" y="24"/>
                  </a:lnTo>
                  <a:lnTo>
                    <a:pt x="816" y="28"/>
                  </a:lnTo>
                  <a:lnTo>
                    <a:pt x="814" y="30"/>
                  </a:lnTo>
                  <a:lnTo>
                    <a:pt x="812" y="36"/>
                  </a:lnTo>
                  <a:lnTo>
                    <a:pt x="814" y="42"/>
                  </a:lnTo>
                  <a:lnTo>
                    <a:pt x="814" y="42"/>
                  </a:lnTo>
                  <a:lnTo>
                    <a:pt x="808" y="38"/>
                  </a:lnTo>
                  <a:lnTo>
                    <a:pt x="804" y="38"/>
                  </a:lnTo>
                  <a:lnTo>
                    <a:pt x="802" y="40"/>
                  </a:lnTo>
                  <a:lnTo>
                    <a:pt x="802" y="40"/>
                  </a:lnTo>
                  <a:lnTo>
                    <a:pt x="770" y="42"/>
                  </a:lnTo>
                  <a:lnTo>
                    <a:pt x="770" y="42"/>
                  </a:lnTo>
                  <a:lnTo>
                    <a:pt x="766" y="42"/>
                  </a:lnTo>
                  <a:lnTo>
                    <a:pt x="764" y="42"/>
                  </a:lnTo>
                  <a:lnTo>
                    <a:pt x="762" y="44"/>
                  </a:lnTo>
                  <a:lnTo>
                    <a:pt x="762" y="44"/>
                  </a:lnTo>
                  <a:lnTo>
                    <a:pt x="764" y="50"/>
                  </a:lnTo>
                  <a:lnTo>
                    <a:pt x="766" y="52"/>
                  </a:lnTo>
                  <a:lnTo>
                    <a:pt x="768" y="54"/>
                  </a:lnTo>
                  <a:lnTo>
                    <a:pt x="768" y="54"/>
                  </a:lnTo>
                  <a:lnTo>
                    <a:pt x="774" y="56"/>
                  </a:lnTo>
                  <a:lnTo>
                    <a:pt x="780" y="58"/>
                  </a:lnTo>
                  <a:lnTo>
                    <a:pt x="780" y="58"/>
                  </a:lnTo>
                  <a:lnTo>
                    <a:pt x="780" y="60"/>
                  </a:lnTo>
                  <a:lnTo>
                    <a:pt x="780" y="60"/>
                  </a:lnTo>
                  <a:lnTo>
                    <a:pt x="770" y="62"/>
                  </a:lnTo>
                  <a:lnTo>
                    <a:pt x="770" y="62"/>
                  </a:lnTo>
                  <a:lnTo>
                    <a:pt x="766" y="58"/>
                  </a:lnTo>
                  <a:lnTo>
                    <a:pt x="760" y="56"/>
                  </a:lnTo>
                  <a:lnTo>
                    <a:pt x="750" y="56"/>
                  </a:lnTo>
                  <a:lnTo>
                    <a:pt x="740" y="58"/>
                  </a:lnTo>
                  <a:lnTo>
                    <a:pt x="730" y="60"/>
                  </a:lnTo>
                  <a:lnTo>
                    <a:pt x="730" y="60"/>
                  </a:lnTo>
                  <a:lnTo>
                    <a:pt x="730" y="62"/>
                  </a:lnTo>
                  <a:lnTo>
                    <a:pt x="732" y="62"/>
                  </a:lnTo>
                  <a:lnTo>
                    <a:pt x="736" y="64"/>
                  </a:lnTo>
                  <a:lnTo>
                    <a:pt x="736" y="64"/>
                  </a:lnTo>
                  <a:lnTo>
                    <a:pt x="730" y="66"/>
                  </a:lnTo>
                  <a:lnTo>
                    <a:pt x="730" y="66"/>
                  </a:lnTo>
                  <a:lnTo>
                    <a:pt x="726" y="66"/>
                  </a:lnTo>
                  <a:lnTo>
                    <a:pt x="722" y="66"/>
                  </a:lnTo>
                  <a:lnTo>
                    <a:pt x="722" y="62"/>
                  </a:lnTo>
                  <a:lnTo>
                    <a:pt x="722" y="62"/>
                  </a:lnTo>
                  <a:lnTo>
                    <a:pt x="720" y="58"/>
                  </a:lnTo>
                  <a:lnTo>
                    <a:pt x="716" y="58"/>
                  </a:lnTo>
                  <a:lnTo>
                    <a:pt x="710" y="60"/>
                  </a:lnTo>
                  <a:lnTo>
                    <a:pt x="710" y="60"/>
                  </a:lnTo>
                  <a:lnTo>
                    <a:pt x="706" y="62"/>
                  </a:lnTo>
                  <a:lnTo>
                    <a:pt x="706" y="66"/>
                  </a:lnTo>
                  <a:lnTo>
                    <a:pt x="710" y="70"/>
                  </a:lnTo>
                  <a:lnTo>
                    <a:pt x="710" y="70"/>
                  </a:lnTo>
                  <a:lnTo>
                    <a:pt x="712" y="72"/>
                  </a:lnTo>
                  <a:lnTo>
                    <a:pt x="712" y="76"/>
                  </a:lnTo>
                  <a:lnTo>
                    <a:pt x="712" y="76"/>
                  </a:lnTo>
                  <a:lnTo>
                    <a:pt x="708" y="82"/>
                  </a:lnTo>
                  <a:lnTo>
                    <a:pt x="708" y="84"/>
                  </a:lnTo>
                  <a:lnTo>
                    <a:pt x="710" y="86"/>
                  </a:lnTo>
                  <a:lnTo>
                    <a:pt x="714" y="88"/>
                  </a:lnTo>
                  <a:lnTo>
                    <a:pt x="720" y="88"/>
                  </a:lnTo>
                  <a:lnTo>
                    <a:pt x="720" y="88"/>
                  </a:lnTo>
                  <a:lnTo>
                    <a:pt x="726" y="86"/>
                  </a:lnTo>
                  <a:lnTo>
                    <a:pt x="730" y="88"/>
                  </a:lnTo>
                  <a:lnTo>
                    <a:pt x="740" y="92"/>
                  </a:lnTo>
                  <a:lnTo>
                    <a:pt x="740" y="92"/>
                  </a:lnTo>
                  <a:lnTo>
                    <a:pt x="742" y="94"/>
                  </a:lnTo>
                  <a:lnTo>
                    <a:pt x="742" y="96"/>
                  </a:lnTo>
                  <a:lnTo>
                    <a:pt x="742" y="96"/>
                  </a:lnTo>
                  <a:lnTo>
                    <a:pt x="738" y="98"/>
                  </a:lnTo>
                  <a:lnTo>
                    <a:pt x="738" y="98"/>
                  </a:lnTo>
                  <a:lnTo>
                    <a:pt x="736" y="100"/>
                  </a:lnTo>
                  <a:lnTo>
                    <a:pt x="736" y="98"/>
                  </a:lnTo>
                  <a:lnTo>
                    <a:pt x="736" y="96"/>
                  </a:lnTo>
                  <a:lnTo>
                    <a:pt x="736" y="96"/>
                  </a:lnTo>
                  <a:lnTo>
                    <a:pt x="734" y="92"/>
                  </a:lnTo>
                  <a:lnTo>
                    <a:pt x="732" y="92"/>
                  </a:lnTo>
                  <a:lnTo>
                    <a:pt x="726" y="90"/>
                  </a:lnTo>
                  <a:lnTo>
                    <a:pt x="726" y="90"/>
                  </a:lnTo>
                  <a:lnTo>
                    <a:pt x="720" y="92"/>
                  </a:lnTo>
                  <a:lnTo>
                    <a:pt x="718" y="92"/>
                  </a:lnTo>
                  <a:lnTo>
                    <a:pt x="716" y="96"/>
                  </a:lnTo>
                  <a:lnTo>
                    <a:pt x="716" y="96"/>
                  </a:lnTo>
                  <a:lnTo>
                    <a:pt x="712" y="104"/>
                  </a:lnTo>
                  <a:lnTo>
                    <a:pt x="708" y="112"/>
                  </a:lnTo>
                  <a:lnTo>
                    <a:pt x="700" y="116"/>
                  </a:lnTo>
                  <a:lnTo>
                    <a:pt x="692" y="118"/>
                  </a:lnTo>
                  <a:lnTo>
                    <a:pt x="692" y="118"/>
                  </a:lnTo>
                  <a:lnTo>
                    <a:pt x="692" y="112"/>
                  </a:lnTo>
                  <a:lnTo>
                    <a:pt x="692" y="112"/>
                  </a:lnTo>
                  <a:lnTo>
                    <a:pt x="702" y="102"/>
                  </a:lnTo>
                  <a:lnTo>
                    <a:pt x="702" y="102"/>
                  </a:lnTo>
                  <a:lnTo>
                    <a:pt x="706" y="98"/>
                  </a:lnTo>
                  <a:lnTo>
                    <a:pt x="706" y="96"/>
                  </a:lnTo>
                  <a:lnTo>
                    <a:pt x="704" y="94"/>
                  </a:lnTo>
                  <a:lnTo>
                    <a:pt x="704" y="94"/>
                  </a:lnTo>
                  <a:lnTo>
                    <a:pt x="700" y="90"/>
                  </a:lnTo>
                  <a:lnTo>
                    <a:pt x="698" y="84"/>
                  </a:lnTo>
                  <a:lnTo>
                    <a:pt x="700" y="80"/>
                  </a:lnTo>
                  <a:lnTo>
                    <a:pt x="702" y="74"/>
                  </a:lnTo>
                  <a:lnTo>
                    <a:pt x="702" y="74"/>
                  </a:lnTo>
                  <a:lnTo>
                    <a:pt x="700" y="70"/>
                  </a:lnTo>
                  <a:lnTo>
                    <a:pt x="698" y="68"/>
                  </a:lnTo>
                  <a:lnTo>
                    <a:pt x="696" y="64"/>
                  </a:lnTo>
                  <a:lnTo>
                    <a:pt x="698" y="62"/>
                  </a:lnTo>
                  <a:lnTo>
                    <a:pt x="698" y="62"/>
                  </a:lnTo>
                  <a:lnTo>
                    <a:pt x="700" y="56"/>
                  </a:lnTo>
                  <a:lnTo>
                    <a:pt x="700" y="52"/>
                  </a:lnTo>
                  <a:lnTo>
                    <a:pt x="696" y="50"/>
                  </a:lnTo>
                  <a:lnTo>
                    <a:pt x="692" y="48"/>
                  </a:lnTo>
                  <a:lnTo>
                    <a:pt x="692" y="48"/>
                  </a:lnTo>
                  <a:lnTo>
                    <a:pt x="684" y="48"/>
                  </a:lnTo>
                  <a:lnTo>
                    <a:pt x="678" y="48"/>
                  </a:lnTo>
                  <a:lnTo>
                    <a:pt x="672" y="52"/>
                  </a:lnTo>
                  <a:lnTo>
                    <a:pt x="670" y="58"/>
                  </a:lnTo>
                  <a:lnTo>
                    <a:pt x="670" y="58"/>
                  </a:lnTo>
                  <a:lnTo>
                    <a:pt x="666" y="60"/>
                  </a:lnTo>
                  <a:lnTo>
                    <a:pt x="664" y="64"/>
                  </a:lnTo>
                  <a:lnTo>
                    <a:pt x="664" y="64"/>
                  </a:lnTo>
                  <a:lnTo>
                    <a:pt x="660" y="64"/>
                  </a:lnTo>
                  <a:lnTo>
                    <a:pt x="658" y="66"/>
                  </a:lnTo>
                  <a:lnTo>
                    <a:pt x="656" y="68"/>
                  </a:lnTo>
                  <a:lnTo>
                    <a:pt x="658" y="74"/>
                  </a:lnTo>
                  <a:lnTo>
                    <a:pt x="658" y="74"/>
                  </a:lnTo>
                  <a:lnTo>
                    <a:pt x="658" y="76"/>
                  </a:lnTo>
                  <a:lnTo>
                    <a:pt x="658" y="80"/>
                  </a:lnTo>
                  <a:lnTo>
                    <a:pt x="660" y="82"/>
                  </a:lnTo>
                  <a:lnTo>
                    <a:pt x="664" y="84"/>
                  </a:lnTo>
                  <a:lnTo>
                    <a:pt x="664" y="84"/>
                  </a:lnTo>
                  <a:lnTo>
                    <a:pt x="666" y="86"/>
                  </a:lnTo>
                  <a:lnTo>
                    <a:pt x="670" y="90"/>
                  </a:lnTo>
                  <a:lnTo>
                    <a:pt x="670" y="90"/>
                  </a:lnTo>
                  <a:lnTo>
                    <a:pt x="672" y="92"/>
                  </a:lnTo>
                  <a:lnTo>
                    <a:pt x="670" y="96"/>
                  </a:lnTo>
                  <a:lnTo>
                    <a:pt x="670" y="96"/>
                  </a:lnTo>
                  <a:lnTo>
                    <a:pt x="668" y="98"/>
                  </a:lnTo>
                  <a:lnTo>
                    <a:pt x="664" y="96"/>
                  </a:lnTo>
                  <a:lnTo>
                    <a:pt x="664" y="96"/>
                  </a:lnTo>
                  <a:lnTo>
                    <a:pt x="658" y="92"/>
                  </a:lnTo>
                  <a:lnTo>
                    <a:pt x="650" y="90"/>
                  </a:lnTo>
                  <a:lnTo>
                    <a:pt x="636" y="86"/>
                  </a:lnTo>
                  <a:lnTo>
                    <a:pt x="636" y="86"/>
                  </a:lnTo>
                  <a:lnTo>
                    <a:pt x="620" y="82"/>
                  </a:lnTo>
                  <a:lnTo>
                    <a:pt x="612" y="82"/>
                  </a:lnTo>
                  <a:lnTo>
                    <a:pt x="604" y="84"/>
                  </a:lnTo>
                  <a:lnTo>
                    <a:pt x="604" y="84"/>
                  </a:lnTo>
                  <a:lnTo>
                    <a:pt x="608" y="86"/>
                  </a:lnTo>
                  <a:lnTo>
                    <a:pt x="608" y="88"/>
                  </a:lnTo>
                  <a:lnTo>
                    <a:pt x="608" y="90"/>
                  </a:lnTo>
                  <a:lnTo>
                    <a:pt x="608" y="90"/>
                  </a:lnTo>
                  <a:lnTo>
                    <a:pt x="602" y="96"/>
                  </a:lnTo>
                  <a:lnTo>
                    <a:pt x="598" y="96"/>
                  </a:lnTo>
                  <a:lnTo>
                    <a:pt x="596" y="96"/>
                  </a:lnTo>
                  <a:lnTo>
                    <a:pt x="596" y="96"/>
                  </a:lnTo>
                  <a:lnTo>
                    <a:pt x="594" y="92"/>
                  </a:lnTo>
                  <a:lnTo>
                    <a:pt x="590" y="90"/>
                  </a:lnTo>
                  <a:lnTo>
                    <a:pt x="584" y="92"/>
                  </a:lnTo>
                  <a:lnTo>
                    <a:pt x="584" y="92"/>
                  </a:lnTo>
                  <a:lnTo>
                    <a:pt x="570" y="94"/>
                  </a:lnTo>
                  <a:lnTo>
                    <a:pt x="552" y="90"/>
                  </a:lnTo>
                  <a:lnTo>
                    <a:pt x="552" y="90"/>
                  </a:lnTo>
                  <a:lnTo>
                    <a:pt x="548" y="92"/>
                  </a:lnTo>
                  <a:lnTo>
                    <a:pt x="548" y="92"/>
                  </a:lnTo>
                  <a:lnTo>
                    <a:pt x="542" y="94"/>
                  </a:lnTo>
                  <a:lnTo>
                    <a:pt x="538" y="96"/>
                  </a:lnTo>
                  <a:lnTo>
                    <a:pt x="538" y="96"/>
                  </a:lnTo>
                  <a:lnTo>
                    <a:pt x="522" y="100"/>
                  </a:lnTo>
                  <a:lnTo>
                    <a:pt x="514" y="102"/>
                  </a:lnTo>
                  <a:lnTo>
                    <a:pt x="508" y="106"/>
                  </a:lnTo>
                  <a:lnTo>
                    <a:pt x="508" y="106"/>
                  </a:lnTo>
                  <a:lnTo>
                    <a:pt x="502" y="112"/>
                  </a:lnTo>
                  <a:lnTo>
                    <a:pt x="496" y="112"/>
                  </a:lnTo>
                  <a:lnTo>
                    <a:pt x="492" y="110"/>
                  </a:lnTo>
                  <a:lnTo>
                    <a:pt x="486" y="104"/>
                  </a:lnTo>
                  <a:lnTo>
                    <a:pt x="486" y="104"/>
                  </a:lnTo>
                  <a:lnTo>
                    <a:pt x="488" y="102"/>
                  </a:lnTo>
                  <a:lnTo>
                    <a:pt x="492" y="102"/>
                  </a:lnTo>
                  <a:lnTo>
                    <a:pt x="494" y="102"/>
                  </a:lnTo>
                  <a:lnTo>
                    <a:pt x="496" y="98"/>
                  </a:lnTo>
                  <a:lnTo>
                    <a:pt x="496" y="98"/>
                  </a:lnTo>
                  <a:lnTo>
                    <a:pt x="492" y="96"/>
                  </a:lnTo>
                  <a:lnTo>
                    <a:pt x="488" y="94"/>
                  </a:lnTo>
                  <a:lnTo>
                    <a:pt x="484" y="94"/>
                  </a:lnTo>
                  <a:lnTo>
                    <a:pt x="480" y="96"/>
                  </a:lnTo>
                  <a:lnTo>
                    <a:pt x="480" y="96"/>
                  </a:lnTo>
                  <a:lnTo>
                    <a:pt x="478" y="100"/>
                  </a:lnTo>
                  <a:lnTo>
                    <a:pt x="478" y="106"/>
                  </a:lnTo>
                  <a:lnTo>
                    <a:pt x="478" y="106"/>
                  </a:lnTo>
                  <a:lnTo>
                    <a:pt x="482" y="114"/>
                  </a:lnTo>
                  <a:lnTo>
                    <a:pt x="482" y="116"/>
                  </a:lnTo>
                  <a:lnTo>
                    <a:pt x="480" y="118"/>
                  </a:lnTo>
                  <a:lnTo>
                    <a:pt x="476" y="118"/>
                  </a:lnTo>
                  <a:lnTo>
                    <a:pt x="468" y="118"/>
                  </a:lnTo>
                  <a:lnTo>
                    <a:pt x="468" y="118"/>
                  </a:lnTo>
                  <a:lnTo>
                    <a:pt x="462" y="116"/>
                  </a:lnTo>
                  <a:lnTo>
                    <a:pt x="456" y="118"/>
                  </a:lnTo>
                  <a:lnTo>
                    <a:pt x="446" y="126"/>
                  </a:lnTo>
                  <a:lnTo>
                    <a:pt x="446" y="126"/>
                  </a:lnTo>
                  <a:lnTo>
                    <a:pt x="446" y="128"/>
                  </a:lnTo>
                  <a:lnTo>
                    <a:pt x="448" y="130"/>
                  </a:lnTo>
                  <a:lnTo>
                    <a:pt x="450" y="132"/>
                  </a:lnTo>
                  <a:lnTo>
                    <a:pt x="448" y="134"/>
                  </a:lnTo>
                  <a:lnTo>
                    <a:pt x="448" y="134"/>
                  </a:lnTo>
                  <a:lnTo>
                    <a:pt x="438" y="134"/>
                  </a:lnTo>
                  <a:lnTo>
                    <a:pt x="428" y="132"/>
                  </a:lnTo>
                  <a:lnTo>
                    <a:pt x="428" y="132"/>
                  </a:lnTo>
                  <a:lnTo>
                    <a:pt x="424" y="130"/>
                  </a:lnTo>
                  <a:lnTo>
                    <a:pt x="422" y="130"/>
                  </a:lnTo>
                  <a:lnTo>
                    <a:pt x="422" y="132"/>
                  </a:lnTo>
                  <a:lnTo>
                    <a:pt x="422" y="132"/>
                  </a:lnTo>
                  <a:lnTo>
                    <a:pt x="422" y="134"/>
                  </a:lnTo>
                  <a:lnTo>
                    <a:pt x="422" y="136"/>
                  </a:lnTo>
                  <a:lnTo>
                    <a:pt x="426" y="138"/>
                  </a:lnTo>
                  <a:lnTo>
                    <a:pt x="426" y="138"/>
                  </a:lnTo>
                  <a:lnTo>
                    <a:pt x="430" y="138"/>
                  </a:lnTo>
                  <a:lnTo>
                    <a:pt x="430" y="140"/>
                  </a:lnTo>
                  <a:lnTo>
                    <a:pt x="430" y="140"/>
                  </a:lnTo>
                  <a:lnTo>
                    <a:pt x="424" y="142"/>
                  </a:lnTo>
                  <a:lnTo>
                    <a:pt x="416" y="140"/>
                  </a:lnTo>
                  <a:lnTo>
                    <a:pt x="408" y="138"/>
                  </a:lnTo>
                  <a:lnTo>
                    <a:pt x="406" y="134"/>
                  </a:lnTo>
                  <a:lnTo>
                    <a:pt x="406" y="134"/>
                  </a:lnTo>
                  <a:lnTo>
                    <a:pt x="404" y="126"/>
                  </a:lnTo>
                  <a:lnTo>
                    <a:pt x="402" y="122"/>
                  </a:lnTo>
                  <a:lnTo>
                    <a:pt x="398" y="116"/>
                  </a:lnTo>
                  <a:lnTo>
                    <a:pt x="390" y="114"/>
                  </a:lnTo>
                  <a:lnTo>
                    <a:pt x="390" y="114"/>
                  </a:lnTo>
                  <a:lnTo>
                    <a:pt x="398" y="112"/>
                  </a:lnTo>
                  <a:lnTo>
                    <a:pt x="402" y="114"/>
                  </a:lnTo>
                  <a:lnTo>
                    <a:pt x="412" y="116"/>
                  </a:lnTo>
                  <a:lnTo>
                    <a:pt x="412" y="116"/>
                  </a:lnTo>
                  <a:lnTo>
                    <a:pt x="432" y="120"/>
                  </a:lnTo>
                  <a:lnTo>
                    <a:pt x="440" y="120"/>
                  </a:lnTo>
                  <a:lnTo>
                    <a:pt x="450" y="116"/>
                  </a:lnTo>
                  <a:lnTo>
                    <a:pt x="450" y="116"/>
                  </a:lnTo>
                  <a:lnTo>
                    <a:pt x="454" y="112"/>
                  </a:lnTo>
                  <a:lnTo>
                    <a:pt x="456" y="110"/>
                  </a:lnTo>
                  <a:lnTo>
                    <a:pt x="456" y="108"/>
                  </a:lnTo>
                  <a:lnTo>
                    <a:pt x="456" y="108"/>
                  </a:lnTo>
                  <a:lnTo>
                    <a:pt x="454" y="104"/>
                  </a:lnTo>
                  <a:lnTo>
                    <a:pt x="450" y="102"/>
                  </a:lnTo>
                  <a:lnTo>
                    <a:pt x="450" y="102"/>
                  </a:lnTo>
                  <a:lnTo>
                    <a:pt x="418" y="90"/>
                  </a:lnTo>
                  <a:lnTo>
                    <a:pt x="418" y="90"/>
                  </a:lnTo>
                  <a:lnTo>
                    <a:pt x="410" y="88"/>
                  </a:lnTo>
                  <a:lnTo>
                    <a:pt x="402" y="86"/>
                  </a:lnTo>
                  <a:lnTo>
                    <a:pt x="394" y="86"/>
                  </a:lnTo>
                  <a:lnTo>
                    <a:pt x="384" y="82"/>
                  </a:lnTo>
                  <a:lnTo>
                    <a:pt x="384" y="82"/>
                  </a:lnTo>
                  <a:lnTo>
                    <a:pt x="380" y="80"/>
                  </a:lnTo>
                  <a:lnTo>
                    <a:pt x="374" y="80"/>
                  </a:lnTo>
                  <a:lnTo>
                    <a:pt x="360" y="80"/>
                  </a:lnTo>
                  <a:lnTo>
                    <a:pt x="360" y="80"/>
                  </a:lnTo>
                  <a:lnTo>
                    <a:pt x="364" y="78"/>
                  </a:lnTo>
                  <a:lnTo>
                    <a:pt x="368" y="78"/>
                  </a:lnTo>
                  <a:lnTo>
                    <a:pt x="370" y="78"/>
                  </a:lnTo>
                  <a:lnTo>
                    <a:pt x="372" y="74"/>
                  </a:lnTo>
                  <a:lnTo>
                    <a:pt x="372" y="74"/>
                  </a:lnTo>
                  <a:lnTo>
                    <a:pt x="352" y="70"/>
                  </a:lnTo>
                  <a:lnTo>
                    <a:pt x="352" y="70"/>
                  </a:lnTo>
                  <a:lnTo>
                    <a:pt x="354" y="70"/>
                  </a:lnTo>
                  <a:lnTo>
                    <a:pt x="354" y="70"/>
                  </a:lnTo>
                  <a:lnTo>
                    <a:pt x="354" y="68"/>
                  </a:lnTo>
                  <a:lnTo>
                    <a:pt x="354" y="68"/>
                  </a:lnTo>
                  <a:lnTo>
                    <a:pt x="340" y="72"/>
                  </a:lnTo>
                  <a:lnTo>
                    <a:pt x="324" y="74"/>
                  </a:lnTo>
                  <a:lnTo>
                    <a:pt x="324" y="74"/>
                  </a:lnTo>
                  <a:lnTo>
                    <a:pt x="310" y="76"/>
                  </a:lnTo>
                  <a:lnTo>
                    <a:pt x="302" y="78"/>
                  </a:lnTo>
                  <a:lnTo>
                    <a:pt x="296" y="82"/>
                  </a:lnTo>
                  <a:lnTo>
                    <a:pt x="296" y="82"/>
                  </a:lnTo>
                  <a:lnTo>
                    <a:pt x="292" y="82"/>
                  </a:lnTo>
                  <a:lnTo>
                    <a:pt x="288" y="80"/>
                  </a:lnTo>
                  <a:lnTo>
                    <a:pt x="284" y="78"/>
                  </a:lnTo>
                  <a:lnTo>
                    <a:pt x="280" y="80"/>
                  </a:lnTo>
                  <a:lnTo>
                    <a:pt x="280" y="80"/>
                  </a:lnTo>
                  <a:lnTo>
                    <a:pt x="278" y="82"/>
                  </a:lnTo>
                  <a:lnTo>
                    <a:pt x="274" y="84"/>
                  </a:lnTo>
                  <a:lnTo>
                    <a:pt x="270" y="86"/>
                  </a:lnTo>
                  <a:lnTo>
                    <a:pt x="272" y="90"/>
                  </a:lnTo>
                  <a:lnTo>
                    <a:pt x="272" y="90"/>
                  </a:lnTo>
                  <a:lnTo>
                    <a:pt x="272" y="90"/>
                  </a:lnTo>
                  <a:lnTo>
                    <a:pt x="266" y="92"/>
                  </a:lnTo>
                  <a:lnTo>
                    <a:pt x="262" y="90"/>
                  </a:lnTo>
                  <a:lnTo>
                    <a:pt x="262" y="90"/>
                  </a:lnTo>
                  <a:lnTo>
                    <a:pt x="258" y="90"/>
                  </a:lnTo>
                  <a:lnTo>
                    <a:pt x="256" y="90"/>
                  </a:lnTo>
                  <a:lnTo>
                    <a:pt x="256" y="92"/>
                  </a:lnTo>
                  <a:lnTo>
                    <a:pt x="256" y="92"/>
                  </a:lnTo>
                  <a:lnTo>
                    <a:pt x="256" y="94"/>
                  </a:lnTo>
                  <a:lnTo>
                    <a:pt x="256" y="94"/>
                  </a:lnTo>
                  <a:lnTo>
                    <a:pt x="260" y="96"/>
                  </a:lnTo>
                  <a:lnTo>
                    <a:pt x="260" y="96"/>
                  </a:lnTo>
                  <a:lnTo>
                    <a:pt x="260" y="100"/>
                  </a:lnTo>
                  <a:lnTo>
                    <a:pt x="260" y="100"/>
                  </a:lnTo>
                  <a:lnTo>
                    <a:pt x="254" y="102"/>
                  </a:lnTo>
                  <a:lnTo>
                    <a:pt x="250" y="106"/>
                  </a:lnTo>
                  <a:lnTo>
                    <a:pt x="250" y="106"/>
                  </a:lnTo>
                  <a:lnTo>
                    <a:pt x="240" y="114"/>
                  </a:lnTo>
                  <a:lnTo>
                    <a:pt x="232" y="126"/>
                  </a:lnTo>
                  <a:lnTo>
                    <a:pt x="224" y="136"/>
                  </a:lnTo>
                  <a:lnTo>
                    <a:pt x="218" y="140"/>
                  </a:lnTo>
                  <a:lnTo>
                    <a:pt x="212" y="142"/>
                  </a:lnTo>
                  <a:lnTo>
                    <a:pt x="212" y="142"/>
                  </a:lnTo>
                  <a:lnTo>
                    <a:pt x="206" y="148"/>
                  </a:lnTo>
                  <a:lnTo>
                    <a:pt x="206" y="148"/>
                  </a:lnTo>
                  <a:lnTo>
                    <a:pt x="204" y="148"/>
                  </a:lnTo>
                  <a:lnTo>
                    <a:pt x="202" y="150"/>
                  </a:lnTo>
                  <a:lnTo>
                    <a:pt x="202" y="150"/>
                  </a:lnTo>
                  <a:lnTo>
                    <a:pt x="200" y="152"/>
                  </a:lnTo>
                  <a:lnTo>
                    <a:pt x="196" y="152"/>
                  </a:lnTo>
                  <a:lnTo>
                    <a:pt x="192" y="152"/>
                  </a:lnTo>
                  <a:lnTo>
                    <a:pt x="190" y="154"/>
                  </a:lnTo>
                  <a:lnTo>
                    <a:pt x="190" y="154"/>
                  </a:lnTo>
                  <a:lnTo>
                    <a:pt x="186" y="154"/>
                  </a:lnTo>
                  <a:lnTo>
                    <a:pt x="184" y="158"/>
                  </a:lnTo>
                  <a:lnTo>
                    <a:pt x="184" y="158"/>
                  </a:lnTo>
                  <a:lnTo>
                    <a:pt x="182" y="160"/>
                  </a:lnTo>
                  <a:lnTo>
                    <a:pt x="178" y="162"/>
                  </a:lnTo>
                  <a:lnTo>
                    <a:pt x="176" y="164"/>
                  </a:lnTo>
                  <a:lnTo>
                    <a:pt x="176" y="170"/>
                  </a:lnTo>
                  <a:lnTo>
                    <a:pt x="176" y="170"/>
                  </a:lnTo>
                  <a:lnTo>
                    <a:pt x="174" y="172"/>
                  </a:lnTo>
                  <a:lnTo>
                    <a:pt x="174" y="172"/>
                  </a:lnTo>
                  <a:lnTo>
                    <a:pt x="178" y="180"/>
                  </a:lnTo>
                  <a:lnTo>
                    <a:pt x="178" y="180"/>
                  </a:lnTo>
                  <a:lnTo>
                    <a:pt x="178" y="180"/>
                  </a:lnTo>
                  <a:lnTo>
                    <a:pt x="178" y="180"/>
                  </a:lnTo>
                  <a:lnTo>
                    <a:pt x="180" y="184"/>
                  </a:lnTo>
                  <a:lnTo>
                    <a:pt x="180" y="184"/>
                  </a:lnTo>
                  <a:lnTo>
                    <a:pt x="178" y="186"/>
                  </a:lnTo>
                  <a:lnTo>
                    <a:pt x="176" y="188"/>
                  </a:lnTo>
                  <a:lnTo>
                    <a:pt x="176" y="188"/>
                  </a:lnTo>
                  <a:lnTo>
                    <a:pt x="176" y="190"/>
                  </a:lnTo>
                  <a:lnTo>
                    <a:pt x="178" y="190"/>
                  </a:lnTo>
                  <a:lnTo>
                    <a:pt x="180" y="188"/>
                  </a:lnTo>
                  <a:lnTo>
                    <a:pt x="182" y="190"/>
                  </a:lnTo>
                  <a:lnTo>
                    <a:pt x="182" y="190"/>
                  </a:lnTo>
                  <a:lnTo>
                    <a:pt x="182" y="192"/>
                  </a:lnTo>
                  <a:lnTo>
                    <a:pt x="182" y="192"/>
                  </a:lnTo>
                  <a:lnTo>
                    <a:pt x="178" y="196"/>
                  </a:lnTo>
                  <a:lnTo>
                    <a:pt x="178" y="198"/>
                  </a:lnTo>
                  <a:lnTo>
                    <a:pt x="182" y="200"/>
                  </a:lnTo>
                  <a:lnTo>
                    <a:pt x="182" y="200"/>
                  </a:lnTo>
                  <a:lnTo>
                    <a:pt x="188" y="202"/>
                  </a:lnTo>
                  <a:lnTo>
                    <a:pt x="194" y="202"/>
                  </a:lnTo>
                  <a:lnTo>
                    <a:pt x="198" y="202"/>
                  </a:lnTo>
                  <a:lnTo>
                    <a:pt x="204" y="198"/>
                  </a:lnTo>
                  <a:lnTo>
                    <a:pt x="204" y="198"/>
                  </a:lnTo>
                  <a:lnTo>
                    <a:pt x="216" y="188"/>
                  </a:lnTo>
                  <a:lnTo>
                    <a:pt x="216" y="188"/>
                  </a:lnTo>
                  <a:lnTo>
                    <a:pt x="222" y="196"/>
                  </a:lnTo>
                  <a:lnTo>
                    <a:pt x="226" y="204"/>
                  </a:lnTo>
                  <a:lnTo>
                    <a:pt x="226" y="204"/>
                  </a:lnTo>
                  <a:lnTo>
                    <a:pt x="228" y="210"/>
                  </a:lnTo>
                  <a:lnTo>
                    <a:pt x="232" y="216"/>
                  </a:lnTo>
                  <a:lnTo>
                    <a:pt x="232" y="216"/>
                  </a:lnTo>
                  <a:lnTo>
                    <a:pt x="234" y="220"/>
                  </a:lnTo>
                  <a:lnTo>
                    <a:pt x="232" y="222"/>
                  </a:lnTo>
                  <a:lnTo>
                    <a:pt x="232" y="222"/>
                  </a:lnTo>
                  <a:lnTo>
                    <a:pt x="234" y="232"/>
                  </a:lnTo>
                  <a:lnTo>
                    <a:pt x="238" y="234"/>
                  </a:lnTo>
                  <a:lnTo>
                    <a:pt x="242" y="232"/>
                  </a:lnTo>
                  <a:lnTo>
                    <a:pt x="242" y="232"/>
                  </a:lnTo>
                  <a:lnTo>
                    <a:pt x="250" y="228"/>
                  </a:lnTo>
                  <a:lnTo>
                    <a:pt x="258" y="224"/>
                  </a:lnTo>
                  <a:lnTo>
                    <a:pt x="264" y="218"/>
                  </a:lnTo>
                  <a:lnTo>
                    <a:pt x="266" y="214"/>
                  </a:lnTo>
                  <a:lnTo>
                    <a:pt x="266" y="208"/>
                  </a:lnTo>
                  <a:lnTo>
                    <a:pt x="266" y="208"/>
                  </a:lnTo>
                  <a:lnTo>
                    <a:pt x="268" y="200"/>
                  </a:lnTo>
                  <a:lnTo>
                    <a:pt x="274" y="196"/>
                  </a:lnTo>
                  <a:lnTo>
                    <a:pt x="274" y="196"/>
                  </a:lnTo>
                  <a:lnTo>
                    <a:pt x="274" y="194"/>
                  </a:lnTo>
                  <a:lnTo>
                    <a:pt x="274" y="194"/>
                  </a:lnTo>
                  <a:lnTo>
                    <a:pt x="276" y="192"/>
                  </a:lnTo>
                  <a:lnTo>
                    <a:pt x="276" y="190"/>
                  </a:lnTo>
                  <a:lnTo>
                    <a:pt x="276" y="190"/>
                  </a:lnTo>
                  <a:lnTo>
                    <a:pt x="276" y="190"/>
                  </a:lnTo>
                  <a:lnTo>
                    <a:pt x="276" y="190"/>
                  </a:lnTo>
                  <a:lnTo>
                    <a:pt x="280" y="188"/>
                  </a:lnTo>
                  <a:lnTo>
                    <a:pt x="282" y="184"/>
                  </a:lnTo>
                  <a:lnTo>
                    <a:pt x="280" y="182"/>
                  </a:lnTo>
                  <a:lnTo>
                    <a:pt x="278" y="178"/>
                  </a:lnTo>
                  <a:lnTo>
                    <a:pt x="278" y="178"/>
                  </a:lnTo>
                  <a:lnTo>
                    <a:pt x="272" y="170"/>
                  </a:lnTo>
                  <a:lnTo>
                    <a:pt x="272" y="166"/>
                  </a:lnTo>
                  <a:lnTo>
                    <a:pt x="274" y="160"/>
                  </a:lnTo>
                  <a:lnTo>
                    <a:pt x="280" y="154"/>
                  </a:lnTo>
                  <a:lnTo>
                    <a:pt x="280" y="154"/>
                  </a:lnTo>
                  <a:lnTo>
                    <a:pt x="288" y="150"/>
                  </a:lnTo>
                  <a:lnTo>
                    <a:pt x="288" y="150"/>
                  </a:lnTo>
                  <a:lnTo>
                    <a:pt x="296" y="144"/>
                  </a:lnTo>
                  <a:lnTo>
                    <a:pt x="302" y="136"/>
                  </a:lnTo>
                  <a:lnTo>
                    <a:pt x="302" y="136"/>
                  </a:lnTo>
                  <a:lnTo>
                    <a:pt x="306" y="130"/>
                  </a:lnTo>
                  <a:lnTo>
                    <a:pt x="312" y="126"/>
                  </a:lnTo>
                  <a:lnTo>
                    <a:pt x="318" y="126"/>
                  </a:lnTo>
                  <a:lnTo>
                    <a:pt x="326" y="128"/>
                  </a:lnTo>
                  <a:lnTo>
                    <a:pt x="326" y="128"/>
                  </a:lnTo>
                  <a:lnTo>
                    <a:pt x="316" y="138"/>
                  </a:lnTo>
                  <a:lnTo>
                    <a:pt x="304" y="146"/>
                  </a:lnTo>
                  <a:lnTo>
                    <a:pt x="304" y="146"/>
                  </a:lnTo>
                  <a:lnTo>
                    <a:pt x="300" y="152"/>
                  </a:lnTo>
                  <a:lnTo>
                    <a:pt x="298" y="154"/>
                  </a:lnTo>
                  <a:lnTo>
                    <a:pt x="298" y="158"/>
                  </a:lnTo>
                  <a:lnTo>
                    <a:pt x="298" y="158"/>
                  </a:lnTo>
                  <a:lnTo>
                    <a:pt x="298" y="172"/>
                  </a:lnTo>
                  <a:lnTo>
                    <a:pt x="300" y="176"/>
                  </a:lnTo>
                  <a:lnTo>
                    <a:pt x="304" y="180"/>
                  </a:lnTo>
                  <a:lnTo>
                    <a:pt x="308" y="182"/>
                  </a:lnTo>
                  <a:lnTo>
                    <a:pt x="312" y="184"/>
                  </a:lnTo>
                  <a:lnTo>
                    <a:pt x="328" y="184"/>
                  </a:lnTo>
                  <a:lnTo>
                    <a:pt x="328" y="184"/>
                  </a:lnTo>
                  <a:lnTo>
                    <a:pt x="342" y="180"/>
                  </a:lnTo>
                  <a:lnTo>
                    <a:pt x="350" y="180"/>
                  </a:lnTo>
                  <a:lnTo>
                    <a:pt x="358" y="182"/>
                  </a:lnTo>
                  <a:lnTo>
                    <a:pt x="358" y="182"/>
                  </a:lnTo>
                  <a:lnTo>
                    <a:pt x="358" y="182"/>
                  </a:lnTo>
                  <a:lnTo>
                    <a:pt x="360" y="182"/>
                  </a:lnTo>
                  <a:lnTo>
                    <a:pt x="360" y="182"/>
                  </a:lnTo>
                  <a:lnTo>
                    <a:pt x="358" y="182"/>
                  </a:lnTo>
                  <a:lnTo>
                    <a:pt x="358" y="182"/>
                  </a:lnTo>
                  <a:lnTo>
                    <a:pt x="348" y="184"/>
                  </a:lnTo>
                  <a:lnTo>
                    <a:pt x="338" y="184"/>
                  </a:lnTo>
                  <a:lnTo>
                    <a:pt x="338" y="184"/>
                  </a:lnTo>
                  <a:lnTo>
                    <a:pt x="326" y="186"/>
                  </a:lnTo>
                  <a:lnTo>
                    <a:pt x="322" y="186"/>
                  </a:lnTo>
                  <a:lnTo>
                    <a:pt x="320" y="188"/>
                  </a:lnTo>
                  <a:lnTo>
                    <a:pt x="318" y="192"/>
                  </a:lnTo>
                  <a:lnTo>
                    <a:pt x="318" y="196"/>
                  </a:lnTo>
                  <a:lnTo>
                    <a:pt x="320" y="206"/>
                  </a:lnTo>
                  <a:lnTo>
                    <a:pt x="320" y="206"/>
                  </a:lnTo>
                  <a:lnTo>
                    <a:pt x="320" y="208"/>
                  </a:lnTo>
                  <a:lnTo>
                    <a:pt x="320" y="208"/>
                  </a:lnTo>
                  <a:lnTo>
                    <a:pt x="308" y="206"/>
                  </a:lnTo>
                  <a:lnTo>
                    <a:pt x="302" y="208"/>
                  </a:lnTo>
                  <a:lnTo>
                    <a:pt x="298" y="214"/>
                  </a:lnTo>
                  <a:lnTo>
                    <a:pt x="296" y="228"/>
                  </a:lnTo>
                  <a:lnTo>
                    <a:pt x="296" y="228"/>
                  </a:lnTo>
                  <a:lnTo>
                    <a:pt x="294" y="232"/>
                  </a:lnTo>
                  <a:lnTo>
                    <a:pt x="290" y="236"/>
                  </a:lnTo>
                  <a:lnTo>
                    <a:pt x="286" y="236"/>
                  </a:lnTo>
                  <a:lnTo>
                    <a:pt x="282" y="236"/>
                  </a:lnTo>
                  <a:lnTo>
                    <a:pt x="282" y="236"/>
                  </a:lnTo>
                  <a:lnTo>
                    <a:pt x="276" y="236"/>
                  </a:lnTo>
                  <a:lnTo>
                    <a:pt x="272" y="234"/>
                  </a:lnTo>
                  <a:lnTo>
                    <a:pt x="270" y="236"/>
                  </a:lnTo>
                  <a:lnTo>
                    <a:pt x="270" y="236"/>
                  </a:lnTo>
                  <a:lnTo>
                    <a:pt x="258" y="240"/>
                  </a:lnTo>
                  <a:lnTo>
                    <a:pt x="248" y="242"/>
                  </a:lnTo>
                  <a:lnTo>
                    <a:pt x="226" y="240"/>
                  </a:lnTo>
                  <a:lnTo>
                    <a:pt x="226" y="240"/>
                  </a:lnTo>
                  <a:lnTo>
                    <a:pt x="220" y="240"/>
                  </a:lnTo>
                  <a:lnTo>
                    <a:pt x="216" y="238"/>
                  </a:lnTo>
                  <a:lnTo>
                    <a:pt x="212" y="232"/>
                  </a:lnTo>
                  <a:lnTo>
                    <a:pt x="212" y="226"/>
                  </a:lnTo>
                  <a:lnTo>
                    <a:pt x="212" y="226"/>
                  </a:lnTo>
                  <a:lnTo>
                    <a:pt x="216" y="224"/>
                  </a:lnTo>
                  <a:lnTo>
                    <a:pt x="216" y="218"/>
                  </a:lnTo>
                  <a:lnTo>
                    <a:pt x="214" y="214"/>
                  </a:lnTo>
                  <a:lnTo>
                    <a:pt x="214" y="210"/>
                  </a:lnTo>
                  <a:lnTo>
                    <a:pt x="214" y="210"/>
                  </a:lnTo>
                  <a:lnTo>
                    <a:pt x="212" y="210"/>
                  </a:lnTo>
                  <a:lnTo>
                    <a:pt x="208" y="212"/>
                  </a:lnTo>
                  <a:lnTo>
                    <a:pt x="208" y="214"/>
                  </a:lnTo>
                  <a:lnTo>
                    <a:pt x="206" y="216"/>
                  </a:lnTo>
                  <a:lnTo>
                    <a:pt x="206" y="216"/>
                  </a:lnTo>
                  <a:lnTo>
                    <a:pt x="200" y="220"/>
                  </a:lnTo>
                  <a:lnTo>
                    <a:pt x="198" y="224"/>
                  </a:lnTo>
                  <a:lnTo>
                    <a:pt x="198" y="228"/>
                  </a:lnTo>
                  <a:lnTo>
                    <a:pt x="202" y="232"/>
                  </a:lnTo>
                  <a:lnTo>
                    <a:pt x="202" y="232"/>
                  </a:lnTo>
                  <a:lnTo>
                    <a:pt x="202" y="238"/>
                  </a:lnTo>
                  <a:lnTo>
                    <a:pt x="202" y="242"/>
                  </a:lnTo>
                  <a:lnTo>
                    <a:pt x="202" y="242"/>
                  </a:lnTo>
                  <a:lnTo>
                    <a:pt x="204" y="246"/>
                  </a:lnTo>
                  <a:lnTo>
                    <a:pt x="202" y="248"/>
                  </a:lnTo>
                  <a:lnTo>
                    <a:pt x="200" y="250"/>
                  </a:lnTo>
                  <a:lnTo>
                    <a:pt x="196" y="250"/>
                  </a:lnTo>
                  <a:lnTo>
                    <a:pt x="196" y="250"/>
                  </a:lnTo>
                  <a:lnTo>
                    <a:pt x="188" y="250"/>
                  </a:lnTo>
                  <a:lnTo>
                    <a:pt x="180" y="254"/>
                  </a:lnTo>
                  <a:lnTo>
                    <a:pt x="170" y="264"/>
                  </a:lnTo>
                  <a:lnTo>
                    <a:pt x="170" y="264"/>
                  </a:lnTo>
                  <a:lnTo>
                    <a:pt x="162" y="270"/>
                  </a:lnTo>
                  <a:lnTo>
                    <a:pt x="158" y="274"/>
                  </a:lnTo>
                  <a:lnTo>
                    <a:pt x="154" y="276"/>
                  </a:lnTo>
                  <a:lnTo>
                    <a:pt x="154" y="276"/>
                  </a:lnTo>
                  <a:lnTo>
                    <a:pt x="150" y="278"/>
                  </a:lnTo>
                  <a:lnTo>
                    <a:pt x="146" y="282"/>
                  </a:lnTo>
                  <a:lnTo>
                    <a:pt x="146" y="282"/>
                  </a:lnTo>
                  <a:lnTo>
                    <a:pt x="142" y="288"/>
                  </a:lnTo>
                  <a:lnTo>
                    <a:pt x="136" y="292"/>
                  </a:lnTo>
                  <a:lnTo>
                    <a:pt x="130" y="294"/>
                  </a:lnTo>
                  <a:lnTo>
                    <a:pt x="122" y="292"/>
                  </a:lnTo>
                  <a:lnTo>
                    <a:pt x="122" y="292"/>
                  </a:lnTo>
                  <a:lnTo>
                    <a:pt x="122" y="298"/>
                  </a:lnTo>
                  <a:lnTo>
                    <a:pt x="120" y="302"/>
                  </a:lnTo>
                  <a:lnTo>
                    <a:pt x="118" y="302"/>
                  </a:lnTo>
                  <a:lnTo>
                    <a:pt x="112" y="300"/>
                  </a:lnTo>
                  <a:lnTo>
                    <a:pt x="112" y="300"/>
                  </a:lnTo>
                  <a:lnTo>
                    <a:pt x="104" y="300"/>
                  </a:lnTo>
                  <a:lnTo>
                    <a:pt x="102" y="302"/>
                  </a:lnTo>
                  <a:lnTo>
                    <a:pt x="100" y="304"/>
                  </a:lnTo>
                  <a:lnTo>
                    <a:pt x="100" y="304"/>
                  </a:lnTo>
                  <a:lnTo>
                    <a:pt x="100" y="306"/>
                  </a:lnTo>
                  <a:lnTo>
                    <a:pt x="102" y="308"/>
                  </a:lnTo>
                  <a:lnTo>
                    <a:pt x="108" y="310"/>
                  </a:lnTo>
                  <a:lnTo>
                    <a:pt x="108" y="310"/>
                  </a:lnTo>
                  <a:lnTo>
                    <a:pt x="114" y="314"/>
                  </a:lnTo>
                  <a:lnTo>
                    <a:pt x="118" y="318"/>
                  </a:lnTo>
                  <a:lnTo>
                    <a:pt x="122" y="324"/>
                  </a:lnTo>
                  <a:lnTo>
                    <a:pt x="124" y="330"/>
                  </a:lnTo>
                  <a:lnTo>
                    <a:pt x="126" y="336"/>
                  </a:lnTo>
                  <a:lnTo>
                    <a:pt x="126" y="342"/>
                  </a:lnTo>
                  <a:lnTo>
                    <a:pt x="124" y="348"/>
                  </a:lnTo>
                  <a:lnTo>
                    <a:pt x="122" y="354"/>
                  </a:lnTo>
                  <a:lnTo>
                    <a:pt x="122" y="354"/>
                  </a:lnTo>
                  <a:lnTo>
                    <a:pt x="118" y="356"/>
                  </a:lnTo>
                  <a:lnTo>
                    <a:pt x="114" y="356"/>
                  </a:lnTo>
                  <a:lnTo>
                    <a:pt x="114" y="356"/>
                  </a:lnTo>
                  <a:lnTo>
                    <a:pt x="104" y="354"/>
                  </a:lnTo>
                  <a:lnTo>
                    <a:pt x="94" y="354"/>
                  </a:lnTo>
                  <a:lnTo>
                    <a:pt x="86" y="354"/>
                  </a:lnTo>
                  <a:lnTo>
                    <a:pt x="76" y="354"/>
                  </a:lnTo>
                  <a:lnTo>
                    <a:pt x="76" y="354"/>
                  </a:lnTo>
                  <a:lnTo>
                    <a:pt x="72" y="354"/>
                  </a:lnTo>
                  <a:lnTo>
                    <a:pt x="68" y="354"/>
                  </a:lnTo>
                  <a:lnTo>
                    <a:pt x="64" y="358"/>
                  </a:lnTo>
                  <a:lnTo>
                    <a:pt x="64" y="366"/>
                  </a:lnTo>
                  <a:lnTo>
                    <a:pt x="64" y="366"/>
                  </a:lnTo>
                  <a:lnTo>
                    <a:pt x="66" y="372"/>
                  </a:lnTo>
                  <a:lnTo>
                    <a:pt x="66" y="380"/>
                  </a:lnTo>
                  <a:lnTo>
                    <a:pt x="66" y="388"/>
                  </a:lnTo>
                  <a:lnTo>
                    <a:pt x="62" y="396"/>
                  </a:lnTo>
                  <a:lnTo>
                    <a:pt x="62" y="396"/>
                  </a:lnTo>
                  <a:lnTo>
                    <a:pt x="62" y="400"/>
                  </a:lnTo>
                  <a:lnTo>
                    <a:pt x="62" y="404"/>
                  </a:lnTo>
                  <a:lnTo>
                    <a:pt x="62" y="404"/>
                  </a:lnTo>
                  <a:lnTo>
                    <a:pt x="64" y="410"/>
                  </a:lnTo>
                  <a:lnTo>
                    <a:pt x="66" y="418"/>
                  </a:lnTo>
                  <a:lnTo>
                    <a:pt x="68" y="420"/>
                  </a:lnTo>
                  <a:lnTo>
                    <a:pt x="70" y="422"/>
                  </a:lnTo>
                  <a:lnTo>
                    <a:pt x="74" y="422"/>
                  </a:lnTo>
                  <a:lnTo>
                    <a:pt x="80" y="420"/>
                  </a:lnTo>
                  <a:lnTo>
                    <a:pt x="80" y="420"/>
                  </a:lnTo>
                  <a:lnTo>
                    <a:pt x="84" y="424"/>
                  </a:lnTo>
                  <a:lnTo>
                    <a:pt x="84" y="424"/>
                  </a:lnTo>
                  <a:lnTo>
                    <a:pt x="86" y="428"/>
                  </a:lnTo>
                  <a:lnTo>
                    <a:pt x="90" y="430"/>
                  </a:lnTo>
                  <a:lnTo>
                    <a:pt x="94" y="430"/>
                  </a:lnTo>
                  <a:lnTo>
                    <a:pt x="98" y="426"/>
                  </a:lnTo>
                  <a:lnTo>
                    <a:pt x="98" y="426"/>
                  </a:lnTo>
                  <a:lnTo>
                    <a:pt x="104" y="424"/>
                  </a:lnTo>
                  <a:lnTo>
                    <a:pt x="110" y="424"/>
                  </a:lnTo>
                  <a:lnTo>
                    <a:pt x="110" y="424"/>
                  </a:lnTo>
                  <a:lnTo>
                    <a:pt x="118" y="422"/>
                  </a:lnTo>
                  <a:lnTo>
                    <a:pt x="124" y="416"/>
                  </a:lnTo>
                  <a:lnTo>
                    <a:pt x="130" y="408"/>
                  </a:lnTo>
                  <a:lnTo>
                    <a:pt x="132" y="402"/>
                  </a:lnTo>
                  <a:lnTo>
                    <a:pt x="132" y="402"/>
                  </a:lnTo>
                  <a:lnTo>
                    <a:pt x="132" y="394"/>
                  </a:lnTo>
                  <a:lnTo>
                    <a:pt x="136" y="386"/>
                  </a:lnTo>
                  <a:lnTo>
                    <a:pt x="142" y="382"/>
                  </a:lnTo>
                  <a:lnTo>
                    <a:pt x="148" y="378"/>
                  </a:lnTo>
                  <a:lnTo>
                    <a:pt x="148" y="378"/>
                  </a:lnTo>
                  <a:lnTo>
                    <a:pt x="156" y="374"/>
                  </a:lnTo>
                  <a:lnTo>
                    <a:pt x="158" y="370"/>
                  </a:lnTo>
                  <a:lnTo>
                    <a:pt x="158" y="366"/>
                  </a:lnTo>
                  <a:lnTo>
                    <a:pt x="158" y="366"/>
                  </a:lnTo>
                  <a:lnTo>
                    <a:pt x="158" y="358"/>
                  </a:lnTo>
                  <a:lnTo>
                    <a:pt x="162" y="354"/>
                  </a:lnTo>
                  <a:lnTo>
                    <a:pt x="166" y="354"/>
                  </a:lnTo>
                  <a:lnTo>
                    <a:pt x="172" y="356"/>
                  </a:lnTo>
                  <a:lnTo>
                    <a:pt x="172" y="356"/>
                  </a:lnTo>
                  <a:lnTo>
                    <a:pt x="180" y="358"/>
                  </a:lnTo>
                  <a:lnTo>
                    <a:pt x="186" y="356"/>
                  </a:lnTo>
                  <a:lnTo>
                    <a:pt x="192" y="352"/>
                  </a:lnTo>
                  <a:lnTo>
                    <a:pt x="198" y="348"/>
                  </a:lnTo>
                  <a:lnTo>
                    <a:pt x="198" y="348"/>
                  </a:lnTo>
                  <a:lnTo>
                    <a:pt x="204" y="346"/>
                  </a:lnTo>
                  <a:lnTo>
                    <a:pt x="208" y="346"/>
                  </a:lnTo>
                  <a:lnTo>
                    <a:pt x="212" y="348"/>
                  </a:lnTo>
                  <a:lnTo>
                    <a:pt x="214" y="352"/>
                  </a:lnTo>
                  <a:lnTo>
                    <a:pt x="214" y="352"/>
                  </a:lnTo>
                  <a:lnTo>
                    <a:pt x="218" y="360"/>
                  </a:lnTo>
                  <a:lnTo>
                    <a:pt x="224" y="368"/>
                  </a:lnTo>
                  <a:lnTo>
                    <a:pt x="232" y="374"/>
                  </a:lnTo>
                  <a:lnTo>
                    <a:pt x="240" y="378"/>
                  </a:lnTo>
                  <a:lnTo>
                    <a:pt x="240" y="378"/>
                  </a:lnTo>
                  <a:lnTo>
                    <a:pt x="252" y="386"/>
                  </a:lnTo>
                  <a:lnTo>
                    <a:pt x="256" y="392"/>
                  </a:lnTo>
                  <a:lnTo>
                    <a:pt x="260" y="398"/>
                  </a:lnTo>
                  <a:lnTo>
                    <a:pt x="260" y="398"/>
                  </a:lnTo>
                  <a:lnTo>
                    <a:pt x="260" y="402"/>
                  </a:lnTo>
                  <a:lnTo>
                    <a:pt x="262" y="404"/>
                  </a:lnTo>
                  <a:lnTo>
                    <a:pt x="264" y="404"/>
                  </a:lnTo>
                  <a:lnTo>
                    <a:pt x="264" y="404"/>
                  </a:lnTo>
                  <a:lnTo>
                    <a:pt x="266" y="402"/>
                  </a:lnTo>
                  <a:lnTo>
                    <a:pt x="266" y="400"/>
                  </a:lnTo>
                  <a:lnTo>
                    <a:pt x="266" y="396"/>
                  </a:lnTo>
                  <a:lnTo>
                    <a:pt x="266" y="396"/>
                  </a:lnTo>
                  <a:lnTo>
                    <a:pt x="264" y="390"/>
                  </a:lnTo>
                  <a:lnTo>
                    <a:pt x="264" y="388"/>
                  </a:lnTo>
                  <a:lnTo>
                    <a:pt x="270" y="386"/>
                  </a:lnTo>
                  <a:lnTo>
                    <a:pt x="276" y="386"/>
                  </a:lnTo>
                  <a:lnTo>
                    <a:pt x="276" y="386"/>
                  </a:lnTo>
                  <a:lnTo>
                    <a:pt x="264" y="378"/>
                  </a:lnTo>
                  <a:lnTo>
                    <a:pt x="252" y="370"/>
                  </a:lnTo>
                  <a:lnTo>
                    <a:pt x="242" y="360"/>
                  </a:lnTo>
                  <a:lnTo>
                    <a:pt x="234" y="350"/>
                  </a:lnTo>
                  <a:lnTo>
                    <a:pt x="234" y="350"/>
                  </a:lnTo>
                  <a:lnTo>
                    <a:pt x="230" y="344"/>
                  </a:lnTo>
                  <a:lnTo>
                    <a:pt x="230" y="336"/>
                  </a:lnTo>
                  <a:lnTo>
                    <a:pt x="230" y="336"/>
                  </a:lnTo>
                  <a:lnTo>
                    <a:pt x="230" y="334"/>
                  </a:lnTo>
                  <a:lnTo>
                    <a:pt x="232" y="332"/>
                  </a:lnTo>
                  <a:lnTo>
                    <a:pt x="238" y="330"/>
                  </a:lnTo>
                  <a:lnTo>
                    <a:pt x="238" y="330"/>
                  </a:lnTo>
                  <a:lnTo>
                    <a:pt x="240" y="334"/>
                  </a:lnTo>
                  <a:lnTo>
                    <a:pt x="244" y="336"/>
                  </a:lnTo>
                  <a:lnTo>
                    <a:pt x="248" y="338"/>
                  </a:lnTo>
                  <a:lnTo>
                    <a:pt x="250" y="342"/>
                  </a:lnTo>
                  <a:lnTo>
                    <a:pt x="250" y="342"/>
                  </a:lnTo>
                  <a:lnTo>
                    <a:pt x="252" y="346"/>
                  </a:lnTo>
                  <a:lnTo>
                    <a:pt x="256" y="350"/>
                  </a:lnTo>
                  <a:lnTo>
                    <a:pt x="264" y="356"/>
                  </a:lnTo>
                  <a:lnTo>
                    <a:pt x="264" y="356"/>
                  </a:lnTo>
                  <a:lnTo>
                    <a:pt x="278" y="364"/>
                  </a:lnTo>
                  <a:lnTo>
                    <a:pt x="284" y="368"/>
                  </a:lnTo>
                  <a:lnTo>
                    <a:pt x="286" y="374"/>
                  </a:lnTo>
                  <a:lnTo>
                    <a:pt x="286" y="374"/>
                  </a:lnTo>
                  <a:lnTo>
                    <a:pt x="286" y="382"/>
                  </a:lnTo>
                  <a:lnTo>
                    <a:pt x="290" y="392"/>
                  </a:lnTo>
                  <a:lnTo>
                    <a:pt x="298" y="406"/>
                  </a:lnTo>
                  <a:lnTo>
                    <a:pt x="298" y="406"/>
                  </a:lnTo>
                  <a:lnTo>
                    <a:pt x="298" y="406"/>
                  </a:lnTo>
                  <a:lnTo>
                    <a:pt x="300" y="412"/>
                  </a:lnTo>
                  <a:lnTo>
                    <a:pt x="300" y="412"/>
                  </a:lnTo>
                  <a:lnTo>
                    <a:pt x="302" y="416"/>
                  </a:lnTo>
                  <a:lnTo>
                    <a:pt x="302" y="416"/>
                  </a:lnTo>
                  <a:lnTo>
                    <a:pt x="304" y="422"/>
                  </a:lnTo>
                  <a:lnTo>
                    <a:pt x="306" y="424"/>
                  </a:lnTo>
                  <a:lnTo>
                    <a:pt x="310" y="424"/>
                  </a:lnTo>
                  <a:lnTo>
                    <a:pt x="310" y="424"/>
                  </a:lnTo>
                  <a:lnTo>
                    <a:pt x="312" y="424"/>
                  </a:lnTo>
                  <a:lnTo>
                    <a:pt x="312" y="422"/>
                  </a:lnTo>
                  <a:lnTo>
                    <a:pt x="312" y="418"/>
                  </a:lnTo>
                  <a:lnTo>
                    <a:pt x="312" y="418"/>
                  </a:lnTo>
                  <a:lnTo>
                    <a:pt x="312" y="418"/>
                  </a:lnTo>
                  <a:lnTo>
                    <a:pt x="314" y="416"/>
                  </a:lnTo>
                  <a:lnTo>
                    <a:pt x="314" y="414"/>
                  </a:lnTo>
                  <a:lnTo>
                    <a:pt x="316" y="412"/>
                  </a:lnTo>
                  <a:lnTo>
                    <a:pt x="318" y="412"/>
                  </a:lnTo>
                  <a:lnTo>
                    <a:pt x="318" y="412"/>
                  </a:lnTo>
                  <a:lnTo>
                    <a:pt x="322" y="412"/>
                  </a:lnTo>
                  <a:lnTo>
                    <a:pt x="322" y="412"/>
                  </a:lnTo>
                  <a:lnTo>
                    <a:pt x="324" y="410"/>
                  </a:lnTo>
                  <a:lnTo>
                    <a:pt x="324" y="410"/>
                  </a:lnTo>
                  <a:lnTo>
                    <a:pt x="324" y="406"/>
                  </a:lnTo>
                  <a:lnTo>
                    <a:pt x="320" y="404"/>
                  </a:lnTo>
                  <a:lnTo>
                    <a:pt x="320" y="404"/>
                  </a:lnTo>
                  <a:lnTo>
                    <a:pt x="318" y="406"/>
                  </a:lnTo>
                  <a:lnTo>
                    <a:pt x="318" y="408"/>
                  </a:lnTo>
                  <a:lnTo>
                    <a:pt x="318" y="408"/>
                  </a:lnTo>
                  <a:lnTo>
                    <a:pt x="314" y="406"/>
                  </a:lnTo>
                  <a:lnTo>
                    <a:pt x="314" y="406"/>
                  </a:lnTo>
                  <a:lnTo>
                    <a:pt x="312" y="398"/>
                  </a:lnTo>
                  <a:lnTo>
                    <a:pt x="312" y="392"/>
                  </a:lnTo>
                  <a:lnTo>
                    <a:pt x="316" y="388"/>
                  </a:lnTo>
                  <a:lnTo>
                    <a:pt x="320" y="384"/>
                  </a:lnTo>
                  <a:lnTo>
                    <a:pt x="320" y="384"/>
                  </a:lnTo>
                  <a:lnTo>
                    <a:pt x="324" y="382"/>
                  </a:lnTo>
                  <a:lnTo>
                    <a:pt x="330" y="380"/>
                  </a:lnTo>
                  <a:lnTo>
                    <a:pt x="336" y="382"/>
                  </a:lnTo>
                  <a:lnTo>
                    <a:pt x="340" y="386"/>
                  </a:lnTo>
                  <a:lnTo>
                    <a:pt x="340" y="386"/>
                  </a:lnTo>
                  <a:lnTo>
                    <a:pt x="358" y="376"/>
                  </a:lnTo>
                  <a:lnTo>
                    <a:pt x="358" y="376"/>
                  </a:lnTo>
                  <a:lnTo>
                    <a:pt x="354" y="374"/>
                  </a:lnTo>
                  <a:lnTo>
                    <a:pt x="350" y="370"/>
                  </a:lnTo>
                  <a:lnTo>
                    <a:pt x="350" y="366"/>
                  </a:lnTo>
                  <a:lnTo>
                    <a:pt x="350" y="360"/>
                  </a:lnTo>
                  <a:lnTo>
                    <a:pt x="350" y="360"/>
                  </a:lnTo>
                  <a:lnTo>
                    <a:pt x="362" y="340"/>
                  </a:lnTo>
                  <a:lnTo>
                    <a:pt x="368" y="330"/>
                  </a:lnTo>
                  <a:lnTo>
                    <a:pt x="378" y="322"/>
                  </a:lnTo>
                  <a:lnTo>
                    <a:pt x="378" y="322"/>
                  </a:lnTo>
                  <a:lnTo>
                    <a:pt x="380" y="322"/>
                  </a:lnTo>
                  <a:lnTo>
                    <a:pt x="382" y="324"/>
                  </a:lnTo>
                  <a:lnTo>
                    <a:pt x="384" y="326"/>
                  </a:lnTo>
                  <a:lnTo>
                    <a:pt x="388" y="328"/>
                  </a:lnTo>
                  <a:lnTo>
                    <a:pt x="388" y="328"/>
                  </a:lnTo>
                  <a:lnTo>
                    <a:pt x="392" y="328"/>
                  </a:lnTo>
                  <a:lnTo>
                    <a:pt x="396" y="328"/>
                  </a:lnTo>
                  <a:lnTo>
                    <a:pt x="396" y="328"/>
                  </a:lnTo>
                  <a:lnTo>
                    <a:pt x="392" y="330"/>
                  </a:lnTo>
                  <a:lnTo>
                    <a:pt x="390" y="332"/>
                  </a:lnTo>
                  <a:lnTo>
                    <a:pt x="390" y="334"/>
                  </a:lnTo>
                  <a:lnTo>
                    <a:pt x="392" y="336"/>
                  </a:lnTo>
                  <a:lnTo>
                    <a:pt x="398" y="342"/>
                  </a:lnTo>
                  <a:lnTo>
                    <a:pt x="398" y="342"/>
                  </a:lnTo>
                  <a:lnTo>
                    <a:pt x="400" y="344"/>
                  </a:lnTo>
                  <a:lnTo>
                    <a:pt x="402" y="344"/>
                  </a:lnTo>
                  <a:lnTo>
                    <a:pt x="404" y="342"/>
                  </a:lnTo>
                  <a:lnTo>
                    <a:pt x="406" y="340"/>
                  </a:lnTo>
                  <a:lnTo>
                    <a:pt x="406" y="340"/>
                  </a:lnTo>
                  <a:lnTo>
                    <a:pt x="410" y="338"/>
                  </a:lnTo>
                  <a:lnTo>
                    <a:pt x="408" y="336"/>
                  </a:lnTo>
                  <a:lnTo>
                    <a:pt x="408" y="336"/>
                  </a:lnTo>
                  <a:lnTo>
                    <a:pt x="406" y="328"/>
                  </a:lnTo>
                  <a:lnTo>
                    <a:pt x="406" y="326"/>
                  </a:lnTo>
                  <a:lnTo>
                    <a:pt x="408" y="324"/>
                  </a:lnTo>
                  <a:lnTo>
                    <a:pt x="412" y="322"/>
                  </a:lnTo>
                  <a:lnTo>
                    <a:pt x="418" y="320"/>
                  </a:lnTo>
                  <a:lnTo>
                    <a:pt x="418" y="320"/>
                  </a:lnTo>
                  <a:lnTo>
                    <a:pt x="440" y="314"/>
                  </a:lnTo>
                  <a:lnTo>
                    <a:pt x="440" y="314"/>
                  </a:lnTo>
                  <a:lnTo>
                    <a:pt x="438" y="318"/>
                  </a:lnTo>
                  <a:lnTo>
                    <a:pt x="434" y="320"/>
                  </a:lnTo>
                  <a:lnTo>
                    <a:pt x="432" y="322"/>
                  </a:lnTo>
                  <a:lnTo>
                    <a:pt x="432" y="324"/>
                  </a:lnTo>
                  <a:lnTo>
                    <a:pt x="432" y="324"/>
                  </a:lnTo>
                  <a:lnTo>
                    <a:pt x="432" y="328"/>
                  </a:lnTo>
                  <a:lnTo>
                    <a:pt x="430" y="330"/>
                  </a:lnTo>
                  <a:lnTo>
                    <a:pt x="426" y="336"/>
                  </a:lnTo>
                  <a:lnTo>
                    <a:pt x="426" y="336"/>
                  </a:lnTo>
                  <a:lnTo>
                    <a:pt x="424" y="338"/>
                  </a:lnTo>
                  <a:lnTo>
                    <a:pt x="426" y="340"/>
                  </a:lnTo>
                  <a:lnTo>
                    <a:pt x="426" y="340"/>
                  </a:lnTo>
                  <a:lnTo>
                    <a:pt x="428" y="342"/>
                  </a:lnTo>
                  <a:lnTo>
                    <a:pt x="428" y="342"/>
                  </a:lnTo>
                  <a:lnTo>
                    <a:pt x="448" y="356"/>
                  </a:lnTo>
                  <a:lnTo>
                    <a:pt x="448" y="356"/>
                  </a:lnTo>
                  <a:lnTo>
                    <a:pt x="456" y="362"/>
                  </a:lnTo>
                  <a:lnTo>
                    <a:pt x="460" y="368"/>
                  </a:lnTo>
                  <a:lnTo>
                    <a:pt x="458" y="374"/>
                  </a:lnTo>
                  <a:lnTo>
                    <a:pt x="458" y="374"/>
                  </a:lnTo>
                  <a:lnTo>
                    <a:pt x="456" y="378"/>
                  </a:lnTo>
                  <a:lnTo>
                    <a:pt x="452" y="380"/>
                  </a:lnTo>
                  <a:lnTo>
                    <a:pt x="440" y="380"/>
                  </a:lnTo>
                  <a:lnTo>
                    <a:pt x="440" y="380"/>
                  </a:lnTo>
                  <a:lnTo>
                    <a:pt x="432" y="380"/>
                  </a:lnTo>
                  <a:lnTo>
                    <a:pt x="424" y="380"/>
                  </a:lnTo>
                  <a:lnTo>
                    <a:pt x="412" y="374"/>
                  </a:lnTo>
                  <a:lnTo>
                    <a:pt x="412" y="374"/>
                  </a:lnTo>
                  <a:lnTo>
                    <a:pt x="404" y="372"/>
                  </a:lnTo>
                  <a:lnTo>
                    <a:pt x="398" y="370"/>
                  </a:lnTo>
                  <a:lnTo>
                    <a:pt x="390" y="372"/>
                  </a:lnTo>
                  <a:lnTo>
                    <a:pt x="384" y="374"/>
                  </a:lnTo>
                  <a:lnTo>
                    <a:pt x="384" y="374"/>
                  </a:lnTo>
                  <a:lnTo>
                    <a:pt x="374" y="378"/>
                  </a:lnTo>
                  <a:lnTo>
                    <a:pt x="364" y="378"/>
                  </a:lnTo>
                  <a:lnTo>
                    <a:pt x="364" y="378"/>
                  </a:lnTo>
                  <a:lnTo>
                    <a:pt x="360" y="386"/>
                  </a:lnTo>
                  <a:lnTo>
                    <a:pt x="354" y="388"/>
                  </a:lnTo>
                  <a:lnTo>
                    <a:pt x="340" y="388"/>
                  </a:lnTo>
                  <a:lnTo>
                    <a:pt x="340" y="388"/>
                  </a:lnTo>
                  <a:lnTo>
                    <a:pt x="338" y="394"/>
                  </a:lnTo>
                  <a:lnTo>
                    <a:pt x="340" y="398"/>
                  </a:lnTo>
                  <a:lnTo>
                    <a:pt x="342" y="402"/>
                  </a:lnTo>
                  <a:lnTo>
                    <a:pt x="342" y="402"/>
                  </a:lnTo>
                  <a:lnTo>
                    <a:pt x="342" y="402"/>
                  </a:lnTo>
                  <a:lnTo>
                    <a:pt x="342" y="404"/>
                  </a:lnTo>
                  <a:lnTo>
                    <a:pt x="340" y="406"/>
                  </a:lnTo>
                  <a:lnTo>
                    <a:pt x="338" y="410"/>
                  </a:lnTo>
                  <a:lnTo>
                    <a:pt x="344" y="412"/>
                  </a:lnTo>
                  <a:lnTo>
                    <a:pt x="344" y="412"/>
                  </a:lnTo>
                  <a:lnTo>
                    <a:pt x="346" y="418"/>
                  </a:lnTo>
                  <a:lnTo>
                    <a:pt x="352" y="422"/>
                  </a:lnTo>
                  <a:lnTo>
                    <a:pt x="364" y="430"/>
                  </a:lnTo>
                  <a:lnTo>
                    <a:pt x="364" y="430"/>
                  </a:lnTo>
                  <a:lnTo>
                    <a:pt x="366" y="430"/>
                  </a:lnTo>
                  <a:lnTo>
                    <a:pt x="368" y="430"/>
                  </a:lnTo>
                  <a:lnTo>
                    <a:pt x="372" y="428"/>
                  </a:lnTo>
                  <a:lnTo>
                    <a:pt x="372" y="428"/>
                  </a:lnTo>
                  <a:lnTo>
                    <a:pt x="374" y="424"/>
                  </a:lnTo>
                  <a:lnTo>
                    <a:pt x="378" y="424"/>
                  </a:lnTo>
                  <a:lnTo>
                    <a:pt x="380" y="424"/>
                  </a:lnTo>
                  <a:lnTo>
                    <a:pt x="384" y="428"/>
                  </a:lnTo>
                  <a:lnTo>
                    <a:pt x="384" y="428"/>
                  </a:lnTo>
                  <a:lnTo>
                    <a:pt x="388" y="430"/>
                  </a:lnTo>
                  <a:lnTo>
                    <a:pt x="392" y="432"/>
                  </a:lnTo>
                  <a:lnTo>
                    <a:pt x="396" y="430"/>
                  </a:lnTo>
                  <a:lnTo>
                    <a:pt x="400" y="426"/>
                  </a:lnTo>
                  <a:lnTo>
                    <a:pt x="400" y="426"/>
                  </a:lnTo>
                  <a:lnTo>
                    <a:pt x="404" y="424"/>
                  </a:lnTo>
                  <a:lnTo>
                    <a:pt x="406" y="424"/>
                  </a:lnTo>
                  <a:lnTo>
                    <a:pt x="412" y="426"/>
                  </a:lnTo>
                  <a:lnTo>
                    <a:pt x="412" y="426"/>
                  </a:lnTo>
                  <a:lnTo>
                    <a:pt x="414" y="428"/>
                  </a:lnTo>
                  <a:lnTo>
                    <a:pt x="414" y="430"/>
                  </a:lnTo>
                  <a:lnTo>
                    <a:pt x="414" y="434"/>
                  </a:lnTo>
                  <a:lnTo>
                    <a:pt x="414" y="434"/>
                  </a:lnTo>
                  <a:lnTo>
                    <a:pt x="414" y="444"/>
                  </a:lnTo>
                  <a:lnTo>
                    <a:pt x="412" y="452"/>
                  </a:lnTo>
                  <a:lnTo>
                    <a:pt x="406" y="470"/>
                  </a:lnTo>
                  <a:lnTo>
                    <a:pt x="406" y="470"/>
                  </a:lnTo>
                  <a:lnTo>
                    <a:pt x="404" y="478"/>
                  </a:lnTo>
                  <a:lnTo>
                    <a:pt x="398" y="482"/>
                  </a:lnTo>
                  <a:lnTo>
                    <a:pt x="392" y="484"/>
                  </a:lnTo>
                  <a:lnTo>
                    <a:pt x="382" y="482"/>
                  </a:lnTo>
                  <a:lnTo>
                    <a:pt x="382" y="482"/>
                  </a:lnTo>
                  <a:lnTo>
                    <a:pt x="376" y="480"/>
                  </a:lnTo>
                  <a:lnTo>
                    <a:pt x="368" y="482"/>
                  </a:lnTo>
                  <a:lnTo>
                    <a:pt x="368" y="482"/>
                  </a:lnTo>
                  <a:lnTo>
                    <a:pt x="364" y="486"/>
                  </a:lnTo>
                  <a:lnTo>
                    <a:pt x="360" y="486"/>
                  </a:lnTo>
                  <a:lnTo>
                    <a:pt x="360" y="486"/>
                  </a:lnTo>
                  <a:lnTo>
                    <a:pt x="338" y="480"/>
                  </a:lnTo>
                  <a:lnTo>
                    <a:pt x="326" y="476"/>
                  </a:lnTo>
                  <a:lnTo>
                    <a:pt x="316" y="472"/>
                  </a:lnTo>
                  <a:lnTo>
                    <a:pt x="316" y="472"/>
                  </a:lnTo>
                  <a:lnTo>
                    <a:pt x="306" y="466"/>
                  </a:lnTo>
                  <a:lnTo>
                    <a:pt x="300" y="466"/>
                  </a:lnTo>
                  <a:lnTo>
                    <a:pt x="298" y="466"/>
                  </a:lnTo>
                  <a:lnTo>
                    <a:pt x="294" y="468"/>
                  </a:lnTo>
                  <a:lnTo>
                    <a:pt x="294" y="472"/>
                  </a:lnTo>
                  <a:lnTo>
                    <a:pt x="292" y="482"/>
                  </a:lnTo>
                  <a:lnTo>
                    <a:pt x="292" y="482"/>
                  </a:lnTo>
                  <a:lnTo>
                    <a:pt x="290" y="488"/>
                  </a:lnTo>
                  <a:lnTo>
                    <a:pt x="286" y="492"/>
                  </a:lnTo>
                  <a:lnTo>
                    <a:pt x="286" y="492"/>
                  </a:lnTo>
                  <a:lnTo>
                    <a:pt x="284" y="492"/>
                  </a:lnTo>
                  <a:lnTo>
                    <a:pt x="280" y="492"/>
                  </a:lnTo>
                  <a:lnTo>
                    <a:pt x="278" y="488"/>
                  </a:lnTo>
                  <a:lnTo>
                    <a:pt x="278" y="488"/>
                  </a:lnTo>
                  <a:lnTo>
                    <a:pt x="270" y="484"/>
                  </a:lnTo>
                  <a:lnTo>
                    <a:pt x="262" y="482"/>
                  </a:lnTo>
                  <a:lnTo>
                    <a:pt x="262" y="482"/>
                  </a:lnTo>
                  <a:lnTo>
                    <a:pt x="258" y="482"/>
                  </a:lnTo>
                  <a:lnTo>
                    <a:pt x="254" y="476"/>
                  </a:lnTo>
                  <a:lnTo>
                    <a:pt x="254" y="476"/>
                  </a:lnTo>
                  <a:lnTo>
                    <a:pt x="252" y="472"/>
                  </a:lnTo>
                  <a:lnTo>
                    <a:pt x="248" y="468"/>
                  </a:lnTo>
                  <a:lnTo>
                    <a:pt x="244" y="466"/>
                  </a:lnTo>
                  <a:lnTo>
                    <a:pt x="238" y="466"/>
                  </a:lnTo>
                  <a:lnTo>
                    <a:pt x="238" y="466"/>
                  </a:lnTo>
                  <a:lnTo>
                    <a:pt x="232" y="466"/>
                  </a:lnTo>
                  <a:lnTo>
                    <a:pt x="226" y="464"/>
                  </a:lnTo>
                  <a:lnTo>
                    <a:pt x="216" y="458"/>
                  </a:lnTo>
                  <a:lnTo>
                    <a:pt x="216" y="458"/>
                  </a:lnTo>
                  <a:lnTo>
                    <a:pt x="212" y="454"/>
                  </a:lnTo>
                  <a:lnTo>
                    <a:pt x="212" y="452"/>
                  </a:lnTo>
                  <a:lnTo>
                    <a:pt x="212" y="452"/>
                  </a:lnTo>
                  <a:lnTo>
                    <a:pt x="212" y="452"/>
                  </a:lnTo>
                  <a:lnTo>
                    <a:pt x="216" y="446"/>
                  </a:lnTo>
                  <a:lnTo>
                    <a:pt x="218" y="442"/>
                  </a:lnTo>
                  <a:lnTo>
                    <a:pt x="216" y="430"/>
                  </a:lnTo>
                  <a:lnTo>
                    <a:pt x="216" y="430"/>
                  </a:lnTo>
                  <a:lnTo>
                    <a:pt x="214" y="426"/>
                  </a:lnTo>
                  <a:lnTo>
                    <a:pt x="212" y="422"/>
                  </a:lnTo>
                  <a:lnTo>
                    <a:pt x="210" y="420"/>
                  </a:lnTo>
                  <a:lnTo>
                    <a:pt x="204" y="422"/>
                  </a:lnTo>
                  <a:lnTo>
                    <a:pt x="204" y="422"/>
                  </a:lnTo>
                  <a:lnTo>
                    <a:pt x="196" y="424"/>
                  </a:lnTo>
                  <a:lnTo>
                    <a:pt x="188" y="424"/>
                  </a:lnTo>
                  <a:lnTo>
                    <a:pt x="172" y="424"/>
                  </a:lnTo>
                  <a:lnTo>
                    <a:pt x="172" y="424"/>
                  </a:lnTo>
                  <a:lnTo>
                    <a:pt x="154" y="426"/>
                  </a:lnTo>
                  <a:lnTo>
                    <a:pt x="144" y="428"/>
                  </a:lnTo>
                  <a:lnTo>
                    <a:pt x="136" y="432"/>
                  </a:lnTo>
                  <a:lnTo>
                    <a:pt x="136" y="432"/>
                  </a:lnTo>
                  <a:lnTo>
                    <a:pt x="122" y="440"/>
                  </a:lnTo>
                  <a:lnTo>
                    <a:pt x="110" y="442"/>
                  </a:lnTo>
                  <a:lnTo>
                    <a:pt x="98" y="440"/>
                  </a:lnTo>
                  <a:lnTo>
                    <a:pt x="88" y="434"/>
                  </a:lnTo>
                  <a:lnTo>
                    <a:pt x="88" y="434"/>
                  </a:lnTo>
                  <a:lnTo>
                    <a:pt x="86" y="442"/>
                  </a:lnTo>
                  <a:lnTo>
                    <a:pt x="82" y="450"/>
                  </a:lnTo>
                  <a:lnTo>
                    <a:pt x="76" y="456"/>
                  </a:lnTo>
                  <a:lnTo>
                    <a:pt x="68" y="462"/>
                  </a:lnTo>
                  <a:lnTo>
                    <a:pt x="68" y="462"/>
                  </a:lnTo>
                  <a:lnTo>
                    <a:pt x="64" y="466"/>
                  </a:lnTo>
                  <a:lnTo>
                    <a:pt x="60" y="472"/>
                  </a:lnTo>
                  <a:lnTo>
                    <a:pt x="58" y="478"/>
                  </a:lnTo>
                  <a:lnTo>
                    <a:pt x="58" y="486"/>
                  </a:lnTo>
                  <a:lnTo>
                    <a:pt x="58" y="486"/>
                  </a:lnTo>
                  <a:lnTo>
                    <a:pt x="58" y="496"/>
                  </a:lnTo>
                  <a:lnTo>
                    <a:pt x="54" y="504"/>
                  </a:lnTo>
                  <a:lnTo>
                    <a:pt x="48" y="508"/>
                  </a:lnTo>
                  <a:lnTo>
                    <a:pt x="40" y="514"/>
                  </a:lnTo>
                  <a:lnTo>
                    <a:pt x="40" y="514"/>
                  </a:lnTo>
                  <a:lnTo>
                    <a:pt x="34" y="520"/>
                  </a:lnTo>
                  <a:lnTo>
                    <a:pt x="28" y="526"/>
                  </a:lnTo>
                  <a:lnTo>
                    <a:pt x="28" y="526"/>
                  </a:lnTo>
                  <a:lnTo>
                    <a:pt x="24" y="534"/>
                  </a:lnTo>
                  <a:lnTo>
                    <a:pt x="20" y="542"/>
                  </a:lnTo>
                  <a:lnTo>
                    <a:pt x="16" y="550"/>
                  </a:lnTo>
                  <a:lnTo>
                    <a:pt x="12" y="560"/>
                  </a:lnTo>
                  <a:lnTo>
                    <a:pt x="12" y="560"/>
                  </a:lnTo>
                  <a:lnTo>
                    <a:pt x="4" y="572"/>
                  </a:lnTo>
                  <a:lnTo>
                    <a:pt x="2" y="580"/>
                  </a:lnTo>
                  <a:lnTo>
                    <a:pt x="2" y="588"/>
                  </a:lnTo>
                  <a:lnTo>
                    <a:pt x="2" y="588"/>
                  </a:lnTo>
                  <a:lnTo>
                    <a:pt x="8" y="604"/>
                  </a:lnTo>
                  <a:lnTo>
                    <a:pt x="8" y="620"/>
                  </a:lnTo>
                  <a:lnTo>
                    <a:pt x="6" y="634"/>
                  </a:lnTo>
                  <a:lnTo>
                    <a:pt x="2" y="650"/>
                  </a:lnTo>
                  <a:lnTo>
                    <a:pt x="2" y="650"/>
                  </a:lnTo>
                  <a:lnTo>
                    <a:pt x="0" y="654"/>
                  </a:lnTo>
                  <a:lnTo>
                    <a:pt x="2" y="656"/>
                  </a:lnTo>
                  <a:lnTo>
                    <a:pt x="4" y="662"/>
                  </a:lnTo>
                  <a:lnTo>
                    <a:pt x="4" y="662"/>
                  </a:lnTo>
                  <a:lnTo>
                    <a:pt x="4" y="668"/>
                  </a:lnTo>
                  <a:lnTo>
                    <a:pt x="4" y="668"/>
                  </a:lnTo>
                  <a:lnTo>
                    <a:pt x="4" y="676"/>
                  </a:lnTo>
                  <a:lnTo>
                    <a:pt x="6" y="682"/>
                  </a:lnTo>
                  <a:lnTo>
                    <a:pt x="6" y="682"/>
                  </a:lnTo>
                  <a:lnTo>
                    <a:pt x="16" y="690"/>
                  </a:lnTo>
                  <a:lnTo>
                    <a:pt x="22" y="700"/>
                  </a:lnTo>
                  <a:lnTo>
                    <a:pt x="28" y="710"/>
                  </a:lnTo>
                  <a:lnTo>
                    <a:pt x="32" y="722"/>
                  </a:lnTo>
                  <a:lnTo>
                    <a:pt x="32" y="722"/>
                  </a:lnTo>
                  <a:lnTo>
                    <a:pt x="34" y="726"/>
                  </a:lnTo>
                  <a:lnTo>
                    <a:pt x="38" y="730"/>
                  </a:lnTo>
                  <a:lnTo>
                    <a:pt x="38" y="730"/>
                  </a:lnTo>
                  <a:lnTo>
                    <a:pt x="50" y="742"/>
                  </a:lnTo>
                  <a:lnTo>
                    <a:pt x="64" y="754"/>
                  </a:lnTo>
                  <a:lnTo>
                    <a:pt x="64" y="754"/>
                  </a:lnTo>
                  <a:lnTo>
                    <a:pt x="68" y="758"/>
                  </a:lnTo>
                  <a:lnTo>
                    <a:pt x="72" y="760"/>
                  </a:lnTo>
                  <a:lnTo>
                    <a:pt x="78" y="760"/>
                  </a:lnTo>
                  <a:lnTo>
                    <a:pt x="84" y="756"/>
                  </a:lnTo>
                  <a:lnTo>
                    <a:pt x="84" y="756"/>
                  </a:lnTo>
                  <a:lnTo>
                    <a:pt x="90" y="754"/>
                  </a:lnTo>
                  <a:lnTo>
                    <a:pt x="96" y="752"/>
                  </a:lnTo>
                  <a:lnTo>
                    <a:pt x="102" y="752"/>
                  </a:lnTo>
                  <a:lnTo>
                    <a:pt x="108" y="754"/>
                  </a:lnTo>
                  <a:lnTo>
                    <a:pt x="108" y="754"/>
                  </a:lnTo>
                  <a:lnTo>
                    <a:pt x="114" y="754"/>
                  </a:lnTo>
                  <a:lnTo>
                    <a:pt x="120" y="754"/>
                  </a:lnTo>
                  <a:lnTo>
                    <a:pt x="130" y="750"/>
                  </a:lnTo>
                  <a:lnTo>
                    <a:pt x="130" y="750"/>
                  </a:lnTo>
                  <a:lnTo>
                    <a:pt x="144" y="744"/>
                  </a:lnTo>
                  <a:lnTo>
                    <a:pt x="150" y="742"/>
                  </a:lnTo>
                  <a:lnTo>
                    <a:pt x="158" y="740"/>
                  </a:lnTo>
                  <a:lnTo>
                    <a:pt x="158" y="740"/>
                  </a:lnTo>
                  <a:lnTo>
                    <a:pt x="164" y="740"/>
                  </a:lnTo>
                  <a:lnTo>
                    <a:pt x="170" y="742"/>
                  </a:lnTo>
                  <a:lnTo>
                    <a:pt x="174" y="744"/>
                  </a:lnTo>
                  <a:lnTo>
                    <a:pt x="176" y="750"/>
                  </a:lnTo>
                  <a:lnTo>
                    <a:pt x="176" y="750"/>
                  </a:lnTo>
                  <a:lnTo>
                    <a:pt x="178" y="756"/>
                  </a:lnTo>
                  <a:lnTo>
                    <a:pt x="182" y="758"/>
                  </a:lnTo>
                  <a:lnTo>
                    <a:pt x="186" y="760"/>
                  </a:lnTo>
                  <a:lnTo>
                    <a:pt x="192" y="760"/>
                  </a:lnTo>
                  <a:lnTo>
                    <a:pt x="192" y="760"/>
                  </a:lnTo>
                  <a:lnTo>
                    <a:pt x="200" y="760"/>
                  </a:lnTo>
                  <a:lnTo>
                    <a:pt x="206" y="764"/>
                  </a:lnTo>
                  <a:lnTo>
                    <a:pt x="210" y="770"/>
                  </a:lnTo>
                  <a:lnTo>
                    <a:pt x="212" y="778"/>
                  </a:lnTo>
                  <a:lnTo>
                    <a:pt x="212" y="778"/>
                  </a:lnTo>
                  <a:lnTo>
                    <a:pt x="210" y="792"/>
                  </a:lnTo>
                  <a:lnTo>
                    <a:pt x="208" y="806"/>
                  </a:lnTo>
                  <a:lnTo>
                    <a:pt x="208" y="806"/>
                  </a:lnTo>
                  <a:lnTo>
                    <a:pt x="206" y="816"/>
                  </a:lnTo>
                  <a:lnTo>
                    <a:pt x="206" y="824"/>
                  </a:lnTo>
                  <a:lnTo>
                    <a:pt x="210" y="830"/>
                  </a:lnTo>
                  <a:lnTo>
                    <a:pt x="214" y="836"/>
                  </a:lnTo>
                  <a:lnTo>
                    <a:pt x="214" y="836"/>
                  </a:lnTo>
                  <a:lnTo>
                    <a:pt x="222" y="846"/>
                  </a:lnTo>
                  <a:lnTo>
                    <a:pt x="226" y="858"/>
                  </a:lnTo>
                  <a:lnTo>
                    <a:pt x="230" y="868"/>
                  </a:lnTo>
                  <a:lnTo>
                    <a:pt x="234" y="878"/>
                  </a:lnTo>
                  <a:lnTo>
                    <a:pt x="242" y="924"/>
                  </a:lnTo>
                  <a:lnTo>
                    <a:pt x="242" y="924"/>
                  </a:lnTo>
                  <a:lnTo>
                    <a:pt x="242" y="930"/>
                  </a:lnTo>
                  <a:lnTo>
                    <a:pt x="240" y="936"/>
                  </a:lnTo>
                  <a:lnTo>
                    <a:pt x="240" y="936"/>
                  </a:lnTo>
                  <a:lnTo>
                    <a:pt x="234" y="946"/>
                  </a:lnTo>
                  <a:lnTo>
                    <a:pt x="230" y="956"/>
                  </a:lnTo>
                  <a:lnTo>
                    <a:pt x="226" y="976"/>
                  </a:lnTo>
                  <a:lnTo>
                    <a:pt x="226" y="976"/>
                  </a:lnTo>
                  <a:lnTo>
                    <a:pt x="226" y="984"/>
                  </a:lnTo>
                  <a:lnTo>
                    <a:pt x="226" y="992"/>
                  </a:lnTo>
                  <a:lnTo>
                    <a:pt x="232" y="1006"/>
                  </a:lnTo>
                  <a:lnTo>
                    <a:pt x="232" y="1006"/>
                  </a:lnTo>
                  <a:lnTo>
                    <a:pt x="242" y="1030"/>
                  </a:lnTo>
                  <a:lnTo>
                    <a:pt x="246" y="1042"/>
                  </a:lnTo>
                  <a:lnTo>
                    <a:pt x="248" y="1056"/>
                  </a:lnTo>
                  <a:lnTo>
                    <a:pt x="248" y="1056"/>
                  </a:lnTo>
                  <a:lnTo>
                    <a:pt x="250" y="1068"/>
                  </a:lnTo>
                  <a:lnTo>
                    <a:pt x="252" y="1082"/>
                  </a:lnTo>
                  <a:lnTo>
                    <a:pt x="256" y="1094"/>
                  </a:lnTo>
                  <a:lnTo>
                    <a:pt x="262" y="1106"/>
                  </a:lnTo>
                  <a:lnTo>
                    <a:pt x="262" y="1106"/>
                  </a:lnTo>
                  <a:lnTo>
                    <a:pt x="268" y="1116"/>
                  </a:lnTo>
                  <a:lnTo>
                    <a:pt x="274" y="1126"/>
                  </a:lnTo>
                  <a:lnTo>
                    <a:pt x="276" y="1138"/>
                  </a:lnTo>
                  <a:lnTo>
                    <a:pt x="274" y="1150"/>
                  </a:lnTo>
                  <a:lnTo>
                    <a:pt x="274" y="1150"/>
                  </a:lnTo>
                  <a:lnTo>
                    <a:pt x="274" y="1154"/>
                  </a:lnTo>
                  <a:lnTo>
                    <a:pt x="276" y="1156"/>
                  </a:lnTo>
                  <a:lnTo>
                    <a:pt x="280" y="1162"/>
                  </a:lnTo>
                  <a:lnTo>
                    <a:pt x="288" y="1164"/>
                  </a:lnTo>
                  <a:lnTo>
                    <a:pt x="296" y="1166"/>
                  </a:lnTo>
                  <a:lnTo>
                    <a:pt x="296" y="1166"/>
                  </a:lnTo>
                  <a:lnTo>
                    <a:pt x="306" y="1162"/>
                  </a:lnTo>
                  <a:lnTo>
                    <a:pt x="310" y="1160"/>
                  </a:lnTo>
                  <a:lnTo>
                    <a:pt x="316" y="1160"/>
                  </a:lnTo>
                  <a:lnTo>
                    <a:pt x="316" y="1160"/>
                  </a:lnTo>
                  <a:lnTo>
                    <a:pt x="330" y="1160"/>
                  </a:lnTo>
                  <a:lnTo>
                    <a:pt x="342" y="1156"/>
                  </a:lnTo>
                  <a:lnTo>
                    <a:pt x="352" y="1148"/>
                  </a:lnTo>
                  <a:lnTo>
                    <a:pt x="362" y="1138"/>
                  </a:lnTo>
                  <a:lnTo>
                    <a:pt x="362" y="1138"/>
                  </a:lnTo>
                  <a:lnTo>
                    <a:pt x="372" y="1124"/>
                  </a:lnTo>
                  <a:lnTo>
                    <a:pt x="376" y="1116"/>
                  </a:lnTo>
                  <a:lnTo>
                    <a:pt x="380" y="1110"/>
                  </a:lnTo>
                  <a:lnTo>
                    <a:pt x="380" y="1110"/>
                  </a:lnTo>
                  <a:lnTo>
                    <a:pt x="386" y="1104"/>
                  </a:lnTo>
                  <a:lnTo>
                    <a:pt x="388" y="1096"/>
                  </a:lnTo>
                  <a:lnTo>
                    <a:pt x="390" y="1088"/>
                  </a:lnTo>
                  <a:lnTo>
                    <a:pt x="390" y="1080"/>
                  </a:lnTo>
                  <a:lnTo>
                    <a:pt x="390" y="1080"/>
                  </a:lnTo>
                  <a:lnTo>
                    <a:pt x="390" y="1076"/>
                  </a:lnTo>
                  <a:lnTo>
                    <a:pt x="390" y="1072"/>
                  </a:lnTo>
                  <a:lnTo>
                    <a:pt x="392" y="1070"/>
                  </a:lnTo>
                  <a:lnTo>
                    <a:pt x="396" y="1068"/>
                  </a:lnTo>
                  <a:lnTo>
                    <a:pt x="396" y="1068"/>
                  </a:lnTo>
                  <a:lnTo>
                    <a:pt x="404" y="1064"/>
                  </a:lnTo>
                  <a:lnTo>
                    <a:pt x="408" y="1058"/>
                  </a:lnTo>
                  <a:lnTo>
                    <a:pt x="410" y="1052"/>
                  </a:lnTo>
                  <a:lnTo>
                    <a:pt x="410" y="1042"/>
                  </a:lnTo>
                  <a:lnTo>
                    <a:pt x="410" y="1042"/>
                  </a:lnTo>
                  <a:lnTo>
                    <a:pt x="406" y="1022"/>
                  </a:lnTo>
                  <a:lnTo>
                    <a:pt x="406" y="1022"/>
                  </a:lnTo>
                  <a:lnTo>
                    <a:pt x="404" y="1018"/>
                  </a:lnTo>
                  <a:lnTo>
                    <a:pt x="404" y="1016"/>
                  </a:lnTo>
                  <a:lnTo>
                    <a:pt x="406" y="1014"/>
                  </a:lnTo>
                  <a:lnTo>
                    <a:pt x="406" y="1014"/>
                  </a:lnTo>
                  <a:lnTo>
                    <a:pt x="412" y="1006"/>
                  </a:lnTo>
                  <a:lnTo>
                    <a:pt x="420" y="998"/>
                  </a:lnTo>
                  <a:lnTo>
                    <a:pt x="426" y="990"/>
                  </a:lnTo>
                  <a:lnTo>
                    <a:pt x="436" y="984"/>
                  </a:lnTo>
                  <a:lnTo>
                    <a:pt x="436" y="984"/>
                  </a:lnTo>
                  <a:lnTo>
                    <a:pt x="442" y="980"/>
                  </a:lnTo>
                  <a:lnTo>
                    <a:pt x="448" y="974"/>
                  </a:lnTo>
                  <a:lnTo>
                    <a:pt x="450" y="966"/>
                  </a:lnTo>
                  <a:lnTo>
                    <a:pt x="452" y="958"/>
                  </a:lnTo>
                  <a:lnTo>
                    <a:pt x="452" y="958"/>
                  </a:lnTo>
                  <a:lnTo>
                    <a:pt x="450" y="938"/>
                  </a:lnTo>
                  <a:lnTo>
                    <a:pt x="448" y="918"/>
                  </a:lnTo>
                  <a:lnTo>
                    <a:pt x="440" y="880"/>
                  </a:lnTo>
                  <a:lnTo>
                    <a:pt x="440" y="880"/>
                  </a:lnTo>
                  <a:lnTo>
                    <a:pt x="438" y="866"/>
                  </a:lnTo>
                  <a:lnTo>
                    <a:pt x="442" y="852"/>
                  </a:lnTo>
                  <a:lnTo>
                    <a:pt x="448" y="840"/>
                  </a:lnTo>
                  <a:lnTo>
                    <a:pt x="454" y="828"/>
                  </a:lnTo>
                  <a:lnTo>
                    <a:pt x="454" y="828"/>
                  </a:lnTo>
                  <a:lnTo>
                    <a:pt x="464" y="814"/>
                  </a:lnTo>
                  <a:lnTo>
                    <a:pt x="474" y="800"/>
                  </a:lnTo>
                  <a:lnTo>
                    <a:pt x="496" y="776"/>
                  </a:lnTo>
                  <a:lnTo>
                    <a:pt x="496" y="776"/>
                  </a:lnTo>
                  <a:lnTo>
                    <a:pt x="502" y="768"/>
                  </a:lnTo>
                  <a:lnTo>
                    <a:pt x="508" y="760"/>
                  </a:lnTo>
                  <a:lnTo>
                    <a:pt x="516" y="744"/>
                  </a:lnTo>
                  <a:lnTo>
                    <a:pt x="530" y="708"/>
                  </a:lnTo>
                  <a:lnTo>
                    <a:pt x="530" y="708"/>
                  </a:lnTo>
                  <a:lnTo>
                    <a:pt x="532" y="696"/>
                  </a:lnTo>
                  <a:lnTo>
                    <a:pt x="532" y="690"/>
                  </a:lnTo>
                  <a:lnTo>
                    <a:pt x="532" y="682"/>
                  </a:lnTo>
                  <a:lnTo>
                    <a:pt x="532" y="682"/>
                  </a:lnTo>
                  <a:lnTo>
                    <a:pt x="524" y="688"/>
                  </a:lnTo>
                  <a:lnTo>
                    <a:pt x="514" y="690"/>
                  </a:lnTo>
                  <a:lnTo>
                    <a:pt x="504" y="692"/>
                  </a:lnTo>
                  <a:lnTo>
                    <a:pt x="496" y="696"/>
                  </a:lnTo>
                  <a:lnTo>
                    <a:pt x="496" y="696"/>
                  </a:lnTo>
                  <a:lnTo>
                    <a:pt x="490" y="698"/>
                  </a:lnTo>
                  <a:lnTo>
                    <a:pt x="482" y="698"/>
                  </a:lnTo>
                  <a:lnTo>
                    <a:pt x="476" y="696"/>
                  </a:lnTo>
                  <a:lnTo>
                    <a:pt x="470" y="688"/>
                  </a:lnTo>
                  <a:lnTo>
                    <a:pt x="470" y="688"/>
                  </a:lnTo>
                  <a:lnTo>
                    <a:pt x="470" y="684"/>
                  </a:lnTo>
                  <a:lnTo>
                    <a:pt x="472" y="682"/>
                  </a:lnTo>
                  <a:lnTo>
                    <a:pt x="472" y="678"/>
                  </a:lnTo>
                  <a:lnTo>
                    <a:pt x="472" y="676"/>
                  </a:lnTo>
                  <a:lnTo>
                    <a:pt x="472" y="676"/>
                  </a:lnTo>
                  <a:lnTo>
                    <a:pt x="458" y="660"/>
                  </a:lnTo>
                  <a:lnTo>
                    <a:pt x="452" y="654"/>
                  </a:lnTo>
                  <a:lnTo>
                    <a:pt x="444" y="646"/>
                  </a:lnTo>
                  <a:lnTo>
                    <a:pt x="444" y="646"/>
                  </a:lnTo>
                  <a:lnTo>
                    <a:pt x="442" y="644"/>
                  </a:lnTo>
                  <a:lnTo>
                    <a:pt x="440" y="642"/>
                  </a:lnTo>
                  <a:lnTo>
                    <a:pt x="440" y="634"/>
                  </a:lnTo>
                  <a:lnTo>
                    <a:pt x="440" y="634"/>
                  </a:lnTo>
                  <a:lnTo>
                    <a:pt x="438" y="628"/>
                  </a:lnTo>
                  <a:lnTo>
                    <a:pt x="436" y="624"/>
                  </a:lnTo>
                  <a:lnTo>
                    <a:pt x="434" y="622"/>
                  </a:lnTo>
                  <a:lnTo>
                    <a:pt x="434" y="622"/>
                  </a:lnTo>
                  <a:lnTo>
                    <a:pt x="428" y="614"/>
                  </a:lnTo>
                  <a:lnTo>
                    <a:pt x="426" y="606"/>
                  </a:lnTo>
                  <a:lnTo>
                    <a:pt x="424" y="598"/>
                  </a:lnTo>
                  <a:lnTo>
                    <a:pt x="424" y="590"/>
                  </a:lnTo>
                  <a:lnTo>
                    <a:pt x="424" y="590"/>
                  </a:lnTo>
                  <a:lnTo>
                    <a:pt x="422" y="582"/>
                  </a:lnTo>
                  <a:lnTo>
                    <a:pt x="418" y="578"/>
                  </a:lnTo>
                  <a:lnTo>
                    <a:pt x="414" y="572"/>
                  </a:lnTo>
                  <a:lnTo>
                    <a:pt x="412" y="566"/>
                  </a:lnTo>
                  <a:lnTo>
                    <a:pt x="412" y="566"/>
                  </a:lnTo>
                  <a:lnTo>
                    <a:pt x="408" y="556"/>
                  </a:lnTo>
                  <a:lnTo>
                    <a:pt x="404" y="544"/>
                  </a:lnTo>
                  <a:lnTo>
                    <a:pt x="400" y="532"/>
                  </a:lnTo>
                  <a:lnTo>
                    <a:pt x="396" y="522"/>
                  </a:lnTo>
                  <a:lnTo>
                    <a:pt x="396" y="522"/>
                  </a:lnTo>
                  <a:lnTo>
                    <a:pt x="392" y="510"/>
                  </a:lnTo>
                  <a:lnTo>
                    <a:pt x="392" y="510"/>
                  </a:lnTo>
                  <a:lnTo>
                    <a:pt x="394" y="512"/>
                  </a:lnTo>
                  <a:lnTo>
                    <a:pt x="396" y="514"/>
                  </a:lnTo>
                  <a:lnTo>
                    <a:pt x="400" y="518"/>
                  </a:lnTo>
                  <a:lnTo>
                    <a:pt x="400" y="518"/>
                  </a:lnTo>
                  <a:lnTo>
                    <a:pt x="402" y="516"/>
                  </a:lnTo>
                  <a:lnTo>
                    <a:pt x="402" y="516"/>
                  </a:lnTo>
                  <a:lnTo>
                    <a:pt x="402" y="508"/>
                  </a:lnTo>
                  <a:lnTo>
                    <a:pt x="406" y="502"/>
                  </a:lnTo>
                  <a:lnTo>
                    <a:pt x="406" y="502"/>
                  </a:lnTo>
                  <a:lnTo>
                    <a:pt x="408" y="516"/>
                  </a:lnTo>
                  <a:lnTo>
                    <a:pt x="408" y="516"/>
                  </a:lnTo>
                  <a:lnTo>
                    <a:pt x="410" y="518"/>
                  </a:lnTo>
                  <a:lnTo>
                    <a:pt x="412" y="522"/>
                  </a:lnTo>
                  <a:lnTo>
                    <a:pt x="416" y="530"/>
                  </a:lnTo>
                  <a:lnTo>
                    <a:pt x="416" y="530"/>
                  </a:lnTo>
                  <a:lnTo>
                    <a:pt x="420" y="538"/>
                  </a:lnTo>
                  <a:lnTo>
                    <a:pt x="424" y="546"/>
                  </a:lnTo>
                  <a:lnTo>
                    <a:pt x="428" y="554"/>
                  </a:lnTo>
                  <a:lnTo>
                    <a:pt x="434" y="560"/>
                  </a:lnTo>
                  <a:lnTo>
                    <a:pt x="434" y="560"/>
                  </a:lnTo>
                  <a:lnTo>
                    <a:pt x="436" y="564"/>
                  </a:lnTo>
                  <a:lnTo>
                    <a:pt x="436" y="564"/>
                  </a:lnTo>
                  <a:lnTo>
                    <a:pt x="438" y="574"/>
                  </a:lnTo>
                  <a:lnTo>
                    <a:pt x="440" y="582"/>
                  </a:lnTo>
                  <a:lnTo>
                    <a:pt x="448" y="598"/>
                  </a:lnTo>
                  <a:lnTo>
                    <a:pt x="458" y="614"/>
                  </a:lnTo>
                  <a:lnTo>
                    <a:pt x="466" y="632"/>
                  </a:lnTo>
                  <a:lnTo>
                    <a:pt x="466" y="632"/>
                  </a:lnTo>
                  <a:lnTo>
                    <a:pt x="470" y="648"/>
                  </a:lnTo>
                  <a:lnTo>
                    <a:pt x="472" y="666"/>
                  </a:lnTo>
                  <a:lnTo>
                    <a:pt x="472" y="666"/>
                  </a:lnTo>
                  <a:lnTo>
                    <a:pt x="474" y="674"/>
                  </a:lnTo>
                  <a:lnTo>
                    <a:pt x="474" y="674"/>
                  </a:lnTo>
                  <a:lnTo>
                    <a:pt x="476" y="674"/>
                  </a:lnTo>
                  <a:lnTo>
                    <a:pt x="480" y="676"/>
                  </a:lnTo>
                  <a:lnTo>
                    <a:pt x="484" y="672"/>
                  </a:lnTo>
                  <a:lnTo>
                    <a:pt x="488" y="670"/>
                  </a:lnTo>
                  <a:lnTo>
                    <a:pt x="494" y="668"/>
                  </a:lnTo>
                  <a:lnTo>
                    <a:pt x="494" y="668"/>
                  </a:lnTo>
                  <a:lnTo>
                    <a:pt x="506" y="664"/>
                  </a:lnTo>
                  <a:lnTo>
                    <a:pt x="516" y="658"/>
                  </a:lnTo>
                  <a:lnTo>
                    <a:pt x="526" y="652"/>
                  </a:lnTo>
                  <a:lnTo>
                    <a:pt x="536" y="646"/>
                  </a:lnTo>
                  <a:lnTo>
                    <a:pt x="536" y="646"/>
                  </a:lnTo>
                  <a:lnTo>
                    <a:pt x="540" y="644"/>
                  </a:lnTo>
                  <a:lnTo>
                    <a:pt x="540" y="644"/>
                  </a:lnTo>
                  <a:lnTo>
                    <a:pt x="542" y="638"/>
                  </a:lnTo>
                  <a:lnTo>
                    <a:pt x="544" y="634"/>
                  </a:lnTo>
                  <a:lnTo>
                    <a:pt x="554" y="632"/>
                  </a:lnTo>
                  <a:lnTo>
                    <a:pt x="554" y="632"/>
                  </a:lnTo>
                  <a:lnTo>
                    <a:pt x="560" y="628"/>
                  </a:lnTo>
                  <a:lnTo>
                    <a:pt x="566" y="624"/>
                  </a:lnTo>
                  <a:lnTo>
                    <a:pt x="576" y="614"/>
                  </a:lnTo>
                  <a:lnTo>
                    <a:pt x="576" y="614"/>
                  </a:lnTo>
                  <a:lnTo>
                    <a:pt x="582" y="608"/>
                  </a:lnTo>
                  <a:lnTo>
                    <a:pt x="586" y="600"/>
                  </a:lnTo>
                  <a:lnTo>
                    <a:pt x="590" y="592"/>
                  </a:lnTo>
                  <a:lnTo>
                    <a:pt x="594" y="586"/>
                  </a:lnTo>
                  <a:lnTo>
                    <a:pt x="594" y="586"/>
                  </a:lnTo>
                  <a:lnTo>
                    <a:pt x="598" y="578"/>
                  </a:lnTo>
                  <a:lnTo>
                    <a:pt x="598" y="572"/>
                  </a:lnTo>
                  <a:lnTo>
                    <a:pt x="596" y="566"/>
                  </a:lnTo>
                  <a:lnTo>
                    <a:pt x="590" y="562"/>
                  </a:lnTo>
                  <a:lnTo>
                    <a:pt x="590" y="562"/>
                  </a:lnTo>
                  <a:lnTo>
                    <a:pt x="582" y="558"/>
                  </a:lnTo>
                  <a:lnTo>
                    <a:pt x="576" y="554"/>
                  </a:lnTo>
                  <a:lnTo>
                    <a:pt x="574" y="546"/>
                  </a:lnTo>
                  <a:lnTo>
                    <a:pt x="572" y="538"/>
                  </a:lnTo>
                  <a:lnTo>
                    <a:pt x="572" y="538"/>
                  </a:lnTo>
                  <a:lnTo>
                    <a:pt x="564" y="548"/>
                  </a:lnTo>
                  <a:lnTo>
                    <a:pt x="556" y="554"/>
                  </a:lnTo>
                  <a:lnTo>
                    <a:pt x="552" y="556"/>
                  </a:lnTo>
                  <a:lnTo>
                    <a:pt x="546" y="558"/>
                  </a:lnTo>
                  <a:lnTo>
                    <a:pt x="542" y="558"/>
                  </a:lnTo>
                  <a:lnTo>
                    <a:pt x="536" y="554"/>
                  </a:lnTo>
                  <a:lnTo>
                    <a:pt x="536" y="554"/>
                  </a:lnTo>
                  <a:lnTo>
                    <a:pt x="536" y="546"/>
                  </a:lnTo>
                  <a:lnTo>
                    <a:pt x="536" y="542"/>
                  </a:lnTo>
                  <a:lnTo>
                    <a:pt x="534" y="538"/>
                  </a:lnTo>
                  <a:lnTo>
                    <a:pt x="534" y="538"/>
                  </a:lnTo>
                  <a:lnTo>
                    <a:pt x="532" y="540"/>
                  </a:lnTo>
                  <a:lnTo>
                    <a:pt x="530" y="542"/>
                  </a:lnTo>
                  <a:lnTo>
                    <a:pt x="530" y="544"/>
                  </a:lnTo>
                  <a:lnTo>
                    <a:pt x="528" y="546"/>
                  </a:lnTo>
                  <a:lnTo>
                    <a:pt x="528" y="546"/>
                  </a:lnTo>
                  <a:lnTo>
                    <a:pt x="526" y="542"/>
                  </a:lnTo>
                  <a:lnTo>
                    <a:pt x="526" y="536"/>
                  </a:lnTo>
                  <a:lnTo>
                    <a:pt x="524" y="530"/>
                  </a:lnTo>
                  <a:lnTo>
                    <a:pt x="520" y="526"/>
                  </a:lnTo>
                  <a:lnTo>
                    <a:pt x="520" y="526"/>
                  </a:lnTo>
                  <a:lnTo>
                    <a:pt x="516" y="520"/>
                  </a:lnTo>
                  <a:lnTo>
                    <a:pt x="514" y="516"/>
                  </a:lnTo>
                  <a:lnTo>
                    <a:pt x="508" y="504"/>
                  </a:lnTo>
                  <a:lnTo>
                    <a:pt x="508" y="504"/>
                  </a:lnTo>
                  <a:lnTo>
                    <a:pt x="508" y="500"/>
                  </a:lnTo>
                  <a:lnTo>
                    <a:pt x="508" y="498"/>
                  </a:lnTo>
                  <a:lnTo>
                    <a:pt x="514" y="494"/>
                  </a:lnTo>
                  <a:lnTo>
                    <a:pt x="514" y="494"/>
                  </a:lnTo>
                  <a:lnTo>
                    <a:pt x="518" y="492"/>
                  </a:lnTo>
                  <a:lnTo>
                    <a:pt x="522" y="494"/>
                  </a:lnTo>
                  <a:lnTo>
                    <a:pt x="526" y="496"/>
                  </a:lnTo>
                  <a:lnTo>
                    <a:pt x="528" y="500"/>
                  </a:lnTo>
                  <a:lnTo>
                    <a:pt x="528" y="500"/>
                  </a:lnTo>
                  <a:lnTo>
                    <a:pt x="532" y="508"/>
                  </a:lnTo>
                  <a:lnTo>
                    <a:pt x="536" y="514"/>
                  </a:lnTo>
                  <a:lnTo>
                    <a:pt x="548" y="524"/>
                  </a:lnTo>
                  <a:lnTo>
                    <a:pt x="548" y="524"/>
                  </a:lnTo>
                  <a:lnTo>
                    <a:pt x="552" y="528"/>
                  </a:lnTo>
                  <a:lnTo>
                    <a:pt x="558" y="530"/>
                  </a:lnTo>
                  <a:lnTo>
                    <a:pt x="562" y="530"/>
                  </a:lnTo>
                  <a:lnTo>
                    <a:pt x="568" y="526"/>
                  </a:lnTo>
                  <a:lnTo>
                    <a:pt x="568" y="526"/>
                  </a:lnTo>
                  <a:lnTo>
                    <a:pt x="572" y="524"/>
                  </a:lnTo>
                  <a:lnTo>
                    <a:pt x="576" y="524"/>
                  </a:lnTo>
                  <a:lnTo>
                    <a:pt x="578" y="526"/>
                  </a:lnTo>
                  <a:lnTo>
                    <a:pt x="580" y="532"/>
                  </a:lnTo>
                  <a:lnTo>
                    <a:pt x="580" y="532"/>
                  </a:lnTo>
                  <a:lnTo>
                    <a:pt x="582" y="538"/>
                  </a:lnTo>
                  <a:lnTo>
                    <a:pt x="584" y="540"/>
                  </a:lnTo>
                  <a:lnTo>
                    <a:pt x="588" y="540"/>
                  </a:lnTo>
                  <a:lnTo>
                    <a:pt x="588" y="540"/>
                  </a:lnTo>
                  <a:lnTo>
                    <a:pt x="608" y="544"/>
                  </a:lnTo>
                  <a:lnTo>
                    <a:pt x="620" y="544"/>
                  </a:lnTo>
                  <a:lnTo>
                    <a:pt x="630" y="544"/>
                  </a:lnTo>
                  <a:lnTo>
                    <a:pt x="630" y="544"/>
                  </a:lnTo>
                  <a:lnTo>
                    <a:pt x="638" y="542"/>
                  </a:lnTo>
                  <a:lnTo>
                    <a:pt x="648" y="542"/>
                  </a:lnTo>
                  <a:lnTo>
                    <a:pt x="652" y="544"/>
                  </a:lnTo>
                  <a:lnTo>
                    <a:pt x="656" y="546"/>
                  </a:lnTo>
                  <a:lnTo>
                    <a:pt x="658" y="550"/>
                  </a:lnTo>
                  <a:lnTo>
                    <a:pt x="662" y="556"/>
                  </a:lnTo>
                  <a:lnTo>
                    <a:pt x="662" y="556"/>
                  </a:lnTo>
                  <a:lnTo>
                    <a:pt x="664" y="560"/>
                  </a:lnTo>
                  <a:lnTo>
                    <a:pt x="668" y="566"/>
                  </a:lnTo>
                  <a:lnTo>
                    <a:pt x="674" y="570"/>
                  </a:lnTo>
                  <a:lnTo>
                    <a:pt x="678" y="570"/>
                  </a:lnTo>
                  <a:lnTo>
                    <a:pt x="684" y="570"/>
                  </a:lnTo>
                  <a:lnTo>
                    <a:pt x="684" y="570"/>
                  </a:lnTo>
                  <a:lnTo>
                    <a:pt x="680" y="572"/>
                  </a:lnTo>
                  <a:lnTo>
                    <a:pt x="678" y="574"/>
                  </a:lnTo>
                  <a:lnTo>
                    <a:pt x="674" y="576"/>
                  </a:lnTo>
                  <a:lnTo>
                    <a:pt x="674" y="576"/>
                  </a:lnTo>
                  <a:lnTo>
                    <a:pt x="680" y="586"/>
                  </a:lnTo>
                  <a:lnTo>
                    <a:pt x="682" y="588"/>
                  </a:lnTo>
                  <a:lnTo>
                    <a:pt x="688" y="590"/>
                  </a:lnTo>
                  <a:lnTo>
                    <a:pt x="688" y="590"/>
                  </a:lnTo>
                  <a:lnTo>
                    <a:pt x="692" y="590"/>
                  </a:lnTo>
                  <a:lnTo>
                    <a:pt x="696" y="586"/>
                  </a:lnTo>
                  <a:lnTo>
                    <a:pt x="700" y="576"/>
                  </a:lnTo>
                  <a:lnTo>
                    <a:pt x="700" y="576"/>
                  </a:lnTo>
                  <a:lnTo>
                    <a:pt x="702" y="586"/>
                  </a:lnTo>
                  <a:lnTo>
                    <a:pt x="702" y="594"/>
                  </a:lnTo>
                  <a:lnTo>
                    <a:pt x="702" y="594"/>
                  </a:lnTo>
                  <a:lnTo>
                    <a:pt x="704" y="618"/>
                  </a:lnTo>
                  <a:lnTo>
                    <a:pt x="708" y="642"/>
                  </a:lnTo>
                  <a:lnTo>
                    <a:pt x="708" y="642"/>
                  </a:lnTo>
                  <a:lnTo>
                    <a:pt x="730" y="702"/>
                  </a:lnTo>
                  <a:lnTo>
                    <a:pt x="730" y="702"/>
                  </a:lnTo>
                  <a:lnTo>
                    <a:pt x="732" y="712"/>
                  </a:lnTo>
                  <a:lnTo>
                    <a:pt x="732" y="716"/>
                  </a:lnTo>
                  <a:lnTo>
                    <a:pt x="736" y="720"/>
                  </a:lnTo>
                  <a:lnTo>
                    <a:pt x="736" y="720"/>
                  </a:lnTo>
                  <a:lnTo>
                    <a:pt x="738" y="722"/>
                  </a:lnTo>
                  <a:lnTo>
                    <a:pt x="740" y="722"/>
                  </a:lnTo>
                  <a:lnTo>
                    <a:pt x="742" y="720"/>
                  </a:lnTo>
                  <a:lnTo>
                    <a:pt x="742" y="720"/>
                  </a:lnTo>
                  <a:lnTo>
                    <a:pt x="750" y="708"/>
                  </a:lnTo>
                  <a:lnTo>
                    <a:pt x="756" y="694"/>
                  </a:lnTo>
                  <a:lnTo>
                    <a:pt x="758" y="678"/>
                  </a:lnTo>
                  <a:lnTo>
                    <a:pt x="758" y="664"/>
                  </a:lnTo>
                  <a:lnTo>
                    <a:pt x="758" y="664"/>
                  </a:lnTo>
                  <a:lnTo>
                    <a:pt x="758" y="654"/>
                  </a:lnTo>
                  <a:lnTo>
                    <a:pt x="760" y="646"/>
                  </a:lnTo>
                  <a:lnTo>
                    <a:pt x="764" y="640"/>
                  </a:lnTo>
                  <a:lnTo>
                    <a:pt x="772" y="636"/>
                  </a:lnTo>
                  <a:lnTo>
                    <a:pt x="772" y="636"/>
                  </a:lnTo>
                  <a:lnTo>
                    <a:pt x="774" y="634"/>
                  </a:lnTo>
                  <a:lnTo>
                    <a:pt x="774" y="634"/>
                  </a:lnTo>
                  <a:lnTo>
                    <a:pt x="790" y="614"/>
                  </a:lnTo>
                  <a:lnTo>
                    <a:pt x="798" y="606"/>
                  </a:lnTo>
                  <a:lnTo>
                    <a:pt x="808" y="598"/>
                  </a:lnTo>
                  <a:lnTo>
                    <a:pt x="808" y="598"/>
                  </a:lnTo>
                  <a:lnTo>
                    <a:pt x="810" y="594"/>
                  </a:lnTo>
                  <a:lnTo>
                    <a:pt x="812" y="590"/>
                  </a:lnTo>
                  <a:lnTo>
                    <a:pt x="812" y="590"/>
                  </a:lnTo>
                  <a:lnTo>
                    <a:pt x="812" y="584"/>
                  </a:lnTo>
                  <a:lnTo>
                    <a:pt x="816" y="582"/>
                  </a:lnTo>
                  <a:lnTo>
                    <a:pt x="820" y="580"/>
                  </a:lnTo>
                  <a:lnTo>
                    <a:pt x="824" y="580"/>
                  </a:lnTo>
                  <a:lnTo>
                    <a:pt x="824" y="580"/>
                  </a:lnTo>
                  <a:lnTo>
                    <a:pt x="832" y="580"/>
                  </a:lnTo>
                  <a:lnTo>
                    <a:pt x="838" y="578"/>
                  </a:lnTo>
                  <a:lnTo>
                    <a:pt x="840" y="574"/>
                  </a:lnTo>
                  <a:lnTo>
                    <a:pt x="840" y="566"/>
                  </a:lnTo>
                  <a:lnTo>
                    <a:pt x="840" y="566"/>
                  </a:lnTo>
                  <a:lnTo>
                    <a:pt x="846" y="570"/>
                  </a:lnTo>
                  <a:lnTo>
                    <a:pt x="850" y="574"/>
                  </a:lnTo>
                  <a:lnTo>
                    <a:pt x="852" y="578"/>
                  </a:lnTo>
                  <a:lnTo>
                    <a:pt x="852" y="584"/>
                  </a:lnTo>
                  <a:lnTo>
                    <a:pt x="852" y="584"/>
                  </a:lnTo>
                  <a:lnTo>
                    <a:pt x="854" y="590"/>
                  </a:lnTo>
                  <a:lnTo>
                    <a:pt x="858" y="594"/>
                  </a:lnTo>
                  <a:lnTo>
                    <a:pt x="858" y="594"/>
                  </a:lnTo>
                  <a:lnTo>
                    <a:pt x="864" y="602"/>
                  </a:lnTo>
                  <a:lnTo>
                    <a:pt x="870" y="612"/>
                  </a:lnTo>
                  <a:lnTo>
                    <a:pt x="872" y="622"/>
                  </a:lnTo>
                  <a:lnTo>
                    <a:pt x="872" y="632"/>
                  </a:lnTo>
                  <a:lnTo>
                    <a:pt x="872" y="632"/>
                  </a:lnTo>
                  <a:lnTo>
                    <a:pt x="872" y="638"/>
                  </a:lnTo>
                  <a:lnTo>
                    <a:pt x="874" y="640"/>
                  </a:lnTo>
                  <a:lnTo>
                    <a:pt x="874" y="640"/>
                  </a:lnTo>
                  <a:lnTo>
                    <a:pt x="878" y="640"/>
                  </a:lnTo>
                  <a:lnTo>
                    <a:pt x="882" y="638"/>
                  </a:lnTo>
                  <a:lnTo>
                    <a:pt x="882" y="638"/>
                  </a:lnTo>
                  <a:lnTo>
                    <a:pt x="888" y="632"/>
                  </a:lnTo>
                  <a:lnTo>
                    <a:pt x="888" y="632"/>
                  </a:lnTo>
                  <a:lnTo>
                    <a:pt x="894" y="634"/>
                  </a:lnTo>
                  <a:lnTo>
                    <a:pt x="894" y="634"/>
                  </a:lnTo>
                  <a:lnTo>
                    <a:pt x="896" y="642"/>
                  </a:lnTo>
                  <a:lnTo>
                    <a:pt x="898" y="652"/>
                  </a:lnTo>
                  <a:lnTo>
                    <a:pt x="900" y="660"/>
                  </a:lnTo>
                  <a:lnTo>
                    <a:pt x="904" y="668"/>
                  </a:lnTo>
                  <a:lnTo>
                    <a:pt x="904" y="668"/>
                  </a:lnTo>
                  <a:lnTo>
                    <a:pt x="904" y="686"/>
                  </a:lnTo>
                  <a:lnTo>
                    <a:pt x="902" y="702"/>
                  </a:lnTo>
                  <a:lnTo>
                    <a:pt x="902" y="702"/>
                  </a:lnTo>
                  <a:lnTo>
                    <a:pt x="902" y="710"/>
                  </a:lnTo>
                  <a:lnTo>
                    <a:pt x="902" y="716"/>
                  </a:lnTo>
                  <a:lnTo>
                    <a:pt x="906" y="722"/>
                  </a:lnTo>
                  <a:lnTo>
                    <a:pt x="910" y="730"/>
                  </a:lnTo>
                  <a:lnTo>
                    <a:pt x="910" y="730"/>
                  </a:lnTo>
                  <a:lnTo>
                    <a:pt x="916" y="742"/>
                  </a:lnTo>
                  <a:lnTo>
                    <a:pt x="918" y="756"/>
                  </a:lnTo>
                  <a:lnTo>
                    <a:pt x="918" y="756"/>
                  </a:lnTo>
                  <a:lnTo>
                    <a:pt x="920" y="766"/>
                  </a:lnTo>
                  <a:lnTo>
                    <a:pt x="924" y="774"/>
                  </a:lnTo>
                  <a:lnTo>
                    <a:pt x="930" y="782"/>
                  </a:lnTo>
                  <a:lnTo>
                    <a:pt x="938" y="790"/>
                  </a:lnTo>
                  <a:lnTo>
                    <a:pt x="938" y="790"/>
                  </a:lnTo>
                  <a:lnTo>
                    <a:pt x="942" y="792"/>
                  </a:lnTo>
                  <a:lnTo>
                    <a:pt x="946" y="792"/>
                  </a:lnTo>
                  <a:lnTo>
                    <a:pt x="946" y="792"/>
                  </a:lnTo>
                  <a:lnTo>
                    <a:pt x="946" y="790"/>
                  </a:lnTo>
                  <a:lnTo>
                    <a:pt x="946" y="788"/>
                  </a:lnTo>
                  <a:lnTo>
                    <a:pt x="946" y="784"/>
                  </a:lnTo>
                  <a:lnTo>
                    <a:pt x="946" y="784"/>
                  </a:lnTo>
                  <a:lnTo>
                    <a:pt x="942" y="776"/>
                  </a:lnTo>
                  <a:lnTo>
                    <a:pt x="940" y="772"/>
                  </a:lnTo>
                  <a:lnTo>
                    <a:pt x="940" y="768"/>
                  </a:lnTo>
                  <a:lnTo>
                    <a:pt x="940" y="768"/>
                  </a:lnTo>
                  <a:lnTo>
                    <a:pt x="940" y="758"/>
                  </a:lnTo>
                  <a:lnTo>
                    <a:pt x="938" y="750"/>
                  </a:lnTo>
                  <a:lnTo>
                    <a:pt x="932" y="744"/>
                  </a:lnTo>
                  <a:lnTo>
                    <a:pt x="926" y="738"/>
                  </a:lnTo>
                  <a:lnTo>
                    <a:pt x="926" y="738"/>
                  </a:lnTo>
                  <a:lnTo>
                    <a:pt x="918" y="728"/>
                  </a:lnTo>
                  <a:lnTo>
                    <a:pt x="912" y="718"/>
                  </a:lnTo>
                  <a:lnTo>
                    <a:pt x="910" y="708"/>
                  </a:lnTo>
                  <a:lnTo>
                    <a:pt x="908" y="696"/>
                  </a:lnTo>
                  <a:lnTo>
                    <a:pt x="908" y="696"/>
                  </a:lnTo>
                  <a:lnTo>
                    <a:pt x="912" y="684"/>
                  </a:lnTo>
                  <a:lnTo>
                    <a:pt x="914" y="672"/>
                  </a:lnTo>
                  <a:lnTo>
                    <a:pt x="914" y="672"/>
                  </a:lnTo>
                  <a:lnTo>
                    <a:pt x="914" y="668"/>
                  </a:lnTo>
                  <a:lnTo>
                    <a:pt x="918" y="666"/>
                  </a:lnTo>
                  <a:lnTo>
                    <a:pt x="918" y="666"/>
                  </a:lnTo>
                  <a:lnTo>
                    <a:pt x="920" y="666"/>
                  </a:lnTo>
                  <a:lnTo>
                    <a:pt x="922" y="668"/>
                  </a:lnTo>
                  <a:lnTo>
                    <a:pt x="922" y="668"/>
                  </a:lnTo>
                  <a:lnTo>
                    <a:pt x="926" y="676"/>
                  </a:lnTo>
                  <a:lnTo>
                    <a:pt x="932" y="682"/>
                  </a:lnTo>
                  <a:lnTo>
                    <a:pt x="944" y="694"/>
                  </a:lnTo>
                  <a:lnTo>
                    <a:pt x="944" y="694"/>
                  </a:lnTo>
                  <a:lnTo>
                    <a:pt x="952" y="704"/>
                  </a:lnTo>
                  <a:lnTo>
                    <a:pt x="954" y="710"/>
                  </a:lnTo>
                  <a:lnTo>
                    <a:pt x="954" y="716"/>
                  </a:lnTo>
                  <a:lnTo>
                    <a:pt x="954" y="716"/>
                  </a:lnTo>
                  <a:lnTo>
                    <a:pt x="960" y="708"/>
                  </a:lnTo>
                  <a:lnTo>
                    <a:pt x="966" y="702"/>
                  </a:lnTo>
                  <a:lnTo>
                    <a:pt x="982" y="690"/>
                  </a:lnTo>
                  <a:lnTo>
                    <a:pt x="982" y="690"/>
                  </a:lnTo>
                  <a:lnTo>
                    <a:pt x="984" y="686"/>
                  </a:lnTo>
                  <a:lnTo>
                    <a:pt x="984" y="686"/>
                  </a:lnTo>
                  <a:lnTo>
                    <a:pt x="986" y="672"/>
                  </a:lnTo>
                  <a:lnTo>
                    <a:pt x="986" y="660"/>
                  </a:lnTo>
                  <a:lnTo>
                    <a:pt x="982" y="648"/>
                  </a:lnTo>
                  <a:lnTo>
                    <a:pt x="974" y="636"/>
                  </a:lnTo>
                  <a:lnTo>
                    <a:pt x="974" y="636"/>
                  </a:lnTo>
                  <a:lnTo>
                    <a:pt x="964" y="620"/>
                  </a:lnTo>
                  <a:lnTo>
                    <a:pt x="964" y="620"/>
                  </a:lnTo>
                  <a:lnTo>
                    <a:pt x="958" y="612"/>
                  </a:lnTo>
                  <a:lnTo>
                    <a:pt x="958" y="606"/>
                  </a:lnTo>
                  <a:lnTo>
                    <a:pt x="962" y="598"/>
                  </a:lnTo>
                  <a:lnTo>
                    <a:pt x="966" y="592"/>
                  </a:lnTo>
                  <a:lnTo>
                    <a:pt x="966" y="592"/>
                  </a:lnTo>
                  <a:lnTo>
                    <a:pt x="970" y="586"/>
                  </a:lnTo>
                  <a:lnTo>
                    <a:pt x="976" y="582"/>
                  </a:lnTo>
                  <a:lnTo>
                    <a:pt x="982" y="582"/>
                  </a:lnTo>
                  <a:lnTo>
                    <a:pt x="990" y="582"/>
                  </a:lnTo>
                  <a:lnTo>
                    <a:pt x="990" y="582"/>
                  </a:lnTo>
                  <a:lnTo>
                    <a:pt x="990" y="588"/>
                  </a:lnTo>
                  <a:lnTo>
                    <a:pt x="990" y="592"/>
                  </a:lnTo>
                  <a:lnTo>
                    <a:pt x="992" y="592"/>
                  </a:lnTo>
                  <a:lnTo>
                    <a:pt x="992" y="592"/>
                  </a:lnTo>
                  <a:lnTo>
                    <a:pt x="994" y="592"/>
                  </a:lnTo>
                  <a:lnTo>
                    <a:pt x="994" y="592"/>
                  </a:lnTo>
                  <a:lnTo>
                    <a:pt x="994" y="586"/>
                  </a:lnTo>
                  <a:lnTo>
                    <a:pt x="994" y="586"/>
                  </a:lnTo>
                  <a:lnTo>
                    <a:pt x="1000" y="584"/>
                  </a:lnTo>
                  <a:lnTo>
                    <a:pt x="1008" y="580"/>
                  </a:lnTo>
                  <a:lnTo>
                    <a:pt x="1014" y="578"/>
                  </a:lnTo>
                  <a:lnTo>
                    <a:pt x="1020" y="574"/>
                  </a:lnTo>
                  <a:lnTo>
                    <a:pt x="1020" y="574"/>
                  </a:lnTo>
                  <a:lnTo>
                    <a:pt x="1022" y="574"/>
                  </a:lnTo>
                  <a:lnTo>
                    <a:pt x="1026" y="574"/>
                  </a:lnTo>
                  <a:lnTo>
                    <a:pt x="1026" y="574"/>
                  </a:lnTo>
                  <a:lnTo>
                    <a:pt x="1026" y="572"/>
                  </a:lnTo>
                  <a:lnTo>
                    <a:pt x="1026" y="572"/>
                  </a:lnTo>
                  <a:lnTo>
                    <a:pt x="1038" y="568"/>
                  </a:lnTo>
                  <a:lnTo>
                    <a:pt x="1048" y="562"/>
                  </a:lnTo>
                  <a:lnTo>
                    <a:pt x="1056" y="552"/>
                  </a:lnTo>
                  <a:lnTo>
                    <a:pt x="1064" y="544"/>
                  </a:lnTo>
                  <a:lnTo>
                    <a:pt x="1064" y="544"/>
                  </a:lnTo>
                  <a:lnTo>
                    <a:pt x="1072" y="526"/>
                  </a:lnTo>
                  <a:lnTo>
                    <a:pt x="1076" y="518"/>
                  </a:lnTo>
                  <a:lnTo>
                    <a:pt x="1080" y="510"/>
                  </a:lnTo>
                  <a:lnTo>
                    <a:pt x="1080" y="510"/>
                  </a:lnTo>
                  <a:lnTo>
                    <a:pt x="1084" y="502"/>
                  </a:lnTo>
                  <a:lnTo>
                    <a:pt x="1084" y="498"/>
                  </a:lnTo>
                  <a:lnTo>
                    <a:pt x="1082" y="494"/>
                  </a:lnTo>
                  <a:lnTo>
                    <a:pt x="1082" y="494"/>
                  </a:lnTo>
                  <a:lnTo>
                    <a:pt x="1078" y="488"/>
                  </a:lnTo>
                  <a:lnTo>
                    <a:pt x="1078" y="488"/>
                  </a:lnTo>
                  <a:lnTo>
                    <a:pt x="1082" y="488"/>
                  </a:lnTo>
                  <a:lnTo>
                    <a:pt x="1082" y="486"/>
                  </a:lnTo>
                  <a:lnTo>
                    <a:pt x="1082" y="482"/>
                  </a:lnTo>
                  <a:lnTo>
                    <a:pt x="1080" y="476"/>
                  </a:lnTo>
                  <a:lnTo>
                    <a:pt x="1080" y="476"/>
                  </a:lnTo>
                  <a:lnTo>
                    <a:pt x="1082" y="474"/>
                  </a:lnTo>
                  <a:lnTo>
                    <a:pt x="1082" y="474"/>
                  </a:lnTo>
                  <a:lnTo>
                    <a:pt x="1078" y="468"/>
                  </a:lnTo>
                  <a:lnTo>
                    <a:pt x="1076" y="462"/>
                  </a:lnTo>
                  <a:lnTo>
                    <a:pt x="1074" y="454"/>
                  </a:lnTo>
                  <a:lnTo>
                    <a:pt x="1068" y="448"/>
                  </a:lnTo>
                  <a:lnTo>
                    <a:pt x="1068" y="448"/>
                  </a:lnTo>
                  <a:lnTo>
                    <a:pt x="1064" y="446"/>
                  </a:lnTo>
                  <a:lnTo>
                    <a:pt x="1064" y="442"/>
                  </a:lnTo>
                  <a:lnTo>
                    <a:pt x="1068" y="436"/>
                  </a:lnTo>
                  <a:lnTo>
                    <a:pt x="1068" y="436"/>
                  </a:lnTo>
                  <a:lnTo>
                    <a:pt x="1078" y="426"/>
                  </a:lnTo>
                  <a:lnTo>
                    <a:pt x="1090" y="420"/>
                  </a:lnTo>
                  <a:lnTo>
                    <a:pt x="1090" y="420"/>
                  </a:lnTo>
                  <a:lnTo>
                    <a:pt x="1078" y="416"/>
                  </a:lnTo>
                  <a:lnTo>
                    <a:pt x="1074" y="416"/>
                  </a:lnTo>
                  <a:lnTo>
                    <a:pt x="1068" y="420"/>
                  </a:lnTo>
                  <a:lnTo>
                    <a:pt x="1068" y="420"/>
                  </a:lnTo>
                  <a:lnTo>
                    <a:pt x="1066" y="420"/>
                  </a:lnTo>
                  <a:lnTo>
                    <a:pt x="1064" y="420"/>
                  </a:lnTo>
                  <a:lnTo>
                    <a:pt x="1062" y="416"/>
                  </a:lnTo>
                  <a:lnTo>
                    <a:pt x="1058" y="410"/>
                  </a:lnTo>
                  <a:lnTo>
                    <a:pt x="1056" y="408"/>
                  </a:lnTo>
                  <a:lnTo>
                    <a:pt x="1052" y="408"/>
                  </a:lnTo>
                  <a:lnTo>
                    <a:pt x="1052" y="408"/>
                  </a:lnTo>
                  <a:lnTo>
                    <a:pt x="1052" y="406"/>
                  </a:lnTo>
                  <a:lnTo>
                    <a:pt x="1052" y="402"/>
                  </a:lnTo>
                  <a:lnTo>
                    <a:pt x="1052" y="402"/>
                  </a:lnTo>
                  <a:lnTo>
                    <a:pt x="1054" y="400"/>
                  </a:lnTo>
                  <a:lnTo>
                    <a:pt x="1054" y="400"/>
                  </a:lnTo>
                  <a:lnTo>
                    <a:pt x="1060" y="398"/>
                  </a:lnTo>
                  <a:lnTo>
                    <a:pt x="1066" y="394"/>
                  </a:lnTo>
                  <a:lnTo>
                    <a:pt x="1070" y="390"/>
                  </a:lnTo>
                  <a:lnTo>
                    <a:pt x="1074" y="386"/>
                  </a:lnTo>
                  <a:lnTo>
                    <a:pt x="1074" y="386"/>
                  </a:lnTo>
                  <a:lnTo>
                    <a:pt x="1080" y="382"/>
                  </a:lnTo>
                  <a:lnTo>
                    <a:pt x="1082" y="382"/>
                  </a:lnTo>
                  <a:lnTo>
                    <a:pt x="1086" y="382"/>
                  </a:lnTo>
                  <a:lnTo>
                    <a:pt x="1086" y="382"/>
                  </a:lnTo>
                  <a:lnTo>
                    <a:pt x="1088" y="386"/>
                  </a:lnTo>
                  <a:lnTo>
                    <a:pt x="1088" y="388"/>
                  </a:lnTo>
                  <a:lnTo>
                    <a:pt x="1084" y="392"/>
                  </a:lnTo>
                  <a:lnTo>
                    <a:pt x="1084" y="392"/>
                  </a:lnTo>
                  <a:lnTo>
                    <a:pt x="1082" y="394"/>
                  </a:lnTo>
                  <a:lnTo>
                    <a:pt x="1082" y="396"/>
                  </a:lnTo>
                  <a:lnTo>
                    <a:pt x="1084" y="400"/>
                  </a:lnTo>
                  <a:lnTo>
                    <a:pt x="1084" y="400"/>
                  </a:lnTo>
                  <a:lnTo>
                    <a:pt x="1086" y="400"/>
                  </a:lnTo>
                  <a:lnTo>
                    <a:pt x="1086" y="400"/>
                  </a:lnTo>
                  <a:lnTo>
                    <a:pt x="1090" y="396"/>
                  </a:lnTo>
                  <a:lnTo>
                    <a:pt x="1090" y="396"/>
                  </a:lnTo>
                  <a:lnTo>
                    <a:pt x="1096" y="394"/>
                  </a:lnTo>
                  <a:lnTo>
                    <a:pt x="1096" y="394"/>
                  </a:lnTo>
                  <a:lnTo>
                    <a:pt x="1100" y="392"/>
                  </a:lnTo>
                  <a:lnTo>
                    <a:pt x="1102" y="392"/>
                  </a:lnTo>
                  <a:lnTo>
                    <a:pt x="1110" y="394"/>
                  </a:lnTo>
                  <a:lnTo>
                    <a:pt x="1110" y="394"/>
                  </a:lnTo>
                  <a:lnTo>
                    <a:pt x="1112" y="398"/>
                  </a:lnTo>
                  <a:lnTo>
                    <a:pt x="1112" y="400"/>
                  </a:lnTo>
                  <a:lnTo>
                    <a:pt x="1110" y="406"/>
                  </a:lnTo>
                  <a:lnTo>
                    <a:pt x="1110" y="406"/>
                  </a:lnTo>
                  <a:lnTo>
                    <a:pt x="1110" y="410"/>
                  </a:lnTo>
                  <a:lnTo>
                    <a:pt x="1110" y="412"/>
                  </a:lnTo>
                  <a:lnTo>
                    <a:pt x="1112" y="412"/>
                  </a:lnTo>
                  <a:lnTo>
                    <a:pt x="1116" y="412"/>
                  </a:lnTo>
                  <a:lnTo>
                    <a:pt x="1116" y="412"/>
                  </a:lnTo>
                  <a:lnTo>
                    <a:pt x="1120" y="414"/>
                  </a:lnTo>
                  <a:lnTo>
                    <a:pt x="1122" y="416"/>
                  </a:lnTo>
                  <a:lnTo>
                    <a:pt x="1124" y="418"/>
                  </a:lnTo>
                  <a:lnTo>
                    <a:pt x="1124" y="422"/>
                  </a:lnTo>
                  <a:lnTo>
                    <a:pt x="1124" y="422"/>
                  </a:lnTo>
                  <a:lnTo>
                    <a:pt x="1120" y="448"/>
                  </a:lnTo>
                  <a:lnTo>
                    <a:pt x="1120" y="448"/>
                  </a:lnTo>
                  <a:lnTo>
                    <a:pt x="1132" y="444"/>
                  </a:lnTo>
                  <a:lnTo>
                    <a:pt x="1140" y="440"/>
                  </a:lnTo>
                  <a:lnTo>
                    <a:pt x="1140" y="440"/>
                  </a:lnTo>
                  <a:lnTo>
                    <a:pt x="1144" y="436"/>
                  </a:lnTo>
                  <a:lnTo>
                    <a:pt x="1144" y="432"/>
                  </a:lnTo>
                  <a:lnTo>
                    <a:pt x="1142" y="422"/>
                  </a:lnTo>
                  <a:lnTo>
                    <a:pt x="1142" y="422"/>
                  </a:lnTo>
                  <a:lnTo>
                    <a:pt x="1138" y="412"/>
                  </a:lnTo>
                  <a:lnTo>
                    <a:pt x="1132" y="402"/>
                  </a:lnTo>
                  <a:lnTo>
                    <a:pt x="1132" y="402"/>
                  </a:lnTo>
                  <a:lnTo>
                    <a:pt x="1128" y="398"/>
                  </a:lnTo>
                  <a:lnTo>
                    <a:pt x="1128" y="396"/>
                  </a:lnTo>
                  <a:lnTo>
                    <a:pt x="1130" y="392"/>
                  </a:lnTo>
                  <a:lnTo>
                    <a:pt x="1134" y="390"/>
                  </a:lnTo>
                  <a:lnTo>
                    <a:pt x="1134" y="390"/>
                  </a:lnTo>
                  <a:lnTo>
                    <a:pt x="1142" y="384"/>
                  </a:lnTo>
                  <a:lnTo>
                    <a:pt x="1146" y="374"/>
                  </a:lnTo>
                  <a:lnTo>
                    <a:pt x="1146" y="374"/>
                  </a:lnTo>
                  <a:lnTo>
                    <a:pt x="1150" y="368"/>
                  </a:lnTo>
                  <a:lnTo>
                    <a:pt x="1154" y="362"/>
                  </a:lnTo>
                  <a:lnTo>
                    <a:pt x="1160" y="360"/>
                  </a:lnTo>
                  <a:lnTo>
                    <a:pt x="1162" y="358"/>
                  </a:lnTo>
                  <a:lnTo>
                    <a:pt x="1166" y="360"/>
                  </a:lnTo>
                  <a:lnTo>
                    <a:pt x="1166" y="360"/>
                  </a:lnTo>
                  <a:lnTo>
                    <a:pt x="1172" y="362"/>
                  </a:lnTo>
                  <a:lnTo>
                    <a:pt x="1178" y="360"/>
                  </a:lnTo>
                  <a:lnTo>
                    <a:pt x="1184" y="358"/>
                  </a:lnTo>
                  <a:lnTo>
                    <a:pt x="1188" y="354"/>
                  </a:lnTo>
                  <a:lnTo>
                    <a:pt x="1188" y="354"/>
                  </a:lnTo>
                  <a:lnTo>
                    <a:pt x="1202" y="336"/>
                  </a:lnTo>
                  <a:lnTo>
                    <a:pt x="1216" y="320"/>
                  </a:lnTo>
                  <a:lnTo>
                    <a:pt x="1222" y="310"/>
                  </a:lnTo>
                  <a:lnTo>
                    <a:pt x="1226" y="300"/>
                  </a:lnTo>
                  <a:lnTo>
                    <a:pt x="1230" y="290"/>
                  </a:lnTo>
                  <a:lnTo>
                    <a:pt x="1230" y="278"/>
                  </a:lnTo>
                  <a:lnTo>
                    <a:pt x="1230" y="278"/>
                  </a:lnTo>
                  <a:lnTo>
                    <a:pt x="1232" y="274"/>
                  </a:lnTo>
                  <a:lnTo>
                    <a:pt x="1232" y="272"/>
                  </a:lnTo>
                  <a:lnTo>
                    <a:pt x="1232" y="272"/>
                  </a:lnTo>
                  <a:lnTo>
                    <a:pt x="1236" y="268"/>
                  </a:lnTo>
                  <a:lnTo>
                    <a:pt x="1236" y="264"/>
                  </a:lnTo>
                  <a:lnTo>
                    <a:pt x="1236" y="254"/>
                  </a:lnTo>
                  <a:lnTo>
                    <a:pt x="1236" y="254"/>
                  </a:lnTo>
                  <a:lnTo>
                    <a:pt x="1232" y="250"/>
                  </a:lnTo>
                  <a:lnTo>
                    <a:pt x="1228" y="246"/>
                  </a:lnTo>
                  <a:lnTo>
                    <a:pt x="1220" y="246"/>
                  </a:lnTo>
                  <a:lnTo>
                    <a:pt x="1216" y="248"/>
                  </a:lnTo>
                  <a:lnTo>
                    <a:pt x="1216" y="248"/>
                  </a:lnTo>
                  <a:lnTo>
                    <a:pt x="1210" y="250"/>
                  </a:lnTo>
                  <a:lnTo>
                    <a:pt x="1206" y="250"/>
                  </a:lnTo>
                  <a:lnTo>
                    <a:pt x="1204" y="248"/>
                  </a:lnTo>
                  <a:lnTo>
                    <a:pt x="1202" y="248"/>
                  </a:lnTo>
                  <a:lnTo>
                    <a:pt x="1202" y="248"/>
                  </a:lnTo>
                  <a:lnTo>
                    <a:pt x="1200" y="242"/>
                  </a:lnTo>
                  <a:lnTo>
                    <a:pt x="1196" y="240"/>
                  </a:lnTo>
                  <a:lnTo>
                    <a:pt x="1186" y="236"/>
                  </a:lnTo>
                  <a:lnTo>
                    <a:pt x="1186" y="236"/>
                  </a:lnTo>
                  <a:lnTo>
                    <a:pt x="1202" y="228"/>
                  </a:lnTo>
                  <a:lnTo>
                    <a:pt x="1214" y="218"/>
                  </a:lnTo>
                  <a:lnTo>
                    <a:pt x="1238" y="196"/>
                  </a:lnTo>
                  <a:lnTo>
                    <a:pt x="1238" y="196"/>
                  </a:lnTo>
                  <a:lnTo>
                    <a:pt x="1248" y="190"/>
                  </a:lnTo>
                  <a:lnTo>
                    <a:pt x="1260" y="190"/>
                  </a:lnTo>
                  <a:lnTo>
                    <a:pt x="1260" y="190"/>
                  </a:lnTo>
                  <a:lnTo>
                    <a:pt x="1280" y="190"/>
                  </a:lnTo>
                  <a:lnTo>
                    <a:pt x="1290" y="190"/>
                  </a:lnTo>
                  <a:lnTo>
                    <a:pt x="1300" y="186"/>
                  </a:lnTo>
                  <a:lnTo>
                    <a:pt x="1300" y="186"/>
                  </a:lnTo>
                  <a:lnTo>
                    <a:pt x="1304" y="184"/>
                  </a:lnTo>
                  <a:lnTo>
                    <a:pt x="1308" y="186"/>
                  </a:lnTo>
                  <a:lnTo>
                    <a:pt x="1316" y="188"/>
                  </a:lnTo>
                  <a:lnTo>
                    <a:pt x="1316" y="188"/>
                  </a:lnTo>
                  <a:lnTo>
                    <a:pt x="1322" y="192"/>
                  </a:lnTo>
                  <a:lnTo>
                    <a:pt x="1328" y="192"/>
                  </a:lnTo>
                  <a:lnTo>
                    <a:pt x="1328" y="192"/>
                  </a:lnTo>
                  <a:lnTo>
                    <a:pt x="1342" y="192"/>
                  </a:lnTo>
                  <a:lnTo>
                    <a:pt x="1342" y="192"/>
                  </a:lnTo>
                  <a:lnTo>
                    <a:pt x="1340" y="188"/>
                  </a:lnTo>
                  <a:lnTo>
                    <a:pt x="1338" y="186"/>
                  </a:lnTo>
                  <a:lnTo>
                    <a:pt x="1338" y="186"/>
                  </a:lnTo>
                  <a:lnTo>
                    <a:pt x="1338" y="184"/>
                  </a:lnTo>
                  <a:lnTo>
                    <a:pt x="1338" y="184"/>
                  </a:lnTo>
                  <a:lnTo>
                    <a:pt x="1340" y="182"/>
                  </a:lnTo>
                  <a:lnTo>
                    <a:pt x="1340" y="182"/>
                  </a:lnTo>
                  <a:lnTo>
                    <a:pt x="1348" y="174"/>
                  </a:lnTo>
                  <a:lnTo>
                    <a:pt x="1358" y="168"/>
                  </a:lnTo>
                  <a:lnTo>
                    <a:pt x="1368" y="164"/>
                  </a:lnTo>
                  <a:lnTo>
                    <a:pt x="1374" y="164"/>
                  </a:lnTo>
                  <a:lnTo>
                    <a:pt x="1380" y="164"/>
                  </a:lnTo>
                  <a:lnTo>
                    <a:pt x="1380" y="164"/>
                  </a:lnTo>
                  <a:lnTo>
                    <a:pt x="1382" y="164"/>
                  </a:lnTo>
                  <a:lnTo>
                    <a:pt x="1384" y="166"/>
                  </a:lnTo>
                  <a:lnTo>
                    <a:pt x="1384" y="166"/>
                  </a:lnTo>
                  <a:lnTo>
                    <a:pt x="1386" y="170"/>
                  </a:lnTo>
                  <a:lnTo>
                    <a:pt x="1388" y="172"/>
                  </a:lnTo>
                  <a:lnTo>
                    <a:pt x="1396" y="170"/>
                  </a:lnTo>
                  <a:lnTo>
                    <a:pt x="1396" y="170"/>
                  </a:lnTo>
                  <a:lnTo>
                    <a:pt x="1402" y="164"/>
                  </a:lnTo>
                  <a:lnTo>
                    <a:pt x="1406" y="160"/>
                  </a:lnTo>
                  <a:lnTo>
                    <a:pt x="1412" y="156"/>
                  </a:lnTo>
                  <a:lnTo>
                    <a:pt x="1416" y="154"/>
                  </a:lnTo>
                  <a:lnTo>
                    <a:pt x="1420" y="154"/>
                  </a:lnTo>
                  <a:lnTo>
                    <a:pt x="1420" y="154"/>
                  </a:lnTo>
                  <a:lnTo>
                    <a:pt x="1416" y="164"/>
                  </a:lnTo>
                  <a:lnTo>
                    <a:pt x="1410" y="172"/>
                  </a:lnTo>
                  <a:lnTo>
                    <a:pt x="1402" y="178"/>
                  </a:lnTo>
                  <a:lnTo>
                    <a:pt x="1394" y="182"/>
                  </a:lnTo>
                  <a:lnTo>
                    <a:pt x="1394" y="182"/>
                  </a:lnTo>
                  <a:lnTo>
                    <a:pt x="1382" y="194"/>
                  </a:lnTo>
                  <a:lnTo>
                    <a:pt x="1368" y="204"/>
                  </a:lnTo>
                  <a:lnTo>
                    <a:pt x="1368" y="204"/>
                  </a:lnTo>
                  <a:lnTo>
                    <a:pt x="1358" y="212"/>
                  </a:lnTo>
                  <a:lnTo>
                    <a:pt x="1350" y="222"/>
                  </a:lnTo>
                  <a:lnTo>
                    <a:pt x="1348" y="230"/>
                  </a:lnTo>
                  <a:lnTo>
                    <a:pt x="1350" y="242"/>
                  </a:lnTo>
                  <a:lnTo>
                    <a:pt x="1350" y="242"/>
                  </a:lnTo>
                  <a:lnTo>
                    <a:pt x="1356" y="270"/>
                  </a:lnTo>
                  <a:lnTo>
                    <a:pt x="1356" y="270"/>
                  </a:lnTo>
                  <a:lnTo>
                    <a:pt x="1358" y="274"/>
                  </a:lnTo>
                  <a:lnTo>
                    <a:pt x="1360" y="272"/>
                  </a:lnTo>
                  <a:lnTo>
                    <a:pt x="1360" y="272"/>
                  </a:lnTo>
                  <a:lnTo>
                    <a:pt x="1366" y="270"/>
                  </a:lnTo>
                  <a:lnTo>
                    <a:pt x="1368" y="266"/>
                  </a:lnTo>
                  <a:lnTo>
                    <a:pt x="1370" y="262"/>
                  </a:lnTo>
                  <a:lnTo>
                    <a:pt x="1370" y="256"/>
                  </a:lnTo>
                  <a:lnTo>
                    <a:pt x="1370" y="256"/>
                  </a:lnTo>
                  <a:lnTo>
                    <a:pt x="1376" y="254"/>
                  </a:lnTo>
                  <a:lnTo>
                    <a:pt x="1378" y="254"/>
                  </a:lnTo>
                  <a:lnTo>
                    <a:pt x="1380" y="250"/>
                  </a:lnTo>
                  <a:lnTo>
                    <a:pt x="1380" y="250"/>
                  </a:lnTo>
                  <a:lnTo>
                    <a:pt x="1380" y="248"/>
                  </a:lnTo>
                  <a:lnTo>
                    <a:pt x="1380" y="246"/>
                  </a:lnTo>
                  <a:lnTo>
                    <a:pt x="1382" y="244"/>
                  </a:lnTo>
                  <a:lnTo>
                    <a:pt x="1382" y="244"/>
                  </a:lnTo>
                  <a:lnTo>
                    <a:pt x="1394" y="238"/>
                  </a:lnTo>
                  <a:lnTo>
                    <a:pt x="1396" y="234"/>
                  </a:lnTo>
                  <a:lnTo>
                    <a:pt x="1398" y="232"/>
                  </a:lnTo>
                  <a:lnTo>
                    <a:pt x="1396" y="226"/>
                  </a:lnTo>
                  <a:lnTo>
                    <a:pt x="1396" y="226"/>
                  </a:lnTo>
                  <a:lnTo>
                    <a:pt x="1398" y="224"/>
                  </a:lnTo>
                  <a:lnTo>
                    <a:pt x="1402" y="222"/>
                  </a:lnTo>
                  <a:lnTo>
                    <a:pt x="1402" y="222"/>
                  </a:lnTo>
                  <a:lnTo>
                    <a:pt x="1406" y="222"/>
                  </a:lnTo>
                  <a:lnTo>
                    <a:pt x="1408" y="222"/>
                  </a:lnTo>
                  <a:lnTo>
                    <a:pt x="1404" y="216"/>
                  </a:lnTo>
                  <a:lnTo>
                    <a:pt x="1404" y="216"/>
                  </a:lnTo>
                  <a:lnTo>
                    <a:pt x="1404" y="212"/>
                  </a:lnTo>
                  <a:lnTo>
                    <a:pt x="1404" y="208"/>
                  </a:lnTo>
                  <a:lnTo>
                    <a:pt x="1404" y="208"/>
                  </a:lnTo>
                  <a:lnTo>
                    <a:pt x="1406" y="208"/>
                  </a:lnTo>
                  <a:lnTo>
                    <a:pt x="1406" y="206"/>
                  </a:lnTo>
                  <a:lnTo>
                    <a:pt x="1404" y="206"/>
                  </a:lnTo>
                  <a:lnTo>
                    <a:pt x="1404" y="206"/>
                  </a:lnTo>
                  <a:lnTo>
                    <a:pt x="1400" y="206"/>
                  </a:lnTo>
                  <a:lnTo>
                    <a:pt x="1398" y="204"/>
                  </a:lnTo>
                  <a:lnTo>
                    <a:pt x="1398" y="200"/>
                  </a:lnTo>
                  <a:lnTo>
                    <a:pt x="1398" y="200"/>
                  </a:lnTo>
                  <a:lnTo>
                    <a:pt x="1410" y="188"/>
                  </a:lnTo>
                  <a:lnTo>
                    <a:pt x="1416" y="182"/>
                  </a:lnTo>
                  <a:lnTo>
                    <a:pt x="1424" y="180"/>
                  </a:lnTo>
                  <a:lnTo>
                    <a:pt x="1424" y="180"/>
                  </a:lnTo>
                  <a:lnTo>
                    <a:pt x="1430" y="182"/>
                  </a:lnTo>
                  <a:lnTo>
                    <a:pt x="1434" y="182"/>
                  </a:lnTo>
                  <a:lnTo>
                    <a:pt x="1436" y="180"/>
                  </a:lnTo>
                  <a:lnTo>
                    <a:pt x="1436" y="180"/>
                  </a:lnTo>
                  <a:lnTo>
                    <a:pt x="1446" y="176"/>
                  </a:lnTo>
                  <a:lnTo>
                    <a:pt x="1450" y="176"/>
                  </a:lnTo>
                  <a:lnTo>
                    <a:pt x="1454" y="178"/>
                  </a:lnTo>
                  <a:lnTo>
                    <a:pt x="1454" y="178"/>
                  </a:lnTo>
                  <a:lnTo>
                    <a:pt x="1460" y="180"/>
                  </a:lnTo>
                  <a:lnTo>
                    <a:pt x="1464" y="180"/>
                  </a:lnTo>
                  <a:lnTo>
                    <a:pt x="1474" y="174"/>
                  </a:lnTo>
                  <a:lnTo>
                    <a:pt x="1474" y="174"/>
                  </a:lnTo>
                  <a:lnTo>
                    <a:pt x="1484" y="168"/>
                  </a:lnTo>
                  <a:lnTo>
                    <a:pt x="1496" y="162"/>
                  </a:lnTo>
                  <a:lnTo>
                    <a:pt x="1496" y="162"/>
                  </a:lnTo>
                  <a:lnTo>
                    <a:pt x="1504" y="160"/>
                  </a:lnTo>
                  <a:lnTo>
                    <a:pt x="1512" y="156"/>
                  </a:lnTo>
                  <a:lnTo>
                    <a:pt x="1520" y="156"/>
                  </a:lnTo>
                  <a:lnTo>
                    <a:pt x="1528" y="156"/>
                  </a:lnTo>
                  <a:lnTo>
                    <a:pt x="1528" y="156"/>
                  </a:lnTo>
                  <a:lnTo>
                    <a:pt x="1532" y="156"/>
                  </a:lnTo>
                  <a:lnTo>
                    <a:pt x="1534" y="154"/>
                  </a:lnTo>
                  <a:lnTo>
                    <a:pt x="1534" y="152"/>
                  </a:lnTo>
                  <a:lnTo>
                    <a:pt x="1532" y="150"/>
                  </a:lnTo>
                  <a:lnTo>
                    <a:pt x="1532" y="150"/>
                  </a:lnTo>
                  <a:lnTo>
                    <a:pt x="1526" y="142"/>
                  </a:lnTo>
                  <a:lnTo>
                    <a:pt x="1522" y="138"/>
                  </a:lnTo>
                  <a:lnTo>
                    <a:pt x="1518" y="134"/>
                  </a:lnTo>
                  <a:lnTo>
                    <a:pt x="1518" y="134"/>
                  </a:lnTo>
                  <a:lnTo>
                    <a:pt x="1524" y="134"/>
                  </a:lnTo>
                  <a:lnTo>
                    <a:pt x="1524" y="134"/>
                  </a:lnTo>
                  <a:lnTo>
                    <a:pt x="1536" y="132"/>
                  </a:lnTo>
                  <a:lnTo>
                    <a:pt x="1540" y="128"/>
                  </a:lnTo>
                  <a:lnTo>
                    <a:pt x="1540" y="126"/>
                  </a:lnTo>
                  <a:lnTo>
                    <a:pt x="1540" y="122"/>
                  </a:lnTo>
                  <a:lnTo>
                    <a:pt x="1540" y="122"/>
                  </a:lnTo>
                  <a:lnTo>
                    <a:pt x="1542" y="118"/>
                  </a:lnTo>
                  <a:lnTo>
                    <a:pt x="1544" y="118"/>
                  </a:lnTo>
                  <a:lnTo>
                    <a:pt x="1544" y="118"/>
                  </a:lnTo>
                  <a:lnTo>
                    <a:pt x="1548" y="118"/>
                  </a:lnTo>
                  <a:lnTo>
                    <a:pt x="1548" y="118"/>
                  </a:lnTo>
                  <a:lnTo>
                    <a:pt x="1548" y="120"/>
                  </a:lnTo>
                  <a:lnTo>
                    <a:pt x="1548" y="120"/>
                  </a:lnTo>
                  <a:lnTo>
                    <a:pt x="1550" y="124"/>
                  </a:lnTo>
                  <a:lnTo>
                    <a:pt x="1552" y="124"/>
                  </a:lnTo>
                  <a:lnTo>
                    <a:pt x="1552" y="124"/>
                  </a:lnTo>
                  <a:lnTo>
                    <a:pt x="1562" y="124"/>
                  </a:lnTo>
                  <a:lnTo>
                    <a:pt x="1570" y="128"/>
                  </a:lnTo>
                  <a:lnTo>
                    <a:pt x="1578" y="132"/>
                  </a:lnTo>
                  <a:lnTo>
                    <a:pt x="1586" y="136"/>
                  </a:lnTo>
                  <a:lnTo>
                    <a:pt x="1586" y="136"/>
                  </a:lnTo>
                  <a:lnTo>
                    <a:pt x="1590" y="138"/>
                  </a:lnTo>
                  <a:lnTo>
                    <a:pt x="1592" y="138"/>
                  </a:lnTo>
                  <a:lnTo>
                    <a:pt x="1594" y="134"/>
                  </a:lnTo>
                  <a:lnTo>
                    <a:pt x="1594" y="134"/>
                  </a:lnTo>
                  <a:lnTo>
                    <a:pt x="1596" y="130"/>
                  </a:lnTo>
                  <a:lnTo>
                    <a:pt x="1598" y="126"/>
                  </a:lnTo>
                  <a:lnTo>
                    <a:pt x="1602" y="124"/>
                  </a:lnTo>
                  <a:lnTo>
                    <a:pt x="1608" y="124"/>
                  </a:lnTo>
                  <a:lnTo>
                    <a:pt x="1608" y="124"/>
                  </a:lnTo>
                  <a:lnTo>
                    <a:pt x="1612" y="122"/>
                  </a:lnTo>
                  <a:lnTo>
                    <a:pt x="1612" y="120"/>
                  </a:lnTo>
                  <a:lnTo>
                    <a:pt x="1612" y="118"/>
                  </a:lnTo>
                  <a:lnTo>
                    <a:pt x="1612" y="118"/>
                  </a:lnTo>
                  <a:close/>
                  <a:moveTo>
                    <a:pt x="350" y="152"/>
                  </a:moveTo>
                  <a:lnTo>
                    <a:pt x="350" y="152"/>
                  </a:lnTo>
                  <a:lnTo>
                    <a:pt x="352" y="152"/>
                  </a:lnTo>
                  <a:lnTo>
                    <a:pt x="352" y="152"/>
                  </a:lnTo>
                  <a:lnTo>
                    <a:pt x="354" y="154"/>
                  </a:lnTo>
                  <a:lnTo>
                    <a:pt x="354" y="156"/>
                  </a:lnTo>
                  <a:lnTo>
                    <a:pt x="352" y="160"/>
                  </a:lnTo>
                  <a:lnTo>
                    <a:pt x="352" y="160"/>
                  </a:lnTo>
                  <a:lnTo>
                    <a:pt x="350" y="156"/>
                  </a:lnTo>
                  <a:lnTo>
                    <a:pt x="348" y="154"/>
                  </a:lnTo>
                  <a:lnTo>
                    <a:pt x="350" y="152"/>
                  </a:lnTo>
                  <a:lnTo>
                    <a:pt x="350" y="152"/>
                  </a:lnTo>
                  <a:close/>
                  <a:moveTo>
                    <a:pt x="348" y="168"/>
                  </a:moveTo>
                  <a:lnTo>
                    <a:pt x="348" y="168"/>
                  </a:lnTo>
                  <a:lnTo>
                    <a:pt x="348" y="168"/>
                  </a:lnTo>
                  <a:lnTo>
                    <a:pt x="348" y="166"/>
                  </a:lnTo>
                  <a:lnTo>
                    <a:pt x="352" y="166"/>
                  </a:lnTo>
                  <a:lnTo>
                    <a:pt x="356" y="164"/>
                  </a:lnTo>
                  <a:lnTo>
                    <a:pt x="352" y="160"/>
                  </a:lnTo>
                  <a:lnTo>
                    <a:pt x="352" y="160"/>
                  </a:lnTo>
                  <a:lnTo>
                    <a:pt x="360" y="158"/>
                  </a:lnTo>
                  <a:lnTo>
                    <a:pt x="364" y="158"/>
                  </a:lnTo>
                  <a:lnTo>
                    <a:pt x="368" y="156"/>
                  </a:lnTo>
                  <a:lnTo>
                    <a:pt x="368" y="156"/>
                  </a:lnTo>
                  <a:lnTo>
                    <a:pt x="364" y="164"/>
                  </a:lnTo>
                  <a:lnTo>
                    <a:pt x="360" y="170"/>
                  </a:lnTo>
                  <a:lnTo>
                    <a:pt x="354" y="170"/>
                  </a:lnTo>
                  <a:lnTo>
                    <a:pt x="348" y="168"/>
                  </a:lnTo>
                  <a:lnTo>
                    <a:pt x="348" y="168"/>
                  </a:lnTo>
                  <a:close/>
                  <a:moveTo>
                    <a:pt x="380" y="184"/>
                  </a:moveTo>
                  <a:lnTo>
                    <a:pt x="380" y="184"/>
                  </a:lnTo>
                  <a:lnTo>
                    <a:pt x="376" y="182"/>
                  </a:lnTo>
                  <a:lnTo>
                    <a:pt x="372" y="178"/>
                  </a:lnTo>
                  <a:lnTo>
                    <a:pt x="368" y="170"/>
                  </a:lnTo>
                  <a:lnTo>
                    <a:pt x="368" y="170"/>
                  </a:lnTo>
                  <a:lnTo>
                    <a:pt x="372" y="166"/>
                  </a:lnTo>
                  <a:lnTo>
                    <a:pt x="374" y="166"/>
                  </a:lnTo>
                  <a:lnTo>
                    <a:pt x="376" y="166"/>
                  </a:lnTo>
                  <a:lnTo>
                    <a:pt x="376" y="166"/>
                  </a:lnTo>
                  <a:lnTo>
                    <a:pt x="384" y="168"/>
                  </a:lnTo>
                  <a:lnTo>
                    <a:pt x="388" y="170"/>
                  </a:lnTo>
                  <a:lnTo>
                    <a:pt x="390" y="174"/>
                  </a:lnTo>
                  <a:lnTo>
                    <a:pt x="390" y="174"/>
                  </a:lnTo>
                  <a:lnTo>
                    <a:pt x="388" y="180"/>
                  </a:lnTo>
                  <a:lnTo>
                    <a:pt x="386" y="182"/>
                  </a:lnTo>
                  <a:lnTo>
                    <a:pt x="380" y="184"/>
                  </a:lnTo>
                  <a:lnTo>
                    <a:pt x="380" y="184"/>
                  </a:lnTo>
                  <a:close/>
                  <a:moveTo>
                    <a:pt x="410" y="174"/>
                  </a:moveTo>
                  <a:lnTo>
                    <a:pt x="410" y="174"/>
                  </a:lnTo>
                  <a:lnTo>
                    <a:pt x="406" y="172"/>
                  </a:lnTo>
                  <a:lnTo>
                    <a:pt x="406" y="170"/>
                  </a:lnTo>
                  <a:lnTo>
                    <a:pt x="406" y="168"/>
                  </a:lnTo>
                  <a:lnTo>
                    <a:pt x="406" y="168"/>
                  </a:lnTo>
                  <a:lnTo>
                    <a:pt x="404" y="166"/>
                  </a:lnTo>
                  <a:lnTo>
                    <a:pt x="402" y="164"/>
                  </a:lnTo>
                  <a:lnTo>
                    <a:pt x="402" y="160"/>
                  </a:lnTo>
                  <a:lnTo>
                    <a:pt x="404" y="156"/>
                  </a:lnTo>
                  <a:lnTo>
                    <a:pt x="404" y="156"/>
                  </a:lnTo>
                  <a:lnTo>
                    <a:pt x="404" y="154"/>
                  </a:lnTo>
                  <a:lnTo>
                    <a:pt x="404" y="154"/>
                  </a:lnTo>
                  <a:lnTo>
                    <a:pt x="406" y="154"/>
                  </a:lnTo>
                  <a:lnTo>
                    <a:pt x="406" y="154"/>
                  </a:lnTo>
                  <a:lnTo>
                    <a:pt x="412" y="156"/>
                  </a:lnTo>
                  <a:lnTo>
                    <a:pt x="414" y="162"/>
                  </a:lnTo>
                  <a:lnTo>
                    <a:pt x="414" y="162"/>
                  </a:lnTo>
                  <a:lnTo>
                    <a:pt x="418" y="170"/>
                  </a:lnTo>
                  <a:lnTo>
                    <a:pt x="416" y="172"/>
                  </a:lnTo>
                  <a:lnTo>
                    <a:pt x="410" y="174"/>
                  </a:lnTo>
                  <a:lnTo>
                    <a:pt x="410" y="174"/>
                  </a:lnTo>
                  <a:close/>
                  <a:moveTo>
                    <a:pt x="432" y="202"/>
                  </a:moveTo>
                  <a:lnTo>
                    <a:pt x="432" y="202"/>
                  </a:lnTo>
                  <a:lnTo>
                    <a:pt x="428" y="200"/>
                  </a:lnTo>
                  <a:lnTo>
                    <a:pt x="428" y="198"/>
                  </a:lnTo>
                  <a:lnTo>
                    <a:pt x="426" y="196"/>
                  </a:lnTo>
                  <a:lnTo>
                    <a:pt x="426" y="196"/>
                  </a:lnTo>
                  <a:lnTo>
                    <a:pt x="428" y="192"/>
                  </a:lnTo>
                  <a:lnTo>
                    <a:pt x="428" y="192"/>
                  </a:lnTo>
                  <a:lnTo>
                    <a:pt x="430" y="192"/>
                  </a:lnTo>
                  <a:lnTo>
                    <a:pt x="430" y="192"/>
                  </a:lnTo>
                  <a:lnTo>
                    <a:pt x="434" y="194"/>
                  </a:lnTo>
                  <a:lnTo>
                    <a:pt x="436" y="198"/>
                  </a:lnTo>
                  <a:lnTo>
                    <a:pt x="436" y="198"/>
                  </a:lnTo>
                  <a:lnTo>
                    <a:pt x="436" y="202"/>
                  </a:lnTo>
                  <a:lnTo>
                    <a:pt x="432" y="202"/>
                  </a:lnTo>
                  <a:lnTo>
                    <a:pt x="432" y="202"/>
                  </a:lnTo>
                  <a:close/>
                  <a:moveTo>
                    <a:pt x="470" y="218"/>
                  </a:moveTo>
                  <a:lnTo>
                    <a:pt x="470" y="218"/>
                  </a:lnTo>
                  <a:lnTo>
                    <a:pt x="468" y="212"/>
                  </a:lnTo>
                  <a:lnTo>
                    <a:pt x="470" y="210"/>
                  </a:lnTo>
                  <a:lnTo>
                    <a:pt x="472" y="208"/>
                  </a:lnTo>
                  <a:lnTo>
                    <a:pt x="472" y="208"/>
                  </a:lnTo>
                  <a:lnTo>
                    <a:pt x="474" y="214"/>
                  </a:lnTo>
                  <a:lnTo>
                    <a:pt x="472" y="216"/>
                  </a:lnTo>
                  <a:lnTo>
                    <a:pt x="470" y="218"/>
                  </a:lnTo>
                  <a:lnTo>
                    <a:pt x="470" y="218"/>
                  </a:lnTo>
                  <a:close/>
                  <a:moveTo>
                    <a:pt x="518" y="232"/>
                  </a:moveTo>
                  <a:lnTo>
                    <a:pt x="518" y="232"/>
                  </a:lnTo>
                  <a:lnTo>
                    <a:pt x="522" y="232"/>
                  </a:lnTo>
                  <a:lnTo>
                    <a:pt x="522" y="234"/>
                  </a:lnTo>
                  <a:lnTo>
                    <a:pt x="522" y="234"/>
                  </a:lnTo>
                  <a:lnTo>
                    <a:pt x="516" y="238"/>
                  </a:lnTo>
                  <a:lnTo>
                    <a:pt x="516" y="238"/>
                  </a:lnTo>
                  <a:lnTo>
                    <a:pt x="512" y="238"/>
                  </a:lnTo>
                  <a:lnTo>
                    <a:pt x="512" y="238"/>
                  </a:lnTo>
                  <a:lnTo>
                    <a:pt x="518" y="232"/>
                  </a:lnTo>
                  <a:lnTo>
                    <a:pt x="518" y="232"/>
                  </a:lnTo>
                  <a:close/>
                  <a:moveTo>
                    <a:pt x="552" y="384"/>
                  </a:moveTo>
                  <a:lnTo>
                    <a:pt x="552" y="384"/>
                  </a:lnTo>
                  <a:lnTo>
                    <a:pt x="548" y="384"/>
                  </a:lnTo>
                  <a:lnTo>
                    <a:pt x="546" y="386"/>
                  </a:lnTo>
                  <a:lnTo>
                    <a:pt x="546" y="386"/>
                  </a:lnTo>
                  <a:lnTo>
                    <a:pt x="546" y="388"/>
                  </a:lnTo>
                  <a:lnTo>
                    <a:pt x="548" y="392"/>
                  </a:lnTo>
                  <a:lnTo>
                    <a:pt x="548" y="392"/>
                  </a:lnTo>
                  <a:lnTo>
                    <a:pt x="554" y="398"/>
                  </a:lnTo>
                  <a:lnTo>
                    <a:pt x="554" y="406"/>
                  </a:lnTo>
                  <a:lnTo>
                    <a:pt x="554" y="420"/>
                  </a:lnTo>
                  <a:lnTo>
                    <a:pt x="554" y="420"/>
                  </a:lnTo>
                  <a:lnTo>
                    <a:pt x="552" y="424"/>
                  </a:lnTo>
                  <a:lnTo>
                    <a:pt x="546" y="426"/>
                  </a:lnTo>
                  <a:lnTo>
                    <a:pt x="538" y="426"/>
                  </a:lnTo>
                  <a:lnTo>
                    <a:pt x="532" y="424"/>
                  </a:lnTo>
                  <a:lnTo>
                    <a:pt x="532" y="424"/>
                  </a:lnTo>
                  <a:lnTo>
                    <a:pt x="520" y="418"/>
                  </a:lnTo>
                  <a:lnTo>
                    <a:pt x="518" y="416"/>
                  </a:lnTo>
                  <a:lnTo>
                    <a:pt x="516" y="412"/>
                  </a:lnTo>
                  <a:lnTo>
                    <a:pt x="514" y="408"/>
                  </a:lnTo>
                  <a:lnTo>
                    <a:pt x="516" y="404"/>
                  </a:lnTo>
                  <a:lnTo>
                    <a:pt x="520" y="390"/>
                  </a:lnTo>
                  <a:lnTo>
                    <a:pt x="520" y="390"/>
                  </a:lnTo>
                  <a:lnTo>
                    <a:pt x="520" y="386"/>
                  </a:lnTo>
                  <a:lnTo>
                    <a:pt x="518" y="382"/>
                  </a:lnTo>
                  <a:lnTo>
                    <a:pt x="518" y="382"/>
                  </a:lnTo>
                  <a:lnTo>
                    <a:pt x="508" y="364"/>
                  </a:lnTo>
                  <a:lnTo>
                    <a:pt x="500" y="346"/>
                  </a:lnTo>
                  <a:lnTo>
                    <a:pt x="500" y="346"/>
                  </a:lnTo>
                  <a:lnTo>
                    <a:pt x="500" y="342"/>
                  </a:lnTo>
                  <a:lnTo>
                    <a:pt x="500" y="338"/>
                  </a:lnTo>
                  <a:lnTo>
                    <a:pt x="504" y="334"/>
                  </a:lnTo>
                  <a:lnTo>
                    <a:pt x="504" y="334"/>
                  </a:lnTo>
                  <a:lnTo>
                    <a:pt x="512" y="328"/>
                  </a:lnTo>
                  <a:lnTo>
                    <a:pt x="522" y="322"/>
                  </a:lnTo>
                  <a:lnTo>
                    <a:pt x="530" y="318"/>
                  </a:lnTo>
                  <a:lnTo>
                    <a:pt x="536" y="318"/>
                  </a:lnTo>
                  <a:lnTo>
                    <a:pt x="542" y="318"/>
                  </a:lnTo>
                  <a:lnTo>
                    <a:pt x="542" y="318"/>
                  </a:lnTo>
                  <a:lnTo>
                    <a:pt x="546" y="320"/>
                  </a:lnTo>
                  <a:lnTo>
                    <a:pt x="548" y="322"/>
                  </a:lnTo>
                  <a:lnTo>
                    <a:pt x="548" y="324"/>
                  </a:lnTo>
                  <a:lnTo>
                    <a:pt x="548" y="324"/>
                  </a:lnTo>
                  <a:lnTo>
                    <a:pt x="548" y="332"/>
                  </a:lnTo>
                  <a:lnTo>
                    <a:pt x="546" y="334"/>
                  </a:lnTo>
                  <a:lnTo>
                    <a:pt x="544" y="334"/>
                  </a:lnTo>
                  <a:lnTo>
                    <a:pt x="544" y="334"/>
                  </a:lnTo>
                  <a:lnTo>
                    <a:pt x="538" y="336"/>
                  </a:lnTo>
                  <a:lnTo>
                    <a:pt x="534" y="338"/>
                  </a:lnTo>
                  <a:lnTo>
                    <a:pt x="532" y="342"/>
                  </a:lnTo>
                  <a:lnTo>
                    <a:pt x="528" y="346"/>
                  </a:lnTo>
                  <a:lnTo>
                    <a:pt x="528" y="346"/>
                  </a:lnTo>
                  <a:lnTo>
                    <a:pt x="534" y="354"/>
                  </a:lnTo>
                  <a:lnTo>
                    <a:pt x="536" y="356"/>
                  </a:lnTo>
                  <a:lnTo>
                    <a:pt x="540" y="360"/>
                  </a:lnTo>
                  <a:lnTo>
                    <a:pt x="540" y="360"/>
                  </a:lnTo>
                  <a:lnTo>
                    <a:pt x="542" y="362"/>
                  </a:lnTo>
                  <a:lnTo>
                    <a:pt x="544" y="366"/>
                  </a:lnTo>
                  <a:lnTo>
                    <a:pt x="544" y="370"/>
                  </a:lnTo>
                  <a:lnTo>
                    <a:pt x="542" y="376"/>
                  </a:lnTo>
                  <a:lnTo>
                    <a:pt x="542" y="376"/>
                  </a:lnTo>
                  <a:lnTo>
                    <a:pt x="550" y="370"/>
                  </a:lnTo>
                  <a:lnTo>
                    <a:pt x="552" y="370"/>
                  </a:lnTo>
                  <a:lnTo>
                    <a:pt x="554" y="370"/>
                  </a:lnTo>
                  <a:lnTo>
                    <a:pt x="558" y="374"/>
                  </a:lnTo>
                  <a:lnTo>
                    <a:pt x="560" y="378"/>
                  </a:lnTo>
                  <a:lnTo>
                    <a:pt x="560" y="378"/>
                  </a:lnTo>
                  <a:lnTo>
                    <a:pt x="560" y="382"/>
                  </a:lnTo>
                  <a:lnTo>
                    <a:pt x="558" y="384"/>
                  </a:lnTo>
                  <a:lnTo>
                    <a:pt x="552" y="384"/>
                  </a:lnTo>
                  <a:lnTo>
                    <a:pt x="552" y="384"/>
                  </a:lnTo>
                  <a:close/>
                  <a:moveTo>
                    <a:pt x="604" y="354"/>
                  </a:moveTo>
                  <a:lnTo>
                    <a:pt x="604" y="354"/>
                  </a:lnTo>
                  <a:lnTo>
                    <a:pt x="596" y="354"/>
                  </a:lnTo>
                  <a:lnTo>
                    <a:pt x="592" y="352"/>
                  </a:lnTo>
                  <a:lnTo>
                    <a:pt x="590" y="350"/>
                  </a:lnTo>
                  <a:lnTo>
                    <a:pt x="590" y="350"/>
                  </a:lnTo>
                  <a:lnTo>
                    <a:pt x="588" y="344"/>
                  </a:lnTo>
                  <a:lnTo>
                    <a:pt x="588" y="338"/>
                  </a:lnTo>
                  <a:lnTo>
                    <a:pt x="590" y="334"/>
                  </a:lnTo>
                  <a:lnTo>
                    <a:pt x="592" y="330"/>
                  </a:lnTo>
                  <a:lnTo>
                    <a:pt x="592" y="330"/>
                  </a:lnTo>
                  <a:lnTo>
                    <a:pt x="602" y="322"/>
                  </a:lnTo>
                  <a:lnTo>
                    <a:pt x="608" y="320"/>
                  </a:lnTo>
                  <a:lnTo>
                    <a:pt x="614" y="322"/>
                  </a:lnTo>
                  <a:lnTo>
                    <a:pt x="614" y="322"/>
                  </a:lnTo>
                  <a:lnTo>
                    <a:pt x="612" y="326"/>
                  </a:lnTo>
                  <a:lnTo>
                    <a:pt x="610" y="330"/>
                  </a:lnTo>
                  <a:lnTo>
                    <a:pt x="612" y="334"/>
                  </a:lnTo>
                  <a:lnTo>
                    <a:pt x="616" y="338"/>
                  </a:lnTo>
                  <a:lnTo>
                    <a:pt x="616" y="338"/>
                  </a:lnTo>
                  <a:lnTo>
                    <a:pt x="612" y="342"/>
                  </a:lnTo>
                  <a:lnTo>
                    <a:pt x="610" y="348"/>
                  </a:lnTo>
                  <a:lnTo>
                    <a:pt x="608" y="352"/>
                  </a:lnTo>
                  <a:lnTo>
                    <a:pt x="604" y="354"/>
                  </a:lnTo>
                  <a:lnTo>
                    <a:pt x="604" y="354"/>
                  </a:lnTo>
                  <a:close/>
                  <a:moveTo>
                    <a:pt x="784" y="76"/>
                  </a:moveTo>
                  <a:lnTo>
                    <a:pt x="784" y="76"/>
                  </a:lnTo>
                  <a:lnTo>
                    <a:pt x="778" y="78"/>
                  </a:lnTo>
                  <a:lnTo>
                    <a:pt x="778" y="74"/>
                  </a:lnTo>
                  <a:lnTo>
                    <a:pt x="778" y="74"/>
                  </a:lnTo>
                  <a:lnTo>
                    <a:pt x="784" y="68"/>
                  </a:lnTo>
                  <a:lnTo>
                    <a:pt x="784" y="68"/>
                  </a:lnTo>
                  <a:lnTo>
                    <a:pt x="786" y="70"/>
                  </a:lnTo>
                  <a:lnTo>
                    <a:pt x="788" y="74"/>
                  </a:lnTo>
                  <a:lnTo>
                    <a:pt x="786" y="76"/>
                  </a:lnTo>
                  <a:lnTo>
                    <a:pt x="784" y="76"/>
                  </a:lnTo>
                  <a:lnTo>
                    <a:pt x="784"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72"/>
            <p:cNvSpPr>
              <a:spLocks/>
            </p:cNvSpPr>
            <p:nvPr/>
          </p:nvSpPr>
          <p:spPr bwMode="auto">
            <a:xfrm>
              <a:off x="7213600" y="412750"/>
              <a:ext cx="1588" cy="1588"/>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73"/>
            <p:cNvSpPr>
              <a:spLocks/>
            </p:cNvSpPr>
            <p:nvPr/>
          </p:nvSpPr>
          <p:spPr bwMode="auto">
            <a:xfrm>
              <a:off x="4886325" y="714375"/>
              <a:ext cx="1588" cy="3175"/>
            </a:xfrm>
            <a:custGeom>
              <a:avLst/>
              <a:gdLst/>
              <a:ahLst/>
              <a:cxnLst>
                <a:cxn ang="0">
                  <a:pos x="0" y="0"/>
                </a:cxn>
                <a:cxn ang="0">
                  <a:pos x="0" y="0"/>
                </a:cxn>
                <a:cxn ang="0">
                  <a:pos x="0" y="2"/>
                </a:cxn>
                <a:cxn ang="0">
                  <a:pos x="0" y="2"/>
                </a:cxn>
                <a:cxn ang="0">
                  <a:pos x="0" y="0"/>
                </a:cxn>
                <a:cxn ang="0">
                  <a:pos x="0" y="0"/>
                </a:cxn>
              </a:cxnLst>
              <a:rect l="0" t="0" r="r" b="b"/>
              <a:pathLst>
                <a:path h="2">
                  <a:moveTo>
                    <a:pt x="0" y="0"/>
                  </a:moveTo>
                  <a:lnTo>
                    <a:pt x="0" y="0"/>
                  </a:lnTo>
                  <a:lnTo>
                    <a:pt x="0" y="2"/>
                  </a:lnTo>
                  <a:lnTo>
                    <a:pt x="0" y="2"/>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74"/>
            <p:cNvSpPr>
              <a:spLocks noEditPoints="1"/>
            </p:cNvSpPr>
            <p:nvPr/>
          </p:nvSpPr>
          <p:spPr bwMode="auto">
            <a:xfrm>
              <a:off x="4391025" y="336550"/>
              <a:ext cx="1644650" cy="2139950"/>
            </a:xfrm>
            <a:custGeom>
              <a:avLst/>
              <a:gdLst/>
              <a:ahLst/>
              <a:cxnLst>
                <a:cxn ang="0">
                  <a:pos x="924" y="772"/>
                </a:cxn>
                <a:cxn ang="0">
                  <a:pos x="872" y="710"/>
                </a:cxn>
                <a:cxn ang="0">
                  <a:pos x="776" y="662"/>
                </a:cxn>
                <a:cxn ang="0">
                  <a:pos x="708" y="686"/>
                </a:cxn>
                <a:cxn ang="0">
                  <a:pos x="618" y="592"/>
                </a:cxn>
                <a:cxn ang="0">
                  <a:pos x="544" y="532"/>
                </a:cxn>
                <a:cxn ang="0">
                  <a:pos x="646" y="462"/>
                </a:cxn>
                <a:cxn ang="0">
                  <a:pos x="712" y="378"/>
                </a:cxn>
                <a:cxn ang="0">
                  <a:pos x="734" y="344"/>
                </a:cxn>
                <a:cxn ang="0">
                  <a:pos x="798" y="318"/>
                </a:cxn>
                <a:cxn ang="0">
                  <a:pos x="806" y="264"/>
                </a:cxn>
                <a:cxn ang="0">
                  <a:pos x="854" y="208"/>
                </a:cxn>
                <a:cxn ang="0">
                  <a:pos x="776" y="164"/>
                </a:cxn>
                <a:cxn ang="0">
                  <a:pos x="698" y="160"/>
                </a:cxn>
                <a:cxn ang="0">
                  <a:pos x="666" y="212"/>
                </a:cxn>
                <a:cxn ang="0">
                  <a:pos x="610" y="104"/>
                </a:cxn>
                <a:cxn ang="0">
                  <a:pos x="672" y="54"/>
                </a:cxn>
                <a:cxn ang="0">
                  <a:pos x="734" y="80"/>
                </a:cxn>
                <a:cxn ang="0">
                  <a:pos x="792" y="126"/>
                </a:cxn>
                <a:cxn ang="0">
                  <a:pos x="782" y="80"/>
                </a:cxn>
                <a:cxn ang="0">
                  <a:pos x="774" y="54"/>
                </a:cxn>
                <a:cxn ang="0">
                  <a:pos x="732" y="28"/>
                </a:cxn>
                <a:cxn ang="0">
                  <a:pos x="640" y="24"/>
                </a:cxn>
                <a:cxn ang="0">
                  <a:pos x="618" y="30"/>
                </a:cxn>
                <a:cxn ang="0">
                  <a:pos x="630" y="70"/>
                </a:cxn>
                <a:cxn ang="0">
                  <a:pos x="570" y="24"/>
                </a:cxn>
                <a:cxn ang="0">
                  <a:pos x="574" y="60"/>
                </a:cxn>
                <a:cxn ang="0">
                  <a:pos x="536" y="52"/>
                </a:cxn>
                <a:cxn ang="0">
                  <a:pos x="468" y="68"/>
                </a:cxn>
                <a:cxn ang="0">
                  <a:pos x="338" y="48"/>
                </a:cxn>
                <a:cxn ang="0">
                  <a:pos x="258" y="48"/>
                </a:cxn>
                <a:cxn ang="0">
                  <a:pos x="12" y="56"/>
                </a:cxn>
                <a:cxn ang="0">
                  <a:pos x="52" y="100"/>
                </a:cxn>
                <a:cxn ang="0">
                  <a:pos x="78" y="160"/>
                </a:cxn>
                <a:cxn ang="0">
                  <a:pos x="128" y="136"/>
                </a:cxn>
                <a:cxn ang="0">
                  <a:pos x="200" y="146"/>
                </a:cxn>
                <a:cxn ang="0">
                  <a:pos x="282" y="194"/>
                </a:cxn>
                <a:cxn ang="0">
                  <a:pos x="338" y="252"/>
                </a:cxn>
                <a:cxn ang="0">
                  <a:pos x="354" y="380"/>
                </a:cxn>
                <a:cxn ang="0">
                  <a:pos x="448" y="528"/>
                </a:cxn>
                <a:cxn ang="0">
                  <a:pos x="442" y="480"/>
                </a:cxn>
                <a:cxn ang="0">
                  <a:pos x="582" y="612"/>
                </a:cxn>
                <a:cxn ang="0">
                  <a:pos x="692" y="678"/>
                </a:cxn>
                <a:cxn ang="0">
                  <a:pos x="676" y="826"/>
                </a:cxn>
                <a:cxn ang="0">
                  <a:pos x="746" y="1130"/>
                </a:cxn>
                <a:cxn ang="0">
                  <a:pos x="730" y="1262"/>
                </a:cxn>
                <a:cxn ang="0">
                  <a:pos x="748" y="1336"/>
                </a:cxn>
                <a:cxn ang="0">
                  <a:pos x="770" y="1310"/>
                </a:cxn>
                <a:cxn ang="0">
                  <a:pos x="800" y="1196"/>
                </a:cxn>
                <a:cxn ang="0">
                  <a:pos x="884" y="1132"/>
                </a:cxn>
                <a:cxn ang="0">
                  <a:pos x="968" y="1010"/>
                </a:cxn>
                <a:cxn ang="0">
                  <a:pos x="796" y="210"/>
                </a:cxn>
                <a:cxn ang="0">
                  <a:pos x="738" y="240"/>
                </a:cxn>
                <a:cxn ang="0">
                  <a:pos x="688" y="318"/>
                </a:cxn>
                <a:cxn ang="0">
                  <a:pos x="670" y="316"/>
                </a:cxn>
                <a:cxn ang="0">
                  <a:pos x="624" y="336"/>
                </a:cxn>
                <a:cxn ang="0">
                  <a:pos x="682" y="10"/>
                </a:cxn>
                <a:cxn ang="0">
                  <a:pos x="564" y="260"/>
                </a:cxn>
                <a:cxn ang="0">
                  <a:pos x="374" y="80"/>
                </a:cxn>
                <a:cxn ang="0">
                  <a:pos x="426" y="126"/>
                </a:cxn>
                <a:cxn ang="0">
                  <a:pos x="508" y="180"/>
                </a:cxn>
                <a:cxn ang="0">
                  <a:pos x="530" y="214"/>
                </a:cxn>
                <a:cxn ang="0">
                  <a:pos x="542" y="208"/>
                </a:cxn>
              </a:cxnLst>
              <a:rect l="0" t="0" r="r" b="b"/>
              <a:pathLst>
                <a:path w="1036" h="1348">
                  <a:moveTo>
                    <a:pt x="1028" y="824"/>
                  </a:moveTo>
                  <a:lnTo>
                    <a:pt x="1028" y="824"/>
                  </a:lnTo>
                  <a:lnTo>
                    <a:pt x="1022" y="824"/>
                  </a:lnTo>
                  <a:lnTo>
                    <a:pt x="1016" y="820"/>
                  </a:lnTo>
                  <a:lnTo>
                    <a:pt x="1008" y="812"/>
                  </a:lnTo>
                  <a:lnTo>
                    <a:pt x="1008" y="812"/>
                  </a:lnTo>
                  <a:lnTo>
                    <a:pt x="1004" y="808"/>
                  </a:lnTo>
                  <a:lnTo>
                    <a:pt x="998" y="804"/>
                  </a:lnTo>
                  <a:lnTo>
                    <a:pt x="992" y="800"/>
                  </a:lnTo>
                  <a:lnTo>
                    <a:pt x="984" y="800"/>
                  </a:lnTo>
                  <a:lnTo>
                    <a:pt x="984" y="800"/>
                  </a:lnTo>
                  <a:lnTo>
                    <a:pt x="970" y="800"/>
                  </a:lnTo>
                  <a:lnTo>
                    <a:pt x="964" y="798"/>
                  </a:lnTo>
                  <a:lnTo>
                    <a:pt x="962" y="796"/>
                  </a:lnTo>
                  <a:lnTo>
                    <a:pt x="962" y="796"/>
                  </a:lnTo>
                  <a:lnTo>
                    <a:pt x="956" y="788"/>
                  </a:lnTo>
                  <a:lnTo>
                    <a:pt x="950" y="784"/>
                  </a:lnTo>
                  <a:lnTo>
                    <a:pt x="934" y="778"/>
                  </a:lnTo>
                  <a:lnTo>
                    <a:pt x="934" y="778"/>
                  </a:lnTo>
                  <a:lnTo>
                    <a:pt x="930" y="786"/>
                  </a:lnTo>
                  <a:lnTo>
                    <a:pt x="928" y="788"/>
                  </a:lnTo>
                  <a:lnTo>
                    <a:pt x="922" y="790"/>
                  </a:lnTo>
                  <a:lnTo>
                    <a:pt x="922" y="790"/>
                  </a:lnTo>
                  <a:lnTo>
                    <a:pt x="928" y="782"/>
                  </a:lnTo>
                  <a:lnTo>
                    <a:pt x="928" y="778"/>
                  </a:lnTo>
                  <a:lnTo>
                    <a:pt x="928" y="774"/>
                  </a:lnTo>
                  <a:lnTo>
                    <a:pt x="928" y="774"/>
                  </a:lnTo>
                  <a:lnTo>
                    <a:pt x="924" y="772"/>
                  </a:lnTo>
                  <a:lnTo>
                    <a:pt x="924" y="772"/>
                  </a:lnTo>
                  <a:lnTo>
                    <a:pt x="914" y="774"/>
                  </a:lnTo>
                  <a:lnTo>
                    <a:pt x="914" y="774"/>
                  </a:lnTo>
                  <a:lnTo>
                    <a:pt x="912" y="778"/>
                  </a:lnTo>
                  <a:lnTo>
                    <a:pt x="912" y="782"/>
                  </a:lnTo>
                  <a:lnTo>
                    <a:pt x="910" y="784"/>
                  </a:lnTo>
                  <a:lnTo>
                    <a:pt x="910" y="784"/>
                  </a:lnTo>
                  <a:lnTo>
                    <a:pt x="906" y="782"/>
                  </a:lnTo>
                  <a:lnTo>
                    <a:pt x="906" y="782"/>
                  </a:lnTo>
                  <a:lnTo>
                    <a:pt x="906" y="774"/>
                  </a:lnTo>
                  <a:lnTo>
                    <a:pt x="908" y="770"/>
                  </a:lnTo>
                  <a:lnTo>
                    <a:pt x="912" y="768"/>
                  </a:lnTo>
                  <a:lnTo>
                    <a:pt x="912" y="768"/>
                  </a:lnTo>
                  <a:lnTo>
                    <a:pt x="916" y="762"/>
                  </a:lnTo>
                  <a:lnTo>
                    <a:pt x="916" y="762"/>
                  </a:lnTo>
                  <a:lnTo>
                    <a:pt x="916" y="762"/>
                  </a:lnTo>
                  <a:lnTo>
                    <a:pt x="916" y="762"/>
                  </a:lnTo>
                  <a:lnTo>
                    <a:pt x="918" y="756"/>
                  </a:lnTo>
                  <a:lnTo>
                    <a:pt x="918" y="754"/>
                  </a:lnTo>
                  <a:lnTo>
                    <a:pt x="916" y="752"/>
                  </a:lnTo>
                  <a:lnTo>
                    <a:pt x="916" y="752"/>
                  </a:lnTo>
                  <a:lnTo>
                    <a:pt x="912" y="750"/>
                  </a:lnTo>
                  <a:lnTo>
                    <a:pt x="912" y="746"/>
                  </a:lnTo>
                  <a:lnTo>
                    <a:pt x="910" y="738"/>
                  </a:lnTo>
                  <a:lnTo>
                    <a:pt x="910" y="738"/>
                  </a:lnTo>
                  <a:lnTo>
                    <a:pt x="904" y="726"/>
                  </a:lnTo>
                  <a:lnTo>
                    <a:pt x="896" y="716"/>
                  </a:lnTo>
                  <a:lnTo>
                    <a:pt x="886" y="710"/>
                  </a:lnTo>
                  <a:lnTo>
                    <a:pt x="880" y="710"/>
                  </a:lnTo>
                  <a:lnTo>
                    <a:pt x="872" y="710"/>
                  </a:lnTo>
                  <a:lnTo>
                    <a:pt x="872" y="710"/>
                  </a:lnTo>
                  <a:lnTo>
                    <a:pt x="866" y="710"/>
                  </a:lnTo>
                  <a:lnTo>
                    <a:pt x="860" y="706"/>
                  </a:lnTo>
                  <a:lnTo>
                    <a:pt x="854" y="702"/>
                  </a:lnTo>
                  <a:lnTo>
                    <a:pt x="852" y="698"/>
                  </a:lnTo>
                  <a:lnTo>
                    <a:pt x="852" y="698"/>
                  </a:lnTo>
                  <a:lnTo>
                    <a:pt x="848" y="690"/>
                  </a:lnTo>
                  <a:lnTo>
                    <a:pt x="842" y="686"/>
                  </a:lnTo>
                  <a:lnTo>
                    <a:pt x="836" y="682"/>
                  </a:lnTo>
                  <a:lnTo>
                    <a:pt x="828" y="682"/>
                  </a:lnTo>
                  <a:lnTo>
                    <a:pt x="828" y="682"/>
                  </a:lnTo>
                  <a:lnTo>
                    <a:pt x="830" y="678"/>
                  </a:lnTo>
                  <a:lnTo>
                    <a:pt x="832" y="674"/>
                  </a:lnTo>
                  <a:lnTo>
                    <a:pt x="830" y="672"/>
                  </a:lnTo>
                  <a:lnTo>
                    <a:pt x="826" y="668"/>
                  </a:lnTo>
                  <a:lnTo>
                    <a:pt x="826" y="668"/>
                  </a:lnTo>
                  <a:lnTo>
                    <a:pt x="820" y="664"/>
                  </a:lnTo>
                  <a:lnTo>
                    <a:pt x="814" y="662"/>
                  </a:lnTo>
                  <a:lnTo>
                    <a:pt x="808" y="662"/>
                  </a:lnTo>
                  <a:lnTo>
                    <a:pt x="800" y="666"/>
                  </a:lnTo>
                  <a:lnTo>
                    <a:pt x="800" y="666"/>
                  </a:lnTo>
                  <a:lnTo>
                    <a:pt x="798" y="666"/>
                  </a:lnTo>
                  <a:lnTo>
                    <a:pt x="796" y="664"/>
                  </a:lnTo>
                  <a:lnTo>
                    <a:pt x="796" y="664"/>
                  </a:lnTo>
                  <a:lnTo>
                    <a:pt x="790" y="662"/>
                  </a:lnTo>
                  <a:lnTo>
                    <a:pt x="782" y="662"/>
                  </a:lnTo>
                  <a:lnTo>
                    <a:pt x="782" y="662"/>
                  </a:lnTo>
                  <a:lnTo>
                    <a:pt x="778" y="662"/>
                  </a:lnTo>
                  <a:lnTo>
                    <a:pt x="776" y="662"/>
                  </a:lnTo>
                  <a:lnTo>
                    <a:pt x="776" y="660"/>
                  </a:lnTo>
                  <a:lnTo>
                    <a:pt x="776" y="660"/>
                  </a:lnTo>
                  <a:lnTo>
                    <a:pt x="770" y="652"/>
                  </a:lnTo>
                  <a:lnTo>
                    <a:pt x="766" y="652"/>
                  </a:lnTo>
                  <a:lnTo>
                    <a:pt x="760" y="654"/>
                  </a:lnTo>
                  <a:lnTo>
                    <a:pt x="754" y="656"/>
                  </a:lnTo>
                  <a:lnTo>
                    <a:pt x="754" y="656"/>
                  </a:lnTo>
                  <a:lnTo>
                    <a:pt x="752" y="658"/>
                  </a:lnTo>
                  <a:lnTo>
                    <a:pt x="750" y="658"/>
                  </a:lnTo>
                  <a:lnTo>
                    <a:pt x="748" y="656"/>
                  </a:lnTo>
                  <a:lnTo>
                    <a:pt x="748" y="656"/>
                  </a:lnTo>
                  <a:lnTo>
                    <a:pt x="746" y="652"/>
                  </a:lnTo>
                  <a:lnTo>
                    <a:pt x="746" y="650"/>
                  </a:lnTo>
                  <a:lnTo>
                    <a:pt x="750" y="648"/>
                  </a:lnTo>
                  <a:lnTo>
                    <a:pt x="750" y="648"/>
                  </a:lnTo>
                  <a:lnTo>
                    <a:pt x="752" y="646"/>
                  </a:lnTo>
                  <a:lnTo>
                    <a:pt x="750" y="642"/>
                  </a:lnTo>
                  <a:lnTo>
                    <a:pt x="750" y="642"/>
                  </a:lnTo>
                  <a:lnTo>
                    <a:pt x="738" y="652"/>
                  </a:lnTo>
                  <a:lnTo>
                    <a:pt x="730" y="656"/>
                  </a:lnTo>
                  <a:lnTo>
                    <a:pt x="722" y="658"/>
                  </a:lnTo>
                  <a:lnTo>
                    <a:pt x="722" y="658"/>
                  </a:lnTo>
                  <a:lnTo>
                    <a:pt x="720" y="662"/>
                  </a:lnTo>
                  <a:lnTo>
                    <a:pt x="720" y="662"/>
                  </a:lnTo>
                  <a:lnTo>
                    <a:pt x="718" y="668"/>
                  </a:lnTo>
                  <a:lnTo>
                    <a:pt x="716" y="674"/>
                  </a:lnTo>
                  <a:lnTo>
                    <a:pt x="710" y="680"/>
                  </a:lnTo>
                  <a:lnTo>
                    <a:pt x="708" y="686"/>
                  </a:lnTo>
                  <a:lnTo>
                    <a:pt x="708" y="686"/>
                  </a:lnTo>
                  <a:lnTo>
                    <a:pt x="698" y="676"/>
                  </a:lnTo>
                  <a:lnTo>
                    <a:pt x="692" y="672"/>
                  </a:lnTo>
                  <a:lnTo>
                    <a:pt x="688" y="674"/>
                  </a:lnTo>
                  <a:lnTo>
                    <a:pt x="684" y="674"/>
                  </a:lnTo>
                  <a:lnTo>
                    <a:pt x="684" y="674"/>
                  </a:lnTo>
                  <a:lnTo>
                    <a:pt x="678" y="678"/>
                  </a:lnTo>
                  <a:lnTo>
                    <a:pt x="672" y="678"/>
                  </a:lnTo>
                  <a:lnTo>
                    <a:pt x="666" y="676"/>
                  </a:lnTo>
                  <a:lnTo>
                    <a:pt x="662" y="670"/>
                  </a:lnTo>
                  <a:lnTo>
                    <a:pt x="662" y="670"/>
                  </a:lnTo>
                  <a:lnTo>
                    <a:pt x="658" y="664"/>
                  </a:lnTo>
                  <a:lnTo>
                    <a:pt x="656" y="660"/>
                  </a:lnTo>
                  <a:lnTo>
                    <a:pt x="654" y="648"/>
                  </a:lnTo>
                  <a:lnTo>
                    <a:pt x="658" y="626"/>
                  </a:lnTo>
                  <a:lnTo>
                    <a:pt x="658" y="626"/>
                  </a:lnTo>
                  <a:lnTo>
                    <a:pt x="656" y="616"/>
                  </a:lnTo>
                  <a:lnTo>
                    <a:pt x="652" y="610"/>
                  </a:lnTo>
                  <a:lnTo>
                    <a:pt x="646" y="606"/>
                  </a:lnTo>
                  <a:lnTo>
                    <a:pt x="638" y="606"/>
                  </a:lnTo>
                  <a:lnTo>
                    <a:pt x="638" y="606"/>
                  </a:lnTo>
                  <a:lnTo>
                    <a:pt x="626" y="606"/>
                  </a:lnTo>
                  <a:lnTo>
                    <a:pt x="616" y="608"/>
                  </a:lnTo>
                  <a:lnTo>
                    <a:pt x="616" y="608"/>
                  </a:lnTo>
                  <a:lnTo>
                    <a:pt x="614" y="602"/>
                  </a:lnTo>
                  <a:lnTo>
                    <a:pt x="614" y="602"/>
                  </a:lnTo>
                  <a:lnTo>
                    <a:pt x="616" y="600"/>
                  </a:lnTo>
                  <a:lnTo>
                    <a:pt x="618" y="598"/>
                  </a:lnTo>
                  <a:lnTo>
                    <a:pt x="618" y="592"/>
                  </a:lnTo>
                  <a:lnTo>
                    <a:pt x="618" y="592"/>
                  </a:lnTo>
                  <a:lnTo>
                    <a:pt x="626" y="560"/>
                  </a:lnTo>
                  <a:lnTo>
                    <a:pt x="626" y="560"/>
                  </a:lnTo>
                  <a:lnTo>
                    <a:pt x="630" y="554"/>
                  </a:lnTo>
                  <a:lnTo>
                    <a:pt x="630" y="552"/>
                  </a:lnTo>
                  <a:lnTo>
                    <a:pt x="630" y="550"/>
                  </a:lnTo>
                  <a:lnTo>
                    <a:pt x="630" y="550"/>
                  </a:lnTo>
                  <a:lnTo>
                    <a:pt x="626" y="548"/>
                  </a:lnTo>
                  <a:lnTo>
                    <a:pt x="622" y="548"/>
                  </a:lnTo>
                  <a:lnTo>
                    <a:pt x="616" y="548"/>
                  </a:lnTo>
                  <a:lnTo>
                    <a:pt x="616" y="548"/>
                  </a:lnTo>
                  <a:lnTo>
                    <a:pt x="610" y="550"/>
                  </a:lnTo>
                  <a:lnTo>
                    <a:pt x="606" y="552"/>
                  </a:lnTo>
                  <a:lnTo>
                    <a:pt x="604" y="556"/>
                  </a:lnTo>
                  <a:lnTo>
                    <a:pt x="602" y="562"/>
                  </a:lnTo>
                  <a:lnTo>
                    <a:pt x="602" y="562"/>
                  </a:lnTo>
                  <a:lnTo>
                    <a:pt x="600" y="568"/>
                  </a:lnTo>
                  <a:lnTo>
                    <a:pt x="598" y="572"/>
                  </a:lnTo>
                  <a:lnTo>
                    <a:pt x="594" y="576"/>
                  </a:lnTo>
                  <a:lnTo>
                    <a:pt x="588" y="580"/>
                  </a:lnTo>
                  <a:lnTo>
                    <a:pt x="582" y="580"/>
                  </a:lnTo>
                  <a:lnTo>
                    <a:pt x="576" y="582"/>
                  </a:lnTo>
                  <a:lnTo>
                    <a:pt x="572" y="580"/>
                  </a:lnTo>
                  <a:lnTo>
                    <a:pt x="566" y="578"/>
                  </a:lnTo>
                  <a:lnTo>
                    <a:pt x="566" y="578"/>
                  </a:lnTo>
                  <a:lnTo>
                    <a:pt x="556" y="568"/>
                  </a:lnTo>
                  <a:lnTo>
                    <a:pt x="550" y="558"/>
                  </a:lnTo>
                  <a:lnTo>
                    <a:pt x="546" y="546"/>
                  </a:lnTo>
                  <a:lnTo>
                    <a:pt x="544" y="532"/>
                  </a:lnTo>
                  <a:lnTo>
                    <a:pt x="544" y="532"/>
                  </a:lnTo>
                  <a:lnTo>
                    <a:pt x="546" y="516"/>
                  </a:lnTo>
                  <a:lnTo>
                    <a:pt x="548" y="500"/>
                  </a:lnTo>
                  <a:lnTo>
                    <a:pt x="548" y="500"/>
                  </a:lnTo>
                  <a:lnTo>
                    <a:pt x="550" y="490"/>
                  </a:lnTo>
                  <a:lnTo>
                    <a:pt x="552" y="480"/>
                  </a:lnTo>
                  <a:lnTo>
                    <a:pt x="556" y="472"/>
                  </a:lnTo>
                  <a:lnTo>
                    <a:pt x="562" y="468"/>
                  </a:lnTo>
                  <a:lnTo>
                    <a:pt x="570" y="464"/>
                  </a:lnTo>
                  <a:lnTo>
                    <a:pt x="578" y="462"/>
                  </a:lnTo>
                  <a:lnTo>
                    <a:pt x="586" y="462"/>
                  </a:lnTo>
                  <a:lnTo>
                    <a:pt x="598" y="466"/>
                  </a:lnTo>
                  <a:lnTo>
                    <a:pt x="598" y="466"/>
                  </a:lnTo>
                  <a:lnTo>
                    <a:pt x="602" y="466"/>
                  </a:lnTo>
                  <a:lnTo>
                    <a:pt x="604" y="466"/>
                  </a:lnTo>
                  <a:lnTo>
                    <a:pt x="608" y="464"/>
                  </a:lnTo>
                  <a:lnTo>
                    <a:pt x="608" y="460"/>
                  </a:lnTo>
                  <a:lnTo>
                    <a:pt x="608" y="460"/>
                  </a:lnTo>
                  <a:lnTo>
                    <a:pt x="610" y="456"/>
                  </a:lnTo>
                  <a:lnTo>
                    <a:pt x="612" y="454"/>
                  </a:lnTo>
                  <a:lnTo>
                    <a:pt x="614" y="454"/>
                  </a:lnTo>
                  <a:lnTo>
                    <a:pt x="614" y="454"/>
                  </a:lnTo>
                  <a:lnTo>
                    <a:pt x="628" y="454"/>
                  </a:lnTo>
                  <a:lnTo>
                    <a:pt x="636" y="456"/>
                  </a:lnTo>
                  <a:lnTo>
                    <a:pt x="640" y="458"/>
                  </a:lnTo>
                  <a:lnTo>
                    <a:pt x="642" y="460"/>
                  </a:lnTo>
                  <a:lnTo>
                    <a:pt x="642" y="460"/>
                  </a:lnTo>
                  <a:lnTo>
                    <a:pt x="644" y="462"/>
                  </a:lnTo>
                  <a:lnTo>
                    <a:pt x="646" y="462"/>
                  </a:lnTo>
                  <a:lnTo>
                    <a:pt x="646" y="462"/>
                  </a:lnTo>
                  <a:lnTo>
                    <a:pt x="652" y="460"/>
                  </a:lnTo>
                  <a:lnTo>
                    <a:pt x="658" y="464"/>
                  </a:lnTo>
                  <a:lnTo>
                    <a:pt x="662" y="468"/>
                  </a:lnTo>
                  <a:lnTo>
                    <a:pt x="664" y="474"/>
                  </a:lnTo>
                  <a:lnTo>
                    <a:pt x="664" y="474"/>
                  </a:lnTo>
                  <a:lnTo>
                    <a:pt x="664" y="484"/>
                  </a:lnTo>
                  <a:lnTo>
                    <a:pt x="668" y="492"/>
                  </a:lnTo>
                  <a:lnTo>
                    <a:pt x="678" y="510"/>
                  </a:lnTo>
                  <a:lnTo>
                    <a:pt x="678" y="510"/>
                  </a:lnTo>
                  <a:lnTo>
                    <a:pt x="682" y="502"/>
                  </a:lnTo>
                  <a:lnTo>
                    <a:pt x="682" y="496"/>
                  </a:lnTo>
                  <a:lnTo>
                    <a:pt x="682" y="488"/>
                  </a:lnTo>
                  <a:lnTo>
                    <a:pt x="680" y="482"/>
                  </a:lnTo>
                  <a:lnTo>
                    <a:pt x="680" y="482"/>
                  </a:lnTo>
                  <a:lnTo>
                    <a:pt x="674" y="460"/>
                  </a:lnTo>
                  <a:lnTo>
                    <a:pt x="672" y="452"/>
                  </a:lnTo>
                  <a:lnTo>
                    <a:pt x="672" y="444"/>
                  </a:lnTo>
                  <a:lnTo>
                    <a:pt x="676" y="438"/>
                  </a:lnTo>
                  <a:lnTo>
                    <a:pt x="682" y="432"/>
                  </a:lnTo>
                  <a:lnTo>
                    <a:pt x="700" y="416"/>
                  </a:lnTo>
                  <a:lnTo>
                    <a:pt x="700" y="416"/>
                  </a:lnTo>
                  <a:lnTo>
                    <a:pt x="706" y="410"/>
                  </a:lnTo>
                  <a:lnTo>
                    <a:pt x="712" y="402"/>
                  </a:lnTo>
                  <a:lnTo>
                    <a:pt x="714" y="398"/>
                  </a:lnTo>
                  <a:lnTo>
                    <a:pt x="714" y="394"/>
                  </a:lnTo>
                  <a:lnTo>
                    <a:pt x="714" y="388"/>
                  </a:lnTo>
                  <a:lnTo>
                    <a:pt x="712" y="382"/>
                  </a:lnTo>
                  <a:lnTo>
                    <a:pt x="712" y="382"/>
                  </a:lnTo>
                  <a:lnTo>
                    <a:pt x="712" y="378"/>
                  </a:lnTo>
                  <a:lnTo>
                    <a:pt x="712" y="378"/>
                  </a:lnTo>
                  <a:lnTo>
                    <a:pt x="710" y="376"/>
                  </a:lnTo>
                  <a:lnTo>
                    <a:pt x="710" y="376"/>
                  </a:lnTo>
                  <a:lnTo>
                    <a:pt x="712" y="370"/>
                  </a:lnTo>
                  <a:lnTo>
                    <a:pt x="712" y="364"/>
                  </a:lnTo>
                  <a:lnTo>
                    <a:pt x="712" y="364"/>
                  </a:lnTo>
                  <a:lnTo>
                    <a:pt x="712" y="362"/>
                  </a:lnTo>
                  <a:lnTo>
                    <a:pt x="712" y="362"/>
                  </a:lnTo>
                  <a:lnTo>
                    <a:pt x="714" y="360"/>
                  </a:lnTo>
                  <a:lnTo>
                    <a:pt x="714" y="360"/>
                  </a:lnTo>
                  <a:lnTo>
                    <a:pt x="714" y="368"/>
                  </a:lnTo>
                  <a:lnTo>
                    <a:pt x="714" y="372"/>
                  </a:lnTo>
                  <a:lnTo>
                    <a:pt x="716" y="376"/>
                  </a:lnTo>
                  <a:lnTo>
                    <a:pt x="716" y="376"/>
                  </a:lnTo>
                  <a:lnTo>
                    <a:pt x="722" y="372"/>
                  </a:lnTo>
                  <a:lnTo>
                    <a:pt x="722" y="368"/>
                  </a:lnTo>
                  <a:lnTo>
                    <a:pt x="720" y="364"/>
                  </a:lnTo>
                  <a:lnTo>
                    <a:pt x="720" y="362"/>
                  </a:lnTo>
                  <a:lnTo>
                    <a:pt x="720" y="362"/>
                  </a:lnTo>
                  <a:lnTo>
                    <a:pt x="726" y="362"/>
                  </a:lnTo>
                  <a:lnTo>
                    <a:pt x="728" y="360"/>
                  </a:lnTo>
                  <a:lnTo>
                    <a:pt x="730" y="356"/>
                  </a:lnTo>
                  <a:lnTo>
                    <a:pt x="730" y="352"/>
                  </a:lnTo>
                  <a:lnTo>
                    <a:pt x="730" y="352"/>
                  </a:lnTo>
                  <a:lnTo>
                    <a:pt x="730" y="350"/>
                  </a:lnTo>
                  <a:lnTo>
                    <a:pt x="732" y="348"/>
                  </a:lnTo>
                  <a:lnTo>
                    <a:pt x="736" y="348"/>
                  </a:lnTo>
                  <a:lnTo>
                    <a:pt x="736" y="348"/>
                  </a:lnTo>
                  <a:lnTo>
                    <a:pt x="734" y="344"/>
                  </a:lnTo>
                  <a:lnTo>
                    <a:pt x="736" y="342"/>
                  </a:lnTo>
                  <a:lnTo>
                    <a:pt x="744" y="342"/>
                  </a:lnTo>
                  <a:lnTo>
                    <a:pt x="744" y="342"/>
                  </a:lnTo>
                  <a:lnTo>
                    <a:pt x="754" y="338"/>
                  </a:lnTo>
                  <a:lnTo>
                    <a:pt x="754" y="338"/>
                  </a:lnTo>
                  <a:lnTo>
                    <a:pt x="756" y="338"/>
                  </a:lnTo>
                  <a:lnTo>
                    <a:pt x="756" y="334"/>
                  </a:lnTo>
                  <a:lnTo>
                    <a:pt x="756" y="334"/>
                  </a:lnTo>
                  <a:lnTo>
                    <a:pt x="754" y="328"/>
                  </a:lnTo>
                  <a:lnTo>
                    <a:pt x="756" y="322"/>
                  </a:lnTo>
                  <a:lnTo>
                    <a:pt x="760" y="318"/>
                  </a:lnTo>
                  <a:lnTo>
                    <a:pt x="764" y="314"/>
                  </a:lnTo>
                  <a:lnTo>
                    <a:pt x="764" y="314"/>
                  </a:lnTo>
                  <a:lnTo>
                    <a:pt x="776" y="308"/>
                  </a:lnTo>
                  <a:lnTo>
                    <a:pt x="786" y="302"/>
                  </a:lnTo>
                  <a:lnTo>
                    <a:pt x="786" y="302"/>
                  </a:lnTo>
                  <a:lnTo>
                    <a:pt x="790" y="300"/>
                  </a:lnTo>
                  <a:lnTo>
                    <a:pt x="796" y="298"/>
                  </a:lnTo>
                  <a:lnTo>
                    <a:pt x="802" y="298"/>
                  </a:lnTo>
                  <a:lnTo>
                    <a:pt x="810" y="302"/>
                  </a:lnTo>
                  <a:lnTo>
                    <a:pt x="810" y="302"/>
                  </a:lnTo>
                  <a:lnTo>
                    <a:pt x="804" y="302"/>
                  </a:lnTo>
                  <a:lnTo>
                    <a:pt x="800" y="302"/>
                  </a:lnTo>
                  <a:lnTo>
                    <a:pt x="794" y="308"/>
                  </a:lnTo>
                  <a:lnTo>
                    <a:pt x="794" y="308"/>
                  </a:lnTo>
                  <a:lnTo>
                    <a:pt x="792" y="312"/>
                  </a:lnTo>
                  <a:lnTo>
                    <a:pt x="794" y="316"/>
                  </a:lnTo>
                  <a:lnTo>
                    <a:pt x="794" y="316"/>
                  </a:lnTo>
                  <a:lnTo>
                    <a:pt x="798" y="318"/>
                  </a:lnTo>
                  <a:lnTo>
                    <a:pt x="800" y="316"/>
                  </a:lnTo>
                  <a:lnTo>
                    <a:pt x="800" y="316"/>
                  </a:lnTo>
                  <a:lnTo>
                    <a:pt x="804" y="310"/>
                  </a:lnTo>
                  <a:lnTo>
                    <a:pt x="810" y="308"/>
                  </a:lnTo>
                  <a:lnTo>
                    <a:pt x="822" y="304"/>
                  </a:lnTo>
                  <a:lnTo>
                    <a:pt x="822" y="304"/>
                  </a:lnTo>
                  <a:lnTo>
                    <a:pt x="826" y="302"/>
                  </a:lnTo>
                  <a:lnTo>
                    <a:pt x="828" y="300"/>
                  </a:lnTo>
                  <a:lnTo>
                    <a:pt x="828" y="298"/>
                  </a:lnTo>
                  <a:lnTo>
                    <a:pt x="828" y="298"/>
                  </a:lnTo>
                  <a:lnTo>
                    <a:pt x="826" y="296"/>
                  </a:lnTo>
                  <a:lnTo>
                    <a:pt x="824" y="296"/>
                  </a:lnTo>
                  <a:lnTo>
                    <a:pt x="820" y="296"/>
                  </a:lnTo>
                  <a:lnTo>
                    <a:pt x="820" y="296"/>
                  </a:lnTo>
                  <a:lnTo>
                    <a:pt x="814" y="294"/>
                  </a:lnTo>
                  <a:lnTo>
                    <a:pt x="808" y="292"/>
                  </a:lnTo>
                  <a:lnTo>
                    <a:pt x="802" y="288"/>
                  </a:lnTo>
                  <a:lnTo>
                    <a:pt x="800" y="282"/>
                  </a:lnTo>
                  <a:lnTo>
                    <a:pt x="800" y="282"/>
                  </a:lnTo>
                  <a:lnTo>
                    <a:pt x="800" y="278"/>
                  </a:lnTo>
                  <a:lnTo>
                    <a:pt x="798" y="276"/>
                  </a:lnTo>
                  <a:lnTo>
                    <a:pt x="792" y="274"/>
                  </a:lnTo>
                  <a:lnTo>
                    <a:pt x="792" y="274"/>
                  </a:lnTo>
                  <a:lnTo>
                    <a:pt x="796" y="272"/>
                  </a:lnTo>
                  <a:lnTo>
                    <a:pt x="796" y="272"/>
                  </a:lnTo>
                  <a:lnTo>
                    <a:pt x="802" y="268"/>
                  </a:lnTo>
                  <a:lnTo>
                    <a:pt x="804" y="266"/>
                  </a:lnTo>
                  <a:lnTo>
                    <a:pt x="806" y="264"/>
                  </a:lnTo>
                  <a:lnTo>
                    <a:pt x="806" y="264"/>
                  </a:lnTo>
                  <a:lnTo>
                    <a:pt x="804" y="260"/>
                  </a:lnTo>
                  <a:lnTo>
                    <a:pt x="800" y="260"/>
                  </a:lnTo>
                  <a:lnTo>
                    <a:pt x="794" y="260"/>
                  </a:lnTo>
                  <a:lnTo>
                    <a:pt x="794" y="260"/>
                  </a:lnTo>
                  <a:lnTo>
                    <a:pt x="786" y="262"/>
                  </a:lnTo>
                  <a:lnTo>
                    <a:pt x="786" y="262"/>
                  </a:lnTo>
                  <a:lnTo>
                    <a:pt x="766" y="270"/>
                  </a:lnTo>
                  <a:lnTo>
                    <a:pt x="766" y="270"/>
                  </a:lnTo>
                  <a:lnTo>
                    <a:pt x="778" y="258"/>
                  </a:lnTo>
                  <a:lnTo>
                    <a:pt x="790" y="250"/>
                  </a:lnTo>
                  <a:lnTo>
                    <a:pt x="796" y="248"/>
                  </a:lnTo>
                  <a:lnTo>
                    <a:pt x="804" y="246"/>
                  </a:lnTo>
                  <a:lnTo>
                    <a:pt x="810" y="246"/>
                  </a:lnTo>
                  <a:lnTo>
                    <a:pt x="818" y="248"/>
                  </a:lnTo>
                  <a:lnTo>
                    <a:pt x="818" y="248"/>
                  </a:lnTo>
                  <a:lnTo>
                    <a:pt x="826" y="248"/>
                  </a:lnTo>
                  <a:lnTo>
                    <a:pt x="834" y="248"/>
                  </a:lnTo>
                  <a:lnTo>
                    <a:pt x="846" y="242"/>
                  </a:lnTo>
                  <a:lnTo>
                    <a:pt x="858" y="236"/>
                  </a:lnTo>
                  <a:lnTo>
                    <a:pt x="864" y="232"/>
                  </a:lnTo>
                  <a:lnTo>
                    <a:pt x="870" y="232"/>
                  </a:lnTo>
                  <a:lnTo>
                    <a:pt x="870" y="232"/>
                  </a:lnTo>
                  <a:lnTo>
                    <a:pt x="870" y="230"/>
                  </a:lnTo>
                  <a:lnTo>
                    <a:pt x="872" y="230"/>
                  </a:lnTo>
                  <a:lnTo>
                    <a:pt x="872" y="226"/>
                  </a:lnTo>
                  <a:lnTo>
                    <a:pt x="872" y="226"/>
                  </a:lnTo>
                  <a:lnTo>
                    <a:pt x="870" y="218"/>
                  </a:lnTo>
                  <a:lnTo>
                    <a:pt x="866" y="214"/>
                  </a:lnTo>
                  <a:lnTo>
                    <a:pt x="854" y="208"/>
                  </a:lnTo>
                  <a:lnTo>
                    <a:pt x="854" y="208"/>
                  </a:lnTo>
                  <a:lnTo>
                    <a:pt x="856" y="206"/>
                  </a:lnTo>
                  <a:lnTo>
                    <a:pt x="856" y="206"/>
                  </a:lnTo>
                  <a:lnTo>
                    <a:pt x="858" y="204"/>
                  </a:lnTo>
                  <a:lnTo>
                    <a:pt x="858" y="204"/>
                  </a:lnTo>
                  <a:lnTo>
                    <a:pt x="858" y="204"/>
                  </a:lnTo>
                  <a:lnTo>
                    <a:pt x="858" y="204"/>
                  </a:lnTo>
                  <a:lnTo>
                    <a:pt x="842" y="198"/>
                  </a:lnTo>
                  <a:lnTo>
                    <a:pt x="842" y="198"/>
                  </a:lnTo>
                  <a:lnTo>
                    <a:pt x="832" y="192"/>
                  </a:lnTo>
                  <a:lnTo>
                    <a:pt x="828" y="188"/>
                  </a:lnTo>
                  <a:lnTo>
                    <a:pt x="826" y="184"/>
                  </a:lnTo>
                  <a:lnTo>
                    <a:pt x="826" y="184"/>
                  </a:lnTo>
                  <a:lnTo>
                    <a:pt x="824" y="174"/>
                  </a:lnTo>
                  <a:lnTo>
                    <a:pt x="818" y="166"/>
                  </a:lnTo>
                  <a:lnTo>
                    <a:pt x="812" y="158"/>
                  </a:lnTo>
                  <a:lnTo>
                    <a:pt x="808" y="150"/>
                  </a:lnTo>
                  <a:lnTo>
                    <a:pt x="808" y="150"/>
                  </a:lnTo>
                  <a:lnTo>
                    <a:pt x="806" y="146"/>
                  </a:lnTo>
                  <a:lnTo>
                    <a:pt x="802" y="146"/>
                  </a:lnTo>
                  <a:lnTo>
                    <a:pt x="800" y="148"/>
                  </a:lnTo>
                  <a:lnTo>
                    <a:pt x="798" y="152"/>
                  </a:lnTo>
                  <a:lnTo>
                    <a:pt x="798" y="152"/>
                  </a:lnTo>
                  <a:lnTo>
                    <a:pt x="796" y="158"/>
                  </a:lnTo>
                  <a:lnTo>
                    <a:pt x="790" y="162"/>
                  </a:lnTo>
                  <a:lnTo>
                    <a:pt x="786" y="164"/>
                  </a:lnTo>
                  <a:lnTo>
                    <a:pt x="780" y="164"/>
                  </a:lnTo>
                  <a:lnTo>
                    <a:pt x="780" y="164"/>
                  </a:lnTo>
                  <a:lnTo>
                    <a:pt x="776" y="164"/>
                  </a:lnTo>
                  <a:lnTo>
                    <a:pt x="770" y="160"/>
                  </a:lnTo>
                  <a:lnTo>
                    <a:pt x="766" y="156"/>
                  </a:lnTo>
                  <a:lnTo>
                    <a:pt x="764" y="150"/>
                  </a:lnTo>
                  <a:lnTo>
                    <a:pt x="764" y="150"/>
                  </a:lnTo>
                  <a:lnTo>
                    <a:pt x="762" y="144"/>
                  </a:lnTo>
                  <a:lnTo>
                    <a:pt x="760" y="138"/>
                  </a:lnTo>
                  <a:lnTo>
                    <a:pt x="756" y="136"/>
                  </a:lnTo>
                  <a:lnTo>
                    <a:pt x="750" y="134"/>
                  </a:lnTo>
                  <a:lnTo>
                    <a:pt x="750" y="134"/>
                  </a:lnTo>
                  <a:lnTo>
                    <a:pt x="746" y="130"/>
                  </a:lnTo>
                  <a:lnTo>
                    <a:pt x="740" y="126"/>
                  </a:lnTo>
                  <a:lnTo>
                    <a:pt x="736" y="124"/>
                  </a:lnTo>
                  <a:lnTo>
                    <a:pt x="730" y="124"/>
                  </a:lnTo>
                  <a:lnTo>
                    <a:pt x="718" y="124"/>
                  </a:lnTo>
                  <a:lnTo>
                    <a:pt x="706" y="122"/>
                  </a:lnTo>
                  <a:lnTo>
                    <a:pt x="706" y="122"/>
                  </a:lnTo>
                  <a:lnTo>
                    <a:pt x="704" y="120"/>
                  </a:lnTo>
                  <a:lnTo>
                    <a:pt x="702" y="122"/>
                  </a:lnTo>
                  <a:lnTo>
                    <a:pt x="700" y="124"/>
                  </a:lnTo>
                  <a:lnTo>
                    <a:pt x="700" y="130"/>
                  </a:lnTo>
                  <a:lnTo>
                    <a:pt x="700" y="130"/>
                  </a:lnTo>
                  <a:lnTo>
                    <a:pt x="702" y="136"/>
                  </a:lnTo>
                  <a:lnTo>
                    <a:pt x="704" y="142"/>
                  </a:lnTo>
                  <a:lnTo>
                    <a:pt x="704" y="148"/>
                  </a:lnTo>
                  <a:lnTo>
                    <a:pt x="704" y="150"/>
                  </a:lnTo>
                  <a:lnTo>
                    <a:pt x="700" y="154"/>
                  </a:lnTo>
                  <a:lnTo>
                    <a:pt x="700" y="154"/>
                  </a:lnTo>
                  <a:lnTo>
                    <a:pt x="698" y="156"/>
                  </a:lnTo>
                  <a:lnTo>
                    <a:pt x="698" y="160"/>
                  </a:lnTo>
                  <a:lnTo>
                    <a:pt x="698" y="162"/>
                  </a:lnTo>
                  <a:lnTo>
                    <a:pt x="702" y="166"/>
                  </a:lnTo>
                  <a:lnTo>
                    <a:pt x="702" y="166"/>
                  </a:lnTo>
                  <a:lnTo>
                    <a:pt x="710" y="172"/>
                  </a:lnTo>
                  <a:lnTo>
                    <a:pt x="712" y="180"/>
                  </a:lnTo>
                  <a:lnTo>
                    <a:pt x="712" y="184"/>
                  </a:lnTo>
                  <a:lnTo>
                    <a:pt x="710" y="188"/>
                  </a:lnTo>
                  <a:lnTo>
                    <a:pt x="706" y="192"/>
                  </a:lnTo>
                  <a:lnTo>
                    <a:pt x="702" y="194"/>
                  </a:lnTo>
                  <a:lnTo>
                    <a:pt x="702" y="194"/>
                  </a:lnTo>
                  <a:lnTo>
                    <a:pt x="694" y="200"/>
                  </a:lnTo>
                  <a:lnTo>
                    <a:pt x="692" y="204"/>
                  </a:lnTo>
                  <a:lnTo>
                    <a:pt x="690" y="206"/>
                  </a:lnTo>
                  <a:lnTo>
                    <a:pt x="692" y="214"/>
                  </a:lnTo>
                  <a:lnTo>
                    <a:pt x="694" y="222"/>
                  </a:lnTo>
                  <a:lnTo>
                    <a:pt x="694" y="222"/>
                  </a:lnTo>
                  <a:lnTo>
                    <a:pt x="696" y="226"/>
                  </a:lnTo>
                  <a:lnTo>
                    <a:pt x="696" y="226"/>
                  </a:lnTo>
                  <a:lnTo>
                    <a:pt x="694" y="230"/>
                  </a:lnTo>
                  <a:lnTo>
                    <a:pt x="692" y="232"/>
                  </a:lnTo>
                  <a:lnTo>
                    <a:pt x="686" y="238"/>
                  </a:lnTo>
                  <a:lnTo>
                    <a:pt x="686" y="238"/>
                  </a:lnTo>
                  <a:lnTo>
                    <a:pt x="684" y="238"/>
                  </a:lnTo>
                  <a:lnTo>
                    <a:pt x="682" y="238"/>
                  </a:lnTo>
                  <a:lnTo>
                    <a:pt x="678" y="234"/>
                  </a:lnTo>
                  <a:lnTo>
                    <a:pt x="678" y="234"/>
                  </a:lnTo>
                  <a:lnTo>
                    <a:pt x="672" y="228"/>
                  </a:lnTo>
                  <a:lnTo>
                    <a:pt x="668" y="220"/>
                  </a:lnTo>
                  <a:lnTo>
                    <a:pt x="666" y="212"/>
                  </a:lnTo>
                  <a:lnTo>
                    <a:pt x="666" y="204"/>
                  </a:lnTo>
                  <a:lnTo>
                    <a:pt x="666" y="204"/>
                  </a:lnTo>
                  <a:lnTo>
                    <a:pt x="664" y="200"/>
                  </a:lnTo>
                  <a:lnTo>
                    <a:pt x="664" y="198"/>
                  </a:lnTo>
                  <a:lnTo>
                    <a:pt x="658" y="198"/>
                  </a:lnTo>
                  <a:lnTo>
                    <a:pt x="658" y="198"/>
                  </a:lnTo>
                  <a:lnTo>
                    <a:pt x="648" y="196"/>
                  </a:lnTo>
                  <a:lnTo>
                    <a:pt x="638" y="192"/>
                  </a:lnTo>
                  <a:lnTo>
                    <a:pt x="618" y="184"/>
                  </a:lnTo>
                  <a:lnTo>
                    <a:pt x="618" y="184"/>
                  </a:lnTo>
                  <a:lnTo>
                    <a:pt x="606" y="178"/>
                  </a:lnTo>
                  <a:lnTo>
                    <a:pt x="598" y="176"/>
                  </a:lnTo>
                  <a:lnTo>
                    <a:pt x="592" y="178"/>
                  </a:lnTo>
                  <a:lnTo>
                    <a:pt x="592" y="178"/>
                  </a:lnTo>
                  <a:lnTo>
                    <a:pt x="588" y="174"/>
                  </a:lnTo>
                  <a:lnTo>
                    <a:pt x="580" y="166"/>
                  </a:lnTo>
                  <a:lnTo>
                    <a:pt x="568" y="150"/>
                  </a:lnTo>
                  <a:lnTo>
                    <a:pt x="568" y="150"/>
                  </a:lnTo>
                  <a:lnTo>
                    <a:pt x="570" y="140"/>
                  </a:lnTo>
                  <a:lnTo>
                    <a:pt x="576" y="130"/>
                  </a:lnTo>
                  <a:lnTo>
                    <a:pt x="586" y="122"/>
                  </a:lnTo>
                  <a:lnTo>
                    <a:pt x="596" y="116"/>
                  </a:lnTo>
                  <a:lnTo>
                    <a:pt x="596" y="116"/>
                  </a:lnTo>
                  <a:lnTo>
                    <a:pt x="598" y="116"/>
                  </a:lnTo>
                  <a:lnTo>
                    <a:pt x="600" y="114"/>
                  </a:lnTo>
                  <a:lnTo>
                    <a:pt x="600" y="114"/>
                  </a:lnTo>
                  <a:lnTo>
                    <a:pt x="604" y="108"/>
                  </a:lnTo>
                  <a:lnTo>
                    <a:pt x="606" y="104"/>
                  </a:lnTo>
                  <a:lnTo>
                    <a:pt x="610" y="104"/>
                  </a:lnTo>
                  <a:lnTo>
                    <a:pt x="610" y="104"/>
                  </a:lnTo>
                  <a:lnTo>
                    <a:pt x="616" y="104"/>
                  </a:lnTo>
                  <a:lnTo>
                    <a:pt x="620" y="102"/>
                  </a:lnTo>
                  <a:lnTo>
                    <a:pt x="624" y="98"/>
                  </a:lnTo>
                  <a:lnTo>
                    <a:pt x="628" y="94"/>
                  </a:lnTo>
                  <a:lnTo>
                    <a:pt x="628" y="94"/>
                  </a:lnTo>
                  <a:lnTo>
                    <a:pt x="628" y="92"/>
                  </a:lnTo>
                  <a:lnTo>
                    <a:pt x="628" y="92"/>
                  </a:lnTo>
                  <a:lnTo>
                    <a:pt x="630" y="90"/>
                  </a:lnTo>
                  <a:lnTo>
                    <a:pt x="632" y="86"/>
                  </a:lnTo>
                  <a:lnTo>
                    <a:pt x="634" y="82"/>
                  </a:lnTo>
                  <a:lnTo>
                    <a:pt x="638" y="78"/>
                  </a:lnTo>
                  <a:lnTo>
                    <a:pt x="638" y="78"/>
                  </a:lnTo>
                  <a:lnTo>
                    <a:pt x="642" y="80"/>
                  </a:lnTo>
                  <a:lnTo>
                    <a:pt x="644" y="82"/>
                  </a:lnTo>
                  <a:lnTo>
                    <a:pt x="648" y="82"/>
                  </a:lnTo>
                  <a:lnTo>
                    <a:pt x="652" y="80"/>
                  </a:lnTo>
                  <a:lnTo>
                    <a:pt x="652" y="80"/>
                  </a:lnTo>
                  <a:lnTo>
                    <a:pt x="656" y="80"/>
                  </a:lnTo>
                  <a:lnTo>
                    <a:pt x="656" y="80"/>
                  </a:lnTo>
                  <a:lnTo>
                    <a:pt x="664" y="78"/>
                  </a:lnTo>
                  <a:lnTo>
                    <a:pt x="668" y="74"/>
                  </a:lnTo>
                  <a:lnTo>
                    <a:pt x="668" y="70"/>
                  </a:lnTo>
                  <a:lnTo>
                    <a:pt x="666" y="62"/>
                  </a:lnTo>
                  <a:lnTo>
                    <a:pt x="666" y="62"/>
                  </a:lnTo>
                  <a:lnTo>
                    <a:pt x="666" y="60"/>
                  </a:lnTo>
                  <a:lnTo>
                    <a:pt x="666" y="60"/>
                  </a:lnTo>
                  <a:lnTo>
                    <a:pt x="672" y="54"/>
                  </a:lnTo>
                  <a:lnTo>
                    <a:pt x="672" y="54"/>
                  </a:lnTo>
                  <a:lnTo>
                    <a:pt x="670" y="52"/>
                  </a:lnTo>
                  <a:lnTo>
                    <a:pt x="666" y="50"/>
                  </a:lnTo>
                  <a:lnTo>
                    <a:pt x="662" y="48"/>
                  </a:lnTo>
                  <a:lnTo>
                    <a:pt x="662" y="48"/>
                  </a:lnTo>
                  <a:lnTo>
                    <a:pt x="662" y="44"/>
                  </a:lnTo>
                  <a:lnTo>
                    <a:pt x="662" y="44"/>
                  </a:lnTo>
                  <a:lnTo>
                    <a:pt x="676" y="44"/>
                  </a:lnTo>
                  <a:lnTo>
                    <a:pt x="690" y="42"/>
                  </a:lnTo>
                  <a:lnTo>
                    <a:pt x="704" y="44"/>
                  </a:lnTo>
                  <a:lnTo>
                    <a:pt x="710" y="46"/>
                  </a:lnTo>
                  <a:lnTo>
                    <a:pt x="716" y="50"/>
                  </a:lnTo>
                  <a:lnTo>
                    <a:pt x="716" y="50"/>
                  </a:lnTo>
                  <a:lnTo>
                    <a:pt x="716" y="52"/>
                  </a:lnTo>
                  <a:lnTo>
                    <a:pt x="714" y="52"/>
                  </a:lnTo>
                  <a:lnTo>
                    <a:pt x="712" y="54"/>
                  </a:lnTo>
                  <a:lnTo>
                    <a:pt x="712" y="56"/>
                  </a:lnTo>
                  <a:lnTo>
                    <a:pt x="712" y="56"/>
                  </a:lnTo>
                  <a:lnTo>
                    <a:pt x="720" y="54"/>
                  </a:lnTo>
                  <a:lnTo>
                    <a:pt x="720" y="54"/>
                  </a:lnTo>
                  <a:lnTo>
                    <a:pt x="726" y="56"/>
                  </a:lnTo>
                  <a:lnTo>
                    <a:pt x="732" y="58"/>
                  </a:lnTo>
                  <a:lnTo>
                    <a:pt x="738" y="62"/>
                  </a:lnTo>
                  <a:lnTo>
                    <a:pt x="742" y="68"/>
                  </a:lnTo>
                  <a:lnTo>
                    <a:pt x="742" y="68"/>
                  </a:lnTo>
                  <a:lnTo>
                    <a:pt x="742" y="70"/>
                  </a:lnTo>
                  <a:lnTo>
                    <a:pt x="742" y="74"/>
                  </a:lnTo>
                  <a:lnTo>
                    <a:pt x="742" y="74"/>
                  </a:lnTo>
                  <a:lnTo>
                    <a:pt x="738" y="76"/>
                  </a:lnTo>
                  <a:lnTo>
                    <a:pt x="734" y="80"/>
                  </a:lnTo>
                  <a:lnTo>
                    <a:pt x="730" y="82"/>
                  </a:lnTo>
                  <a:lnTo>
                    <a:pt x="730" y="86"/>
                  </a:lnTo>
                  <a:lnTo>
                    <a:pt x="732" y="88"/>
                  </a:lnTo>
                  <a:lnTo>
                    <a:pt x="732" y="88"/>
                  </a:lnTo>
                  <a:lnTo>
                    <a:pt x="728" y="90"/>
                  </a:lnTo>
                  <a:lnTo>
                    <a:pt x="728" y="90"/>
                  </a:lnTo>
                  <a:lnTo>
                    <a:pt x="724" y="92"/>
                  </a:lnTo>
                  <a:lnTo>
                    <a:pt x="722" y="92"/>
                  </a:lnTo>
                  <a:lnTo>
                    <a:pt x="722" y="94"/>
                  </a:lnTo>
                  <a:lnTo>
                    <a:pt x="722" y="94"/>
                  </a:lnTo>
                  <a:lnTo>
                    <a:pt x="718" y="94"/>
                  </a:lnTo>
                  <a:lnTo>
                    <a:pt x="716" y="94"/>
                  </a:lnTo>
                  <a:lnTo>
                    <a:pt x="710" y="92"/>
                  </a:lnTo>
                  <a:lnTo>
                    <a:pt x="710" y="92"/>
                  </a:lnTo>
                  <a:lnTo>
                    <a:pt x="702" y="92"/>
                  </a:lnTo>
                  <a:lnTo>
                    <a:pt x="700" y="94"/>
                  </a:lnTo>
                  <a:lnTo>
                    <a:pt x="700" y="98"/>
                  </a:lnTo>
                  <a:lnTo>
                    <a:pt x="700" y="98"/>
                  </a:lnTo>
                  <a:lnTo>
                    <a:pt x="700" y="100"/>
                  </a:lnTo>
                  <a:lnTo>
                    <a:pt x="702" y="102"/>
                  </a:lnTo>
                  <a:lnTo>
                    <a:pt x="708" y="102"/>
                  </a:lnTo>
                  <a:lnTo>
                    <a:pt x="708" y="102"/>
                  </a:lnTo>
                  <a:lnTo>
                    <a:pt x="732" y="98"/>
                  </a:lnTo>
                  <a:lnTo>
                    <a:pt x="732" y="98"/>
                  </a:lnTo>
                  <a:lnTo>
                    <a:pt x="742" y="108"/>
                  </a:lnTo>
                  <a:lnTo>
                    <a:pt x="754" y="116"/>
                  </a:lnTo>
                  <a:lnTo>
                    <a:pt x="754" y="116"/>
                  </a:lnTo>
                  <a:lnTo>
                    <a:pt x="772" y="122"/>
                  </a:lnTo>
                  <a:lnTo>
                    <a:pt x="792" y="126"/>
                  </a:lnTo>
                  <a:lnTo>
                    <a:pt x="792" y="126"/>
                  </a:lnTo>
                  <a:lnTo>
                    <a:pt x="788" y="122"/>
                  </a:lnTo>
                  <a:lnTo>
                    <a:pt x="782" y="118"/>
                  </a:lnTo>
                  <a:lnTo>
                    <a:pt x="778" y="114"/>
                  </a:lnTo>
                  <a:lnTo>
                    <a:pt x="774" y="110"/>
                  </a:lnTo>
                  <a:lnTo>
                    <a:pt x="774" y="110"/>
                  </a:lnTo>
                  <a:lnTo>
                    <a:pt x="780" y="110"/>
                  </a:lnTo>
                  <a:lnTo>
                    <a:pt x="784" y="112"/>
                  </a:lnTo>
                  <a:lnTo>
                    <a:pt x="788" y="114"/>
                  </a:lnTo>
                  <a:lnTo>
                    <a:pt x="792" y="116"/>
                  </a:lnTo>
                  <a:lnTo>
                    <a:pt x="792" y="116"/>
                  </a:lnTo>
                  <a:lnTo>
                    <a:pt x="798" y="118"/>
                  </a:lnTo>
                  <a:lnTo>
                    <a:pt x="800" y="118"/>
                  </a:lnTo>
                  <a:lnTo>
                    <a:pt x="800" y="116"/>
                  </a:lnTo>
                  <a:lnTo>
                    <a:pt x="800" y="116"/>
                  </a:lnTo>
                  <a:lnTo>
                    <a:pt x="802" y="110"/>
                  </a:lnTo>
                  <a:lnTo>
                    <a:pt x="802" y="108"/>
                  </a:lnTo>
                  <a:lnTo>
                    <a:pt x="802" y="106"/>
                  </a:lnTo>
                  <a:lnTo>
                    <a:pt x="802" y="106"/>
                  </a:lnTo>
                  <a:lnTo>
                    <a:pt x="796" y="102"/>
                  </a:lnTo>
                  <a:lnTo>
                    <a:pt x="794" y="98"/>
                  </a:lnTo>
                  <a:lnTo>
                    <a:pt x="790" y="96"/>
                  </a:lnTo>
                  <a:lnTo>
                    <a:pt x="790" y="96"/>
                  </a:lnTo>
                  <a:lnTo>
                    <a:pt x="786" y="94"/>
                  </a:lnTo>
                  <a:lnTo>
                    <a:pt x="782" y="92"/>
                  </a:lnTo>
                  <a:lnTo>
                    <a:pt x="780" y="88"/>
                  </a:lnTo>
                  <a:lnTo>
                    <a:pt x="782" y="82"/>
                  </a:lnTo>
                  <a:lnTo>
                    <a:pt x="782" y="82"/>
                  </a:lnTo>
                  <a:lnTo>
                    <a:pt x="782" y="80"/>
                  </a:lnTo>
                  <a:lnTo>
                    <a:pt x="784" y="78"/>
                  </a:lnTo>
                  <a:lnTo>
                    <a:pt x="788" y="80"/>
                  </a:lnTo>
                  <a:lnTo>
                    <a:pt x="792" y="82"/>
                  </a:lnTo>
                  <a:lnTo>
                    <a:pt x="796" y="84"/>
                  </a:lnTo>
                  <a:lnTo>
                    <a:pt x="796" y="84"/>
                  </a:lnTo>
                  <a:lnTo>
                    <a:pt x="798" y="84"/>
                  </a:lnTo>
                  <a:lnTo>
                    <a:pt x="798" y="84"/>
                  </a:lnTo>
                  <a:lnTo>
                    <a:pt x="802" y="92"/>
                  </a:lnTo>
                  <a:lnTo>
                    <a:pt x="806" y="94"/>
                  </a:lnTo>
                  <a:lnTo>
                    <a:pt x="812" y="92"/>
                  </a:lnTo>
                  <a:lnTo>
                    <a:pt x="816" y="88"/>
                  </a:lnTo>
                  <a:lnTo>
                    <a:pt x="816" y="88"/>
                  </a:lnTo>
                  <a:lnTo>
                    <a:pt x="822" y="84"/>
                  </a:lnTo>
                  <a:lnTo>
                    <a:pt x="826" y="80"/>
                  </a:lnTo>
                  <a:lnTo>
                    <a:pt x="826" y="78"/>
                  </a:lnTo>
                  <a:lnTo>
                    <a:pt x="826" y="78"/>
                  </a:lnTo>
                  <a:lnTo>
                    <a:pt x="824" y="76"/>
                  </a:lnTo>
                  <a:lnTo>
                    <a:pt x="822" y="76"/>
                  </a:lnTo>
                  <a:lnTo>
                    <a:pt x="820" y="76"/>
                  </a:lnTo>
                  <a:lnTo>
                    <a:pt x="816" y="76"/>
                  </a:lnTo>
                  <a:lnTo>
                    <a:pt x="816" y="76"/>
                  </a:lnTo>
                  <a:lnTo>
                    <a:pt x="810" y="72"/>
                  </a:lnTo>
                  <a:lnTo>
                    <a:pt x="810" y="72"/>
                  </a:lnTo>
                  <a:lnTo>
                    <a:pt x="802" y="66"/>
                  </a:lnTo>
                  <a:lnTo>
                    <a:pt x="794" y="64"/>
                  </a:lnTo>
                  <a:lnTo>
                    <a:pt x="784" y="62"/>
                  </a:lnTo>
                  <a:lnTo>
                    <a:pt x="776" y="60"/>
                  </a:lnTo>
                  <a:lnTo>
                    <a:pt x="776" y="60"/>
                  </a:lnTo>
                  <a:lnTo>
                    <a:pt x="774" y="54"/>
                  </a:lnTo>
                  <a:lnTo>
                    <a:pt x="774" y="54"/>
                  </a:lnTo>
                  <a:lnTo>
                    <a:pt x="772" y="52"/>
                  </a:lnTo>
                  <a:lnTo>
                    <a:pt x="772" y="52"/>
                  </a:lnTo>
                  <a:lnTo>
                    <a:pt x="772" y="52"/>
                  </a:lnTo>
                  <a:lnTo>
                    <a:pt x="772" y="52"/>
                  </a:lnTo>
                  <a:lnTo>
                    <a:pt x="772" y="52"/>
                  </a:lnTo>
                  <a:lnTo>
                    <a:pt x="772" y="52"/>
                  </a:lnTo>
                  <a:lnTo>
                    <a:pt x="774" y="48"/>
                  </a:lnTo>
                  <a:lnTo>
                    <a:pt x="774" y="48"/>
                  </a:lnTo>
                  <a:lnTo>
                    <a:pt x="770" y="42"/>
                  </a:lnTo>
                  <a:lnTo>
                    <a:pt x="770" y="42"/>
                  </a:lnTo>
                  <a:lnTo>
                    <a:pt x="770" y="42"/>
                  </a:lnTo>
                  <a:lnTo>
                    <a:pt x="774" y="40"/>
                  </a:lnTo>
                  <a:lnTo>
                    <a:pt x="774" y="40"/>
                  </a:lnTo>
                  <a:lnTo>
                    <a:pt x="772" y="38"/>
                  </a:lnTo>
                  <a:lnTo>
                    <a:pt x="768" y="36"/>
                  </a:lnTo>
                  <a:lnTo>
                    <a:pt x="762" y="36"/>
                  </a:lnTo>
                  <a:lnTo>
                    <a:pt x="762" y="36"/>
                  </a:lnTo>
                  <a:lnTo>
                    <a:pt x="756" y="36"/>
                  </a:lnTo>
                  <a:lnTo>
                    <a:pt x="754" y="36"/>
                  </a:lnTo>
                  <a:lnTo>
                    <a:pt x="752" y="32"/>
                  </a:lnTo>
                  <a:lnTo>
                    <a:pt x="752" y="32"/>
                  </a:lnTo>
                  <a:lnTo>
                    <a:pt x="750" y="28"/>
                  </a:lnTo>
                  <a:lnTo>
                    <a:pt x="746" y="26"/>
                  </a:lnTo>
                  <a:lnTo>
                    <a:pt x="742" y="26"/>
                  </a:lnTo>
                  <a:lnTo>
                    <a:pt x="738" y="28"/>
                  </a:lnTo>
                  <a:lnTo>
                    <a:pt x="738" y="28"/>
                  </a:lnTo>
                  <a:lnTo>
                    <a:pt x="734" y="30"/>
                  </a:lnTo>
                  <a:lnTo>
                    <a:pt x="732" y="28"/>
                  </a:lnTo>
                  <a:lnTo>
                    <a:pt x="728" y="26"/>
                  </a:lnTo>
                  <a:lnTo>
                    <a:pt x="724" y="28"/>
                  </a:lnTo>
                  <a:lnTo>
                    <a:pt x="724" y="28"/>
                  </a:lnTo>
                  <a:lnTo>
                    <a:pt x="722" y="20"/>
                  </a:lnTo>
                  <a:lnTo>
                    <a:pt x="718" y="18"/>
                  </a:lnTo>
                  <a:lnTo>
                    <a:pt x="708" y="14"/>
                  </a:lnTo>
                  <a:lnTo>
                    <a:pt x="708" y="14"/>
                  </a:lnTo>
                  <a:lnTo>
                    <a:pt x="706" y="14"/>
                  </a:lnTo>
                  <a:lnTo>
                    <a:pt x="706" y="14"/>
                  </a:lnTo>
                  <a:lnTo>
                    <a:pt x="710" y="12"/>
                  </a:lnTo>
                  <a:lnTo>
                    <a:pt x="710" y="10"/>
                  </a:lnTo>
                  <a:lnTo>
                    <a:pt x="708" y="8"/>
                  </a:lnTo>
                  <a:lnTo>
                    <a:pt x="708" y="8"/>
                  </a:lnTo>
                  <a:lnTo>
                    <a:pt x="700" y="6"/>
                  </a:lnTo>
                  <a:lnTo>
                    <a:pt x="694" y="4"/>
                  </a:lnTo>
                  <a:lnTo>
                    <a:pt x="680" y="6"/>
                  </a:lnTo>
                  <a:lnTo>
                    <a:pt x="680" y="6"/>
                  </a:lnTo>
                  <a:lnTo>
                    <a:pt x="678" y="6"/>
                  </a:lnTo>
                  <a:lnTo>
                    <a:pt x="678" y="8"/>
                  </a:lnTo>
                  <a:lnTo>
                    <a:pt x="680" y="10"/>
                  </a:lnTo>
                  <a:lnTo>
                    <a:pt x="680" y="10"/>
                  </a:lnTo>
                  <a:lnTo>
                    <a:pt x="672" y="6"/>
                  </a:lnTo>
                  <a:lnTo>
                    <a:pt x="666" y="4"/>
                  </a:lnTo>
                  <a:lnTo>
                    <a:pt x="658" y="6"/>
                  </a:lnTo>
                  <a:lnTo>
                    <a:pt x="650" y="8"/>
                  </a:lnTo>
                  <a:lnTo>
                    <a:pt x="650" y="8"/>
                  </a:lnTo>
                  <a:lnTo>
                    <a:pt x="646" y="10"/>
                  </a:lnTo>
                  <a:lnTo>
                    <a:pt x="644" y="14"/>
                  </a:lnTo>
                  <a:lnTo>
                    <a:pt x="640" y="24"/>
                  </a:lnTo>
                  <a:lnTo>
                    <a:pt x="640" y="24"/>
                  </a:lnTo>
                  <a:lnTo>
                    <a:pt x="644" y="24"/>
                  </a:lnTo>
                  <a:lnTo>
                    <a:pt x="646" y="26"/>
                  </a:lnTo>
                  <a:lnTo>
                    <a:pt x="646" y="26"/>
                  </a:lnTo>
                  <a:lnTo>
                    <a:pt x="648" y="30"/>
                  </a:lnTo>
                  <a:lnTo>
                    <a:pt x="646" y="32"/>
                  </a:lnTo>
                  <a:lnTo>
                    <a:pt x="646" y="32"/>
                  </a:lnTo>
                  <a:lnTo>
                    <a:pt x="642" y="32"/>
                  </a:lnTo>
                  <a:lnTo>
                    <a:pt x="642" y="30"/>
                  </a:lnTo>
                  <a:lnTo>
                    <a:pt x="642" y="28"/>
                  </a:lnTo>
                  <a:lnTo>
                    <a:pt x="640" y="26"/>
                  </a:lnTo>
                  <a:lnTo>
                    <a:pt x="640" y="26"/>
                  </a:lnTo>
                  <a:lnTo>
                    <a:pt x="634" y="20"/>
                  </a:lnTo>
                  <a:lnTo>
                    <a:pt x="632" y="16"/>
                  </a:lnTo>
                  <a:lnTo>
                    <a:pt x="634" y="10"/>
                  </a:lnTo>
                  <a:lnTo>
                    <a:pt x="642" y="4"/>
                  </a:lnTo>
                  <a:lnTo>
                    <a:pt x="642" y="4"/>
                  </a:lnTo>
                  <a:lnTo>
                    <a:pt x="636" y="2"/>
                  </a:lnTo>
                  <a:lnTo>
                    <a:pt x="630" y="2"/>
                  </a:lnTo>
                  <a:lnTo>
                    <a:pt x="620" y="6"/>
                  </a:lnTo>
                  <a:lnTo>
                    <a:pt x="620" y="6"/>
                  </a:lnTo>
                  <a:lnTo>
                    <a:pt x="614" y="10"/>
                  </a:lnTo>
                  <a:lnTo>
                    <a:pt x="610" y="14"/>
                  </a:lnTo>
                  <a:lnTo>
                    <a:pt x="606" y="20"/>
                  </a:lnTo>
                  <a:lnTo>
                    <a:pt x="606" y="26"/>
                  </a:lnTo>
                  <a:lnTo>
                    <a:pt x="606" y="26"/>
                  </a:lnTo>
                  <a:lnTo>
                    <a:pt x="608" y="30"/>
                  </a:lnTo>
                  <a:lnTo>
                    <a:pt x="612" y="30"/>
                  </a:lnTo>
                  <a:lnTo>
                    <a:pt x="618" y="30"/>
                  </a:lnTo>
                  <a:lnTo>
                    <a:pt x="622" y="30"/>
                  </a:lnTo>
                  <a:lnTo>
                    <a:pt x="622" y="30"/>
                  </a:lnTo>
                  <a:lnTo>
                    <a:pt x="620" y="32"/>
                  </a:lnTo>
                  <a:lnTo>
                    <a:pt x="618" y="32"/>
                  </a:lnTo>
                  <a:lnTo>
                    <a:pt x="618" y="32"/>
                  </a:lnTo>
                  <a:lnTo>
                    <a:pt x="612" y="32"/>
                  </a:lnTo>
                  <a:lnTo>
                    <a:pt x="612" y="32"/>
                  </a:lnTo>
                  <a:lnTo>
                    <a:pt x="612" y="34"/>
                  </a:lnTo>
                  <a:lnTo>
                    <a:pt x="614" y="36"/>
                  </a:lnTo>
                  <a:lnTo>
                    <a:pt x="616" y="38"/>
                  </a:lnTo>
                  <a:lnTo>
                    <a:pt x="616" y="38"/>
                  </a:lnTo>
                  <a:lnTo>
                    <a:pt x="622" y="40"/>
                  </a:lnTo>
                  <a:lnTo>
                    <a:pt x="626" y="40"/>
                  </a:lnTo>
                  <a:lnTo>
                    <a:pt x="632" y="40"/>
                  </a:lnTo>
                  <a:lnTo>
                    <a:pt x="638" y="42"/>
                  </a:lnTo>
                  <a:lnTo>
                    <a:pt x="638" y="42"/>
                  </a:lnTo>
                  <a:lnTo>
                    <a:pt x="640" y="48"/>
                  </a:lnTo>
                  <a:lnTo>
                    <a:pt x="640" y="50"/>
                  </a:lnTo>
                  <a:lnTo>
                    <a:pt x="642" y="52"/>
                  </a:lnTo>
                  <a:lnTo>
                    <a:pt x="642" y="52"/>
                  </a:lnTo>
                  <a:lnTo>
                    <a:pt x="646" y="54"/>
                  </a:lnTo>
                  <a:lnTo>
                    <a:pt x="646" y="54"/>
                  </a:lnTo>
                  <a:lnTo>
                    <a:pt x="644" y="56"/>
                  </a:lnTo>
                  <a:lnTo>
                    <a:pt x="644" y="56"/>
                  </a:lnTo>
                  <a:lnTo>
                    <a:pt x="640" y="58"/>
                  </a:lnTo>
                  <a:lnTo>
                    <a:pt x="638" y="60"/>
                  </a:lnTo>
                  <a:lnTo>
                    <a:pt x="632" y="66"/>
                  </a:lnTo>
                  <a:lnTo>
                    <a:pt x="632" y="66"/>
                  </a:lnTo>
                  <a:lnTo>
                    <a:pt x="630" y="70"/>
                  </a:lnTo>
                  <a:lnTo>
                    <a:pt x="628" y="72"/>
                  </a:lnTo>
                  <a:lnTo>
                    <a:pt x="626" y="70"/>
                  </a:lnTo>
                  <a:lnTo>
                    <a:pt x="626" y="70"/>
                  </a:lnTo>
                  <a:lnTo>
                    <a:pt x="620" y="68"/>
                  </a:lnTo>
                  <a:lnTo>
                    <a:pt x="618" y="64"/>
                  </a:lnTo>
                  <a:lnTo>
                    <a:pt x="620" y="60"/>
                  </a:lnTo>
                  <a:lnTo>
                    <a:pt x="620" y="60"/>
                  </a:lnTo>
                  <a:lnTo>
                    <a:pt x="622" y="58"/>
                  </a:lnTo>
                  <a:lnTo>
                    <a:pt x="620" y="56"/>
                  </a:lnTo>
                  <a:lnTo>
                    <a:pt x="616" y="54"/>
                  </a:lnTo>
                  <a:lnTo>
                    <a:pt x="616" y="54"/>
                  </a:lnTo>
                  <a:lnTo>
                    <a:pt x="612" y="52"/>
                  </a:lnTo>
                  <a:lnTo>
                    <a:pt x="610" y="52"/>
                  </a:lnTo>
                  <a:lnTo>
                    <a:pt x="608" y="54"/>
                  </a:lnTo>
                  <a:lnTo>
                    <a:pt x="608" y="54"/>
                  </a:lnTo>
                  <a:lnTo>
                    <a:pt x="606" y="58"/>
                  </a:lnTo>
                  <a:lnTo>
                    <a:pt x="602" y="60"/>
                  </a:lnTo>
                  <a:lnTo>
                    <a:pt x="602" y="60"/>
                  </a:lnTo>
                  <a:lnTo>
                    <a:pt x="598" y="52"/>
                  </a:lnTo>
                  <a:lnTo>
                    <a:pt x="594" y="48"/>
                  </a:lnTo>
                  <a:lnTo>
                    <a:pt x="588" y="48"/>
                  </a:lnTo>
                  <a:lnTo>
                    <a:pt x="588" y="48"/>
                  </a:lnTo>
                  <a:lnTo>
                    <a:pt x="586" y="46"/>
                  </a:lnTo>
                  <a:lnTo>
                    <a:pt x="586" y="44"/>
                  </a:lnTo>
                  <a:lnTo>
                    <a:pt x="586" y="44"/>
                  </a:lnTo>
                  <a:lnTo>
                    <a:pt x="586" y="36"/>
                  </a:lnTo>
                  <a:lnTo>
                    <a:pt x="584" y="32"/>
                  </a:lnTo>
                  <a:lnTo>
                    <a:pt x="578" y="28"/>
                  </a:lnTo>
                  <a:lnTo>
                    <a:pt x="570" y="24"/>
                  </a:lnTo>
                  <a:lnTo>
                    <a:pt x="570" y="24"/>
                  </a:lnTo>
                  <a:lnTo>
                    <a:pt x="576" y="18"/>
                  </a:lnTo>
                  <a:lnTo>
                    <a:pt x="578" y="14"/>
                  </a:lnTo>
                  <a:lnTo>
                    <a:pt x="580" y="14"/>
                  </a:lnTo>
                  <a:lnTo>
                    <a:pt x="580" y="14"/>
                  </a:lnTo>
                  <a:lnTo>
                    <a:pt x="588" y="14"/>
                  </a:lnTo>
                  <a:lnTo>
                    <a:pt x="592" y="12"/>
                  </a:lnTo>
                  <a:lnTo>
                    <a:pt x="602" y="2"/>
                  </a:lnTo>
                  <a:lnTo>
                    <a:pt x="602" y="2"/>
                  </a:lnTo>
                  <a:lnTo>
                    <a:pt x="578" y="0"/>
                  </a:lnTo>
                  <a:lnTo>
                    <a:pt x="578" y="0"/>
                  </a:lnTo>
                  <a:lnTo>
                    <a:pt x="568" y="0"/>
                  </a:lnTo>
                  <a:lnTo>
                    <a:pt x="564" y="4"/>
                  </a:lnTo>
                  <a:lnTo>
                    <a:pt x="562" y="8"/>
                  </a:lnTo>
                  <a:lnTo>
                    <a:pt x="566" y="18"/>
                  </a:lnTo>
                  <a:lnTo>
                    <a:pt x="566" y="18"/>
                  </a:lnTo>
                  <a:lnTo>
                    <a:pt x="566" y="24"/>
                  </a:lnTo>
                  <a:lnTo>
                    <a:pt x="566" y="24"/>
                  </a:lnTo>
                  <a:lnTo>
                    <a:pt x="560" y="28"/>
                  </a:lnTo>
                  <a:lnTo>
                    <a:pt x="556" y="32"/>
                  </a:lnTo>
                  <a:lnTo>
                    <a:pt x="556" y="38"/>
                  </a:lnTo>
                  <a:lnTo>
                    <a:pt x="558" y="44"/>
                  </a:lnTo>
                  <a:lnTo>
                    <a:pt x="558" y="44"/>
                  </a:lnTo>
                  <a:lnTo>
                    <a:pt x="568" y="46"/>
                  </a:lnTo>
                  <a:lnTo>
                    <a:pt x="572" y="50"/>
                  </a:lnTo>
                  <a:lnTo>
                    <a:pt x="576" y="54"/>
                  </a:lnTo>
                  <a:lnTo>
                    <a:pt x="576" y="54"/>
                  </a:lnTo>
                  <a:lnTo>
                    <a:pt x="576" y="56"/>
                  </a:lnTo>
                  <a:lnTo>
                    <a:pt x="574" y="60"/>
                  </a:lnTo>
                  <a:lnTo>
                    <a:pt x="574" y="60"/>
                  </a:lnTo>
                  <a:lnTo>
                    <a:pt x="568" y="64"/>
                  </a:lnTo>
                  <a:lnTo>
                    <a:pt x="564" y="66"/>
                  </a:lnTo>
                  <a:lnTo>
                    <a:pt x="562" y="70"/>
                  </a:lnTo>
                  <a:lnTo>
                    <a:pt x="562" y="70"/>
                  </a:lnTo>
                  <a:lnTo>
                    <a:pt x="562" y="72"/>
                  </a:lnTo>
                  <a:lnTo>
                    <a:pt x="558" y="72"/>
                  </a:lnTo>
                  <a:lnTo>
                    <a:pt x="558" y="72"/>
                  </a:lnTo>
                  <a:lnTo>
                    <a:pt x="556" y="70"/>
                  </a:lnTo>
                  <a:lnTo>
                    <a:pt x="556" y="68"/>
                  </a:lnTo>
                  <a:lnTo>
                    <a:pt x="556" y="64"/>
                  </a:lnTo>
                  <a:lnTo>
                    <a:pt x="556" y="64"/>
                  </a:lnTo>
                  <a:lnTo>
                    <a:pt x="558" y="64"/>
                  </a:lnTo>
                  <a:lnTo>
                    <a:pt x="558" y="64"/>
                  </a:lnTo>
                  <a:lnTo>
                    <a:pt x="556" y="62"/>
                  </a:lnTo>
                  <a:lnTo>
                    <a:pt x="556" y="62"/>
                  </a:lnTo>
                  <a:lnTo>
                    <a:pt x="554" y="62"/>
                  </a:lnTo>
                  <a:lnTo>
                    <a:pt x="552" y="62"/>
                  </a:lnTo>
                  <a:lnTo>
                    <a:pt x="552" y="60"/>
                  </a:lnTo>
                  <a:lnTo>
                    <a:pt x="552" y="60"/>
                  </a:lnTo>
                  <a:lnTo>
                    <a:pt x="562" y="56"/>
                  </a:lnTo>
                  <a:lnTo>
                    <a:pt x="562" y="56"/>
                  </a:lnTo>
                  <a:lnTo>
                    <a:pt x="556" y="50"/>
                  </a:lnTo>
                  <a:lnTo>
                    <a:pt x="550" y="48"/>
                  </a:lnTo>
                  <a:lnTo>
                    <a:pt x="550" y="48"/>
                  </a:lnTo>
                  <a:lnTo>
                    <a:pt x="548" y="46"/>
                  </a:lnTo>
                  <a:lnTo>
                    <a:pt x="544" y="44"/>
                  </a:lnTo>
                  <a:lnTo>
                    <a:pt x="540" y="48"/>
                  </a:lnTo>
                  <a:lnTo>
                    <a:pt x="536" y="52"/>
                  </a:lnTo>
                  <a:lnTo>
                    <a:pt x="534" y="52"/>
                  </a:lnTo>
                  <a:lnTo>
                    <a:pt x="530" y="52"/>
                  </a:lnTo>
                  <a:lnTo>
                    <a:pt x="530" y="52"/>
                  </a:lnTo>
                  <a:lnTo>
                    <a:pt x="538" y="54"/>
                  </a:lnTo>
                  <a:lnTo>
                    <a:pt x="542" y="56"/>
                  </a:lnTo>
                  <a:lnTo>
                    <a:pt x="544" y="60"/>
                  </a:lnTo>
                  <a:lnTo>
                    <a:pt x="544" y="60"/>
                  </a:lnTo>
                  <a:lnTo>
                    <a:pt x="542" y="60"/>
                  </a:lnTo>
                  <a:lnTo>
                    <a:pt x="540" y="62"/>
                  </a:lnTo>
                  <a:lnTo>
                    <a:pt x="538" y="66"/>
                  </a:lnTo>
                  <a:lnTo>
                    <a:pt x="538" y="66"/>
                  </a:lnTo>
                  <a:lnTo>
                    <a:pt x="510" y="66"/>
                  </a:lnTo>
                  <a:lnTo>
                    <a:pt x="498" y="64"/>
                  </a:lnTo>
                  <a:lnTo>
                    <a:pt x="484" y="60"/>
                  </a:lnTo>
                  <a:lnTo>
                    <a:pt x="484" y="60"/>
                  </a:lnTo>
                  <a:lnTo>
                    <a:pt x="482" y="56"/>
                  </a:lnTo>
                  <a:lnTo>
                    <a:pt x="480" y="54"/>
                  </a:lnTo>
                  <a:lnTo>
                    <a:pt x="474" y="56"/>
                  </a:lnTo>
                  <a:lnTo>
                    <a:pt x="474" y="56"/>
                  </a:lnTo>
                  <a:lnTo>
                    <a:pt x="464" y="58"/>
                  </a:lnTo>
                  <a:lnTo>
                    <a:pt x="464" y="58"/>
                  </a:lnTo>
                  <a:lnTo>
                    <a:pt x="462" y="58"/>
                  </a:lnTo>
                  <a:lnTo>
                    <a:pt x="462" y="60"/>
                  </a:lnTo>
                  <a:lnTo>
                    <a:pt x="462" y="60"/>
                  </a:lnTo>
                  <a:lnTo>
                    <a:pt x="466" y="62"/>
                  </a:lnTo>
                  <a:lnTo>
                    <a:pt x="466" y="62"/>
                  </a:lnTo>
                  <a:lnTo>
                    <a:pt x="468" y="64"/>
                  </a:lnTo>
                  <a:lnTo>
                    <a:pt x="468" y="64"/>
                  </a:lnTo>
                  <a:lnTo>
                    <a:pt x="468" y="68"/>
                  </a:lnTo>
                  <a:lnTo>
                    <a:pt x="468" y="68"/>
                  </a:lnTo>
                  <a:lnTo>
                    <a:pt x="464" y="72"/>
                  </a:lnTo>
                  <a:lnTo>
                    <a:pt x="464" y="72"/>
                  </a:lnTo>
                  <a:lnTo>
                    <a:pt x="452" y="66"/>
                  </a:lnTo>
                  <a:lnTo>
                    <a:pt x="446" y="66"/>
                  </a:lnTo>
                  <a:lnTo>
                    <a:pt x="440" y="66"/>
                  </a:lnTo>
                  <a:lnTo>
                    <a:pt x="440" y="66"/>
                  </a:lnTo>
                  <a:lnTo>
                    <a:pt x="424" y="68"/>
                  </a:lnTo>
                  <a:lnTo>
                    <a:pt x="408" y="66"/>
                  </a:lnTo>
                  <a:lnTo>
                    <a:pt x="408" y="66"/>
                  </a:lnTo>
                  <a:lnTo>
                    <a:pt x="410" y="62"/>
                  </a:lnTo>
                  <a:lnTo>
                    <a:pt x="412" y="62"/>
                  </a:lnTo>
                  <a:lnTo>
                    <a:pt x="414" y="60"/>
                  </a:lnTo>
                  <a:lnTo>
                    <a:pt x="416" y="60"/>
                  </a:lnTo>
                  <a:lnTo>
                    <a:pt x="416" y="60"/>
                  </a:lnTo>
                  <a:lnTo>
                    <a:pt x="412" y="56"/>
                  </a:lnTo>
                  <a:lnTo>
                    <a:pt x="406" y="54"/>
                  </a:lnTo>
                  <a:lnTo>
                    <a:pt x="406" y="54"/>
                  </a:lnTo>
                  <a:lnTo>
                    <a:pt x="398" y="54"/>
                  </a:lnTo>
                  <a:lnTo>
                    <a:pt x="390" y="54"/>
                  </a:lnTo>
                  <a:lnTo>
                    <a:pt x="374" y="50"/>
                  </a:lnTo>
                  <a:lnTo>
                    <a:pt x="374" y="50"/>
                  </a:lnTo>
                  <a:lnTo>
                    <a:pt x="358" y="46"/>
                  </a:lnTo>
                  <a:lnTo>
                    <a:pt x="350" y="46"/>
                  </a:lnTo>
                  <a:lnTo>
                    <a:pt x="348" y="46"/>
                  </a:lnTo>
                  <a:lnTo>
                    <a:pt x="344" y="50"/>
                  </a:lnTo>
                  <a:lnTo>
                    <a:pt x="344" y="50"/>
                  </a:lnTo>
                  <a:lnTo>
                    <a:pt x="340" y="50"/>
                  </a:lnTo>
                  <a:lnTo>
                    <a:pt x="338" y="48"/>
                  </a:lnTo>
                  <a:lnTo>
                    <a:pt x="338" y="48"/>
                  </a:lnTo>
                  <a:lnTo>
                    <a:pt x="336" y="44"/>
                  </a:lnTo>
                  <a:lnTo>
                    <a:pt x="334" y="44"/>
                  </a:lnTo>
                  <a:lnTo>
                    <a:pt x="330" y="48"/>
                  </a:lnTo>
                  <a:lnTo>
                    <a:pt x="330" y="48"/>
                  </a:lnTo>
                  <a:lnTo>
                    <a:pt x="326" y="50"/>
                  </a:lnTo>
                  <a:lnTo>
                    <a:pt x="324" y="48"/>
                  </a:lnTo>
                  <a:lnTo>
                    <a:pt x="324" y="48"/>
                  </a:lnTo>
                  <a:lnTo>
                    <a:pt x="318" y="44"/>
                  </a:lnTo>
                  <a:lnTo>
                    <a:pt x="314" y="42"/>
                  </a:lnTo>
                  <a:lnTo>
                    <a:pt x="308" y="42"/>
                  </a:lnTo>
                  <a:lnTo>
                    <a:pt x="302" y="46"/>
                  </a:lnTo>
                  <a:lnTo>
                    <a:pt x="302" y="46"/>
                  </a:lnTo>
                  <a:lnTo>
                    <a:pt x="296" y="44"/>
                  </a:lnTo>
                  <a:lnTo>
                    <a:pt x="296" y="44"/>
                  </a:lnTo>
                  <a:lnTo>
                    <a:pt x="294" y="48"/>
                  </a:lnTo>
                  <a:lnTo>
                    <a:pt x="290" y="48"/>
                  </a:lnTo>
                  <a:lnTo>
                    <a:pt x="290" y="48"/>
                  </a:lnTo>
                  <a:lnTo>
                    <a:pt x="286" y="46"/>
                  </a:lnTo>
                  <a:lnTo>
                    <a:pt x="286" y="46"/>
                  </a:lnTo>
                  <a:lnTo>
                    <a:pt x="286" y="46"/>
                  </a:lnTo>
                  <a:lnTo>
                    <a:pt x="286" y="46"/>
                  </a:lnTo>
                  <a:lnTo>
                    <a:pt x="280" y="46"/>
                  </a:lnTo>
                  <a:lnTo>
                    <a:pt x="278" y="44"/>
                  </a:lnTo>
                  <a:lnTo>
                    <a:pt x="274" y="46"/>
                  </a:lnTo>
                  <a:lnTo>
                    <a:pt x="274" y="46"/>
                  </a:lnTo>
                  <a:lnTo>
                    <a:pt x="268" y="48"/>
                  </a:lnTo>
                  <a:lnTo>
                    <a:pt x="264" y="48"/>
                  </a:lnTo>
                  <a:lnTo>
                    <a:pt x="258" y="48"/>
                  </a:lnTo>
                  <a:lnTo>
                    <a:pt x="254" y="50"/>
                  </a:lnTo>
                  <a:lnTo>
                    <a:pt x="254" y="50"/>
                  </a:lnTo>
                  <a:lnTo>
                    <a:pt x="246" y="54"/>
                  </a:lnTo>
                  <a:lnTo>
                    <a:pt x="238" y="54"/>
                  </a:lnTo>
                  <a:lnTo>
                    <a:pt x="224" y="50"/>
                  </a:lnTo>
                  <a:lnTo>
                    <a:pt x="224" y="50"/>
                  </a:lnTo>
                  <a:lnTo>
                    <a:pt x="202" y="46"/>
                  </a:lnTo>
                  <a:lnTo>
                    <a:pt x="192" y="44"/>
                  </a:lnTo>
                  <a:lnTo>
                    <a:pt x="180" y="42"/>
                  </a:lnTo>
                  <a:lnTo>
                    <a:pt x="180" y="42"/>
                  </a:lnTo>
                  <a:lnTo>
                    <a:pt x="166" y="42"/>
                  </a:lnTo>
                  <a:lnTo>
                    <a:pt x="152" y="42"/>
                  </a:lnTo>
                  <a:lnTo>
                    <a:pt x="124" y="38"/>
                  </a:lnTo>
                  <a:lnTo>
                    <a:pt x="124" y="38"/>
                  </a:lnTo>
                  <a:lnTo>
                    <a:pt x="96" y="32"/>
                  </a:lnTo>
                  <a:lnTo>
                    <a:pt x="82" y="32"/>
                  </a:lnTo>
                  <a:lnTo>
                    <a:pt x="68" y="36"/>
                  </a:lnTo>
                  <a:lnTo>
                    <a:pt x="68" y="36"/>
                  </a:lnTo>
                  <a:lnTo>
                    <a:pt x="52" y="38"/>
                  </a:lnTo>
                  <a:lnTo>
                    <a:pt x="44" y="40"/>
                  </a:lnTo>
                  <a:lnTo>
                    <a:pt x="38" y="46"/>
                  </a:lnTo>
                  <a:lnTo>
                    <a:pt x="38" y="46"/>
                  </a:lnTo>
                  <a:lnTo>
                    <a:pt x="34" y="50"/>
                  </a:lnTo>
                  <a:lnTo>
                    <a:pt x="30" y="52"/>
                  </a:lnTo>
                  <a:lnTo>
                    <a:pt x="24" y="54"/>
                  </a:lnTo>
                  <a:lnTo>
                    <a:pt x="18" y="54"/>
                  </a:lnTo>
                  <a:lnTo>
                    <a:pt x="18" y="54"/>
                  </a:lnTo>
                  <a:lnTo>
                    <a:pt x="14" y="56"/>
                  </a:lnTo>
                  <a:lnTo>
                    <a:pt x="12" y="56"/>
                  </a:lnTo>
                  <a:lnTo>
                    <a:pt x="12" y="58"/>
                  </a:lnTo>
                  <a:lnTo>
                    <a:pt x="12" y="58"/>
                  </a:lnTo>
                  <a:lnTo>
                    <a:pt x="12" y="60"/>
                  </a:lnTo>
                  <a:lnTo>
                    <a:pt x="12" y="62"/>
                  </a:lnTo>
                  <a:lnTo>
                    <a:pt x="16" y="62"/>
                  </a:lnTo>
                  <a:lnTo>
                    <a:pt x="16" y="62"/>
                  </a:lnTo>
                  <a:lnTo>
                    <a:pt x="50" y="78"/>
                  </a:lnTo>
                  <a:lnTo>
                    <a:pt x="50" y="78"/>
                  </a:lnTo>
                  <a:lnTo>
                    <a:pt x="46" y="84"/>
                  </a:lnTo>
                  <a:lnTo>
                    <a:pt x="40" y="86"/>
                  </a:lnTo>
                  <a:lnTo>
                    <a:pt x="34" y="84"/>
                  </a:lnTo>
                  <a:lnTo>
                    <a:pt x="30" y="82"/>
                  </a:lnTo>
                  <a:lnTo>
                    <a:pt x="30" y="82"/>
                  </a:lnTo>
                  <a:lnTo>
                    <a:pt x="26" y="80"/>
                  </a:lnTo>
                  <a:lnTo>
                    <a:pt x="22" y="80"/>
                  </a:lnTo>
                  <a:lnTo>
                    <a:pt x="22" y="80"/>
                  </a:lnTo>
                  <a:lnTo>
                    <a:pt x="0" y="88"/>
                  </a:lnTo>
                  <a:lnTo>
                    <a:pt x="0" y="88"/>
                  </a:lnTo>
                  <a:lnTo>
                    <a:pt x="6" y="90"/>
                  </a:lnTo>
                  <a:lnTo>
                    <a:pt x="8" y="94"/>
                  </a:lnTo>
                  <a:lnTo>
                    <a:pt x="10" y="98"/>
                  </a:lnTo>
                  <a:lnTo>
                    <a:pt x="14" y="100"/>
                  </a:lnTo>
                  <a:lnTo>
                    <a:pt x="14" y="100"/>
                  </a:lnTo>
                  <a:lnTo>
                    <a:pt x="30" y="100"/>
                  </a:lnTo>
                  <a:lnTo>
                    <a:pt x="44" y="98"/>
                  </a:lnTo>
                  <a:lnTo>
                    <a:pt x="44" y="98"/>
                  </a:lnTo>
                  <a:lnTo>
                    <a:pt x="48" y="96"/>
                  </a:lnTo>
                  <a:lnTo>
                    <a:pt x="50" y="96"/>
                  </a:lnTo>
                  <a:lnTo>
                    <a:pt x="52" y="100"/>
                  </a:lnTo>
                  <a:lnTo>
                    <a:pt x="52" y="100"/>
                  </a:lnTo>
                  <a:lnTo>
                    <a:pt x="52" y="108"/>
                  </a:lnTo>
                  <a:lnTo>
                    <a:pt x="52" y="110"/>
                  </a:lnTo>
                  <a:lnTo>
                    <a:pt x="46" y="112"/>
                  </a:lnTo>
                  <a:lnTo>
                    <a:pt x="46" y="112"/>
                  </a:lnTo>
                  <a:lnTo>
                    <a:pt x="36" y="114"/>
                  </a:lnTo>
                  <a:lnTo>
                    <a:pt x="24" y="116"/>
                  </a:lnTo>
                  <a:lnTo>
                    <a:pt x="24" y="116"/>
                  </a:lnTo>
                  <a:lnTo>
                    <a:pt x="22" y="118"/>
                  </a:lnTo>
                  <a:lnTo>
                    <a:pt x="18" y="122"/>
                  </a:lnTo>
                  <a:lnTo>
                    <a:pt x="14" y="130"/>
                  </a:lnTo>
                  <a:lnTo>
                    <a:pt x="14" y="130"/>
                  </a:lnTo>
                  <a:lnTo>
                    <a:pt x="18" y="134"/>
                  </a:lnTo>
                  <a:lnTo>
                    <a:pt x="20" y="140"/>
                  </a:lnTo>
                  <a:lnTo>
                    <a:pt x="22" y="144"/>
                  </a:lnTo>
                  <a:lnTo>
                    <a:pt x="28" y="146"/>
                  </a:lnTo>
                  <a:lnTo>
                    <a:pt x="28" y="146"/>
                  </a:lnTo>
                  <a:lnTo>
                    <a:pt x="40" y="148"/>
                  </a:lnTo>
                  <a:lnTo>
                    <a:pt x="46" y="152"/>
                  </a:lnTo>
                  <a:lnTo>
                    <a:pt x="46" y="154"/>
                  </a:lnTo>
                  <a:lnTo>
                    <a:pt x="48" y="160"/>
                  </a:lnTo>
                  <a:lnTo>
                    <a:pt x="48" y="160"/>
                  </a:lnTo>
                  <a:lnTo>
                    <a:pt x="48" y="160"/>
                  </a:lnTo>
                  <a:lnTo>
                    <a:pt x="48" y="160"/>
                  </a:lnTo>
                  <a:lnTo>
                    <a:pt x="52" y="158"/>
                  </a:lnTo>
                  <a:lnTo>
                    <a:pt x="56" y="158"/>
                  </a:lnTo>
                  <a:lnTo>
                    <a:pt x="66" y="160"/>
                  </a:lnTo>
                  <a:lnTo>
                    <a:pt x="74" y="160"/>
                  </a:lnTo>
                  <a:lnTo>
                    <a:pt x="78" y="160"/>
                  </a:lnTo>
                  <a:lnTo>
                    <a:pt x="82" y="158"/>
                  </a:lnTo>
                  <a:lnTo>
                    <a:pt x="82" y="158"/>
                  </a:lnTo>
                  <a:lnTo>
                    <a:pt x="80" y="166"/>
                  </a:lnTo>
                  <a:lnTo>
                    <a:pt x="74" y="174"/>
                  </a:lnTo>
                  <a:lnTo>
                    <a:pt x="68" y="180"/>
                  </a:lnTo>
                  <a:lnTo>
                    <a:pt x="60" y="184"/>
                  </a:lnTo>
                  <a:lnTo>
                    <a:pt x="60" y="184"/>
                  </a:lnTo>
                  <a:lnTo>
                    <a:pt x="58" y="186"/>
                  </a:lnTo>
                  <a:lnTo>
                    <a:pt x="56" y="188"/>
                  </a:lnTo>
                  <a:lnTo>
                    <a:pt x="56" y="190"/>
                  </a:lnTo>
                  <a:lnTo>
                    <a:pt x="56" y="190"/>
                  </a:lnTo>
                  <a:lnTo>
                    <a:pt x="58" y="190"/>
                  </a:lnTo>
                  <a:lnTo>
                    <a:pt x="60" y="190"/>
                  </a:lnTo>
                  <a:lnTo>
                    <a:pt x="64" y="190"/>
                  </a:lnTo>
                  <a:lnTo>
                    <a:pt x="64" y="190"/>
                  </a:lnTo>
                  <a:lnTo>
                    <a:pt x="70" y="188"/>
                  </a:lnTo>
                  <a:lnTo>
                    <a:pt x="70" y="188"/>
                  </a:lnTo>
                  <a:lnTo>
                    <a:pt x="98" y="168"/>
                  </a:lnTo>
                  <a:lnTo>
                    <a:pt x="98" y="168"/>
                  </a:lnTo>
                  <a:lnTo>
                    <a:pt x="104" y="164"/>
                  </a:lnTo>
                  <a:lnTo>
                    <a:pt x="106" y="160"/>
                  </a:lnTo>
                  <a:lnTo>
                    <a:pt x="106" y="156"/>
                  </a:lnTo>
                  <a:lnTo>
                    <a:pt x="106" y="156"/>
                  </a:lnTo>
                  <a:lnTo>
                    <a:pt x="106" y="154"/>
                  </a:lnTo>
                  <a:lnTo>
                    <a:pt x="106" y="154"/>
                  </a:lnTo>
                  <a:lnTo>
                    <a:pt x="112" y="150"/>
                  </a:lnTo>
                  <a:lnTo>
                    <a:pt x="118" y="144"/>
                  </a:lnTo>
                  <a:lnTo>
                    <a:pt x="122" y="140"/>
                  </a:lnTo>
                  <a:lnTo>
                    <a:pt x="128" y="136"/>
                  </a:lnTo>
                  <a:lnTo>
                    <a:pt x="128" y="136"/>
                  </a:lnTo>
                  <a:lnTo>
                    <a:pt x="130" y="138"/>
                  </a:lnTo>
                  <a:lnTo>
                    <a:pt x="130" y="138"/>
                  </a:lnTo>
                  <a:lnTo>
                    <a:pt x="128" y="140"/>
                  </a:lnTo>
                  <a:lnTo>
                    <a:pt x="128" y="142"/>
                  </a:lnTo>
                  <a:lnTo>
                    <a:pt x="126" y="146"/>
                  </a:lnTo>
                  <a:lnTo>
                    <a:pt x="126" y="146"/>
                  </a:lnTo>
                  <a:lnTo>
                    <a:pt x="124" y="148"/>
                  </a:lnTo>
                  <a:lnTo>
                    <a:pt x="124" y="150"/>
                  </a:lnTo>
                  <a:lnTo>
                    <a:pt x="126" y="152"/>
                  </a:lnTo>
                  <a:lnTo>
                    <a:pt x="124" y="156"/>
                  </a:lnTo>
                  <a:lnTo>
                    <a:pt x="124" y="156"/>
                  </a:lnTo>
                  <a:lnTo>
                    <a:pt x="128" y="156"/>
                  </a:lnTo>
                  <a:lnTo>
                    <a:pt x="128" y="154"/>
                  </a:lnTo>
                  <a:lnTo>
                    <a:pt x="130" y="152"/>
                  </a:lnTo>
                  <a:lnTo>
                    <a:pt x="132" y="150"/>
                  </a:lnTo>
                  <a:lnTo>
                    <a:pt x="132" y="150"/>
                  </a:lnTo>
                  <a:lnTo>
                    <a:pt x="142" y="148"/>
                  </a:lnTo>
                  <a:lnTo>
                    <a:pt x="148" y="146"/>
                  </a:lnTo>
                  <a:lnTo>
                    <a:pt x="150" y="142"/>
                  </a:lnTo>
                  <a:lnTo>
                    <a:pt x="150" y="142"/>
                  </a:lnTo>
                  <a:lnTo>
                    <a:pt x="152" y="138"/>
                  </a:lnTo>
                  <a:lnTo>
                    <a:pt x="152" y="136"/>
                  </a:lnTo>
                  <a:lnTo>
                    <a:pt x="160" y="138"/>
                  </a:lnTo>
                  <a:lnTo>
                    <a:pt x="160" y="138"/>
                  </a:lnTo>
                  <a:lnTo>
                    <a:pt x="180" y="144"/>
                  </a:lnTo>
                  <a:lnTo>
                    <a:pt x="190" y="146"/>
                  </a:lnTo>
                  <a:lnTo>
                    <a:pt x="200" y="146"/>
                  </a:lnTo>
                  <a:lnTo>
                    <a:pt x="200" y="146"/>
                  </a:lnTo>
                  <a:lnTo>
                    <a:pt x="210" y="148"/>
                  </a:lnTo>
                  <a:lnTo>
                    <a:pt x="220" y="150"/>
                  </a:lnTo>
                  <a:lnTo>
                    <a:pt x="220" y="150"/>
                  </a:lnTo>
                  <a:lnTo>
                    <a:pt x="230" y="156"/>
                  </a:lnTo>
                  <a:lnTo>
                    <a:pt x="240" y="164"/>
                  </a:lnTo>
                  <a:lnTo>
                    <a:pt x="240" y="164"/>
                  </a:lnTo>
                  <a:lnTo>
                    <a:pt x="244" y="168"/>
                  </a:lnTo>
                  <a:lnTo>
                    <a:pt x="244" y="168"/>
                  </a:lnTo>
                  <a:lnTo>
                    <a:pt x="246" y="166"/>
                  </a:lnTo>
                  <a:lnTo>
                    <a:pt x="250" y="166"/>
                  </a:lnTo>
                  <a:lnTo>
                    <a:pt x="250" y="166"/>
                  </a:lnTo>
                  <a:lnTo>
                    <a:pt x="252" y="166"/>
                  </a:lnTo>
                  <a:lnTo>
                    <a:pt x="252" y="166"/>
                  </a:lnTo>
                  <a:lnTo>
                    <a:pt x="258" y="164"/>
                  </a:lnTo>
                  <a:lnTo>
                    <a:pt x="258" y="164"/>
                  </a:lnTo>
                  <a:lnTo>
                    <a:pt x="262" y="164"/>
                  </a:lnTo>
                  <a:lnTo>
                    <a:pt x="264" y="168"/>
                  </a:lnTo>
                  <a:lnTo>
                    <a:pt x="264" y="168"/>
                  </a:lnTo>
                  <a:lnTo>
                    <a:pt x="266" y="170"/>
                  </a:lnTo>
                  <a:lnTo>
                    <a:pt x="268" y="172"/>
                  </a:lnTo>
                  <a:lnTo>
                    <a:pt x="270" y="178"/>
                  </a:lnTo>
                  <a:lnTo>
                    <a:pt x="270" y="178"/>
                  </a:lnTo>
                  <a:lnTo>
                    <a:pt x="272" y="180"/>
                  </a:lnTo>
                  <a:lnTo>
                    <a:pt x="272" y="180"/>
                  </a:lnTo>
                  <a:lnTo>
                    <a:pt x="276" y="182"/>
                  </a:lnTo>
                  <a:lnTo>
                    <a:pt x="276" y="186"/>
                  </a:lnTo>
                  <a:lnTo>
                    <a:pt x="276" y="186"/>
                  </a:lnTo>
                  <a:lnTo>
                    <a:pt x="282" y="190"/>
                  </a:lnTo>
                  <a:lnTo>
                    <a:pt x="282" y="194"/>
                  </a:lnTo>
                  <a:lnTo>
                    <a:pt x="282" y="194"/>
                  </a:lnTo>
                  <a:lnTo>
                    <a:pt x="284" y="194"/>
                  </a:lnTo>
                  <a:lnTo>
                    <a:pt x="286" y="196"/>
                  </a:lnTo>
                  <a:lnTo>
                    <a:pt x="286" y="200"/>
                  </a:lnTo>
                  <a:lnTo>
                    <a:pt x="286" y="200"/>
                  </a:lnTo>
                  <a:lnTo>
                    <a:pt x="288" y="202"/>
                  </a:lnTo>
                  <a:lnTo>
                    <a:pt x="292" y="206"/>
                  </a:lnTo>
                  <a:lnTo>
                    <a:pt x="292" y="206"/>
                  </a:lnTo>
                  <a:lnTo>
                    <a:pt x="294" y="208"/>
                  </a:lnTo>
                  <a:lnTo>
                    <a:pt x="294" y="210"/>
                  </a:lnTo>
                  <a:lnTo>
                    <a:pt x="296" y="214"/>
                  </a:lnTo>
                  <a:lnTo>
                    <a:pt x="298" y="216"/>
                  </a:lnTo>
                  <a:lnTo>
                    <a:pt x="298" y="216"/>
                  </a:lnTo>
                  <a:lnTo>
                    <a:pt x="304" y="218"/>
                  </a:lnTo>
                  <a:lnTo>
                    <a:pt x="310" y="224"/>
                  </a:lnTo>
                  <a:lnTo>
                    <a:pt x="312" y="230"/>
                  </a:lnTo>
                  <a:lnTo>
                    <a:pt x="312" y="234"/>
                  </a:lnTo>
                  <a:lnTo>
                    <a:pt x="312" y="238"/>
                  </a:lnTo>
                  <a:lnTo>
                    <a:pt x="312" y="238"/>
                  </a:lnTo>
                  <a:lnTo>
                    <a:pt x="314" y="240"/>
                  </a:lnTo>
                  <a:lnTo>
                    <a:pt x="316" y="242"/>
                  </a:lnTo>
                  <a:lnTo>
                    <a:pt x="322" y="242"/>
                  </a:lnTo>
                  <a:lnTo>
                    <a:pt x="322" y="242"/>
                  </a:lnTo>
                  <a:lnTo>
                    <a:pt x="324" y="242"/>
                  </a:lnTo>
                  <a:lnTo>
                    <a:pt x="328" y="244"/>
                  </a:lnTo>
                  <a:lnTo>
                    <a:pt x="334" y="246"/>
                  </a:lnTo>
                  <a:lnTo>
                    <a:pt x="334" y="246"/>
                  </a:lnTo>
                  <a:lnTo>
                    <a:pt x="336" y="250"/>
                  </a:lnTo>
                  <a:lnTo>
                    <a:pt x="338" y="252"/>
                  </a:lnTo>
                  <a:lnTo>
                    <a:pt x="344" y="256"/>
                  </a:lnTo>
                  <a:lnTo>
                    <a:pt x="344" y="256"/>
                  </a:lnTo>
                  <a:lnTo>
                    <a:pt x="348" y="260"/>
                  </a:lnTo>
                  <a:lnTo>
                    <a:pt x="352" y="264"/>
                  </a:lnTo>
                  <a:lnTo>
                    <a:pt x="354" y="268"/>
                  </a:lnTo>
                  <a:lnTo>
                    <a:pt x="354" y="274"/>
                  </a:lnTo>
                  <a:lnTo>
                    <a:pt x="354" y="274"/>
                  </a:lnTo>
                  <a:lnTo>
                    <a:pt x="348" y="272"/>
                  </a:lnTo>
                  <a:lnTo>
                    <a:pt x="348" y="272"/>
                  </a:lnTo>
                  <a:lnTo>
                    <a:pt x="346" y="272"/>
                  </a:lnTo>
                  <a:lnTo>
                    <a:pt x="342" y="270"/>
                  </a:lnTo>
                  <a:lnTo>
                    <a:pt x="338" y="270"/>
                  </a:lnTo>
                  <a:lnTo>
                    <a:pt x="336" y="272"/>
                  </a:lnTo>
                  <a:lnTo>
                    <a:pt x="336" y="272"/>
                  </a:lnTo>
                  <a:lnTo>
                    <a:pt x="338" y="278"/>
                  </a:lnTo>
                  <a:lnTo>
                    <a:pt x="340" y="284"/>
                  </a:lnTo>
                  <a:lnTo>
                    <a:pt x="342" y="292"/>
                  </a:lnTo>
                  <a:lnTo>
                    <a:pt x="342" y="298"/>
                  </a:lnTo>
                  <a:lnTo>
                    <a:pt x="342" y="298"/>
                  </a:lnTo>
                  <a:lnTo>
                    <a:pt x="340" y="314"/>
                  </a:lnTo>
                  <a:lnTo>
                    <a:pt x="338" y="330"/>
                  </a:lnTo>
                  <a:lnTo>
                    <a:pt x="340" y="346"/>
                  </a:lnTo>
                  <a:lnTo>
                    <a:pt x="342" y="362"/>
                  </a:lnTo>
                  <a:lnTo>
                    <a:pt x="342" y="362"/>
                  </a:lnTo>
                  <a:lnTo>
                    <a:pt x="346" y="368"/>
                  </a:lnTo>
                  <a:lnTo>
                    <a:pt x="348" y="372"/>
                  </a:lnTo>
                  <a:lnTo>
                    <a:pt x="352" y="376"/>
                  </a:lnTo>
                  <a:lnTo>
                    <a:pt x="354" y="380"/>
                  </a:lnTo>
                  <a:lnTo>
                    <a:pt x="354" y="380"/>
                  </a:lnTo>
                  <a:lnTo>
                    <a:pt x="358" y="392"/>
                  </a:lnTo>
                  <a:lnTo>
                    <a:pt x="364" y="402"/>
                  </a:lnTo>
                  <a:lnTo>
                    <a:pt x="372" y="412"/>
                  </a:lnTo>
                  <a:lnTo>
                    <a:pt x="376" y="414"/>
                  </a:lnTo>
                  <a:lnTo>
                    <a:pt x="382" y="418"/>
                  </a:lnTo>
                  <a:lnTo>
                    <a:pt x="382" y="418"/>
                  </a:lnTo>
                  <a:lnTo>
                    <a:pt x="386" y="420"/>
                  </a:lnTo>
                  <a:lnTo>
                    <a:pt x="390" y="422"/>
                  </a:lnTo>
                  <a:lnTo>
                    <a:pt x="394" y="432"/>
                  </a:lnTo>
                  <a:lnTo>
                    <a:pt x="394" y="432"/>
                  </a:lnTo>
                  <a:lnTo>
                    <a:pt x="402" y="452"/>
                  </a:lnTo>
                  <a:lnTo>
                    <a:pt x="408" y="462"/>
                  </a:lnTo>
                  <a:lnTo>
                    <a:pt x="414" y="470"/>
                  </a:lnTo>
                  <a:lnTo>
                    <a:pt x="414" y="470"/>
                  </a:lnTo>
                  <a:lnTo>
                    <a:pt x="416" y="472"/>
                  </a:lnTo>
                  <a:lnTo>
                    <a:pt x="418" y="476"/>
                  </a:lnTo>
                  <a:lnTo>
                    <a:pt x="418" y="478"/>
                  </a:lnTo>
                  <a:lnTo>
                    <a:pt x="416" y="482"/>
                  </a:lnTo>
                  <a:lnTo>
                    <a:pt x="416" y="482"/>
                  </a:lnTo>
                  <a:lnTo>
                    <a:pt x="414" y="484"/>
                  </a:lnTo>
                  <a:lnTo>
                    <a:pt x="414" y="486"/>
                  </a:lnTo>
                  <a:lnTo>
                    <a:pt x="414" y="486"/>
                  </a:lnTo>
                  <a:lnTo>
                    <a:pt x="424" y="492"/>
                  </a:lnTo>
                  <a:lnTo>
                    <a:pt x="430" y="500"/>
                  </a:lnTo>
                  <a:lnTo>
                    <a:pt x="440" y="518"/>
                  </a:lnTo>
                  <a:lnTo>
                    <a:pt x="440" y="518"/>
                  </a:lnTo>
                  <a:lnTo>
                    <a:pt x="442" y="520"/>
                  </a:lnTo>
                  <a:lnTo>
                    <a:pt x="442" y="520"/>
                  </a:lnTo>
                  <a:lnTo>
                    <a:pt x="448" y="528"/>
                  </a:lnTo>
                  <a:lnTo>
                    <a:pt x="448" y="528"/>
                  </a:lnTo>
                  <a:lnTo>
                    <a:pt x="450" y="530"/>
                  </a:lnTo>
                  <a:lnTo>
                    <a:pt x="450" y="532"/>
                  </a:lnTo>
                  <a:lnTo>
                    <a:pt x="452" y="530"/>
                  </a:lnTo>
                  <a:lnTo>
                    <a:pt x="452" y="530"/>
                  </a:lnTo>
                  <a:lnTo>
                    <a:pt x="454" y="528"/>
                  </a:lnTo>
                  <a:lnTo>
                    <a:pt x="454" y="528"/>
                  </a:lnTo>
                  <a:lnTo>
                    <a:pt x="452" y="524"/>
                  </a:lnTo>
                  <a:lnTo>
                    <a:pt x="452" y="524"/>
                  </a:lnTo>
                  <a:lnTo>
                    <a:pt x="448" y="520"/>
                  </a:lnTo>
                  <a:lnTo>
                    <a:pt x="444" y="514"/>
                  </a:lnTo>
                  <a:lnTo>
                    <a:pt x="444" y="514"/>
                  </a:lnTo>
                  <a:lnTo>
                    <a:pt x="442" y="512"/>
                  </a:lnTo>
                  <a:lnTo>
                    <a:pt x="442" y="512"/>
                  </a:lnTo>
                  <a:lnTo>
                    <a:pt x="432" y="486"/>
                  </a:lnTo>
                  <a:lnTo>
                    <a:pt x="418" y="464"/>
                  </a:lnTo>
                  <a:lnTo>
                    <a:pt x="418" y="464"/>
                  </a:lnTo>
                  <a:lnTo>
                    <a:pt x="414" y="458"/>
                  </a:lnTo>
                  <a:lnTo>
                    <a:pt x="412" y="452"/>
                  </a:lnTo>
                  <a:lnTo>
                    <a:pt x="412" y="442"/>
                  </a:lnTo>
                  <a:lnTo>
                    <a:pt x="412" y="442"/>
                  </a:lnTo>
                  <a:lnTo>
                    <a:pt x="418" y="442"/>
                  </a:lnTo>
                  <a:lnTo>
                    <a:pt x="424" y="446"/>
                  </a:lnTo>
                  <a:lnTo>
                    <a:pt x="426" y="450"/>
                  </a:lnTo>
                  <a:lnTo>
                    <a:pt x="428" y="456"/>
                  </a:lnTo>
                  <a:lnTo>
                    <a:pt x="428" y="456"/>
                  </a:lnTo>
                  <a:lnTo>
                    <a:pt x="430" y="462"/>
                  </a:lnTo>
                  <a:lnTo>
                    <a:pt x="434" y="470"/>
                  </a:lnTo>
                  <a:lnTo>
                    <a:pt x="442" y="480"/>
                  </a:lnTo>
                  <a:lnTo>
                    <a:pt x="452" y="492"/>
                  </a:lnTo>
                  <a:lnTo>
                    <a:pt x="458" y="504"/>
                  </a:lnTo>
                  <a:lnTo>
                    <a:pt x="458" y="504"/>
                  </a:lnTo>
                  <a:lnTo>
                    <a:pt x="462" y="510"/>
                  </a:lnTo>
                  <a:lnTo>
                    <a:pt x="468" y="518"/>
                  </a:lnTo>
                  <a:lnTo>
                    <a:pt x="478" y="530"/>
                  </a:lnTo>
                  <a:lnTo>
                    <a:pt x="478" y="530"/>
                  </a:lnTo>
                  <a:lnTo>
                    <a:pt x="482" y="536"/>
                  </a:lnTo>
                  <a:lnTo>
                    <a:pt x="486" y="544"/>
                  </a:lnTo>
                  <a:lnTo>
                    <a:pt x="486" y="550"/>
                  </a:lnTo>
                  <a:lnTo>
                    <a:pt x="486" y="558"/>
                  </a:lnTo>
                  <a:lnTo>
                    <a:pt x="486" y="558"/>
                  </a:lnTo>
                  <a:lnTo>
                    <a:pt x="484" y="562"/>
                  </a:lnTo>
                  <a:lnTo>
                    <a:pt x="486" y="566"/>
                  </a:lnTo>
                  <a:lnTo>
                    <a:pt x="492" y="570"/>
                  </a:lnTo>
                  <a:lnTo>
                    <a:pt x="492" y="570"/>
                  </a:lnTo>
                  <a:lnTo>
                    <a:pt x="504" y="580"/>
                  </a:lnTo>
                  <a:lnTo>
                    <a:pt x="516" y="588"/>
                  </a:lnTo>
                  <a:lnTo>
                    <a:pt x="516" y="588"/>
                  </a:lnTo>
                  <a:lnTo>
                    <a:pt x="534" y="598"/>
                  </a:lnTo>
                  <a:lnTo>
                    <a:pt x="550" y="606"/>
                  </a:lnTo>
                  <a:lnTo>
                    <a:pt x="550" y="606"/>
                  </a:lnTo>
                  <a:lnTo>
                    <a:pt x="556" y="608"/>
                  </a:lnTo>
                  <a:lnTo>
                    <a:pt x="560" y="606"/>
                  </a:lnTo>
                  <a:lnTo>
                    <a:pt x="560" y="606"/>
                  </a:lnTo>
                  <a:lnTo>
                    <a:pt x="566" y="602"/>
                  </a:lnTo>
                  <a:lnTo>
                    <a:pt x="572" y="602"/>
                  </a:lnTo>
                  <a:lnTo>
                    <a:pt x="578" y="606"/>
                  </a:lnTo>
                  <a:lnTo>
                    <a:pt x="582" y="612"/>
                  </a:lnTo>
                  <a:lnTo>
                    <a:pt x="582" y="612"/>
                  </a:lnTo>
                  <a:lnTo>
                    <a:pt x="592" y="622"/>
                  </a:lnTo>
                  <a:lnTo>
                    <a:pt x="596" y="624"/>
                  </a:lnTo>
                  <a:lnTo>
                    <a:pt x="604" y="628"/>
                  </a:lnTo>
                  <a:lnTo>
                    <a:pt x="604" y="628"/>
                  </a:lnTo>
                  <a:lnTo>
                    <a:pt x="614" y="630"/>
                  </a:lnTo>
                  <a:lnTo>
                    <a:pt x="622" y="634"/>
                  </a:lnTo>
                  <a:lnTo>
                    <a:pt x="630" y="642"/>
                  </a:lnTo>
                  <a:lnTo>
                    <a:pt x="636" y="652"/>
                  </a:lnTo>
                  <a:lnTo>
                    <a:pt x="636" y="652"/>
                  </a:lnTo>
                  <a:lnTo>
                    <a:pt x="638" y="652"/>
                  </a:lnTo>
                  <a:lnTo>
                    <a:pt x="638" y="652"/>
                  </a:lnTo>
                  <a:lnTo>
                    <a:pt x="638" y="656"/>
                  </a:lnTo>
                  <a:lnTo>
                    <a:pt x="638" y="656"/>
                  </a:lnTo>
                  <a:lnTo>
                    <a:pt x="638" y="662"/>
                  </a:lnTo>
                  <a:lnTo>
                    <a:pt x="640" y="666"/>
                  </a:lnTo>
                  <a:lnTo>
                    <a:pt x="640" y="666"/>
                  </a:lnTo>
                  <a:lnTo>
                    <a:pt x="678" y="694"/>
                  </a:lnTo>
                  <a:lnTo>
                    <a:pt x="678" y="694"/>
                  </a:lnTo>
                  <a:lnTo>
                    <a:pt x="682" y="694"/>
                  </a:lnTo>
                  <a:lnTo>
                    <a:pt x="682" y="694"/>
                  </a:lnTo>
                  <a:lnTo>
                    <a:pt x="682" y="692"/>
                  </a:lnTo>
                  <a:lnTo>
                    <a:pt x="682" y="692"/>
                  </a:lnTo>
                  <a:lnTo>
                    <a:pt x="680" y="686"/>
                  </a:lnTo>
                  <a:lnTo>
                    <a:pt x="682" y="684"/>
                  </a:lnTo>
                  <a:lnTo>
                    <a:pt x="686" y="680"/>
                  </a:lnTo>
                  <a:lnTo>
                    <a:pt x="688" y="676"/>
                  </a:lnTo>
                  <a:lnTo>
                    <a:pt x="688" y="676"/>
                  </a:lnTo>
                  <a:lnTo>
                    <a:pt x="692" y="678"/>
                  </a:lnTo>
                  <a:lnTo>
                    <a:pt x="694" y="678"/>
                  </a:lnTo>
                  <a:lnTo>
                    <a:pt x="696" y="684"/>
                  </a:lnTo>
                  <a:lnTo>
                    <a:pt x="698" y="690"/>
                  </a:lnTo>
                  <a:lnTo>
                    <a:pt x="700" y="694"/>
                  </a:lnTo>
                  <a:lnTo>
                    <a:pt x="700" y="694"/>
                  </a:lnTo>
                  <a:lnTo>
                    <a:pt x="702" y="702"/>
                  </a:lnTo>
                  <a:lnTo>
                    <a:pt x="704" y="710"/>
                  </a:lnTo>
                  <a:lnTo>
                    <a:pt x="706" y="720"/>
                  </a:lnTo>
                  <a:lnTo>
                    <a:pt x="704" y="728"/>
                  </a:lnTo>
                  <a:lnTo>
                    <a:pt x="702" y="738"/>
                  </a:lnTo>
                  <a:lnTo>
                    <a:pt x="700" y="746"/>
                  </a:lnTo>
                  <a:lnTo>
                    <a:pt x="696" y="754"/>
                  </a:lnTo>
                  <a:lnTo>
                    <a:pt x="690" y="760"/>
                  </a:lnTo>
                  <a:lnTo>
                    <a:pt x="690" y="760"/>
                  </a:lnTo>
                  <a:lnTo>
                    <a:pt x="684" y="766"/>
                  </a:lnTo>
                  <a:lnTo>
                    <a:pt x="680" y="774"/>
                  </a:lnTo>
                  <a:lnTo>
                    <a:pt x="678" y="784"/>
                  </a:lnTo>
                  <a:lnTo>
                    <a:pt x="678" y="792"/>
                  </a:lnTo>
                  <a:lnTo>
                    <a:pt x="678" y="792"/>
                  </a:lnTo>
                  <a:lnTo>
                    <a:pt x="678" y="796"/>
                  </a:lnTo>
                  <a:lnTo>
                    <a:pt x="680" y="798"/>
                  </a:lnTo>
                  <a:lnTo>
                    <a:pt x="680" y="798"/>
                  </a:lnTo>
                  <a:lnTo>
                    <a:pt x="684" y="800"/>
                  </a:lnTo>
                  <a:lnTo>
                    <a:pt x="686" y="802"/>
                  </a:lnTo>
                  <a:lnTo>
                    <a:pt x="682" y="806"/>
                  </a:lnTo>
                  <a:lnTo>
                    <a:pt x="682" y="806"/>
                  </a:lnTo>
                  <a:lnTo>
                    <a:pt x="678" y="812"/>
                  </a:lnTo>
                  <a:lnTo>
                    <a:pt x="676" y="816"/>
                  </a:lnTo>
                  <a:lnTo>
                    <a:pt x="676" y="826"/>
                  </a:lnTo>
                  <a:lnTo>
                    <a:pt x="676" y="826"/>
                  </a:lnTo>
                  <a:lnTo>
                    <a:pt x="676" y="832"/>
                  </a:lnTo>
                  <a:lnTo>
                    <a:pt x="680" y="836"/>
                  </a:lnTo>
                  <a:lnTo>
                    <a:pt x="684" y="840"/>
                  </a:lnTo>
                  <a:lnTo>
                    <a:pt x="686" y="846"/>
                  </a:lnTo>
                  <a:lnTo>
                    <a:pt x="686" y="846"/>
                  </a:lnTo>
                  <a:lnTo>
                    <a:pt x="700" y="876"/>
                  </a:lnTo>
                  <a:lnTo>
                    <a:pt x="706" y="892"/>
                  </a:lnTo>
                  <a:lnTo>
                    <a:pt x="712" y="908"/>
                  </a:lnTo>
                  <a:lnTo>
                    <a:pt x="712" y="908"/>
                  </a:lnTo>
                  <a:lnTo>
                    <a:pt x="716" y="920"/>
                  </a:lnTo>
                  <a:lnTo>
                    <a:pt x="722" y="930"/>
                  </a:lnTo>
                  <a:lnTo>
                    <a:pt x="730" y="938"/>
                  </a:lnTo>
                  <a:lnTo>
                    <a:pt x="740" y="944"/>
                  </a:lnTo>
                  <a:lnTo>
                    <a:pt x="740" y="944"/>
                  </a:lnTo>
                  <a:lnTo>
                    <a:pt x="748" y="950"/>
                  </a:lnTo>
                  <a:lnTo>
                    <a:pt x="754" y="958"/>
                  </a:lnTo>
                  <a:lnTo>
                    <a:pt x="760" y="966"/>
                  </a:lnTo>
                  <a:lnTo>
                    <a:pt x="760" y="976"/>
                  </a:lnTo>
                  <a:lnTo>
                    <a:pt x="760" y="976"/>
                  </a:lnTo>
                  <a:lnTo>
                    <a:pt x="760" y="1006"/>
                  </a:lnTo>
                  <a:lnTo>
                    <a:pt x="758" y="1038"/>
                  </a:lnTo>
                  <a:lnTo>
                    <a:pt x="758" y="1038"/>
                  </a:lnTo>
                  <a:lnTo>
                    <a:pt x="752" y="1066"/>
                  </a:lnTo>
                  <a:lnTo>
                    <a:pt x="750" y="1080"/>
                  </a:lnTo>
                  <a:lnTo>
                    <a:pt x="750" y="1094"/>
                  </a:lnTo>
                  <a:lnTo>
                    <a:pt x="750" y="1094"/>
                  </a:lnTo>
                  <a:lnTo>
                    <a:pt x="748" y="1118"/>
                  </a:lnTo>
                  <a:lnTo>
                    <a:pt x="746" y="1130"/>
                  </a:lnTo>
                  <a:lnTo>
                    <a:pt x="742" y="1140"/>
                  </a:lnTo>
                  <a:lnTo>
                    <a:pt x="742" y="1140"/>
                  </a:lnTo>
                  <a:lnTo>
                    <a:pt x="740" y="1148"/>
                  </a:lnTo>
                  <a:lnTo>
                    <a:pt x="738" y="1154"/>
                  </a:lnTo>
                  <a:lnTo>
                    <a:pt x="736" y="1170"/>
                  </a:lnTo>
                  <a:lnTo>
                    <a:pt x="734" y="1184"/>
                  </a:lnTo>
                  <a:lnTo>
                    <a:pt x="732" y="1198"/>
                  </a:lnTo>
                  <a:lnTo>
                    <a:pt x="732" y="1198"/>
                  </a:lnTo>
                  <a:lnTo>
                    <a:pt x="732" y="1202"/>
                  </a:lnTo>
                  <a:lnTo>
                    <a:pt x="734" y="1206"/>
                  </a:lnTo>
                  <a:lnTo>
                    <a:pt x="734" y="1206"/>
                  </a:lnTo>
                  <a:lnTo>
                    <a:pt x="738" y="1204"/>
                  </a:lnTo>
                  <a:lnTo>
                    <a:pt x="740" y="1204"/>
                  </a:lnTo>
                  <a:lnTo>
                    <a:pt x="742" y="1206"/>
                  </a:lnTo>
                  <a:lnTo>
                    <a:pt x="742" y="1210"/>
                  </a:lnTo>
                  <a:lnTo>
                    <a:pt x="742" y="1210"/>
                  </a:lnTo>
                  <a:lnTo>
                    <a:pt x="738" y="1232"/>
                  </a:lnTo>
                  <a:lnTo>
                    <a:pt x="736" y="1242"/>
                  </a:lnTo>
                  <a:lnTo>
                    <a:pt x="732" y="1252"/>
                  </a:lnTo>
                  <a:lnTo>
                    <a:pt x="732" y="1252"/>
                  </a:lnTo>
                  <a:lnTo>
                    <a:pt x="730" y="1252"/>
                  </a:lnTo>
                  <a:lnTo>
                    <a:pt x="728" y="1250"/>
                  </a:lnTo>
                  <a:lnTo>
                    <a:pt x="726" y="1248"/>
                  </a:lnTo>
                  <a:lnTo>
                    <a:pt x="722" y="1252"/>
                  </a:lnTo>
                  <a:lnTo>
                    <a:pt x="722" y="1252"/>
                  </a:lnTo>
                  <a:lnTo>
                    <a:pt x="722" y="1254"/>
                  </a:lnTo>
                  <a:lnTo>
                    <a:pt x="724" y="1258"/>
                  </a:lnTo>
                  <a:lnTo>
                    <a:pt x="724" y="1258"/>
                  </a:lnTo>
                  <a:lnTo>
                    <a:pt x="730" y="1262"/>
                  </a:lnTo>
                  <a:lnTo>
                    <a:pt x="730" y="1268"/>
                  </a:lnTo>
                  <a:lnTo>
                    <a:pt x="730" y="1274"/>
                  </a:lnTo>
                  <a:lnTo>
                    <a:pt x="726" y="1278"/>
                  </a:lnTo>
                  <a:lnTo>
                    <a:pt x="726" y="1278"/>
                  </a:lnTo>
                  <a:lnTo>
                    <a:pt x="724" y="1282"/>
                  </a:lnTo>
                  <a:lnTo>
                    <a:pt x="724" y="1284"/>
                  </a:lnTo>
                  <a:lnTo>
                    <a:pt x="724" y="1284"/>
                  </a:lnTo>
                  <a:lnTo>
                    <a:pt x="726" y="1290"/>
                  </a:lnTo>
                  <a:lnTo>
                    <a:pt x="728" y="1294"/>
                  </a:lnTo>
                  <a:lnTo>
                    <a:pt x="728" y="1294"/>
                  </a:lnTo>
                  <a:lnTo>
                    <a:pt x="728" y="1294"/>
                  </a:lnTo>
                  <a:lnTo>
                    <a:pt x="734" y="1316"/>
                  </a:lnTo>
                  <a:lnTo>
                    <a:pt x="734" y="1316"/>
                  </a:lnTo>
                  <a:lnTo>
                    <a:pt x="736" y="1320"/>
                  </a:lnTo>
                  <a:lnTo>
                    <a:pt x="736" y="1322"/>
                  </a:lnTo>
                  <a:lnTo>
                    <a:pt x="734" y="1324"/>
                  </a:lnTo>
                  <a:lnTo>
                    <a:pt x="734" y="1324"/>
                  </a:lnTo>
                  <a:lnTo>
                    <a:pt x="734" y="1328"/>
                  </a:lnTo>
                  <a:lnTo>
                    <a:pt x="736" y="1332"/>
                  </a:lnTo>
                  <a:lnTo>
                    <a:pt x="736" y="1332"/>
                  </a:lnTo>
                  <a:lnTo>
                    <a:pt x="740" y="1332"/>
                  </a:lnTo>
                  <a:lnTo>
                    <a:pt x="742" y="1332"/>
                  </a:lnTo>
                  <a:lnTo>
                    <a:pt x="744" y="1330"/>
                  </a:lnTo>
                  <a:lnTo>
                    <a:pt x="744" y="1330"/>
                  </a:lnTo>
                  <a:lnTo>
                    <a:pt x="746" y="1330"/>
                  </a:lnTo>
                  <a:lnTo>
                    <a:pt x="748" y="1332"/>
                  </a:lnTo>
                  <a:lnTo>
                    <a:pt x="748" y="1332"/>
                  </a:lnTo>
                  <a:lnTo>
                    <a:pt x="746" y="1334"/>
                  </a:lnTo>
                  <a:lnTo>
                    <a:pt x="748" y="1336"/>
                  </a:lnTo>
                  <a:lnTo>
                    <a:pt x="752" y="1338"/>
                  </a:lnTo>
                  <a:lnTo>
                    <a:pt x="752" y="1338"/>
                  </a:lnTo>
                  <a:lnTo>
                    <a:pt x="756" y="1342"/>
                  </a:lnTo>
                  <a:lnTo>
                    <a:pt x="758" y="1342"/>
                  </a:lnTo>
                  <a:lnTo>
                    <a:pt x="760" y="1340"/>
                  </a:lnTo>
                  <a:lnTo>
                    <a:pt x="760" y="1340"/>
                  </a:lnTo>
                  <a:lnTo>
                    <a:pt x="766" y="1342"/>
                  </a:lnTo>
                  <a:lnTo>
                    <a:pt x="766" y="1342"/>
                  </a:lnTo>
                  <a:lnTo>
                    <a:pt x="766" y="1342"/>
                  </a:lnTo>
                  <a:lnTo>
                    <a:pt x="766" y="1346"/>
                  </a:lnTo>
                  <a:lnTo>
                    <a:pt x="768" y="1346"/>
                  </a:lnTo>
                  <a:lnTo>
                    <a:pt x="770" y="1348"/>
                  </a:lnTo>
                  <a:lnTo>
                    <a:pt x="772" y="1348"/>
                  </a:lnTo>
                  <a:lnTo>
                    <a:pt x="772" y="1348"/>
                  </a:lnTo>
                  <a:lnTo>
                    <a:pt x="782" y="1346"/>
                  </a:lnTo>
                  <a:lnTo>
                    <a:pt x="786" y="1346"/>
                  </a:lnTo>
                  <a:lnTo>
                    <a:pt x="788" y="1344"/>
                  </a:lnTo>
                  <a:lnTo>
                    <a:pt x="788" y="1344"/>
                  </a:lnTo>
                  <a:lnTo>
                    <a:pt x="792" y="1340"/>
                  </a:lnTo>
                  <a:lnTo>
                    <a:pt x="788" y="1338"/>
                  </a:lnTo>
                  <a:lnTo>
                    <a:pt x="788" y="1338"/>
                  </a:lnTo>
                  <a:lnTo>
                    <a:pt x="778" y="1330"/>
                  </a:lnTo>
                  <a:lnTo>
                    <a:pt x="774" y="1326"/>
                  </a:lnTo>
                  <a:lnTo>
                    <a:pt x="774" y="1320"/>
                  </a:lnTo>
                  <a:lnTo>
                    <a:pt x="774" y="1320"/>
                  </a:lnTo>
                  <a:lnTo>
                    <a:pt x="774" y="1314"/>
                  </a:lnTo>
                  <a:lnTo>
                    <a:pt x="772" y="1312"/>
                  </a:lnTo>
                  <a:lnTo>
                    <a:pt x="770" y="1310"/>
                  </a:lnTo>
                  <a:lnTo>
                    <a:pt x="770" y="1310"/>
                  </a:lnTo>
                  <a:lnTo>
                    <a:pt x="768" y="1302"/>
                  </a:lnTo>
                  <a:lnTo>
                    <a:pt x="768" y="1298"/>
                  </a:lnTo>
                  <a:lnTo>
                    <a:pt x="770" y="1296"/>
                  </a:lnTo>
                  <a:lnTo>
                    <a:pt x="770" y="1296"/>
                  </a:lnTo>
                  <a:lnTo>
                    <a:pt x="776" y="1292"/>
                  </a:lnTo>
                  <a:lnTo>
                    <a:pt x="780" y="1284"/>
                  </a:lnTo>
                  <a:lnTo>
                    <a:pt x="782" y="1278"/>
                  </a:lnTo>
                  <a:lnTo>
                    <a:pt x="788" y="1274"/>
                  </a:lnTo>
                  <a:lnTo>
                    <a:pt x="788" y="1274"/>
                  </a:lnTo>
                  <a:lnTo>
                    <a:pt x="792" y="1270"/>
                  </a:lnTo>
                  <a:lnTo>
                    <a:pt x="794" y="1268"/>
                  </a:lnTo>
                  <a:lnTo>
                    <a:pt x="794" y="1264"/>
                  </a:lnTo>
                  <a:lnTo>
                    <a:pt x="788" y="1260"/>
                  </a:lnTo>
                  <a:lnTo>
                    <a:pt x="788" y="1260"/>
                  </a:lnTo>
                  <a:lnTo>
                    <a:pt x="784" y="1258"/>
                  </a:lnTo>
                  <a:lnTo>
                    <a:pt x="782" y="1256"/>
                  </a:lnTo>
                  <a:lnTo>
                    <a:pt x="780" y="1252"/>
                  </a:lnTo>
                  <a:lnTo>
                    <a:pt x="780" y="1248"/>
                  </a:lnTo>
                  <a:lnTo>
                    <a:pt x="780" y="1248"/>
                  </a:lnTo>
                  <a:lnTo>
                    <a:pt x="784" y="1244"/>
                  </a:lnTo>
                  <a:lnTo>
                    <a:pt x="784" y="1244"/>
                  </a:lnTo>
                  <a:lnTo>
                    <a:pt x="794" y="1236"/>
                  </a:lnTo>
                  <a:lnTo>
                    <a:pt x="798" y="1230"/>
                  </a:lnTo>
                  <a:lnTo>
                    <a:pt x="800" y="1226"/>
                  </a:lnTo>
                  <a:lnTo>
                    <a:pt x="802" y="1214"/>
                  </a:lnTo>
                  <a:lnTo>
                    <a:pt x="800" y="1202"/>
                  </a:lnTo>
                  <a:lnTo>
                    <a:pt x="800" y="1202"/>
                  </a:lnTo>
                  <a:lnTo>
                    <a:pt x="800" y="1198"/>
                  </a:lnTo>
                  <a:lnTo>
                    <a:pt x="800" y="1196"/>
                  </a:lnTo>
                  <a:lnTo>
                    <a:pt x="806" y="1196"/>
                  </a:lnTo>
                  <a:lnTo>
                    <a:pt x="806" y="1196"/>
                  </a:lnTo>
                  <a:lnTo>
                    <a:pt x="814" y="1198"/>
                  </a:lnTo>
                  <a:lnTo>
                    <a:pt x="818" y="1198"/>
                  </a:lnTo>
                  <a:lnTo>
                    <a:pt x="820" y="1194"/>
                  </a:lnTo>
                  <a:lnTo>
                    <a:pt x="820" y="1194"/>
                  </a:lnTo>
                  <a:lnTo>
                    <a:pt x="822" y="1186"/>
                  </a:lnTo>
                  <a:lnTo>
                    <a:pt x="822" y="1180"/>
                  </a:lnTo>
                  <a:lnTo>
                    <a:pt x="820" y="1176"/>
                  </a:lnTo>
                  <a:lnTo>
                    <a:pt x="820" y="1176"/>
                  </a:lnTo>
                  <a:lnTo>
                    <a:pt x="844" y="1174"/>
                  </a:lnTo>
                  <a:lnTo>
                    <a:pt x="844" y="1174"/>
                  </a:lnTo>
                  <a:lnTo>
                    <a:pt x="852" y="1172"/>
                  </a:lnTo>
                  <a:lnTo>
                    <a:pt x="858" y="1168"/>
                  </a:lnTo>
                  <a:lnTo>
                    <a:pt x="862" y="1162"/>
                  </a:lnTo>
                  <a:lnTo>
                    <a:pt x="864" y="1154"/>
                  </a:lnTo>
                  <a:lnTo>
                    <a:pt x="864" y="1154"/>
                  </a:lnTo>
                  <a:lnTo>
                    <a:pt x="864" y="1148"/>
                  </a:lnTo>
                  <a:lnTo>
                    <a:pt x="862" y="1142"/>
                  </a:lnTo>
                  <a:lnTo>
                    <a:pt x="858" y="1136"/>
                  </a:lnTo>
                  <a:lnTo>
                    <a:pt x="852" y="1132"/>
                  </a:lnTo>
                  <a:lnTo>
                    <a:pt x="852" y="1132"/>
                  </a:lnTo>
                  <a:lnTo>
                    <a:pt x="852" y="1128"/>
                  </a:lnTo>
                  <a:lnTo>
                    <a:pt x="854" y="1126"/>
                  </a:lnTo>
                  <a:lnTo>
                    <a:pt x="854" y="1126"/>
                  </a:lnTo>
                  <a:lnTo>
                    <a:pt x="868" y="1132"/>
                  </a:lnTo>
                  <a:lnTo>
                    <a:pt x="868" y="1132"/>
                  </a:lnTo>
                  <a:lnTo>
                    <a:pt x="876" y="1134"/>
                  </a:lnTo>
                  <a:lnTo>
                    <a:pt x="884" y="1132"/>
                  </a:lnTo>
                  <a:lnTo>
                    <a:pt x="888" y="1128"/>
                  </a:lnTo>
                  <a:lnTo>
                    <a:pt x="892" y="1120"/>
                  </a:lnTo>
                  <a:lnTo>
                    <a:pt x="892" y="1120"/>
                  </a:lnTo>
                  <a:lnTo>
                    <a:pt x="894" y="1112"/>
                  </a:lnTo>
                  <a:lnTo>
                    <a:pt x="900" y="1104"/>
                  </a:lnTo>
                  <a:lnTo>
                    <a:pt x="910" y="1088"/>
                  </a:lnTo>
                  <a:lnTo>
                    <a:pt x="910" y="1088"/>
                  </a:lnTo>
                  <a:lnTo>
                    <a:pt x="908" y="1092"/>
                  </a:lnTo>
                  <a:lnTo>
                    <a:pt x="910" y="1096"/>
                  </a:lnTo>
                  <a:lnTo>
                    <a:pt x="910" y="1096"/>
                  </a:lnTo>
                  <a:lnTo>
                    <a:pt x="914" y="1090"/>
                  </a:lnTo>
                  <a:lnTo>
                    <a:pt x="916" y="1084"/>
                  </a:lnTo>
                  <a:lnTo>
                    <a:pt x="916" y="1084"/>
                  </a:lnTo>
                  <a:lnTo>
                    <a:pt x="918" y="1078"/>
                  </a:lnTo>
                  <a:lnTo>
                    <a:pt x="922" y="1072"/>
                  </a:lnTo>
                  <a:lnTo>
                    <a:pt x="922" y="1072"/>
                  </a:lnTo>
                  <a:lnTo>
                    <a:pt x="926" y="1068"/>
                  </a:lnTo>
                  <a:lnTo>
                    <a:pt x="928" y="1064"/>
                  </a:lnTo>
                  <a:lnTo>
                    <a:pt x="928" y="1054"/>
                  </a:lnTo>
                  <a:lnTo>
                    <a:pt x="928" y="1054"/>
                  </a:lnTo>
                  <a:lnTo>
                    <a:pt x="930" y="1046"/>
                  </a:lnTo>
                  <a:lnTo>
                    <a:pt x="932" y="1038"/>
                  </a:lnTo>
                  <a:lnTo>
                    <a:pt x="936" y="1030"/>
                  </a:lnTo>
                  <a:lnTo>
                    <a:pt x="940" y="1024"/>
                  </a:lnTo>
                  <a:lnTo>
                    <a:pt x="946" y="1018"/>
                  </a:lnTo>
                  <a:lnTo>
                    <a:pt x="954" y="1014"/>
                  </a:lnTo>
                  <a:lnTo>
                    <a:pt x="962" y="1012"/>
                  </a:lnTo>
                  <a:lnTo>
                    <a:pt x="968" y="1010"/>
                  </a:lnTo>
                  <a:lnTo>
                    <a:pt x="968" y="1010"/>
                  </a:lnTo>
                  <a:lnTo>
                    <a:pt x="976" y="1008"/>
                  </a:lnTo>
                  <a:lnTo>
                    <a:pt x="982" y="1004"/>
                  </a:lnTo>
                  <a:lnTo>
                    <a:pt x="982" y="1004"/>
                  </a:lnTo>
                  <a:lnTo>
                    <a:pt x="986" y="1000"/>
                  </a:lnTo>
                  <a:lnTo>
                    <a:pt x="988" y="994"/>
                  </a:lnTo>
                  <a:lnTo>
                    <a:pt x="990" y="986"/>
                  </a:lnTo>
                  <a:lnTo>
                    <a:pt x="990" y="986"/>
                  </a:lnTo>
                  <a:lnTo>
                    <a:pt x="996" y="972"/>
                  </a:lnTo>
                  <a:lnTo>
                    <a:pt x="1000" y="960"/>
                  </a:lnTo>
                  <a:lnTo>
                    <a:pt x="1002" y="946"/>
                  </a:lnTo>
                  <a:lnTo>
                    <a:pt x="1002" y="932"/>
                  </a:lnTo>
                  <a:lnTo>
                    <a:pt x="1002" y="932"/>
                  </a:lnTo>
                  <a:lnTo>
                    <a:pt x="1004" y="918"/>
                  </a:lnTo>
                  <a:lnTo>
                    <a:pt x="1008" y="904"/>
                  </a:lnTo>
                  <a:lnTo>
                    <a:pt x="1014" y="892"/>
                  </a:lnTo>
                  <a:lnTo>
                    <a:pt x="1022" y="880"/>
                  </a:lnTo>
                  <a:lnTo>
                    <a:pt x="1022" y="880"/>
                  </a:lnTo>
                  <a:lnTo>
                    <a:pt x="1030" y="870"/>
                  </a:lnTo>
                  <a:lnTo>
                    <a:pt x="1034" y="858"/>
                  </a:lnTo>
                  <a:lnTo>
                    <a:pt x="1036" y="846"/>
                  </a:lnTo>
                  <a:lnTo>
                    <a:pt x="1032" y="832"/>
                  </a:lnTo>
                  <a:lnTo>
                    <a:pt x="1032" y="832"/>
                  </a:lnTo>
                  <a:lnTo>
                    <a:pt x="1032" y="828"/>
                  </a:lnTo>
                  <a:lnTo>
                    <a:pt x="1030" y="826"/>
                  </a:lnTo>
                  <a:lnTo>
                    <a:pt x="1028" y="824"/>
                  </a:lnTo>
                  <a:lnTo>
                    <a:pt x="1028" y="824"/>
                  </a:lnTo>
                  <a:close/>
                  <a:moveTo>
                    <a:pt x="796" y="214"/>
                  </a:moveTo>
                  <a:lnTo>
                    <a:pt x="796" y="214"/>
                  </a:lnTo>
                  <a:lnTo>
                    <a:pt x="796" y="210"/>
                  </a:lnTo>
                  <a:lnTo>
                    <a:pt x="798" y="208"/>
                  </a:lnTo>
                  <a:lnTo>
                    <a:pt x="800" y="208"/>
                  </a:lnTo>
                  <a:lnTo>
                    <a:pt x="800" y="208"/>
                  </a:lnTo>
                  <a:lnTo>
                    <a:pt x="800" y="210"/>
                  </a:lnTo>
                  <a:lnTo>
                    <a:pt x="800" y="210"/>
                  </a:lnTo>
                  <a:lnTo>
                    <a:pt x="800" y="212"/>
                  </a:lnTo>
                  <a:lnTo>
                    <a:pt x="798" y="214"/>
                  </a:lnTo>
                  <a:lnTo>
                    <a:pt x="798" y="214"/>
                  </a:lnTo>
                  <a:lnTo>
                    <a:pt x="796" y="214"/>
                  </a:lnTo>
                  <a:lnTo>
                    <a:pt x="796" y="214"/>
                  </a:lnTo>
                  <a:lnTo>
                    <a:pt x="796" y="214"/>
                  </a:lnTo>
                  <a:close/>
                  <a:moveTo>
                    <a:pt x="772" y="232"/>
                  </a:moveTo>
                  <a:lnTo>
                    <a:pt x="772" y="232"/>
                  </a:lnTo>
                  <a:lnTo>
                    <a:pt x="776" y="234"/>
                  </a:lnTo>
                  <a:lnTo>
                    <a:pt x="776" y="238"/>
                  </a:lnTo>
                  <a:lnTo>
                    <a:pt x="776" y="238"/>
                  </a:lnTo>
                  <a:lnTo>
                    <a:pt x="774" y="240"/>
                  </a:lnTo>
                  <a:lnTo>
                    <a:pt x="772" y="240"/>
                  </a:lnTo>
                  <a:lnTo>
                    <a:pt x="772" y="240"/>
                  </a:lnTo>
                  <a:lnTo>
                    <a:pt x="768" y="238"/>
                  </a:lnTo>
                  <a:lnTo>
                    <a:pt x="768" y="236"/>
                  </a:lnTo>
                  <a:lnTo>
                    <a:pt x="768" y="236"/>
                  </a:lnTo>
                  <a:lnTo>
                    <a:pt x="770" y="232"/>
                  </a:lnTo>
                  <a:lnTo>
                    <a:pt x="772" y="232"/>
                  </a:lnTo>
                  <a:lnTo>
                    <a:pt x="772" y="232"/>
                  </a:lnTo>
                  <a:close/>
                  <a:moveTo>
                    <a:pt x="736" y="238"/>
                  </a:moveTo>
                  <a:lnTo>
                    <a:pt x="736" y="238"/>
                  </a:lnTo>
                  <a:lnTo>
                    <a:pt x="738" y="240"/>
                  </a:lnTo>
                  <a:lnTo>
                    <a:pt x="738" y="240"/>
                  </a:lnTo>
                  <a:lnTo>
                    <a:pt x="734" y="244"/>
                  </a:lnTo>
                  <a:lnTo>
                    <a:pt x="728" y="244"/>
                  </a:lnTo>
                  <a:lnTo>
                    <a:pt x="728" y="244"/>
                  </a:lnTo>
                  <a:lnTo>
                    <a:pt x="732" y="240"/>
                  </a:lnTo>
                  <a:lnTo>
                    <a:pt x="736" y="238"/>
                  </a:lnTo>
                  <a:lnTo>
                    <a:pt x="736" y="238"/>
                  </a:lnTo>
                  <a:close/>
                  <a:moveTo>
                    <a:pt x="658" y="336"/>
                  </a:moveTo>
                  <a:lnTo>
                    <a:pt x="658" y="336"/>
                  </a:lnTo>
                  <a:lnTo>
                    <a:pt x="676" y="328"/>
                  </a:lnTo>
                  <a:lnTo>
                    <a:pt x="682" y="326"/>
                  </a:lnTo>
                  <a:lnTo>
                    <a:pt x="690" y="328"/>
                  </a:lnTo>
                  <a:lnTo>
                    <a:pt x="690" y="328"/>
                  </a:lnTo>
                  <a:lnTo>
                    <a:pt x="680" y="334"/>
                  </a:lnTo>
                  <a:lnTo>
                    <a:pt x="672" y="338"/>
                  </a:lnTo>
                  <a:lnTo>
                    <a:pt x="664" y="338"/>
                  </a:lnTo>
                  <a:lnTo>
                    <a:pt x="658" y="336"/>
                  </a:lnTo>
                  <a:lnTo>
                    <a:pt x="658" y="336"/>
                  </a:lnTo>
                  <a:close/>
                  <a:moveTo>
                    <a:pt x="712" y="310"/>
                  </a:moveTo>
                  <a:lnTo>
                    <a:pt x="712" y="310"/>
                  </a:lnTo>
                  <a:lnTo>
                    <a:pt x="714" y="312"/>
                  </a:lnTo>
                  <a:lnTo>
                    <a:pt x="714" y="314"/>
                  </a:lnTo>
                  <a:lnTo>
                    <a:pt x="714" y="314"/>
                  </a:lnTo>
                  <a:lnTo>
                    <a:pt x="714" y="316"/>
                  </a:lnTo>
                  <a:lnTo>
                    <a:pt x="712" y="318"/>
                  </a:lnTo>
                  <a:lnTo>
                    <a:pt x="708" y="320"/>
                  </a:lnTo>
                  <a:lnTo>
                    <a:pt x="708" y="320"/>
                  </a:lnTo>
                  <a:lnTo>
                    <a:pt x="686" y="320"/>
                  </a:lnTo>
                  <a:lnTo>
                    <a:pt x="686" y="320"/>
                  </a:lnTo>
                  <a:lnTo>
                    <a:pt x="688" y="318"/>
                  </a:lnTo>
                  <a:lnTo>
                    <a:pt x="692" y="316"/>
                  </a:lnTo>
                  <a:lnTo>
                    <a:pt x="698" y="314"/>
                  </a:lnTo>
                  <a:lnTo>
                    <a:pt x="706" y="312"/>
                  </a:lnTo>
                  <a:lnTo>
                    <a:pt x="712" y="310"/>
                  </a:lnTo>
                  <a:lnTo>
                    <a:pt x="712" y="310"/>
                  </a:lnTo>
                  <a:close/>
                  <a:moveTo>
                    <a:pt x="628" y="264"/>
                  </a:moveTo>
                  <a:lnTo>
                    <a:pt x="628" y="264"/>
                  </a:lnTo>
                  <a:lnTo>
                    <a:pt x="634" y="266"/>
                  </a:lnTo>
                  <a:lnTo>
                    <a:pt x="640" y="270"/>
                  </a:lnTo>
                  <a:lnTo>
                    <a:pt x="646" y="274"/>
                  </a:lnTo>
                  <a:lnTo>
                    <a:pt x="648" y="284"/>
                  </a:lnTo>
                  <a:lnTo>
                    <a:pt x="648" y="284"/>
                  </a:lnTo>
                  <a:lnTo>
                    <a:pt x="652" y="290"/>
                  </a:lnTo>
                  <a:lnTo>
                    <a:pt x="652" y="290"/>
                  </a:lnTo>
                  <a:lnTo>
                    <a:pt x="668" y="290"/>
                  </a:lnTo>
                  <a:lnTo>
                    <a:pt x="676" y="292"/>
                  </a:lnTo>
                  <a:lnTo>
                    <a:pt x="682" y="298"/>
                  </a:lnTo>
                  <a:lnTo>
                    <a:pt x="682" y="298"/>
                  </a:lnTo>
                  <a:lnTo>
                    <a:pt x="684" y="302"/>
                  </a:lnTo>
                  <a:lnTo>
                    <a:pt x="684" y="306"/>
                  </a:lnTo>
                  <a:lnTo>
                    <a:pt x="684" y="306"/>
                  </a:lnTo>
                  <a:lnTo>
                    <a:pt x="682" y="308"/>
                  </a:lnTo>
                  <a:lnTo>
                    <a:pt x="682" y="308"/>
                  </a:lnTo>
                  <a:lnTo>
                    <a:pt x="678" y="306"/>
                  </a:lnTo>
                  <a:lnTo>
                    <a:pt x="678" y="306"/>
                  </a:lnTo>
                  <a:lnTo>
                    <a:pt x="674" y="308"/>
                  </a:lnTo>
                  <a:lnTo>
                    <a:pt x="672" y="310"/>
                  </a:lnTo>
                  <a:lnTo>
                    <a:pt x="670" y="316"/>
                  </a:lnTo>
                  <a:lnTo>
                    <a:pt x="670" y="316"/>
                  </a:lnTo>
                  <a:lnTo>
                    <a:pt x="670" y="320"/>
                  </a:lnTo>
                  <a:lnTo>
                    <a:pt x="666" y="322"/>
                  </a:lnTo>
                  <a:lnTo>
                    <a:pt x="666" y="322"/>
                  </a:lnTo>
                  <a:lnTo>
                    <a:pt x="664" y="322"/>
                  </a:lnTo>
                  <a:lnTo>
                    <a:pt x="664" y="322"/>
                  </a:lnTo>
                  <a:lnTo>
                    <a:pt x="662" y="318"/>
                  </a:lnTo>
                  <a:lnTo>
                    <a:pt x="662" y="318"/>
                  </a:lnTo>
                  <a:lnTo>
                    <a:pt x="662" y="314"/>
                  </a:lnTo>
                  <a:lnTo>
                    <a:pt x="658" y="314"/>
                  </a:lnTo>
                  <a:lnTo>
                    <a:pt x="656" y="316"/>
                  </a:lnTo>
                  <a:lnTo>
                    <a:pt x="654" y="316"/>
                  </a:lnTo>
                  <a:lnTo>
                    <a:pt x="654" y="316"/>
                  </a:lnTo>
                  <a:lnTo>
                    <a:pt x="656" y="310"/>
                  </a:lnTo>
                  <a:lnTo>
                    <a:pt x="658" y="304"/>
                  </a:lnTo>
                  <a:lnTo>
                    <a:pt x="656" y="300"/>
                  </a:lnTo>
                  <a:lnTo>
                    <a:pt x="650" y="296"/>
                  </a:lnTo>
                  <a:lnTo>
                    <a:pt x="650" y="296"/>
                  </a:lnTo>
                  <a:lnTo>
                    <a:pt x="642" y="300"/>
                  </a:lnTo>
                  <a:lnTo>
                    <a:pt x="638" y="306"/>
                  </a:lnTo>
                  <a:lnTo>
                    <a:pt x="634" y="312"/>
                  </a:lnTo>
                  <a:lnTo>
                    <a:pt x="634" y="320"/>
                  </a:lnTo>
                  <a:lnTo>
                    <a:pt x="634" y="320"/>
                  </a:lnTo>
                  <a:lnTo>
                    <a:pt x="636" y="326"/>
                  </a:lnTo>
                  <a:lnTo>
                    <a:pt x="636" y="326"/>
                  </a:lnTo>
                  <a:lnTo>
                    <a:pt x="634" y="334"/>
                  </a:lnTo>
                  <a:lnTo>
                    <a:pt x="632" y="336"/>
                  </a:lnTo>
                  <a:lnTo>
                    <a:pt x="628" y="338"/>
                  </a:lnTo>
                  <a:lnTo>
                    <a:pt x="628" y="338"/>
                  </a:lnTo>
                  <a:lnTo>
                    <a:pt x="624" y="336"/>
                  </a:lnTo>
                  <a:lnTo>
                    <a:pt x="624" y="334"/>
                  </a:lnTo>
                  <a:lnTo>
                    <a:pt x="622" y="326"/>
                  </a:lnTo>
                  <a:lnTo>
                    <a:pt x="622" y="326"/>
                  </a:lnTo>
                  <a:lnTo>
                    <a:pt x="622" y="320"/>
                  </a:lnTo>
                  <a:lnTo>
                    <a:pt x="622" y="314"/>
                  </a:lnTo>
                  <a:lnTo>
                    <a:pt x="624" y="304"/>
                  </a:lnTo>
                  <a:lnTo>
                    <a:pt x="624" y="304"/>
                  </a:lnTo>
                  <a:lnTo>
                    <a:pt x="626" y="298"/>
                  </a:lnTo>
                  <a:lnTo>
                    <a:pt x="630" y="294"/>
                  </a:lnTo>
                  <a:lnTo>
                    <a:pt x="636" y="292"/>
                  </a:lnTo>
                  <a:lnTo>
                    <a:pt x="644" y="292"/>
                  </a:lnTo>
                  <a:lnTo>
                    <a:pt x="644" y="292"/>
                  </a:lnTo>
                  <a:lnTo>
                    <a:pt x="648" y="292"/>
                  </a:lnTo>
                  <a:lnTo>
                    <a:pt x="650" y="290"/>
                  </a:lnTo>
                  <a:lnTo>
                    <a:pt x="648" y="286"/>
                  </a:lnTo>
                  <a:lnTo>
                    <a:pt x="648" y="286"/>
                  </a:lnTo>
                  <a:lnTo>
                    <a:pt x="620" y="284"/>
                  </a:lnTo>
                  <a:lnTo>
                    <a:pt x="604" y="284"/>
                  </a:lnTo>
                  <a:lnTo>
                    <a:pt x="590" y="284"/>
                  </a:lnTo>
                  <a:lnTo>
                    <a:pt x="590" y="284"/>
                  </a:lnTo>
                  <a:lnTo>
                    <a:pt x="600" y="278"/>
                  </a:lnTo>
                  <a:lnTo>
                    <a:pt x="608" y="270"/>
                  </a:lnTo>
                  <a:lnTo>
                    <a:pt x="616" y="264"/>
                  </a:lnTo>
                  <a:lnTo>
                    <a:pt x="622" y="264"/>
                  </a:lnTo>
                  <a:lnTo>
                    <a:pt x="628" y="264"/>
                  </a:lnTo>
                  <a:lnTo>
                    <a:pt x="628" y="264"/>
                  </a:lnTo>
                  <a:close/>
                  <a:moveTo>
                    <a:pt x="682" y="10"/>
                  </a:moveTo>
                  <a:lnTo>
                    <a:pt x="682" y="10"/>
                  </a:lnTo>
                  <a:lnTo>
                    <a:pt x="682" y="10"/>
                  </a:lnTo>
                  <a:lnTo>
                    <a:pt x="682" y="10"/>
                  </a:lnTo>
                  <a:lnTo>
                    <a:pt x="686" y="14"/>
                  </a:lnTo>
                  <a:lnTo>
                    <a:pt x="690" y="14"/>
                  </a:lnTo>
                  <a:lnTo>
                    <a:pt x="694" y="12"/>
                  </a:lnTo>
                  <a:lnTo>
                    <a:pt x="694" y="12"/>
                  </a:lnTo>
                  <a:lnTo>
                    <a:pt x="698" y="12"/>
                  </a:lnTo>
                  <a:lnTo>
                    <a:pt x="702" y="12"/>
                  </a:lnTo>
                  <a:lnTo>
                    <a:pt x="704" y="14"/>
                  </a:lnTo>
                  <a:lnTo>
                    <a:pt x="704" y="14"/>
                  </a:lnTo>
                  <a:lnTo>
                    <a:pt x="690" y="20"/>
                  </a:lnTo>
                  <a:lnTo>
                    <a:pt x="678" y="22"/>
                  </a:lnTo>
                  <a:lnTo>
                    <a:pt x="678" y="22"/>
                  </a:lnTo>
                  <a:lnTo>
                    <a:pt x="676" y="18"/>
                  </a:lnTo>
                  <a:lnTo>
                    <a:pt x="678" y="16"/>
                  </a:lnTo>
                  <a:lnTo>
                    <a:pt x="682" y="10"/>
                  </a:lnTo>
                  <a:lnTo>
                    <a:pt x="682" y="10"/>
                  </a:lnTo>
                  <a:close/>
                  <a:moveTo>
                    <a:pt x="564" y="260"/>
                  </a:moveTo>
                  <a:lnTo>
                    <a:pt x="564" y="260"/>
                  </a:lnTo>
                  <a:lnTo>
                    <a:pt x="566" y="256"/>
                  </a:lnTo>
                  <a:lnTo>
                    <a:pt x="570" y="254"/>
                  </a:lnTo>
                  <a:lnTo>
                    <a:pt x="570" y="254"/>
                  </a:lnTo>
                  <a:lnTo>
                    <a:pt x="572" y="254"/>
                  </a:lnTo>
                  <a:lnTo>
                    <a:pt x="574" y="258"/>
                  </a:lnTo>
                  <a:lnTo>
                    <a:pt x="574" y="258"/>
                  </a:lnTo>
                  <a:lnTo>
                    <a:pt x="572" y="262"/>
                  </a:lnTo>
                  <a:lnTo>
                    <a:pt x="568" y="262"/>
                  </a:lnTo>
                  <a:lnTo>
                    <a:pt x="568" y="262"/>
                  </a:lnTo>
                  <a:lnTo>
                    <a:pt x="566" y="262"/>
                  </a:lnTo>
                  <a:lnTo>
                    <a:pt x="564" y="260"/>
                  </a:lnTo>
                  <a:lnTo>
                    <a:pt x="564" y="260"/>
                  </a:lnTo>
                  <a:close/>
                  <a:moveTo>
                    <a:pt x="378" y="86"/>
                  </a:moveTo>
                  <a:lnTo>
                    <a:pt x="378" y="86"/>
                  </a:lnTo>
                  <a:lnTo>
                    <a:pt x="376" y="86"/>
                  </a:lnTo>
                  <a:lnTo>
                    <a:pt x="374" y="88"/>
                  </a:lnTo>
                  <a:lnTo>
                    <a:pt x="374" y="88"/>
                  </a:lnTo>
                  <a:lnTo>
                    <a:pt x="368" y="94"/>
                  </a:lnTo>
                  <a:lnTo>
                    <a:pt x="362" y="96"/>
                  </a:lnTo>
                  <a:lnTo>
                    <a:pt x="350" y="94"/>
                  </a:lnTo>
                  <a:lnTo>
                    <a:pt x="350" y="94"/>
                  </a:lnTo>
                  <a:lnTo>
                    <a:pt x="346" y="94"/>
                  </a:lnTo>
                  <a:lnTo>
                    <a:pt x="348" y="92"/>
                  </a:lnTo>
                  <a:lnTo>
                    <a:pt x="350" y="88"/>
                  </a:lnTo>
                  <a:lnTo>
                    <a:pt x="350" y="88"/>
                  </a:lnTo>
                  <a:lnTo>
                    <a:pt x="358" y="82"/>
                  </a:lnTo>
                  <a:lnTo>
                    <a:pt x="358" y="82"/>
                  </a:lnTo>
                  <a:lnTo>
                    <a:pt x="348" y="82"/>
                  </a:lnTo>
                  <a:lnTo>
                    <a:pt x="348" y="82"/>
                  </a:lnTo>
                  <a:lnTo>
                    <a:pt x="346" y="80"/>
                  </a:lnTo>
                  <a:lnTo>
                    <a:pt x="346" y="80"/>
                  </a:lnTo>
                  <a:lnTo>
                    <a:pt x="354" y="78"/>
                  </a:lnTo>
                  <a:lnTo>
                    <a:pt x="360" y="76"/>
                  </a:lnTo>
                  <a:lnTo>
                    <a:pt x="368" y="74"/>
                  </a:lnTo>
                  <a:lnTo>
                    <a:pt x="376" y="74"/>
                  </a:lnTo>
                  <a:lnTo>
                    <a:pt x="376" y="74"/>
                  </a:lnTo>
                  <a:lnTo>
                    <a:pt x="376" y="76"/>
                  </a:lnTo>
                  <a:lnTo>
                    <a:pt x="374" y="78"/>
                  </a:lnTo>
                  <a:lnTo>
                    <a:pt x="372" y="78"/>
                  </a:lnTo>
                  <a:lnTo>
                    <a:pt x="374" y="80"/>
                  </a:lnTo>
                  <a:lnTo>
                    <a:pt x="374" y="80"/>
                  </a:lnTo>
                  <a:lnTo>
                    <a:pt x="376" y="82"/>
                  </a:lnTo>
                  <a:lnTo>
                    <a:pt x="382" y="80"/>
                  </a:lnTo>
                  <a:lnTo>
                    <a:pt x="392" y="78"/>
                  </a:lnTo>
                  <a:lnTo>
                    <a:pt x="392" y="78"/>
                  </a:lnTo>
                  <a:lnTo>
                    <a:pt x="390" y="82"/>
                  </a:lnTo>
                  <a:lnTo>
                    <a:pt x="388" y="86"/>
                  </a:lnTo>
                  <a:lnTo>
                    <a:pt x="384" y="88"/>
                  </a:lnTo>
                  <a:lnTo>
                    <a:pt x="378" y="86"/>
                  </a:lnTo>
                  <a:lnTo>
                    <a:pt x="378" y="86"/>
                  </a:lnTo>
                  <a:close/>
                  <a:moveTo>
                    <a:pt x="442" y="124"/>
                  </a:moveTo>
                  <a:lnTo>
                    <a:pt x="442" y="124"/>
                  </a:lnTo>
                  <a:lnTo>
                    <a:pt x="440" y="124"/>
                  </a:lnTo>
                  <a:lnTo>
                    <a:pt x="440" y="124"/>
                  </a:lnTo>
                  <a:lnTo>
                    <a:pt x="428" y="132"/>
                  </a:lnTo>
                  <a:lnTo>
                    <a:pt x="418" y="138"/>
                  </a:lnTo>
                  <a:lnTo>
                    <a:pt x="406" y="138"/>
                  </a:lnTo>
                  <a:lnTo>
                    <a:pt x="394" y="134"/>
                  </a:lnTo>
                  <a:lnTo>
                    <a:pt x="394" y="134"/>
                  </a:lnTo>
                  <a:lnTo>
                    <a:pt x="402" y="132"/>
                  </a:lnTo>
                  <a:lnTo>
                    <a:pt x="408" y="128"/>
                  </a:lnTo>
                  <a:lnTo>
                    <a:pt x="408" y="128"/>
                  </a:lnTo>
                  <a:lnTo>
                    <a:pt x="410" y="128"/>
                  </a:lnTo>
                  <a:lnTo>
                    <a:pt x="410" y="128"/>
                  </a:lnTo>
                  <a:lnTo>
                    <a:pt x="410" y="124"/>
                  </a:lnTo>
                  <a:lnTo>
                    <a:pt x="408" y="122"/>
                  </a:lnTo>
                  <a:lnTo>
                    <a:pt x="412" y="122"/>
                  </a:lnTo>
                  <a:lnTo>
                    <a:pt x="412" y="122"/>
                  </a:lnTo>
                  <a:lnTo>
                    <a:pt x="426" y="126"/>
                  </a:lnTo>
                  <a:lnTo>
                    <a:pt x="426" y="126"/>
                  </a:lnTo>
                  <a:lnTo>
                    <a:pt x="428" y="126"/>
                  </a:lnTo>
                  <a:lnTo>
                    <a:pt x="432" y="124"/>
                  </a:lnTo>
                  <a:lnTo>
                    <a:pt x="438" y="122"/>
                  </a:lnTo>
                  <a:lnTo>
                    <a:pt x="438" y="122"/>
                  </a:lnTo>
                  <a:lnTo>
                    <a:pt x="442" y="118"/>
                  </a:lnTo>
                  <a:lnTo>
                    <a:pt x="442" y="118"/>
                  </a:lnTo>
                  <a:lnTo>
                    <a:pt x="446" y="116"/>
                  </a:lnTo>
                  <a:lnTo>
                    <a:pt x="448" y="116"/>
                  </a:lnTo>
                  <a:lnTo>
                    <a:pt x="450" y="118"/>
                  </a:lnTo>
                  <a:lnTo>
                    <a:pt x="450" y="118"/>
                  </a:lnTo>
                  <a:lnTo>
                    <a:pt x="450" y="120"/>
                  </a:lnTo>
                  <a:lnTo>
                    <a:pt x="448" y="122"/>
                  </a:lnTo>
                  <a:lnTo>
                    <a:pt x="442" y="124"/>
                  </a:lnTo>
                  <a:lnTo>
                    <a:pt x="442" y="124"/>
                  </a:lnTo>
                  <a:close/>
                  <a:moveTo>
                    <a:pt x="456" y="156"/>
                  </a:moveTo>
                  <a:lnTo>
                    <a:pt x="456" y="156"/>
                  </a:lnTo>
                  <a:lnTo>
                    <a:pt x="450" y="154"/>
                  </a:lnTo>
                  <a:lnTo>
                    <a:pt x="450" y="154"/>
                  </a:lnTo>
                  <a:lnTo>
                    <a:pt x="454" y="152"/>
                  </a:lnTo>
                  <a:lnTo>
                    <a:pt x="458" y="152"/>
                  </a:lnTo>
                  <a:lnTo>
                    <a:pt x="462" y="154"/>
                  </a:lnTo>
                  <a:lnTo>
                    <a:pt x="466" y="154"/>
                  </a:lnTo>
                  <a:lnTo>
                    <a:pt x="466" y="154"/>
                  </a:lnTo>
                  <a:lnTo>
                    <a:pt x="460" y="156"/>
                  </a:lnTo>
                  <a:lnTo>
                    <a:pt x="456" y="156"/>
                  </a:lnTo>
                  <a:lnTo>
                    <a:pt x="456" y="156"/>
                  </a:lnTo>
                  <a:close/>
                  <a:moveTo>
                    <a:pt x="508" y="180"/>
                  </a:moveTo>
                  <a:lnTo>
                    <a:pt x="508" y="180"/>
                  </a:lnTo>
                  <a:lnTo>
                    <a:pt x="506" y="176"/>
                  </a:lnTo>
                  <a:lnTo>
                    <a:pt x="506" y="172"/>
                  </a:lnTo>
                  <a:lnTo>
                    <a:pt x="510" y="170"/>
                  </a:lnTo>
                  <a:lnTo>
                    <a:pt x="516" y="168"/>
                  </a:lnTo>
                  <a:lnTo>
                    <a:pt x="516" y="168"/>
                  </a:lnTo>
                  <a:lnTo>
                    <a:pt x="512" y="176"/>
                  </a:lnTo>
                  <a:lnTo>
                    <a:pt x="510" y="178"/>
                  </a:lnTo>
                  <a:lnTo>
                    <a:pt x="508" y="180"/>
                  </a:lnTo>
                  <a:lnTo>
                    <a:pt x="508" y="180"/>
                  </a:lnTo>
                  <a:close/>
                  <a:moveTo>
                    <a:pt x="516" y="118"/>
                  </a:moveTo>
                  <a:lnTo>
                    <a:pt x="516" y="118"/>
                  </a:lnTo>
                  <a:lnTo>
                    <a:pt x="514" y="118"/>
                  </a:lnTo>
                  <a:lnTo>
                    <a:pt x="512" y="116"/>
                  </a:lnTo>
                  <a:lnTo>
                    <a:pt x="512" y="116"/>
                  </a:lnTo>
                  <a:lnTo>
                    <a:pt x="512" y="114"/>
                  </a:lnTo>
                  <a:lnTo>
                    <a:pt x="514" y="112"/>
                  </a:lnTo>
                  <a:lnTo>
                    <a:pt x="518" y="110"/>
                  </a:lnTo>
                  <a:lnTo>
                    <a:pt x="518" y="110"/>
                  </a:lnTo>
                  <a:lnTo>
                    <a:pt x="520" y="110"/>
                  </a:lnTo>
                  <a:lnTo>
                    <a:pt x="522" y="114"/>
                  </a:lnTo>
                  <a:lnTo>
                    <a:pt x="522" y="114"/>
                  </a:lnTo>
                  <a:lnTo>
                    <a:pt x="520" y="116"/>
                  </a:lnTo>
                  <a:lnTo>
                    <a:pt x="518" y="118"/>
                  </a:lnTo>
                  <a:lnTo>
                    <a:pt x="516" y="118"/>
                  </a:lnTo>
                  <a:lnTo>
                    <a:pt x="516" y="118"/>
                  </a:lnTo>
                  <a:close/>
                  <a:moveTo>
                    <a:pt x="526" y="208"/>
                  </a:moveTo>
                  <a:lnTo>
                    <a:pt x="526" y="208"/>
                  </a:lnTo>
                  <a:lnTo>
                    <a:pt x="528" y="210"/>
                  </a:lnTo>
                  <a:lnTo>
                    <a:pt x="530" y="214"/>
                  </a:lnTo>
                  <a:lnTo>
                    <a:pt x="530" y="222"/>
                  </a:lnTo>
                  <a:lnTo>
                    <a:pt x="532" y="230"/>
                  </a:lnTo>
                  <a:lnTo>
                    <a:pt x="534" y="232"/>
                  </a:lnTo>
                  <a:lnTo>
                    <a:pt x="536" y="236"/>
                  </a:lnTo>
                  <a:lnTo>
                    <a:pt x="536" y="236"/>
                  </a:lnTo>
                  <a:lnTo>
                    <a:pt x="528" y="230"/>
                  </a:lnTo>
                  <a:lnTo>
                    <a:pt x="522" y="224"/>
                  </a:lnTo>
                  <a:lnTo>
                    <a:pt x="522" y="216"/>
                  </a:lnTo>
                  <a:lnTo>
                    <a:pt x="526" y="208"/>
                  </a:lnTo>
                  <a:lnTo>
                    <a:pt x="526" y="208"/>
                  </a:lnTo>
                  <a:close/>
                  <a:moveTo>
                    <a:pt x="542" y="208"/>
                  </a:moveTo>
                  <a:lnTo>
                    <a:pt x="542" y="208"/>
                  </a:lnTo>
                  <a:lnTo>
                    <a:pt x="544" y="208"/>
                  </a:lnTo>
                  <a:lnTo>
                    <a:pt x="544" y="208"/>
                  </a:lnTo>
                  <a:lnTo>
                    <a:pt x="554" y="234"/>
                  </a:lnTo>
                  <a:lnTo>
                    <a:pt x="554" y="234"/>
                  </a:lnTo>
                  <a:lnTo>
                    <a:pt x="556" y="238"/>
                  </a:lnTo>
                  <a:lnTo>
                    <a:pt x="556" y="240"/>
                  </a:lnTo>
                  <a:lnTo>
                    <a:pt x="552" y="248"/>
                  </a:lnTo>
                  <a:lnTo>
                    <a:pt x="552" y="248"/>
                  </a:lnTo>
                  <a:lnTo>
                    <a:pt x="550" y="236"/>
                  </a:lnTo>
                  <a:lnTo>
                    <a:pt x="546" y="232"/>
                  </a:lnTo>
                  <a:lnTo>
                    <a:pt x="542" y="228"/>
                  </a:lnTo>
                  <a:lnTo>
                    <a:pt x="542" y="228"/>
                  </a:lnTo>
                  <a:lnTo>
                    <a:pt x="536" y="222"/>
                  </a:lnTo>
                  <a:lnTo>
                    <a:pt x="534" y="218"/>
                  </a:lnTo>
                  <a:lnTo>
                    <a:pt x="536" y="212"/>
                  </a:lnTo>
                  <a:lnTo>
                    <a:pt x="542" y="208"/>
                  </a:lnTo>
                  <a:lnTo>
                    <a:pt x="542" y="208"/>
                  </a:lnTo>
                  <a:close/>
                  <a:moveTo>
                    <a:pt x="752" y="676"/>
                  </a:moveTo>
                  <a:lnTo>
                    <a:pt x="752" y="676"/>
                  </a:lnTo>
                  <a:lnTo>
                    <a:pt x="750" y="676"/>
                  </a:lnTo>
                  <a:lnTo>
                    <a:pt x="748" y="676"/>
                  </a:lnTo>
                  <a:lnTo>
                    <a:pt x="748" y="676"/>
                  </a:lnTo>
                  <a:lnTo>
                    <a:pt x="746" y="672"/>
                  </a:lnTo>
                  <a:lnTo>
                    <a:pt x="746" y="668"/>
                  </a:lnTo>
                  <a:lnTo>
                    <a:pt x="746" y="664"/>
                  </a:lnTo>
                  <a:lnTo>
                    <a:pt x="750" y="662"/>
                  </a:lnTo>
                  <a:lnTo>
                    <a:pt x="750" y="662"/>
                  </a:lnTo>
                  <a:lnTo>
                    <a:pt x="754" y="668"/>
                  </a:lnTo>
                  <a:lnTo>
                    <a:pt x="754" y="672"/>
                  </a:lnTo>
                  <a:lnTo>
                    <a:pt x="752" y="676"/>
                  </a:lnTo>
                  <a:lnTo>
                    <a:pt x="752" y="6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75"/>
            <p:cNvSpPr>
              <a:spLocks/>
            </p:cNvSpPr>
            <p:nvPr/>
          </p:nvSpPr>
          <p:spPr bwMode="auto">
            <a:xfrm>
              <a:off x="5556250" y="2251075"/>
              <a:ext cx="1588" cy="1588"/>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76"/>
            <p:cNvSpPr>
              <a:spLocks/>
            </p:cNvSpPr>
            <p:nvPr/>
          </p:nvSpPr>
          <p:spPr bwMode="auto">
            <a:xfrm>
              <a:off x="7816850" y="1447800"/>
              <a:ext cx="123825" cy="177800"/>
            </a:xfrm>
            <a:custGeom>
              <a:avLst/>
              <a:gdLst/>
              <a:ahLst/>
              <a:cxnLst>
                <a:cxn ang="0">
                  <a:pos x="0" y="64"/>
                </a:cxn>
                <a:cxn ang="0">
                  <a:pos x="6" y="82"/>
                </a:cxn>
                <a:cxn ang="0">
                  <a:pos x="10" y="98"/>
                </a:cxn>
                <a:cxn ang="0">
                  <a:pos x="12" y="100"/>
                </a:cxn>
                <a:cxn ang="0">
                  <a:pos x="22" y="104"/>
                </a:cxn>
                <a:cxn ang="0">
                  <a:pos x="40" y="106"/>
                </a:cxn>
                <a:cxn ang="0">
                  <a:pos x="46" y="112"/>
                </a:cxn>
                <a:cxn ang="0">
                  <a:pos x="50" y="110"/>
                </a:cxn>
                <a:cxn ang="0">
                  <a:pos x="54" y="108"/>
                </a:cxn>
                <a:cxn ang="0">
                  <a:pos x="58" y="96"/>
                </a:cxn>
                <a:cxn ang="0">
                  <a:pos x="60" y="88"/>
                </a:cxn>
                <a:cxn ang="0">
                  <a:pos x="66" y="74"/>
                </a:cxn>
                <a:cxn ang="0">
                  <a:pos x="68" y="66"/>
                </a:cxn>
                <a:cxn ang="0">
                  <a:pos x="72" y="62"/>
                </a:cxn>
                <a:cxn ang="0">
                  <a:pos x="78" y="60"/>
                </a:cxn>
                <a:cxn ang="0">
                  <a:pos x="70" y="50"/>
                </a:cxn>
                <a:cxn ang="0">
                  <a:pos x="66" y="38"/>
                </a:cxn>
                <a:cxn ang="0">
                  <a:pos x="66" y="32"/>
                </a:cxn>
                <a:cxn ang="0">
                  <a:pos x="68" y="26"/>
                </a:cxn>
                <a:cxn ang="0">
                  <a:pos x="78" y="16"/>
                </a:cxn>
                <a:cxn ang="0">
                  <a:pos x="70" y="10"/>
                </a:cxn>
                <a:cxn ang="0">
                  <a:pos x="68" y="8"/>
                </a:cxn>
                <a:cxn ang="0">
                  <a:pos x="68" y="6"/>
                </a:cxn>
                <a:cxn ang="0">
                  <a:pos x="62" y="0"/>
                </a:cxn>
                <a:cxn ang="0">
                  <a:pos x="58" y="6"/>
                </a:cxn>
                <a:cxn ang="0">
                  <a:pos x="48" y="20"/>
                </a:cxn>
                <a:cxn ang="0">
                  <a:pos x="40" y="28"/>
                </a:cxn>
                <a:cxn ang="0">
                  <a:pos x="24" y="44"/>
                </a:cxn>
                <a:cxn ang="0">
                  <a:pos x="18" y="52"/>
                </a:cxn>
                <a:cxn ang="0">
                  <a:pos x="12" y="54"/>
                </a:cxn>
                <a:cxn ang="0">
                  <a:pos x="6" y="52"/>
                </a:cxn>
                <a:cxn ang="0">
                  <a:pos x="0" y="58"/>
                </a:cxn>
                <a:cxn ang="0">
                  <a:pos x="0" y="64"/>
                </a:cxn>
              </a:cxnLst>
              <a:rect l="0" t="0" r="r" b="b"/>
              <a:pathLst>
                <a:path w="78" h="112">
                  <a:moveTo>
                    <a:pt x="0" y="64"/>
                  </a:moveTo>
                  <a:lnTo>
                    <a:pt x="0" y="64"/>
                  </a:lnTo>
                  <a:lnTo>
                    <a:pt x="2" y="74"/>
                  </a:lnTo>
                  <a:lnTo>
                    <a:pt x="6" y="82"/>
                  </a:lnTo>
                  <a:lnTo>
                    <a:pt x="8" y="90"/>
                  </a:lnTo>
                  <a:lnTo>
                    <a:pt x="10" y="98"/>
                  </a:lnTo>
                  <a:lnTo>
                    <a:pt x="10" y="98"/>
                  </a:lnTo>
                  <a:lnTo>
                    <a:pt x="12" y="100"/>
                  </a:lnTo>
                  <a:lnTo>
                    <a:pt x="12" y="100"/>
                  </a:lnTo>
                  <a:lnTo>
                    <a:pt x="22" y="104"/>
                  </a:lnTo>
                  <a:lnTo>
                    <a:pt x="30" y="104"/>
                  </a:lnTo>
                  <a:lnTo>
                    <a:pt x="40" y="106"/>
                  </a:lnTo>
                  <a:lnTo>
                    <a:pt x="44" y="108"/>
                  </a:lnTo>
                  <a:lnTo>
                    <a:pt x="46" y="112"/>
                  </a:lnTo>
                  <a:lnTo>
                    <a:pt x="46" y="112"/>
                  </a:lnTo>
                  <a:lnTo>
                    <a:pt x="50" y="110"/>
                  </a:lnTo>
                  <a:lnTo>
                    <a:pt x="54" y="108"/>
                  </a:lnTo>
                  <a:lnTo>
                    <a:pt x="54" y="108"/>
                  </a:lnTo>
                  <a:lnTo>
                    <a:pt x="56" y="102"/>
                  </a:lnTo>
                  <a:lnTo>
                    <a:pt x="58" y="96"/>
                  </a:lnTo>
                  <a:lnTo>
                    <a:pt x="58" y="96"/>
                  </a:lnTo>
                  <a:lnTo>
                    <a:pt x="60" y="88"/>
                  </a:lnTo>
                  <a:lnTo>
                    <a:pt x="62" y="80"/>
                  </a:lnTo>
                  <a:lnTo>
                    <a:pt x="66" y="74"/>
                  </a:lnTo>
                  <a:lnTo>
                    <a:pt x="68" y="66"/>
                  </a:lnTo>
                  <a:lnTo>
                    <a:pt x="68" y="66"/>
                  </a:lnTo>
                  <a:lnTo>
                    <a:pt x="68" y="62"/>
                  </a:lnTo>
                  <a:lnTo>
                    <a:pt x="72" y="62"/>
                  </a:lnTo>
                  <a:lnTo>
                    <a:pt x="78" y="60"/>
                  </a:lnTo>
                  <a:lnTo>
                    <a:pt x="78" y="60"/>
                  </a:lnTo>
                  <a:lnTo>
                    <a:pt x="72" y="56"/>
                  </a:lnTo>
                  <a:lnTo>
                    <a:pt x="70" y="50"/>
                  </a:lnTo>
                  <a:lnTo>
                    <a:pt x="66" y="38"/>
                  </a:lnTo>
                  <a:lnTo>
                    <a:pt x="66" y="38"/>
                  </a:lnTo>
                  <a:lnTo>
                    <a:pt x="66" y="36"/>
                  </a:lnTo>
                  <a:lnTo>
                    <a:pt x="66" y="32"/>
                  </a:lnTo>
                  <a:lnTo>
                    <a:pt x="68" y="26"/>
                  </a:lnTo>
                  <a:lnTo>
                    <a:pt x="68" y="26"/>
                  </a:lnTo>
                  <a:lnTo>
                    <a:pt x="76" y="18"/>
                  </a:lnTo>
                  <a:lnTo>
                    <a:pt x="78" y="16"/>
                  </a:lnTo>
                  <a:lnTo>
                    <a:pt x="76" y="14"/>
                  </a:lnTo>
                  <a:lnTo>
                    <a:pt x="70" y="10"/>
                  </a:lnTo>
                  <a:lnTo>
                    <a:pt x="70" y="10"/>
                  </a:lnTo>
                  <a:lnTo>
                    <a:pt x="68" y="8"/>
                  </a:lnTo>
                  <a:lnTo>
                    <a:pt x="68" y="6"/>
                  </a:lnTo>
                  <a:lnTo>
                    <a:pt x="68" y="6"/>
                  </a:lnTo>
                  <a:lnTo>
                    <a:pt x="66" y="2"/>
                  </a:lnTo>
                  <a:lnTo>
                    <a:pt x="62" y="0"/>
                  </a:lnTo>
                  <a:lnTo>
                    <a:pt x="60" y="2"/>
                  </a:lnTo>
                  <a:lnTo>
                    <a:pt x="58" y="6"/>
                  </a:lnTo>
                  <a:lnTo>
                    <a:pt x="58" y="6"/>
                  </a:lnTo>
                  <a:lnTo>
                    <a:pt x="48" y="20"/>
                  </a:lnTo>
                  <a:lnTo>
                    <a:pt x="48" y="20"/>
                  </a:lnTo>
                  <a:lnTo>
                    <a:pt x="40" y="28"/>
                  </a:lnTo>
                  <a:lnTo>
                    <a:pt x="30" y="36"/>
                  </a:lnTo>
                  <a:lnTo>
                    <a:pt x="24" y="44"/>
                  </a:lnTo>
                  <a:lnTo>
                    <a:pt x="18" y="52"/>
                  </a:lnTo>
                  <a:lnTo>
                    <a:pt x="18" y="52"/>
                  </a:lnTo>
                  <a:lnTo>
                    <a:pt x="16" y="56"/>
                  </a:lnTo>
                  <a:lnTo>
                    <a:pt x="12" y="54"/>
                  </a:lnTo>
                  <a:lnTo>
                    <a:pt x="12" y="54"/>
                  </a:lnTo>
                  <a:lnTo>
                    <a:pt x="6" y="52"/>
                  </a:lnTo>
                  <a:lnTo>
                    <a:pt x="2" y="54"/>
                  </a:lnTo>
                  <a:lnTo>
                    <a:pt x="0" y="58"/>
                  </a:lnTo>
                  <a:lnTo>
                    <a:pt x="0" y="64"/>
                  </a:lnTo>
                  <a:lnTo>
                    <a:pt x="0"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77"/>
            <p:cNvSpPr>
              <a:spLocks/>
            </p:cNvSpPr>
            <p:nvPr/>
          </p:nvSpPr>
          <p:spPr bwMode="auto">
            <a:xfrm>
              <a:off x="7648575" y="1470025"/>
              <a:ext cx="133350" cy="184150"/>
            </a:xfrm>
            <a:custGeom>
              <a:avLst/>
              <a:gdLst/>
              <a:ahLst/>
              <a:cxnLst>
                <a:cxn ang="0">
                  <a:pos x="82" y="108"/>
                </a:cxn>
                <a:cxn ang="0">
                  <a:pos x="82" y="108"/>
                </a:cxn>
                <a:cxn ang="0">
                  <a:pos x="82" y="98"/>
                </a:cxn>
                <a:cxn ang="0">
                  <a:pos x="84" y="88"/>
                </a:cxn>
                <a:cxn ang="0">
                  <a:pos x="84" y="88"/>
                </a:cxn>
                <a:cxn ang="0">
                  <a:pos x="84" y="88"/>
                </a:cxn>
                <a:cxn ang="0">
                  <a:pos x="84" y="88"/>
                </a:cxn>
                <a:cxn ang="0">
                  <a:pos x="84" y="88"/>
                </a:cxn>
                <a:cxn ang="0">
                  <a:pos x="84" y="88"/>
                </a:cxn>
                <a:cxn ang="0">
                  <a:pos x="82" y="88"/>
                </a:cxn>
                <a:cxn ang="0">
                  <a:pos x="82" y="88"/>
                </a:cxn>
                <a:cxn ang="0">
                  <a:pos x="84" y="88"/>
                </a:cxn>
                <a:cxn ang="0">
                  <a:pos x="84" y="88"/>
                </a:cxn>
                <a:cxn ang="0">
                  <a:pos x="82" y="88"/>
                </a:cxn>
                <a:cxn ang="0">
                  <a:pos x="82" y="88"/>
                </a:cxn>
                <a:cxn ang="0">
                  <a:pos x="82" y="88"/>
                </a:cxn>
                <a:cxn ang="0">
                  <a:pos x="82" y="88"/>
                </a:cxn>
                <a:cxn ang="0">
                  <a:pos x="84" y="88"/>
                </a:cxn>
                <a:cxn ang="0">
                  <a:pos x="84" y="88"/>
                </a:cxn>
                <a:cxn ang="0">
                  <a:pos x="76" y="82"/>
                </a:cxn>
                <a:cxn ang="0">
                  <a:pos x="76" y="82"/>
                </a:cxn>
                <a:cxn ang="0">
                  <a:pos x="72" y="78"/>
                </a:cxn>
                <a:cxn ang="0">
                  <a:pos x="68" y="72"/>
                </a:cxn>
                <a:cxn ang="0">
                  <a:pos x="64" y="66"/>
                </a:cxn>
                <a:cxn ang="0">
                  <a:pos x="64" y="64"/>
                </a:cxn>
                <a:cxn ang="0">
                  <a:pos x="64" y="64"/>
                </a:cxn>
                <a:cxn ang="0">
                  <a:pos x="64" y="56"/>
                </a:cxn>
                <a:cxn ang="0">
                  <a:pos x="62" y="52"/>
                </a:cxn>
                <a:cxn ang="0">
                  <a:pos x="54" y="44"/>
                </a:cxn>
                <a:cxn ang="0">
                  <a:pos x="54" y="44"/>
                </a:cxn>
                <a:cxn ang="0">
                  <a:pos x="38" y="30"/>
                </a:cxn>
                <a:cxn ang="0">
                  <a:pos x="32" y="24"/>
                </a:cxn>
                <a:cxn ang="0">
                  <a:pos x="26" y="16"/>
                </a:cxn>
                <a:cxn ang="0">
                  <a:pos x="26" y="16"/>
                </a:cxn>
                <a:cxn ang="0">
                  <a:pos x="20" y="10"/>
                </a:cxn>
                <a:cxn ang="0">
                  <a:pos x="14" y="4"/>
                </a:cxn>
                <a:cxn ang="0">
                  <a:pos x="8" y="2"/>
                </a:cxn>
                <a:cxn ang="0">
                  <a:pos x="0" y="0"/>
                </a:cxn>
                <a:cxn ang="0">
                  <a:pos x="0" y="0"/>
                </a:cxn>
                <a:cxn ang="0">
                  <a:pos x="0" y="4"/>
                </a:cxn>
                <a:cxn ang="0">
                  <a:pos x="2" y="8"/>
                </a:cxn>
                <a:cxn ang="0">
                  <a:pos x="6" y="14"/>
                </a:cxn>
                <a:cxn ang="0">
                  <a:pos x="6" y="14"/>
                </a:cxn>
                <a:cxn ang="0">
                  <a:pos x="18" y="26"/>
                </a:cxn>
                <a:cxn ang="0">
                  <a:pos x="26" y="42"/>
                </a:cxn>
                <a:cxn ang="0">
                  <a:pos x="34" y="56"/>
                </a:cxn>
                <a:cxn ang="0">
                  <a:pos x="40" y="72"/>
                </a:cxn>
                <a:cxn ang="0">
                  <a:pos x="40" y="72"/>
                </a:cxn>
                <a:cxn ang="0">
                  <a:pos x="46" y="84"/>
                </a:cxn>
                <a:cxn ang="0">
                  <a:pos x="54" y="94"/>
                </a:cxn>
                <a:cxn ang="0">
                  <a:pos x="70" y="114"/>
                </a:cxn>
                <a:cxn ang="0">
                  <a:pos x="70" y="114"/>
                </a:cxn>
                <a:cxn ang="0">
                  <a:pos x="72" y="116"/>
                </a:cxn>
                <a:cxn ang="0">
                  <a:pos x="74" y="116"/>
                </a:cxn>
                <a:cxn ang="0">
                  <a:pos x="78" y="114"/>
                </a:cxn>
                <a:cxn ang="0">
                  <a:pos x="78" y="114"/>
                </a:cxn>
                <a:cxn ang="0">
                  <a:pos x="80" y="114"/>
                </a:cxn>
                <a:cxn ang="0">
                  <a:pos x="82" y="112"/>
                </a:cxn>
                <a:cxn ang="0">
                  <a:pos x="82" y="108"/>
                </a:cxn>
                <a:cxn ang="0">
                  <a:pos x="82" y="108"/>
                </a:cxn>
              </a:cxnLst>
              <a:rect l="0" t="0" r="r" b="b"/>
              <a:pathLst>
                <a:path w="84" h="116">
                  <a:moveTo>
                    <a:pt x="82" y="108"/>
                  </a:moveTo>
                  <a:lnTo>
                    <a:pt x="82" y="108"/>
                  </a:lnTo>
                  <a:lnTo>
                    <a:pt x="82" y="98"/>
                  </a:lnTo>
                  <a:lnTo>
                    <a:pt x="84" y="88"/>
                  </a:lnTo>
                  <a:lnTo>
                    <a:pt x="84" y="88"/>
                  </a:lnTo>
                  <a:lnTo>
                    <a:pt x="84" y="88"/>
                  </a:lnTo>
                  <a:lnTo>
                    <a:pt x="84" y="88"/>
                  </a:lnTo>
                  <a:lnTo>
                    <a:pt x="84" y="88"/>
                  </a:lnTo>
                  <a:lnTo>
                    <a:pt x="84" y="88"/>
                  </a:lnTo>
                  <a:lnTo>
                    <a:pt x="82" y="88"/>
                  </a:lnTo>
                  <a:lnTo>
                    <a:pt x="82" y="88"/>
                  </a:lnTo>
                  <a:lnTo>
                    <a:pt x="84" y="88"/>
                  </a:lnTo>
                  <a:lnTo>
                    <a:pt x="84" y="88"/>
                  </a:lnTo>
                  <a:lnTo>
                    <a:pt x="82" y="88"/>
                  </a:lnTo>
                  <a:lnTo>
                    <a:pt x="82" y="88"/>
                  </a:lnTo>
                  <a:lnTo>
                    <a:pt x="82" y="88"/>
                  </a:lnTo>
                  <a:lnTo>
                    <a:pt x="82" y="88"/>
                  </a:lnTo>
                  <a:lnTo>
                    <a:pt x="84" y="88"/>
                  </a:lnTo>
                  <a:lnTo>
                    <a:pt x="84" y="88"/>
                  </a:lnTo>
                  <a:lnTo>
                    <a:pt x="76" y="82"/>
                  </a:lnTo>
                  <a:lnTo>
                    <a:pt x="76" y="82"/>
                  </a:lnTo>
                  <a:lnTo>
                    <a:pt x="72" y="78"/>
                  </a:lnTo>
                  <a:lnTo>
                    <a:pt x="68" y="72"/>
                  </a:lnTo>
                  <a:lnTo>
                    <a:pt x="64" y="66"/>
                  </a:lnTo>
                  <a:lnTo>
                    <a:pt x="64" y="64"/>
                  </a:lnTo>
                  <a:lnTo>
                    <a:pt x="64" y="64"/>
                  </a:lnTo>
                  <a:lnTo>
                    <a:pt x="64" y="56"/>
                  </a:lnTo>
                  <a:lnTo>
                    <a:pt x="62" y="52"/>
                  </a:lnTo>
                  <a:lnTo>
                    <a:pt x="54" y="44"/>
                  </a:lnTo>
                  <a:lnTo>
                    <a:pt x="54" y="44"/>
                  </a:lnTo>
                  <a:lnTo>
                    <a:pt x="38" y="30"/>
                  </a:lnTo>
                  <a:lnTo>
                    <a:pt x="32" y="24"/>
                  </a:lnTo>
                  <a:lnTo>
                    <a:pt x="26" y="16"/>
                  </a:lnTo>
                  <a:lnTo>
                    <a:pt x="26" y="16"/>
                  </a:lnTo>
                  <a:lnTo>
                    <a:pt x="20" y="10"/>
                  </a:lnTo>
                  <a:lnTo>
                    <a:pt x="14" y="4"/>
                  </a:lnTo>
                  <a:lnTo>
                    <a:pt x="8" y="2"/>
                  </a:lnTo>
                  <a:lnTo>
                    <a:pt x="0" y="0"/>
                  </a:lnTo>
                  <a:lnTo>
                    <a:pt x="0" y="0"/>
                  </a:lnTo>
                  <a:lnTo>
                    <a:pt x="0" y="4"/>
                  </a:lnTo>
                  <a:lnTo>
                    <a:pt x="2" y="8"/>
                  </a:lnTo>
                  <a:lnTo>
                    <a:pt x="6" y="14"/>
                  </a:lnTo>
                  <a:lnTo>
                    <a:pt x="6" y="14"/>
                  </a:lnTo>
                  <a:lnTo>
                    <a:pt x="18" y="26"/>
                  </a:lnTo>
                  <a:lnTo>
                    <a:pt x="26" y="42"/>
                  </a:lnTo>
                  <a:lnTo>
                    <a:pt x="34" y="56"/>
                  </a:lnTo>
                  <a:lnTo>
                    <a:pt x="40" y="72"/>
                  </a:lnTo>
                  <a:lnTo>
                    <a:pt x="40" y="72"/>
                  </a:lnTo>
                  <a:lnTo>
                    <a:pt x="46" y="84"/>
                  </a:lnTo>
                  <a:lnTo>
                    <a:pt x="54" y="94"/>
                  </a:lnTo>
                  <a:lnTo>
                    <a:pt x="70" y="114"/>
                  </a:lnTo>
                  <a:lnTo>
                    <a:pt x="70" y="114"/>
                  </a:lnTo>
                  <a:lnTo>
                    <a:pt x="72" y="116"/>
                  </a:lnTo>
                  <a:lnTo>
                    <a:pt x="74" y="116"/>
                  </a:lnTo>
                  <a:lnTo>
                    <a:pt x="78" y="114"/>
                  </a:lnTo>
                  <a:lnTo>
                    <a:pt x="78" y="114"/>
                  </a:lnTo>
                  <a:lnTo>
                    <a:pt x="80" y="114"/>
                  </a:lnTo>
                  <a:lnTo>
                    <a:pt x="82" y="112"/>
                  </a:lnTo>
                  <a:lnTo>
                    <a:pt x="82" y="108"/>
                  </a:lnTo>
                  <a:lnTo>
                    <a:pt x="82"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78"/>
            <p:cNvSpPr>
              <a:spLocks/>
            </p:cNvSpPr>
            <p:nvPr/>
          </p:nvSpPr>
          <p:spPr bwMode="auto">
            <a:xfrm>
              <a:off x="8086725" y="882650"/>
              <a:ext cx="139700" cy="123825"/>
            </a:xfrm>
            <a:custGeom>
              <a:avLst/>
              <a:gdLst/>
              <a:ahLst/>
              <a:cxnLst>
                <a:cxn ang="0">
                  <a:pos x="38" y="58"/>
                </a:cxn>
                <a:cxn ang="0">
                  <a:pos x="36" y="58"/>
                </a:cxn>
                <a:cxn ang="0">
                  <a:pos x="16" y="60"/>
                </a:cxn>
                <a:cxn ang="0">
                  <a:pos x="0" y="74"/>
                </a:cxn>
                <a:cxn ang="0">
                  <a:pos x="8" y="72"/>
                </a:cxn>
                <a:cxn ang="0">
                  <a:pos x="26" y="68"/>
                </a:cxn>
                <a:cxn ang="0">
                  <a:pos x="32" y="64"/>
                </a:cxn>
                <a:cxn ang="0">
                  <a:pos x="36" y="72"/>
                </a:cxn>
                <a:cxn ang="0">
                  <a:pos x="36" y="76"/>
                </a:cxn>
                <a:cxn ang="0">
                  <a:pos x="38" y="78"/>
                </a:cxn>
                <a:cxn ang="0">
                  <a:pos x="42" y="76"/>
                </a:cxn>
                <a:cxn ang="0">
                  <a:pos x="42" y="72"/>
                </a:cxn>
                <a:cxn ang="0">
                  <a:pos x="46" y="68"/>
                </a:cxn>
                <a:cxn ang="0">
                  <a:pos x="46" y="64"/>
                </a:cxn>
                <a:cxn ang="0">
                  <a:pos x="54" y="66"/>
                </a:cxn>
                <a:cxn ang="0">
                  <a:pos x="66" y="60"/>
                </a:cxn>
                <a:cxn ang="0">
                  <a:pos x="70" y="58"/>
                </a:cxn>
                <a:cxn ang="0">
                  <a:pos x="78" y="54"/>
                </a:cxn>
                <a:cxn ang="0">
                  <a:pos x="78" y="46"/>
                </a:cxn>
                <a:cxn ang="0">
                  <a:pos x="82" y="28"/>
                </a:cxn>
                <a:cxn ang="0">
                  <a:pos x="86" y="20"/>
                </a:cxn>
                <a:cxn ang="0">
                  <a:pos x="88" y="14"/>
                </a:cxn>
                <a:cxn ang="0">
                  <a:pos x="84" y="8"/>
                </a:cxn>
                <a:cxn ang="0">
                  <a:pos x="80" y="2"/>
                </a:cxn>
                <a:cxn ang="0">
                  <a:pos x="78" y="0"/>
                </a:cxn>
                <a:cxn ang="0">
                  <a:pos x="74" y="4"/>
                </a:cxn>
                <a:cxn ang="0">
                  <a:pos x="72" y="10"/>
                </a:cxn>
                <a:cxn ang="0">
                  <a:pos x="70" y="26"/>
                </a:cxn>
                <a:cxn ang="0">
                  <a:pos x="68" y="32"/>
                </a:cxn>
                <a:cxn ang="0">
                  <a:pos x="54" y="42"/>
                </a:cxn>
                <a:cxn ang="0">
                  <a:pos x="42" y="52"/>
                </a:cxn>
                <a:cxn ang="0">
                  <a:pos x="38" y="58"/>
                </a:cxn>
              </a:cxnLst>
              <a:rect l="0" t="0" r="r" b="b"/>
              <a:pathLst>
                <a:path w="88" h="78">
                  <a:moveTo>
                    <a:pt x="38" y="58"/>
                  </a:moveTo>
                  <a:lnTo>
                    <a:pt x="38" y="58"/>
                  </a:lnTo>
                  <a:lnTo>
                    <a:pt x="36" y="58"/>
                  </a:lnTo>
                  <a:lnTo>
                    <a:pt x="36" y="58"/>
                  </a:lnTo>
                  <a:lnTo>
                    <a:pt x="26" y="58"/>
                  </a:lnTo>
                  <a:lnTo>
                    <a:pt x="16" y="60"/>
                  </a:lnTo>
                  <a:lnTo>
                    <a:pt x="8" y="66"/>
                  </a:lnTo>
                  <a:lnTo>
                    <a:pt x="0" y="74"/>
                  </a:lnTo>
                  <a:lnTo>
                    <a:pt x="0" y="74"/>
                  </a:lnTo>
                  <a:lnTo>
                    <a:pt x="8" y="72"/>
                  </a:lnTo>
                  <a:lnTo>
                    <a:pt x="14" y="72"/>
                  </a:lnTo>
                  <a:lnTo>
                    <a:pt x="26" y="68"/>
                  </a:lnTo>
                  <a:lnTo>
                    <a:pt x="26" y="68"/>
                  </a:lnTo>
                  <a:lnTo>
                    <a:pt x="32" y="64"/>
                  </a:lnTo>
                  <a:lnTo>
                    <a:pt x="34" y="66"/>
                  </a:lnTo>
                  <a:lnTo>
                    <a:pt x="36" y="72"/>
                  </a:lnTo>
                  <a:lnTo>
                    <a:pt x="36" y="72"/>
                  </a:lnTo>
                  <a:lnTo>
                    <a:pt x="36" y="76"/>
                  </a:lnTo>
                  <a:lnTo>
                    <a:pt x="38" y="78"/>
                  </a:lnTo>
                  <a:lnTo>
                    <a:pt x="38" y="78"/>
                  </a:lnTo>
                  <a:lnTo>
                    <a:pt x="40" y="78"/>
                  </a:lnTo>
                  <a:lnTo>
                    <a:pt x="42" y="76"/>
                  </a:lnTo>
                  <a:lnTo>
                    <a:pt x="42" y="72"/>
                  </a:lnTo>
                  <a:lnTo>
                    <a:pt x="42" y="72"/>
                  </a:lnTo>
                  <a:lnTo>
                    <a:pt x="46" y="70"/>
                  </a:lnTo>
                  <a:lnTo>
                    <a:pt x="46" y="68"/>
                  </a:lnTo>
                  <a:lnTo>
                    <a:pt x="46" y="64"/>
                  </a:lnTo>
                  <a:lnTo>
                    <a:pt x="46" y="64"/>
                  </a:lnTo>
                  <a:lnTo>
                    <a:pt x="50" y="66"/>
                  </a:lnTo>
                  <a:lnTo>
                    <a:pt x="54" y="66"/>
                  </a:lnTo>
                  <a:lnTo>
                    <a:pt x="60" y="64"/>
                  </a:lnTo>
                  <a:lnTo>
                    <a:pt x="66" y="60"/>
                  </a:lnTo>
                  <a:lnTo>
                    <a:pt x="70" y="58"/>
                  </a:lnTo>
                  <a:lnTo>
                    <a:pt x="70" y="58"/>
                  </a:lnTo>
                  <a:lnTo>
                    <a:pt x="76" y="58"/>
                  </a:lnTo>
                  <a:lnTo>
                    <a:pt x="78" y="54"/>
                  </a:lnTo>
                  <a:lnTo>
                    <a:pt x="78" y="54"/>
                  </a:lnTo>
                  <a:lnTo>
                    <a:pt x="78" y="46"/>
                  </a:lnTo>
                  <a:lnTo>
                    <a:pt x="80" y="36"/>
                  </a:lnTo>
                  <a:lnTo>
                    <a:pt x="82" y="28"/>
                  </a:lnTo>
                  <a:lnTo>
                    <a:pt x="86" y="20"/>
                  </a:lnTo>
                  <a:lnTo>
                    <a:pt x="86" y="20"/>
                  </a:lnTo>
                  <a:lnTo>
                    <a:pt x="88" y="16"/>
                  </a:lnTo>
                  <a:lnTo>
                    <a:pt x="88" y="14"/>
                  </a:lnTo>
                  <a:lnTo>
                    <a:pt x="84" y="8"/>
                  </a:lnTo>
                  <a:lnTo>
                    <a:pt x="84" y="8"/>
                  </a:lnTo>
                  <a:lnTo>
                    <a:pt x="82" y="2"/>
                  </a:lnTo>
                  <a:lnTo>
                    <a:pt x="80" y="2"/>
                  </a:lnTo>
                  <a:lnTo>
                    <a:pt x="78" y="0"/>
                  </a:lnTo>
                  <a:lnTo>
                    <a:pt x="78" y="0"/>
                  </a:lnTo>
                  <a:lnTo>
                    <a:pt x="74" y="2"/>
                  </a:lnTo>
                  <a:lnTo>
                    <a:pt x="74" y="4"/>
                  </a:lnTo>
                  <a:lnTo>
                    <a:pt x="72" y="10"/>
                  </a:lnTo>
                  <a:lnTo>
                    <a:pt x="72" y="10"/>
                  </a:lnTo>
                  <a:lnTo>
                    <a:pt x="72" y="18"/>
                  </a:lnTo>
                  <a:lnTo>
                    <a:pt x="70" y="26"/>
                  </a:lnTo>
                  <a:lnTo>
                    <a:pt x="70" y="26"/>
                  </a:lnTo>
                  <a:lnTo>
                    <a:pt x="68" y="32"/>
                  </a:lnTo>
                  <a:lnTo>
                    <a:pt x="64" y="36"/>
                  </a:lnTo>
                  <a:lnTo>
                    <a:pt x="54" y="42"/>
                  </a:lnTo>
                  <a:lnTo>
                    <a:pt x="46" y="48"/>
                  </a:lnTo>
                  <a:lnTo>
                    <a:pt x="42" y="52"/>
                  </a:lnTo>
                  <a:lnTo>
                    <a:pt x="38" y="58"/>
                  </a:lnTo>
                  <a:lnTo>
                    <a:pt x="38"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79"/>
            <p:cNvSpPr>
              <a:spLocks/>
            </p:cNvSpPr>
            <p:nvPr/>
          </p:nvSpPr>
          <p:spPr bwMode="auto">
            <a:xfrm>
              <a:off x="4911725" y="330200"/>
              <a:ext cx="301625" cy="98425"/>
            </a:xfrm>
            <a:custGeom>
              <a:avLst/>
              <a:gdLst/>
              <a:ahLst/>
              <a:cxnLst>
                <a:cxn ang="0">
                  <a:pos x="40" y="28"/>
                </a:cxn>
                <a:cxn ang="0">
                  <a:pos x="54" y="18"/>
                </a:cxn>
                <a:cxn ang="0">
                  <a:pos x="62" y="16"/>
                </a:cxn>
                <a:cxn ang="0">
                  <a:pos x="62" y="18"/>
                </a:cxn>
                <a:cxn ang="0">
                  <a:pos x="56" y="24"/>
                </a:cxn>
                <a:cxn ang="0">
                  <a:pos x="52" y="26"/>
                </a:cxn>
                <a:cxn ang="0">
                  <a:pos x="78" y="32"/>
                </a:cxn>
                <a:cxn ang="0">
                  <a:pos x="58" y="36"/>
                </a:cxn>
                <a:cxn ang="0">
                  <a:pos x="70" y="40"/>
                </a:cxn>
                <a:cxn ang="0">
                  <a:pos x="88" y="40"/>
                </a:cxn>
                <a:cxn ang="0">
                  <a:pos x="106" y="44"/>
                </a:cxn>
                <a:cxn ang="0">
                  <a:pos x="66" y="48"/>
                </a:cxn>
                <a:cxn ang="0">
                  <a:pos x="72" y="52"/>
                </a:cxn>
                <a:cxn ang="0">
                  <a:pos x="88" y="54"/>
                </a:cxn>
                <a:cxn ang="0">
                  <a:pos x="96" y="60"/>
                </a:cxn>
                <a:cxn ang="0">
                  <a:pos x="114" y="62"/>
                </a:cxn>
                <a:cxn ang="0">
                  <a:pos x="176" y="58"/>
                </a:cxn>
                <a:cxn ang="0">
                  <a:pos x="182" y="58"/>
                </a:cxn>
                <a:cxn ang="0">
                  <a:pos x="182" y="54"/>
                </a:cxn>
                <a:cxn ang="0">
                  <a:pos x="176" y="52"/>
                </a:cxn>
                <a:cxn ang="0">
                  <a:pos x="182" y="48"/>
                </a:cxn>
                <a:cxn ang="0">
                  <a:pos x="190" y="46"/>
                </a:cxn>
                <a:cxn ang="0">
                  <a:pos x="162" y="28"/>
                </a:cxn>
                <a:cxn ang="0">
                  <a:pos x="162" y="14"/>
                </a:cxn>
                <a:cxn ang="0">
                  <a:pos x="162" y="10"/>
                </a:cxn>
                <a:cxn ang="0">
                  <a:pos x="152" y="8"/>
                </a:cxn>
                <a:cxn ang="0">
                  <a:pos x="148" y="10"/>
                </a:cxn>
                <a:cxn ang="0">
                  <a:pos x="152" y="14"/>
                </a:cxn>
                <a:cxn ang="0">
                  <a:pos x="140" y="14"/>
                </a:cxn>
                <a:cxn ang="0">
                  <a:pos x="138" y="18"/>
                </a:cxn>
                <a:cxn ang="0">
                  <a:pos x="142" y="26"/>
                </a:cxn>
                <a:cxn ang="0">
                  <a:pos x="136" y="30"/>
                </a:cxn>
                <a:cxn ang="0">
                  <a:pos x="132" y="22"/>
                </a:cxn>
                <a:cxn ang="0">
                  <a:pos x="120" y="18"/>
                </a:cxn>
                <a:cxn ang="0">
                  <a:pos x="114" y="22"/>
                </a:cxn>
                <a:cxn ang="0">
                  <a:pos x="102" y="16"/>
                </a:cxn>
                <a:cxn ang="0">
                  <a:pos x="94" y="18"/>
                </a:cxn>
                <a:cxn ang="0">
                  <a:pos x="88" y="14"/>
                </a:cxn>
                <a:cxn ang="0">
                  <a:pos x="78" y="14"/>
                </a:cxn>
                <a:cxn ang="0">
                  <a:pos x="74" y="14"/>
                </a:cxn>
                <a:cxn ang="0">
                  <a:pos x="78" y="12"/>
                </a:cxn>
                <a:cxn ang="0">
                  <a:pos x="78" y="10"/>
                </a:cxn>
                <a:cxn ang="0">
                  <a:pos x="60" y="4"/>
                </a:cxn>
                <a:cxn ang="0">
                  <a:pos x="40" y="2"/>
                </a:cxn>
                <a:cxn ang="0">
                  <a:pos x="26" y="0"/>
                </a:cxn>
                <a:cxn ang="0">
                  <a:pos x="10" y="2"/>
                </a:cxn>
                <a:cxn ang="0">
                  <a:pos x="10" y="8"/>
                </a:cxn>
                <a:cxn ang="0">
                  <a:pos x="4" y="20"/>
                </a:cxn>
                <a:cxn ang="0">
                  <a:pos x="16" y="32"/>
                </a:cxn>
                <a:cxn ang="0">
                  <a:pos x="34" y="32"/>
                </a:cxn>
              </a:cxnLst>
              <a:rect l="0" t="0" r="r" b="b"/>
              <a:pathLst>
                <a:path w="190" h="62">
                  <a:moveTo>
                    <a:pt x="34" y="32"/>
                  </a:moveTo>
                  <a:lnTo>
                    <a:pt x="34" y="32"/>
                  </a:lnTo>
                  <a:lnTo>
                    <a:pt x="40" y="28"/>
                  </a:lnTo>
                  <a:lnTo>
                    <a:pt x="44" y="24"/>
                  </a:lnTo>
                  <a:lnTo>
                    <a:pt x="48" y="20"/>
                  </a:lnTo>
                  <a:lnTo>
                    <a:pt x="54" y="18"/>
                  </a:lnTo>
                  <a:lnTo>
                    <a:pt x="54" y="18"/>
                  </a:lnTo>
                  <a:lnTo>
                    <a:pt x="58" y="16"/>
                  </a:lnTo>
                  <a:lnTo>
                    <a:pt x="62" y="16"/>
                  </a:lnTo>
                  <a:lnTo>
                    <a:pt x="62" y="16"/>
                  </a:lnTo>
                  <a:lnTo>
                    <a:pt x="62" y="18"/>
                  </a:lnTo>
                  <a:lnTo>
                    <a:pt x="62" y="18"/>
                  </a:lnTo>
                  <a:lnTo>
                    <a:pt x="60" y="20"/>
                  </a:lnTo>
                  <a:lnTo>
                    <a:pt x="58" y="20"/>
                  </a:lnTo>
                  <a:lnTo>
                    <a:pt x="56" y="24"/>
                  </a:lnTo>
                  <a:lnTo>
                    <a:pt x="56" y="24"/>
                  </a:lnTo>
                  <a:lnTo>
                    <a:pt x="52" y="26"/>
                  </a:lnTo>
                  <a:lnTo>
                    <a:pt x="52" y="26"/>
                  </a:lnTo>
                  <a:lnTo>
                    <a:pt x="58" y="30"/>
                  </a:lnTo>
                  <a:lnTo>
                    <a:pt x="64" y="32"/>
                  </a:lnTo>
                  <a:lnTo>
                    <a:pt x="78" y="32"/>
                  </a:lnTo>
                  <a:lnTo>
                    <a:pt x="78" y="32"/>
                  </a:lnTo>
                  <a:lnTo>
                    <a:pt x="58" y="36"/>
                  </a:lnTo>
                  <a:lnTo>
                    <a:pt x="58" y="36"/>
                  </a:lnTo>
                  <a:lnTo>
                    <a:pt x="60" y="38"/>
                  </a:lnTo>
                  <a:lnTo>
                    <a:pt x="64" y="40"/>
                  </a:lnTo>
                  <a:lnTo>
                    <a:pt x="70" y="40"/>
                  </a:lnTo>
                  <a:lnTo>
                    <a:pt x="70" y="40"/>
                  </a:lnTo>
                  <a:lnTo>
                    <a:pt x="78" y="40"/>
                  </a:lnTo>
                  <a:lnTo>
                    <a:pt x="88" y="40"/>
                  </a:lnTo>
                  <a:lnTo>
                    <a:pt x="96" y="40"/>
                  </a:lnTo>
                  <a:lnTo>
                    <a:pt x="106" y="44"/>
                  </a:lnTo>
                  <a:lnTo>
                    <a:pt x="106" y="44"/>
                  </a:lnTo>
                  <a:lnTo>
                    <a:pt x="86" y="44"/>
                  </a:lnTo>
                  <a:lnTo>
                    <a:pt x="76" y="44"/>
                  </a:lnTo>
                  <a:lnTo>
                    <a:pt x="66" y="48"/>
                  </a:lnTo>
                  <a:lnTo>
                    <a:pt x="66" y="48"/>
                  </a:lnTo>
                  <a:lnTo>
                    <a:pt x="68" y="50"/>
                  </a:lnTo>
                  <a:lnTo>
                    <a:pt x="72" y="52"/>
                  </a:lnTo>
                  <a:lnTo>
                    <a:pt x="82" y="54"/>
                  </a:lnTo>
                  <a:lnTo>
                    <a:pt x="82" y="54"/>
                  </a:lnTo>
                  <a:lnTo>
                    <a:pt x="88" y="54"/>
                  </a:lnTo>
                  <a:lnTo>
                    <a:pt x="90" y="56"/>
                  </a:lnTo>
                  <a:lnTo>
                    <a:pt x="90" y="56"/>
                  </a:lnTo>
                  <a:lnTo>
                    <a:pt x="96" y="60"/>
                  </a:lnTo>
                  <a:lnTo>
                    <a:pt x="102" y="62"/>
                  </a:lnTo>
                  <a:lnTo>
                    <a:pt x="114" y="62"/>
                  </a:lnTo>
                  <a:lnTo>
                    <a:pt x="114" y="62"/>
                  </a:lnTo>
                  <a:lnTo>
                    <a:pt x="144" y="56"/>
                  </a:lnTo>
                  <a:lnTo>
                    <a:pt x="160" y="56"/>
                  </a:lnTo>
                  <a:lnTo>
                    <a:pt x="176" y="58"/>
                  </a:lnTo>
                  <a:lnTo>
                    <a:pt x="176" y="58"/>
                  </a:lnTo>
                  <a:lnTo>
                    <a:pt x="180" y="58"/>
                  </a:lnTo>
                  <a:lnTo>
                    <a:pt x="182" y="58"/>
                  </a:lnTo>
                  <a:lnTo>
                    <a:pt x="182" y="56"/>
                  </a:lnTo>
                  <a:lnTo>
                    <a:pt x="182" y="56"/>
                  </a:lnTo>
                  <a:lnTo>
                    <a:pt x="182" y="54"/>
                  </a:lnTo>
                  <a:lnTo>
                    <a:pt x="180" y="54"/>
                  </a:lnTo>
                  <a:lnTo>
                    <a:pt x="178" y="54"/>
                  </a:lnTo>
                  <a:lnTo>
                    <a:pt x="176" y="52"/>
                  </a:lnTo>
                  <a:lnTo>
                    <a:pt x="176" y="52"/>
                  </a:lnTo>
                  <a:lnTo>
                    <a:pt x="178" y="50"/>
                  </a:lnTo>
                  <a:lnTo>
                    <a:pt x="182" y="48"/>
                  </a:lnTo>
                  <a:lnTo>
                    <a:pt x="186" y="48"/>
                  </a:lnTo>
                  <a:lnTo>
                    <a:pt x="190" y="46"/>
                  </a:lnTo>
                  <a:lnTo>
                    <a:pt x="190" y="46"/>
                  </a:lnTo>
                  <a:lnTo>
                    <a:pt x="178" y="44"/>
                  </a:lnTo>
                  <a:lnTo>
                    <a:pt x="168" y="38"/>
                  </a:lnTo>
                  <a:lnTo>
                    <a:pt x="162" y="28"/>
                  </a:lnTo>
                  <a:lnTo>
                    <a:pt x="158" y="16"/>
                  </a:lnTo>
                  <a:lnTo>
                    <a:pt x="158" y="16"/>
                  </a:lnTo>
                  <a:lnTo>
                    <a:pt x="162" y="14"/>
                  </a:lnTo>
                  <a:lnTo>
                    <a:pt x="164" y="12"/>
                  </a:lnTo>
                  <a:lnTo>
                    <a:pt x="162" y="10"/>
                  </a:lnTo>
                  <a:lnTo>
                    <a:pt x="162" y="10"/>
                  </a:lnTo>
                  <a:lnTo>
                    <a:pt x="160" y="8"/>
                  </a:lnTo>
                  <a:lnTo>
                    <a:pt x="158" y="8"/>
                  </a:lnTo>
                  <a:lnTo>
                    <a:pt x="152" y="8"/>
                  </a:lnTo>
                  <a:lnTo>
                    <a:pt x="152" y="8"/>
                  </a:lnTo>
                  <a:lnTo>
                    <a:pt x="148" y="8"/>
                  </a:lnTo>
                  <a:lnTo>
                    <a:pt x="148" y="10"/>
                  </a:lnTo>
                  <a:lnTo>
                    <a:pt x="148" y="12"/>
                  </a:lnTo>
                  <a:lnTo>
                    <a:pt x="148" y="12"/>
                  </a:lnTo>
                  <a:lnTo>
                    <a:pt x="152" y="14"/>
                  </a:lnTo>
                  <a:lnTo>
                    <a:pt x="152" y="14"/>
                  </a:lnTo>
                  <a:lnTo>
                    <a:pt x="144" y="14"/>
                  </a:lnTo>
                  <a:lnTo>
                    <a:pt x="140" y="14"/>
                  </a:lnTo>
                  <a:lnTo>
                    <a:pt x="136" y="14"/>
                  </a:lnTo>
                  <a:lnTo>
                    <a:pt x="136" y="14"/>
                  </a:lnTo>
                  <a:lnTo>
                    <a:pt x="138" y="18"/>
                  </a:lnTo>
                  <a:lnTo>
                    <a:pt x="138" y="18"/>
                  </a:lnTo>
                  <a:lnTo>
                    <a:pt x="140" y="24"/>
                  </a:lnTo>
                  <a:lnTo>
                    <a:pt x="142" y="26"/>
                  </a:lnTo>
                  <a:lnTo>
                    <a:pt x="140" y="28"/>
                  </a:lnTo>
                  <a:lnTo>
                    <a:pt x="140" y="28"/>
                  </a:lnTo>
                  <a:lnTo>
                    <a:pt x="136" y="30"/>
                  </a:lnTo>
                  <a:lnTo>
                    <a:pt x="134" y="28"/>
                  </a:lnTo>
                  <a:lnTo>
                    <a:pt x="132" y="22"/>
                  </a:lnTo>
                  <a:lnTo>
                    <a:pt x="132" y="22"/>
                  </a:lnTo>
                  <a:lnTo>
                    <a:pt x="126" y="18"/>
                  </a:lnTo>
                  <a:lnTo>
                    <a:pt x="124" y="18"/>
                  </a:lnTo>
                  <a:lnTo>
                    <a:pt x="120" y="18"/>
                  </a:lnTo>
                  <a:lnTo>
                    <a:pt x="120" y="18"/>
                  </a:lnTo>
                  <a:lnTo>
                    <a:pt x="118" y="20"/>
                  </a:lnTo>
                  <a:lnTo>
                    <a:pt x="114" y="22"/>
                  </a:lnTo>
                  <a:lnTo>
                    <a:pt x="110" y="20"/>
                  </a:lnTo>
                  <a:lnTo>
                    <a:pt x="110" y="20"/>
                  </a:lnTo>
                  <a:lnTo>
                    <a:pt x="102" y="16"/>
                  </a:lnTo>
                  <a:lnTo>
                    <a:pt x="98" y="16"/>
                  </a:lnTo>
                  <a:lnTo>
                    <a:pt x="94" y="18"/>
                  </a:lnTo>
                  <a:lnTo>
                    <a:pt x="94" y="18"/>
                  </a:lnTo>
                  <a:lnTo>
                    <a:pt x="88" y="18"/>
                  </a:lnTo>
                  <a:lnTo>
                    <a:pt x="88" y="18"/>
                  </a:lnTo>
                  <a:lnTo>
                    <a:pt x="88" y="14"/>
                  </a:lnTo>
                  <a:lnTo>
                    <a:pt x="86" y="12"/>
                  </a:lnTo>
                  <a:lnTo>
                    <a:pt x="84" y="12"/>
                  </a:lnTo>
                  <a:lnTo>
                    <a:pt x="78" y="14"/>
                  </a:lnTo>
                  <a:lnTo>
                    <a:pt x="76" y="14"/>
                  </a:lnTo>
                  <a:lnTo>
                    <a:pt x="74" y="14"/>
                  </a:lnTo>
                  <a:lnTo>
                    <a:pt x="74" y="14"/>
                  </a:lnTo>
                  <a:lnTo>
                    <a:pt x="74" y="12"/>
                  </a:lnTo>
                  <a:lnTo>
                    <a:pt x="74" y="12"/>
                  </a:lnTo>
                  <a:lnTo>
                    <a:pt x="78" y="12"/>
                  </a:lnTo>
                  <a:lnTo>
                    <a:pt x="78" y="12"/>
                  </a:lnTo>
                  <a:lnTo>
                    <a:pt x="78" y="10"/>
                  </a:lnTo>
                  <a:lnTo>
                    <a:pt x="78" y="10"/>
                  </a:lnTo>
                  <a:lnTo>
                    <a:pt x="70" y="6"/>
                  </a:lnTo>
                  <a:lnTo>
                    <a:pt x="60" y="4"/>
                  </a:lnTo>
                  <a:lnTo>
                    <a:pt x="60" y="4"/>
                  </a:lnTo>
                  <a:lnTo>
                    <a:pt x="50" y="4"/>
                  </a:lnTo>
                  <a:lnTo>
                    <a:pt x="46" y="4"/>
                  </a:lnTo>
                  <a:lnTo>
                    <a:pt x="40" y="2"/>
                  </a:lnTo>
                  <a:lnTo>
                    <a:pt x="40" y="2"/>
                  </a:lnTo>
                  <a:lnTo>
                    <a:pt x="34" y="0"/>
                  </a:lnTo>
                  <a:lnTo>
                    <a:pt x="26" y="0"/>
                  </a:lnTo>
                  <a:lnTo>
                    <a:pt x="12" y="2"/>
                  </a:lnTo>
                  <a:lnTo>
                    <a:pt x="12" y="2"/>
                  </a:lnTo>
                  <a:lnTo>
                    <a:pt x="10" y="2"/>
                  </a:lnTo>
                  <a:lnTo>
                    <a:pt x="10" y="4"/>
                  </a:lnTo>
                  <a:lnTo>
                    <a:pt x="10" y="4"/>
                  </a:lnTo>
                  <a:lnTo>
                    <a:pt x="10" y="8"/>
                  </a:lnTo>
                  <a:lnTo>
                    <a:pt x="10" y="10"/>
                  </a:lnTo>
                  <a:lnTo>
                    <a:pt x="8" y="16"/>
                  </a:lnTo>
                  <a:lnTo>
                    <a:pt x="4" y="20"/>
                  </a:lnTo>
                  <a:lnTo>
                    <a:pt x="0" y="26"/>
                  </a:lnTo>
                  <a:lnTo>
                    <a:pt x="0" y="26"/>
                  </a:lnTo>
                  <a:lnTo>
                    <a:pt x="16" y="32"/>
                  </a:lnTo>
                  <a:lnTo>
                    <a:pt x="26" y="34"/>
                  </a:lnTo>
                  <a:lnTo>
                    <a:pt x="30" y="34"/>
                  </a:lnTo>
                  <a:lnTo>
                    <a:pt x="34" y="32"/>
                  </a:lnTo>
                  <a:lnTo>
                    <a:pt x="34"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80"/>
            <p:cNvSpPr>
              <a:spLocks/>
            </p:cNvSpPr>
            <p:nvPr/>
          </p:nvSpPr>
          <p:spPr bwMode="auto">
            <a:xfrm>
              <a:off x="7004050" y="1758950"/>
              <a:ext cx="88900" cy="222250"/>
            </a:xfrm>
            <a:custGeom>
              <a:avLst/>
              <a:gdLst/>
              <a:ahLst/>
              <a:cxnLst>
                <a:cxn ang="0">
                  <a:pos x="56" y="34"/>
                </a:cxn>
                <a:cxn ang="0">
                  <a:pos x="56" y="34"/>
                </a:cxn>
                <a:cxn ang="0">
                  <a:pos x="54" y="26"/>
                </a:cxn>
                <a:cxn ang="0">
                  <a:pos x="52" y="18"/>
                </a:cxn>
                <a:cxn ang="0">
                  <a:pos x="50" y="10"/>
                </a:cxn>
                <a:cxn ang="0">
                  <a:pos x="46" y="4"/>
                </a:cxn>
                <a:cxn ang="0">
                  <a:pos x="42" y="0"/>
                </a:cxn>
                <a:cxn ang="0">
                  <a:pos x="42" y="0"/>
                </a:cxn>
                <a:cxn ang="0">
                  <a:pos x="44" y="8"/>
                </a:cxn>
                <a:cxn ang="0">
                  <a:pos x="42" y="14"/>
                </a:cxn>
                <a:cxn ang="0">
                  <a:pos x="38" y="18"/>
                </a:cxn>
                <a:cxn ang="0">
                  <a:pos x="36" y="24"/>
                </a:cxn>
                <a:cxn ang="0">
                  <a:pos x="36" y="24"/>
                </a:cxn>
                <a:cxn ang="0">
                  <a:pos x="34" y="30"/>
                </a:cxn>
                <a:cxn ang="0">
                  <a:pos x="30" y="34"/>
                </a:cxn>
                <a:cxn ang="0">
                  <a:pos x="22" y="40"/>
                </a:cxn>
                <a:cxn ang="0">
                  <a:pos x="22" y="40"/>
                </a:cxn>
                <a:cxn ang="0">
                  <a:pos x="12" y="46"/>
                </a:cxn>
                <a:cxn ang="0">
                  <a:pos x="8" y="52"/>
                </a:cxn>
                <a:cxn ang="0">
                  <a:pos x="6" y="60"/>
                </a:cxn>
                <a:cxn ang="0">
                  <a:pos x="8" y="70"/>
                </a:cxn>
                <a:cxn ang="0">
                  <a:pos x="8" y="70"/>
                </a:cxn>
                <a:cxn ang="0">
                  <a:pos x="8" y="80"/>
                </a:cxn>
                <a:cxn ang="0">
                  <a:pos x="6" y="92"/>
                </a:cxn>
                <a:cxn ang="0">
                  <a:pos x="6" y="92"/>
                </a:cxn>
                <a:cxn ang="0">
                  <a:pos x="2" y="96"/>
                </a:cxn>
                <a:cxn ang="0">
                  <a:pos x="2" y="102"/>
                </a:cxn>
                <a:cxn ang="0">
                  <a:pos x="0" y="112"/>
                </a:cxn>
                <a:cxn ang="0">
                  <a:pos x="6" y="132"/>
                </a:cxn>
                <a:cxn ang="0">
                  <a:pos x="6" y="132"/>
                </a:cxn>
                <a:cxn ang="0">
                  <a:pos x="8" y="136"/>
                </a:cxn>
                <a:cxn ang="0">
                  <a:pos x="12" y="138"/>
                </a:cxn>
                <a:cxn ang="0">
                  <a:pos x="12" y="138"/>
                </a:cxn>
                <a:cxn ang="0">
                  <a:pos x="14" y="140"/>
                </a:cxn>
                <a:cxn ang="0">
                  <a:pos x="16" y="140"/>
                </a:cxn>
                <a:cxn ang="0">
                  <a:pos x="18" y="138"/>
                </a:cxn>
                <a:cxn ang="0">
                  <a:pos x="18" y="138"/>
                </a:cxn>
                <a:cxn ang="0">
                  <a:pos x="24" y="136"/>
                </a:cxn>
                <a:cxn ang="0">
                  <a:pos x="28" y="134"/>
                </a:cxn>
                <a:cxn ang="0">
                  <a:pos x="30" y="130"/>
                </a:cxn>
                <a:cxn ang="0">
                  <a:pos x="32" y="124"/>
                </a:cxn>
                <a:cxn ang="0">
                  <a:pos x="32" y="124"/>
                </a:cxn>
                <a:cxn ang="0">
                  <a:pos x="36" y="102"/>
                </a:cxn>
                <a:cxn ang="0">
                  <a:pos x="36" y="102"/>
                </a:cxn>
                <a:cxn ang="0">
                  <a:pos x="36" y="102"/>
                </a:cxn>
                <a:cxn ang="0">
                  <a:pos x="36" y="102"/>
                </a:cxn>
                <a:cxn ang="0">
                  <a:pos x="46" y="68"/>
                </a:cxn>
                <a:cxn ang="0">
                  <a:pos x="46" y="68"/>
                </a:cxn>
                <a:cxn ang="0">
                  <a:pos x="48" y="60"/>
                </a:cxn>
                <a:cxn ang="0">
                  <a:pos x="46" y="52"/>
                </a:cxn>
                <a:cxn ang="0">
                  <a:pos x="46" y="52"/>
                </a:cxn>
                <a:cxn ang="0">
                  <a:pos x="46" y="50"/>
                </a:cxn>
                <a:cxn ang="0">
                  <a:pos x="46" y="50"/>
                </a:cxn>
                <a:cxn ang="0">
                  <a:pos x="50" y="48"/>
                </a:cxn>
                <a:cxn ang="0">
                  <a:pos x="50" y="46"/>
                </a:cxn>
                <a:cxn ang="0">
                  <a:pos x="50" y="46"/>
                </a:cxn>
                <a:cxn ang="0">
                  <a:pos x="48" y="42"/>
                </a:cxn>
                <a:cxn ang="0">
                  <a:pos x="48" y="38"/>
                </a:cxn>
                <a:cxn ang="0">
                  <a:pos x="52" y="36"/>
                </a:cxn>
                <a:cxn ang="0">
                  <a:pos x="56" y="34"/>
                </a:cxn>
                <a:cxn ang="0">
                  <a:pos x="56" y="34"/>
                </a:cxn>
              </a:cxnLst>
              <a:rect l="0" t="0" r="r" b="b"/>
              <a:pathLst>
                <a:path w="56" h="140">
                  <a:moveTo>
                    <a:pt x="56" y="34"/>
                  </a:moveTo>
                  <a:lnTo>
                    <a:pt x="56" y="34"/>
                  </a:lnTo>
                  <a:lnTo>
                    <a:pt x="54" y="26"/>
                  </a:lnTo>
                  <a:lnTo>
                    <a:pt x="52" y="18"/>
                  </a:lnTo>
                  <a:lnTo>
                    <a:pt x="50" y="10"/>
                  </a:lnTo>
                  <a:lnTo>
                    <a:pt x="46" y="4"/>
                  </a:lnTo>
                  <a:lnTo>
                    <a:pt x="42" y="0"/>
                  </a:lnTo>
                  <a:lnTo>
                    <a:pt x="42" y="0"/>
                  </a:lnTo>
                  <a:lnTo>
                    <a:pt x="44" y="8"/>
                  </a:lnTo>
                  <a:lnTo>
                    <a:pt x="42" y="14"/>
                  </a:lnTo>
                  <a:lnTo>
                    <a:pt x="38" y="18"/>
                  </a:lnTo>
                  <a:lnTo>
                    <a:pt x="36" y="24"/>
                  </a:lnTo>
                  <a:lnTo>
                    <a:pt x="36" y="24"/>
                  </a:lnTo>
                  <a:lnTo>
                    <a:pt x="34" y="30"/>
                  </a:lnTo>
                  <a:lnTo>
                    <a:pt x="30" y="34"/>
                  </a:lnTo>
                  <a:lnTo>
                    <a:pt x="22" y="40"/>
                  </a:lnTo>
                  <a:lnTo>
                    <a:pt x="22" y="40"/>
                  </a:lnTo>
                  <a:lnTo>
                    <a:pt x="12" y="46"/>
                  </a:lnTo>
                  <a:lnTo>
                    <a:pt x="8" y="52"/>
                  </a:lnTo>
                  <a:lnTo>
                    <a:pt x="6" y="60"/>
                  </a:lnTo>
                  <a:lnTo>
                    <a:pt x="8" y="70"/>
                  </a:lnTo>
                  <a:lnTo>
                    <a:pt x="8" y="70"/>
                  </a:lnTo>
                  <a:lnTo>
                    <a:pt x="8" y="80"/>
                  </a:lnTo>
                  <a:lnTo>
                    <a:pt x="6" y="92"/>
                  </a:lnTo>
                  <a:lnTo>
                    <a:pt x="6" y="92"/>
                  </a:lnTo>
                  <a:lnTo>
                    <a:pt x="2" y="96"/>
                  </a:lnTo>
                  <a:lnTo>
                    <a:pt x="2" y="102"/>
                  </a:lnTo>
                  <a:lnTo>
                    <a:pt x="0" y="112"/>
                  </a:lnTo>
                  <a:lnTo>
                    <a:pt x="6" y="132"/>
                  </a:lnTo>
                  <a:lnTo>
                    <a:pt x="6" y="132"/>
                  </a:lnTo>
                  <a:lnTo>
                    <a:pt x="8" y="136"/>
                  </a:lnTo>
                  <a:lnTo>
                    <a:pt x="12" y="138"/>
                  </a:lnTo>
                  <a:lnTo>
                    <a:pt x="12" y="138"/>
                  </a:lnTo>
                  <a:lnTo>
                    <a:pt x="14" y="140"/>
                  </a:lnTo>
                  <a:lnTo>
                    <a:pt x="16" y="140"/>
                  </a:lnTo>
                  <a:lnTo>
                    <a:pt x="18" y="138"/>
                  </a:lnTo>
                  <a:lnTo>
                    <a:pt x="18" y="138"/>
                  </a:lnTo>
                  <a:lnTo>
                    <a:pt x="24" y="136"/>
                  </a:lnTo>
                  <a:lnTo>
                    <a:pt x="28" y="134"/>
                  </a:lnTo>
                  <a:lnTo>
                    <a:pt x="30" y="130"/>
                  </a:lnTo>
                  <a:lnTo>
                    <a:pt x="32" y="124"/>
                  </a:lnTo>
                  <a:lnTo>
                    <a:pt x="32" y="124"/>
                  </a:lnTo>
                  <a:lnTo>
                    <a:pt x="36" y="102"/>
                  </a:lnTo>
                  <a:lnTo>
                    <a:pt x="36" y="102"/>
                  </a:lnTo>
                  <a:lnTo>
                    <a:pt x="36" y="102"/>
                  </a:lnTo>
                  <a:lnTo>
                    <a:pt x="36" y="102"/>
                  </a:lnTo>
                  <a:lnTo>
                    <a:pt x="46" y="68"/>
                  </a:lnTo>
                  <a:lnTo>
                    <a:pt x="46" y="68"/>
                  </a:lnTo>
                  <a:lnTo>
                    <a:pt x="48" y="60"/>
                  </a:lnTo>
                  <a:lnTo>
                    <a:pt x="46" y="52"/>
                  </a:lnTo>
                  <a:lnTo>
                    <a:pt x="46" y="52"/>
                  </a:lnTo>
                  <a:lnTo>
                    <a:pt x="46" y="50"/>
                  </a:lnTo>
                  <a:lnTo>
                    <a:pt x="46" y="50"/>
                  </a:lnTo>
                  <a:lnTo>
                    <a:pt x="50" y="48"/>
                  </a:lnTo>
                  <a:lnTo>
                    <a:pt x="50" y="46"/>
                  </a:lnTo>
                  <a:lnTo>
                    <a:pt x="50" y="46"/>
                  </a:lnTo>
                  <a:lnTo>
                    <a:pt x="48" y="42"/>
                  </a:lnTo>
                  <a:lnTo>
                    <a:pt x="48" y="38"/>
                  </a:lnTo>
                  <a:lnTo>
                    <a:pt x="52" y="36"/>
                  </a:lnTo>
                  <a:lnTo>
                    <a:pt x="56" y="34"/>
                  </a:lnTo>
                  <a:lnTo>
                    <a:pt x="5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81"/>
            <p:cNvSpPr>
              <a:spLocks/>
            </p:cNvSpPr>
            <p:nvPr/>
          </p:nvSpPr>
          <p:spPr bwMode="auto">
            <a:xfrm>
              <a:off x="6172200" y="466725"/>
              <a:ext cx="123825" cy="44450"/>
            </a:xfrm>
            <a:custGeom>
              <a:avLst/>
              <a:gdLst/>
              <a:ahLst/>
              <a:cxnLst>
                <a:cxn ang="0">
                  <a:pos x="76" y="14"/>
                </a:cxn>
                <a:cxn ang="0">
                  <a:pos x="76" y="14"/>
                </a:cxn>
                <a:cxn ang="0">
                  <a:pos x="78" y="10"/>
                </a:cxn>
                <a:cxn ang="0">
                  <a:pos x="74" y="6"/>
                </a:cxn>
                <a:cxn ang="0">
                  <a:pos x="74" y="6"/>
                </a:cxn>
                <a:cxn ang="0">
                  <a:pos x="64" y="0"/>
                </a:cxn>
                <a:cxn ang="0">
                  <a:pos x="58" y="0"/>
                </a:cxn>
                <a:cxn ang="0">
                  <a:pos x="52" y="2"/>
                </a:cxn>
                <a:cxn ang="0">
                  <a:pos x="52" y="2"/>
                </a:cxn>
                <a:cxn ang="0">
                  <a:pos x="44" y="4"/>
                </a:cxn>
                <a:cxn ang="0">
                  <a:pos x="36" y="4"/>
                </a:cxn>
                <a:cxn ang="0">
                  <a:pos x="28" y="6"/>
                </a:cxn>
                <a:cxn ang="0">
                  <a:pos x="20" y="10"/>
                </a:cxn>
                <a:cxn ang="0">
                  <a:pos x="20" y="10"/>
                </a:cxn>
                <a:cxn ang="0">
                  <a:pos x="16" y="2"/>
                </a:cxn>
                <a:cxn ang="0">
                  <a:pos x="12" y="0"/>
                </a:cxn>
                <a:cxn ang="0">
                  <a:pos x="6" y="2"/>
                </a:cxn>
                <a:cxn ang="0">
                  <a:pos x="0" y="6"/>
                </a:cxn>
                <a:cxn ang="0">
                  <a:pos x="0" y="6"/>
                </a:cxn>
                <a:cxn ang="0">
                  <a:pos x="4" y="8"/>
                </a:cxn>
                <a:cxn ang="0">
                  <a:pos x="8" y="8"/>
                </a:cxn>
                <a:cxn ang="0">
                  <a:pos x="10" y="8"/>
                </a:cxn>
                <a:cxn ang="0">
                  <a:pos x="14" y="10"/>
                </a:cxn>
                <a:cxn ang="0">
                  <a:pos x="14" y="10"/>
                </a:cxn>
                <a:cxn ang="0">
                  <a:pos x="12" y="12"/>
                </a:cxn>
                <a:cxn ang="0">
                  <a:pos x="12" y="12"/>
                </a:cxn>
                <a:cxn ang="0">
                  <a:pos x="6" y="12"/>
                </a:cxn>
                <a:cxn ang="0">
                  <a:pos x="6" y="12"/>
                </a:cxn>
                <a:cxn ang="0">
                  <a:pos x="8" y="16"/>
                </a:cxn>
                <a:cxn ang="0">
                  <a:pos x="12" y="16"/>
                </a:cxn>
                <a:cxn ang="0">
                  <a:pos x="12" y="16"/>
                </a:cxn>
                <a:cxn ang="0">
                  <a:pos x="14" y="18"/>
                </a:cxn>
                <a:cxn ang="0">
                  <a:pos x="14" y="20"/>
                </a:cxn>
                <a:cxn ang="0">
                  <a:pos x="14" y="22"/>
                </a:cxn>
                <a:cxn ang="0">
                  <a:pos x="16" y="24"/>
                </a:cxn>
                <a:cxn ang="0">
                  <a:pos x="16" y="24"/>
                </a:cxn>
                <a:cxn ang="0">
                  <a:pos x="20" y="26"/>
                </a:cxn>
                <a:cxn ang="0">
                  <a:pos x="28" y="28"/>
                </a:cxn>
                <a:cxn ang="0">
                  <a:pos x="46" y="26"/>
                </a:cxn>
                <a:cxn ang="0">
                  <a:pos x="64" y="22"/>
                </a:cxn>
                <a:cxn ang="0">
                  <a:pos x="72" y="18"/>
                </a:cxn>
                <a:cxn ang="0">
                  <a:pos x="76" y="14"/>
                </a:cxn>
                <a:cxn ang="0">
                  <a:pos x="76" y="14"/>
                </a:cxn>
              </a:cxnLst>
              <a:rect l="0" t="0" r="r" b="b"/>
              <a:pathLst>
                <a:path w="78" h="28">
                  <a:moveTo>
                    <a:pt x="76" y="14"/>
                  </a:moveTo>
                  <a:lnTo>
                    <a:pt x="76" y="14"/>
                  </a:lnTo>
                  <a:lnTo>
                    <a:pt x="78" y="10"/>
                  </a:lnTo>
                  <a:lnTo>
                    <a:pt x="74" y="6"/>
                  </a:lnTo>
                  <a:lnTo>
                    <a:pt x="74" y="6"/>
                  </a:lnTo>
                  <a:lnTo>
                    <a:pt x="64" y="0"/>
                  </a:lnTo>
                  <a:lnTo>
                    <a:pt x="58" y="0"/>
                  </a:lnTo>
                  <a:lnTo>
                    <a:pt x="52" y="2"/>
                  </a:lnTo>
                  <a:lnTo>
                    <a:pt x="52" y="2"/>
                  </a:lnTo>
                  <a:lnTo>
                    <a:pt x="44" y="4"/>
                  </a:lnTo>
                  <a:lnTo>
                    <a:pt x="36" y="4"/>
                  </a:lnTo>
                  <a:lnTo>
                    <a:pt x="28" y="6"/>
                  </a:lnTo>
                  <a:lnTo>
                    <a:pt x="20" y="10"/>
                  </a:lnTo>
                  <a:lnTo>
                    <a:pt x="20" y="10"/>
                  </a:lnTo>
                  <a:lnTo>
                    <a:pt x="16" y="2"/>
                  </a:lnTo>
                  <a:lnTo>
                    <a:pt x="12" y="0"/>
                  </a:lnTo>
                  <a:lnTo>
                    <a:pt x="6" y="2"/>
                  </a:lnTo>
                  <a:lnTo>
                    <a:pt x="0" y="6"/>
                  </a:lnTo>
                  <a:lnTo>
                    <a:pt x="0" y="6"/>
                  </a:lnTo>
                  <a:lnTo>
                    <a:pt x="4" y="8"/>
                  </a:lnTo>
                  <a:lnTo>
                    <a:pt x="8" y="8"/>
                  </a:lnTo>
                  <a:lnTo>
                    <a:pt x="10" y="8"/>
                  </a:lnTo>
                  <a:lnTo>
                    <a:pt x="14" y="10"/>
                  </a:lnTo>
                  <a:lnTo>
                    <a:pt x="14" y="10"/>
                  </a:lnTo>
                  <a:lnTo>
                    <a:pt x="12" y="12"/>
                  </a:lnTo>
                  <a:lnTo>
                    <a:pt x="12" y="12"/>
                  </a:lnTo>
                  <a:lnTo>
                    <a:pt x="6" y="12"/>
                  </a:lnTo>
                  <a:lnTo>
                    <a:pt x="6" y="12"/>
                  </a:lnTo>
                  <a:lnTo>
                    <a:pt x="8" y="16"/>
                  </a:lnTo>
                  <a:lnTo>
                    <a:pt x="12" y="16"/>
                  </a:lnTo>
                  <a:lnTo>
                    <a:pt x="12" y="16"/>
                  </a:lnTo>
                  <a:lnTo>
                    <a:pt x="14" y="18"/>
                  </a:lnTo>
                  <a:lnTo>
                    <a:pt x="14" y="20"/>
                  </a:lnTo>
                  <a:lnTo>
                    <a:pt x="14" y="22"/>
                  </a:lnTo>
                  <a:lnTo>
                    <a:pt x="16" y="24"/>
                  </a:lnTo>
                  <a:lnTo>
                    <a:pt x="16" y="24"/>
                  </a:lnTo>
                  <a:lnTo>
                    <a:pt x="20" y="26"/>
                  </a:lnTo>
                  <a:lnTo>
                    <a:pt x="28" y="28"/>
                  </a:lnTo>
                  <a:lnTo>
                    <a:pt x="46" y="26"/>
                  </a:lnTo>
                  <a:lnTo>
                    <a:pt x="64" y="22"/>
                  </a:lnTo>
                  <a:lnTo>
                    <a:pt x="72" y="18"/>
                  </a:lnTo>
                  <a:lnTo>
                    <a:pt x="76" y="14"/>
                  </a:lnTo>
                  <a:lnTo>
                    <a:pt x="76"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82"/>
            <p:cNvSpPr>
              <a:spLocks/>
            </p:cNvSpPr>
            <p:nvPr/>
          </p:nvSpPr>
          <p:spPr bwMode="auto">
            <a:xfrm>
              <a:off x="8531225" y="2232025"/>
              <a:ext cx="92075" cy="98425"/>
            </a:xfrm>
            <a:custGeom>
              <a:avLst/>
              <a:gdLst/>
              <a:ahLst/>
              <a:cxnLst>
                <a:cxn ang="0">
                  <a:pos x="48" y="2"/>
                </a:cxn>
                <a:cxn ang="0">
                  <a:pos x="48" y="2"/>
                </a:cxn>
                <a:cxn ang="0">
                  <a:pos x="46" y="0"/>
                </a:cxn>
                <a:cxn ang="0">
                  <a:pos x="44" y="2"/>
                </a:cxn>
                <a:cxn ang="0">
                  <a:pos x="42" y="6"/>
                </a:cxn>
                <a:cxn ang="0">
                  <a:pos x="42" y="6"/>
                </a:cxn>
                <a:cxn ang="0">
                  <a:pos x="38" y="14"/>
                </a:cxn>
                <a:cxn ang="0">
                  <a:pos x="32" y="22"/>
                </a:cxn>
                <a:cxn ang="0">
                  <a:pos x="26" y="30"/>
                </a:cxn>
                <a:cxn ang="0">
                  <a:pos x="18" y="34"/>
                </a:cxn>
                <a:cxn ang="0">
                  <a:pos x="18" y="34"/>
                </a:cxn>
                <a:cxn ang="0">
                  <a:pos x="12" y="38"/>
                </a:cxn>
                <a:cxn ang="0">
                  <a:pos x="8" y="42"/>
                </a:cxn>
                <a:cxn ang="0">
                  <a:pos x="2" y="52"/>
                </a:cxn>
                <a:cxn ang="0">
                  <a:pos x="2" y="52"/>
                </a:cxn>
                <a:cxn ang="0">
                  <a:pos x="0" y="54"/>
                </a:cxn>
                <a:cxn ang="0">
                  <a:pos x="2" y="56"/>
                </a:cxn>
                <a:cxn ang="0">
                  <a:pos x="2" y="58"/>
                </a:cxn>
                <a:cxn ang="0">
                  <a:pos x="2" y="58"/>
                </a:cxn>
                <a:cxn ang="0">
                  <a:pos x="10" y="60"/>
                </a:cxn>
                <a:cxn ang="0">
                  <a:pos x="18" y="62"/>
                </a:cxn>
                <a:cxn ang="0">
                  <a:pos x="18" y="62"/>
                </a:cxn>
                <a:cxn ang="0">
                  <a:pos x="24" y="60"/>
                </a:cxn>
                <a:cxn ang="0">
                  <a:pos x="28" y="58"/>
                </a:cxn>
                <a:cxn ang="0">
                  <a:pos x="30" y="54"/>
                </a:cxn>
                <a:cxn ang="0">
                  <a:pos x="32" y="52"/>
                </a:cxn>
                <a:cxn ang="0">
                  <a:pos x="32" y="52"/>
                </a:cxn>
                <a:cxn ang="0">
                  <a:pos x="36" y="40"/>
                </a:cxn>
                <a:cxn ang="0">
                  <a:pos x="40" y="34"/>
                </a:cxn>
                <a:cxn ang="0">
                  <a:pos x="46" y="30"/>
                </a:cxn>
                <a:cxn ang="0">
                  <a:pos x="46" y="30"/>
                </a:cxn>
                <a:cxn ang="0">
                  <a:pos x="50" y="28"/>
                </a:cxn>
                <a:cxn ang="0">
                  <a:pos x="52" y="24"/>
                </a:cxn>
                <a:cxn ang="0">
                  <a:pos x="58" y="14"/>
                </a:cxn>
                <a:cxn ang="0">
                  <a:pos x="58" y="14"/>
                </a:cxn>
                <a:cxn ang="0">
                  <a:pos x="58" y="8"/>
                </a:cxn>
                <a:cxn ang="0">
                  <a:pos x="56" y="6"/>
                </a:cxn>
                <a:cxn ang="0">
                  <a:pos x="52" y="4"/>
                </a:cxn>
                <a:cxn ang="0">
                  <a:pos x="48" y="2"/>
                </a:cxn>
                <a:cxn ang="0">
                  <a:pos x="48" y="2"/>
                </a:cxn>
              </a:cxnLst>
              <a:rect l="0" t="0" r="r" b="b"/>
              <a:pathLst>
                <a:path w="58" h="62">
                  <a:moveTo>
                    <a:pt x="48" y="2"/>
                  </a:moveTo>
                  <a:lnTo>
                    <a:pt x="48" y="2"/>
                  </a:lnTo>
                  <a:lnTo>
                    <a:pt x="46" y="0"/>
                  </a:lnTo>
                  <a:lnTo>
                    <a:pt x="44" y="2"/>
                  </a:lnTo>
                  <a:lnTo>
                    <a:pt x="42" y="6"/>
                  </a:lnTo>
                  <a:lnTo>
                    <a:pt x="42" y="6"/>
                  </a:lnTo>
                  <a:lnTo>
                    <a:pt x="38" y="14"/>
                  </a:lnTo>
                  <a:lnTo>
                    <a:pt x="32" y="22"/>
                  </a:lnTo>
                  <a:lnTo>
                    <a:pt x="26" y="30"/>
                  </a:lnTo>
                  <a:lnTo>
                    <a:pt x="18" y="34"/>
                  </a:lnTo>
                  <a:lnTo>
                    <a:pt x="18" y="34"/>
                  </a:lnTo>
                  <a:lnTo>
                    <a:pt x="12" y="38"/>
                  </a:lnTo>
                  <a:lnTo>
                    <a:pt x="8" y="42"/>
                  </a:lnTo>
                  <a:lnTo>
                    <a:pt x="2" y="52"/>
                  </a:lnTo>
                  <a:lnTo>
                    <a:pt x="2" y="52"/>
                  </a:lnTo>
                  <a:lnTo>
                    <a:pt x="0" y="54"/>
                  </a:lnTo>
                  <a:lnTo>
                    <a:pt x="2" y="56"/>
                  </a:lnTo>
                  <a:lnTo>
                    <a:pt x="2" y="58"/>
                  </a:lnTo>
                  <a:lnTo>
                    <a:pt x="2" y="58"/>
                  </a:lnTo>
                  <a:lnTo>
                    <a:pt x="10" y="60"/>
                  </a:lnTo>
                  <a:lnTo>
                    <a:pt x="18" y="62"/>
                  </a:lnTo>
                  <a:lnTo>
                    <a:pt x="18" y="62"/>
                  </a:lnTo>
                  <a:lnTo>
                    <a:pt x="24" y="60"/>
                  </a:lnTo>
                  <a:lnTo>
                    <a:pt x="28" y="58"/>
                  </a:lnTo>
                  <a:lnTo>
                    <a:pt x="30" y="54"/>
                  </a:lnTo>
                  <a:lnTo>
                    <a:pt x="32" y="52"/>
                  </a:lnTo>
                  <a:lnTo>
                    <a:pt x="32" y="52"/>
                  </a:lnTo>
                  <a:lnTo>
                    <a:pt x="36" y="40"/>
                  </a:lnTo>
                  <a:lnTo>
                    <a:pt x="40" y="34"/>
                  </a:lnTo>
                  <a:lnTo>
                    <a:pt x="46" y="30"/>
                  </a:lnTo>
                  <a:lnTo>
                    <a:pt x="46" y="30"/>
                  </a:lnTo>
                  <a:lnTo>
                    <a:pt x="50" y="28"/>
                  </a:lnTo>
                  <a:lnTo>
                    <a:pt x="52" y="24"/>
                  </a:lnTo>
                  <a:lnTo>
                    <a:pt x="58" y="14"/>
                  </a:lnTo>
                  <a:lnTo>
                    <a:pt x="58" y="14"/>
                  </a:lnTo>
                  <a:lnTo>
                    <a:pt x="58" y="8"/>
                  </a:lnTo>
                  <a:lnTo>
                    <a:pt x="56" y="6"/>
                  </a:lnTo>
                  <a:lnTo>
                    <a:pt x="52" y="4"/>
                  </a:lnTo>
                  <a:lnTo>
                    <a:pt x="48" y="2"/>
                  </a:lnTo>
                  <a:lnTo>
                    <a:pt x="48"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83"/>
            <p:cNvSpPr>
              <a:spLocks/>
            </p:cNvSpPr>
            <p:nvPr/>
          </p:nvSpPr>
          <p:spPr bwMode="auto">
            <a:xfrm>
              <a:off x="5314950" y="295275"/>
              <a:ext cx="161925" cy="34925"/>
            </a:xfrm>
            <a:custGeom>
              <a:avLst/>
              <a:gdLst/>
              <a:ahLst/>
              <a:cxnLst>
                <a:cxn ang="0">
                  <a:pos x="14" y="20"/>
                </a:cxn>
                <a:cxn ang="0">
                  <a:pos x="14" y="20"/>
                </a:cxn>
                <a:cxn ang="0">
                  <a:pos x="42" y="20"/>
                </a:cxn>
                <a:cxn ang="0">
                  <a:pos x="70" y="20"/>
                </a:cxn>
                <a:cxn ang="0">
                  <a:pos x="70" y="20"/>
                </a:cxn>
                <a:cxn ang="0">
                  <a:pos x="82" y="22"/>
                </a:cxn>
                <a:cxn ang="0">
                  <a:pos x="94" y="22"/>
                </a:cxn>
                <a:cxn ang="0">
                  <a:pos x="94" y="22"/>
                </a:cxn>
                <a:cxn ang="0">
                  <a:pos x="100" y="18"/>
                </a:cxn>
                <a:cxn ang="0">
                  <a:pos x="102" y="14"/>
                </a:cxn>
                <a:cxn ang="0">
                  <a:pos x="102" y="14"/>
                </a:cxn>
                <a:cxn ang="0">
                  <a:pos x="102" y="12"/>
                </a:cxn>
                <a:cxn ang="0">
                  <a:pos x="100" y="12"/>
                </a:cxn>
                <a:cxn ang="0">
                  <a:pos x="96" y="10"/>
                </a:cxn>
                <a:cxn ang="0">
                  <a:pos x="96" y="10"/>
                </a:cxn>
                <a:cxn ang="0">
                  <a:pos x="88" y="10"/>
                </a:cxn>
                <a:cxn ang="0">
                  <a:pos x="82" y="8"/>
                </a:cxn>
                <a:cxn ang="0">
                  <a:pos x="68" y="10"/>
                </a:cxn>
                <a:cxn ang="0">
                  <a:pos x="68" y="10"/>
                </a:cxn>
                <a:cxn ang="0">
                  <a:pos x="48" y="12"/>
                </a:cxn>
                <a:cxn ang="0">
                  <a:pos x="38" y="12"/>
                </a:cxn>
                <a:cxn ang="0">
                  <a:pos x="28" y="8"/>
                </a:cxn>
                <a:cxn ang="0">
                  <a:pos x="28" y="8"/>
                </a:cxn>
                <a:cxn ang="0">
                  <a:pos x="14" y="2"/>
                </a:cxn>
                <a:cxn ang="0">
                  <a:pos x="8" y="0"/>
                </a:cxn>
                <a:cxn ang="0">
                  <a:pos x="0" y="0"/>
                </a:cxn>
                <a:cxn ang="0">
                  <a:pos x="0" y="0"/>
                </a:cxn>
                <a:cxn ang="0">
                  <a:pos x="2" y="4"/>
                </a:cxn>
                <a:cxn ang="0">
                  <a:pos x="4" y="8"/>
                </a:cxn>
                <a:cxn ang="0">
                  <a:pos x="8" y="12"/>
                </a:cxn>
                <a:cxn ang="0">
                  <a:pos x="8" y="18"/>
                </a:cxn>
                <a:cxn ang="0">
                  <a:pos x="8" y="18"/>
                </a:cxn>
                <a:cxn ang="0">
                  <a:pos x="10" y="20"/>
                </a:cxn>
                <a:cxn ang="0">
                  <a:pos x="14" y="20"/>
                </a:cxn>
                <a:cxn ang="0">
                  <a:pos x="14" y="20"/>
                </a:cxn>
              </a:cxnLst>
              <a:rect l="0" t="0" r="r" b="b"/>
              <a:pathLst>
                <a:path w="102" h="22">
                  <a:moveTo>
                    <a:pt x="14" y="20"/>
                  </a:moveTo>
                  <a:lnTo>
                    <a:pt x="14" y="20"/>
                  </a:lnTo>
                  <a:lnTo>
                    <a:pt x="42" y="20"/>
                  </a:lnTo>
                  <a:lnTo>
                    <a:pt x="70" y="20"/>
                  </a:lnTo>
                  <a:lnTo>
                    <a:pt x="70" y="20"/>
                  </a:lnTo>
                  <a:lnTo>
                    <a:pt x="82" y="22"/>
                  </a:lnTo>
                  <a:lnTo>
                    <a:pt x="94" y="22"/>
                  </a:lnTo>
                  <a:lnTo>
                    <a:pt x="94" y="22"/>
                  </a:lnTo>
                  <a:lnTo>
                    <a:pt x="100" y="18"/>
                  </a:lnTo>
                  <a:lnTo>
                    <a:pt x="102" y="14"/>
                  </a:lnTo>
                  <a:lnTo>
                    <a:pt x="102" y="14"/>
                  </a:lnTo>
                  <a:lnTo>
                    <a:pt x="102" y="12"/>
                  </a:lnTo>
                  <a:lnTo>
                    <a:pt x="100" y="12"/>
                  </a:lnTo>
                  <a:lnTo>
                    <a:pt x="96" y="10"/>
                  </a:lnTo>
                  <a:lnTo>
                    <a:pt x="96" y="10"/>
                  </a:lnTo>
                  <a:lnTo>
                    <a:pt x="88" y="10"/>
                  </a:lnTo>
                  <a:lnTo>
                    <a:pt x="82" y="8"/>
                  </a:lnTo>
                  <a:lnTo>
                    <a:pt x="68" y="10"/>
                  </a:lnTo>
                  <a:lnTo>
                    <a:pt x="68" y="10"/>
                  </a:lnTo>
                  <a:lnTo>
                    <a:pt x="48" y="12"/>
                  </a:lnTo>
                  <a:lnTo>
                    <a:pt x="38" y="12"/>
                  </a:lnTo>
                  <a:lnTo>
                    <a:pt x="28" y="8"/>
                  </a:lnTo>
                  <a:lnTo>
                    <a:pt x="28" y="8"/>
                  </a:lnTo>
                  <a:lnTo>
                    <a:pt x="14" y="2"/>
                  </a:lnTo>
                  <a:lnTo>
                    <a:pt x="8" y="0"/>
                  </a:lnTo>
                  <a:lnTo>
                    <a:pt x="0" y="0"/>
                  </a:lnTo>
                  <a:lnTo>
                    <a:pt x="0" y="0"/>
                  </a:lnTo>
                  <a:lnTo>
                    <a:pt x="2" y="4"/>
                  </a:lnTo>
                  <a:lnTo>
                    <a:pt x="4" y="8"/>
                  </a:lnTo>
                  <a:lnTo>
                    <a:pt x="8" y="12"/>
                  </a:lnTo>
                  <a:lnTo>
                    <a:pt x="8" y="18"/>
                  </a:lnTo>
                  <a:lnTo>
                    <a:pt x="8" y="18"/>
                  </a:lnTo>
                  <a:lnTo>
                    <a:pt x="10" y="20"/>
                  </a:lnTo>
                  <a:lnTo>
                    <a:pt x="14" y="20"/>
                  </a:lnTo>
                  <a:lnTo>
                    <a:pt x="14"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84"/>
            <p:cNvSpPr>
              <a:spLocks/>
            </p:cNvSpPr>
            <p:nvPr/>
          </p:nvSpPr>
          <p:spPr bwMode="auto">
            <a:xfrm>
              <a:off x="5273675" y="288925"/>
              <a:ext cx="41275" cy="12700"/>
            </a:xfrm>
            <a:custGeom>
              <a:avLst/>
              <a:gdLst/>
              <a:ahLst/>
              <a:cxnLst>
                <a:cxn ang="0">
                  <a:pos x="24" y="4"/>
                </a:cxn>
                <a:cxn ang="0">
                  <a:pos x="24" y="4"/>
                </a:cxn>
                <a:cxn ang="0">
                  <a:pos x="12" y="0"/>
                </a:cxn>
                <a:cxn ang="0">
                  <a:pos x="0" y="2"/>
                </a:cxn>
                <a:cxn ang="0">
                  <a:pos x="0" y="2"/>
                </a:cxn>
                <a:cxn ang="0">
                  <a:pos x="12" y="8"/>
                </a:cxn>
                <a:cxn ang="0">
                  <a:pos x="18" y="8"/>
                </a:cxn>
                <a:cxn ang="0">
                  <a:pos x="26" y="4"/>
                </a:cxn>
                <a:cxn ang="0">
                  <a:pos x="26" y="4"/>
                </a:cxn>
                <a:cxn ang="0">
                  <a:pos x="26" y="4"/>
                </a:cxn>
                <a:cxn ang="0">
                  <a:pos x="26" y="4"/>
                </a:cxn>
                <a:cxn ang="0">
                  <a:pos x="26" y="4"/>
                </a:cxn>
                <a:cxn ang="0">
                  <a:pos x="26" y="4"/>
                </a:cxn>
                <a:cxn ang="0">
                  <a:pos x="26" y="4"/>
                </a:cxn>
                <a:cxn ang="0">
                  <a:pos x="26" y="4"/>
                </a:cxn>
                <a:cxn ang="0">
                  <a:pos x="26" y="4"/>
                </a:cxn>
                <a:cxn ang="0">
                  <a:pos x="26" y="4"/>
                </a:cxn>
                <a:cxn ang="0">
                  <a:pos x="26" y="4"/>
                </a:cxn>
                <a:cxn ang="0">
                  <a:pos x="24" y="4"/>
                </a:cxn>
              </a:cxnLst>
              <a:rect l="0" t="0" r="r" b="b"/>
              <a:pathLst>
                <a:path w="26" h="8">
                  <a:moveTo>
                    <a:pt x="24" y="4"/>
                  </a:moveTo>
                  <a:lnTo>
                    <a:pt x="24" y="4"/>
                  </a:lnTo>
                  <a:lnTo>
                    <a:pt x="12" y="0"/>
                  </a:lnTo>
                  <a:lnTo>
                    <a:pt x="0" y="2"/>
                  </a:lnTo>
                  <a:lnTo>
                    <a:pt x="0" y="2"/>
                  </a:lnTo>
                  <a:lnTo>
                    <a:pt x="12" y="8"/>
                  </a:lnTo>
                  <a:lnTo>
                    <a:pt x="18" y="8"/>
                  </a:lnTo>
                  <a:lnTo>
                    <a:pt x="26" y="4"/>
                  </a:lnTo>
                  <a:lnTo>
                    <a:pt x="26" y="4"/>
                  </a:lnTo>
                  <a:lnTo>
                    <a:pt x="26" y="4"/>
                  </a:lnTo>
                  <a:lnTo>
                    <a:pt x="26" y="4"/>
                  </a:lnTo>
                  <a:lnTo>
                    <a:pt x="26" y="4"/>
                  </a:lnTo>
                  <a:lnTo>
                    <a:pt x="26" y="4"/>
                  </a:lnTo>
                  <a:lnTo>
                    <a:pt x="26" y="4"/>
                  </a:lnTo>
                  <a:lnTo>
                    <a:pt x="26" y="4"/>
                  </a:lnTo>
                  <a:lnTo>
                    <a:pt x="26" y="4"/>
                  </a:lnTo>
                  <a:lnTo>
                    <a:pt x="26" y="4"/>
                  </a:lnTo>
                  <a:lnTo>
                    <a:pt x="26" y="4"/>
                  </a:lnTo>
                  <a:lnTo>
                    <a:pt x="24"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85"/>
            <p:cNvSpPr>
              <a:spLocks/>
            </p:cNvSpPr>
            <p:nvPr/>
          </p:nvSpPr>
          <p:spPr bwMode="auto">
            <a:xfrm>
              <a:off x="5730875" y="708025"/>
              <a:ext cx="69850" cy="79375"/>
            </a:xfrm>
            <a:custGeom>
              <a:avLst/>
              <a:gdLst/>
              <a:ahLst/>
              <a:cxnLst>
                <a:cxn ang="0">
                  <a:pos x="30" y="0"/>
                </a:cxn>
                <a:cxn ang="0">
                  <a:pos x="30" y="0"/>
                </a:cxn>
                <a:cxn ang="0">
                  <a:pos x="24" y="4"/>
                </a:cxn>
                <a:cxn ang="0">
                  <a:pos x="20" y="8"/>
                </a:cxn>
                <a:cxn ang="0">
                  <a:pos x="14" y="20"/>
                </a:cxn>
                <a:cxn ang="0">
                  <a:pos x="8" y="30"/>
                </a:cxn>
                <a:cxn ang="0">
                  <a:pos x="0" y="40"/>
                </a:cxn>
                <a:cxn ang="0">
                  <a:pos x="0" y="40"/>
                </a:cxn>
                <a:cxn ang="0">
                  <a:pos x="18" y="42"/>
                </a:cxn>
                <a:cxn ang="0">
                  <a:pos x="24" y="42"/>
                </a:cxn>
                <a:cxn ang="0">
                  <a:pos x="32" y="44"/>
                </a:cxn>
                <a:cxn ang="0">
                  <a:pos x="32" y="44"/>
                </a:cxn>
                <a:cxn ang="0">
                  <a:pos x="30" y="46"/>
                </a:cxn>
                <a:cxn ang="0">
                  <a:pos x="30" y="48"/>
                </a:cxn>
                <a:cxn ang="0">
                  <a:pos x="30" y="50"/>
                </a:cxn>
                <a:cxn ang="0">
                  <a:pos x="30" y="50"/>
                </a:cxn>
                <a:cxn ang="0">
                  <a:pos x="34" y="48"/>
                </a:cxn>
                <a:cxn ang="0">
                  <a:pos x="38" y="42"/>
                </a:cxn>
                <a:cxn ang="0">
                  <a:pos x="38" y="42"/>
                </a:cxn>
                <a:cxn ang="0">
                  <a:pos x="42" y="40"/>
                </a:cxn>
                <a:cxn ang="0">
                  <a:pos x="42" y="40"/>
                </a:cxn>
                <a:cxn ang="0">
                  <a:pos x="44" y="36"/>
                </a:cxn>
                <a:cxn ang="0">
                  <a:pos x="44" y="32"/>
                </a:cxn>
                <a:cxn ang="0">
                  <a:pos x="44" y="28"/>
                </a:cxn>
                <a:cxn ang="0">
                  <a:pos x="44" y="24"/>
                </a:cxn>
                <a:cxn ang="0">
                  <a:pos x="44" y="24"/>
                </a:cxn>
                <a:cxn ang="0">
                  <a:pos x="44" y="24"/>
                </a:cxn>
                <a:cxn ang="0">
                  <a:pos x="42" y="24"/>
                </a:cxn>
                <a:cxn ang="0">
                  <a:pos x="36" y="24"/>
                </a:cxn>
                <a:cxn ang="0">
                  <a:pos x="36" y="24"/>
                </a:cxn>
                <a:cxn ang="0">
                  <a:pos x="32" y="24"/>
                </a:cxn>
                <a:cxn ang="0">
                  <a:pos x="28" y="22"/>
                </a:cxn>
                <a:cxn ang="0">
                  <a:pos x="26" y="18"/>
                </a:cxn>
                <a:cxn ang="0">
                  <a:pos x="22" y="18"/>
                </a:cxn>
                <a:cxn ang="0">
                  <a:pos x="22" y="18"/>
                </a:cxn>
                <a:cxn ang="0">
                  <a:pos x="24" y="14"/>
                </a:cxn>
                <a:cxn ang="0">
                  <a:pos x="26" y="10"/>
                </a:cxn>
                <a:cxn ang="0">
                  <a:pos x="26" y="10"/>
                </a:cxn>
                <a:cxn ang="0">
                  <a:pos x="30" y="0"/>
                </a:cxn>
                <a:cxn ang="0">
                  <a:pos x="30" y="0"/>
                </a:cxn>
              </a:cxnLst>
              <a:rect l="0" t="0" r="r" b="b"/>
              <a:pathLst>
                <a:path w="44" h="50">
                  <a:moveTo>
                    <a:pt x="30" y="0"/>
                  </a:moveTo>
                  <a:lnTo>
                    <a:pt x="30" y="0"/>
                  </a:lnTo>
                  <a:lnTo>
                    <a:pt x="24" y="4"/>
                  </a:lnTo>
                  <a:lnTo>
                    <a:pt x="20" y="8"/>
                  </a:lnTo>
                  <a:lnTo>
                    <a:pt x="14" y="20"/>
                  </a:lnTo>
                  <a:lnTo>
                    <a:pt x="8" y="30"/>
                  </a:lnTo>
                  <a:lnTo>
                    <a:pt x="0" y="40"/>
                  </a:lnTo>
                  <a:lnTo>
                    <a:pt x="0" y="40"/>
                  </a:lnTo>
                  <a:lnTo>
                    <a:pt x="18" y="42"/>
                  </a:lnTo>
                  <a:lnTo>
                    <a:pt x="24" y="42"/>
                  </a:lnTo>
                  <a:lnTo>
                    <a:pt x="32" y="44"/>
                  </a:lnTo>
                  <a:lnTo>
                    <a:pt x="32" y="44"/>
                  </a:lnTo>
                  <a:lnTo>
                    <a:pt x="30" y="46"/>
                  </a:lnTo>
                  <a:lnTo>
                    <a:pt x="30" y="48"/>
                  </a:lnTo>
                  <a:lnTo>
                    <a:pt x="30" y="50"/>
                  </a:lnTo>
                  <a:lnTo>
                    <a:pt x="30" y="50"/>
                  </a:lnTo>
                  <a:lnTo>
                    <a:pt x="34" y="48"/>
                  </a:lnTo>
                  <a:lnTo>
                    <a:pt x="38" y="42"/>
                  </a:lnTo>
                  <a:lnTo>
                    <a:pt x="38" y="42"/>
                  </a:lnTo>
                  <a:lnTo>
                    <a:pt x="42" y="40"/>
                  </a:lnTo>
                  <a:lnTo>
                    <a:pt x="42" y="40"/>
                  </a:lnTo>
                  <a:lnTo>
                    <a:pt x="44" y="36"/>
                  </a:lnTo>
                  <a:lnTo>
                    <a:pt x="44" y="32"/>
                  </a:lnTo>
                  <a:lnTo>
                    <a:pt x="44" y="28"/>
                  </a:lnTo>
                  <a:lnTo>
                    <a:pt x="44" y="24"/>
                  </a:lnTo>
                  <a:lnTo>
                    <a:pt x="44" y="24"/>
                  </a:lnTo>
                  <a:lnTo>
                    <a:pt x="44" y="24"/>
                  </a:lnTo>
                  <a:lnTo>
                    <a:pt x="42" y="24"/>
                  </a:lnTo>
                  <a:lnTo>
                    <a:pt x="36" y="24"/>
                  </a:lnTo>
                  <a:lnTo>
                    <a:pt x="36" y="24"/>
                  </a:lnTo>
                  <a:lnTo>
                    <a:pt x="32" y="24"/>
                  </a:lnTo>
                  <a:lnTo>
                    <a:pt x="28" y="22"/>
                  </a:lnTo>
                  <a:lnTo>
                    <a:pt x="26" y="18"/>
                  </a:lnTo>
                  <a:lnTo>
                    <a:pt x="22" y="18"/>
                  </a:lnTo>
                  <a:lnTo>
                    <a:pt x="22" y="18"/>
                  </a:lnTo>
                  <a:lnTo>
                    <a:pt x="24" y="14"/>
                  </a:lnTo>
                  <a:lnTo>
                    <a:pt x="26" y="10"/>
                  </a:lnTo>
                  <a:lnTo>
                    <a:pt x="26" y="10"/>
                  </a:lnTo>
                  <a:lnTo>
                    <a:pt x="30" y="0"/>
                  </a:ln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86"/>
            <p:cNvSpPr>
              <a:spLocks/>
            </p:cNvSpPr>
            <p:nvPr/>
          </p:nvSpPr>
          <p:spPr bwMode="auto">
            <a:xfrm>
              <a:off x="6340475" y="647700"/>
              <a:ext cx="53975" cy="60325"/>
            </a:xfrm>
            <a:custGeom>
              <a:avLst/>
              <a:gdLst/>
              <a:ahLst/>
              <a:cxnLst>
                <a:cxn ang="0">
                  <a:pos x="8" y="38"/>
                </a:cxn>
                <a:cxn ang="0">
                  <a:pos x="8" y="38"/>
                </a:cxn>
                <a:cxn ang="0">
                  <a:pos x="20" y="34"/>
                </a:cxn>
                <a:cxn ang="0">
                  <a:pos x="30" y="30"/>
                </a:cxn>
                <a:cxn ang="0">
                  <a:pos x="30" y="30"/>
                </a:cxn>
                <a:cxn ang="0">
                  <a:pos x="32" y="28"/>
                </a:cxn>
                <a:cxn ang="0">
                  <a:pos x="32" y="24"/>
                </a:cxn>
                <a:cxn ang="0">
                  <a:pos x="32" y="18"/>
                </a:cxn>
                <a:cxn ang="0">
                  <a:pos x="32" y="18"/>
                </a:cxn>
                <a:cxn ang="0">
                  <a:pos x="32" y="12"/>
                </a:cxn>
                <a:cxn ang="0">
                  <a:pos x="32" y="12"/>
                </a:cxn>
                <a:cxn ang="0">
                  <a:pos x="34" y="6"/>
                </a:cxn>
                <a:cxn ang="0">
                  <a:pos x="32" y="2"/>
                </a:cxn>
                <a:cxn ang="0">
                  <a:pos x="30" y="0"/>
                </a:cxn>
                <a:cxn ang="0">
                  <a:pos x="24" y="0"/>
                </a:cxn>
                <a:cxn ang="0">
                  <a:pos x="24" y="0"/>
                </a:cxn>
                <a:cxn ang="0">
                  <a:pos x="18" y="2"/>
                </a:cxn>
                <a:cxn ang="0">
                  <a:pos x="14" y="6"/>
                </a:cxn>
                <a:cxn ang="0">
                  <a:pos x="10" y="12"/>
                </a:cxn>
                <a:cxn ang="0">
                  <a:pos x="4" y="14"/>
                </a:cxn>
                <a:cxn ang="0">
                  <a:pos x="4" y="14"/>
                </a:cxn>
                <a:cxn ang="0">
                  <a:pos x="4" y="16"/>
                </a:cxn>
                <a:cxn ang="0">
                  <a:pos x="2" y="18"/>
                </a:cxn>
                <a:cxn ang="0">
                  <a:pos x="4" y="20"/>
                </a:cxn>
                <a:cxn ang="0">
                  <a:pos x="4" y="20"/>
                </a:cxn>
                <a:cxn ang="0">
                  <a:pos x="6" y="22"/>
                </a:cxn>
                <a:cxn ang="0">
                  <a:pos x="8" y="24"/>
                </a:cxn>
                <a:cxn ang="0">
                  <a:pos x="4" y="30"/>
                </a:cxn>
                <a:cxn ang="0">
                  <a:pos x="4" y="30"/>
                </a:cxn>
                <a:cxn ang="0">
                  <a:pos x="2" y="32"/>
                </a:cxn>
                <a:cxn ang="0">
                  <a:pos x="0" y="34"/>
                </a:cxn>
                <a:cxn ang="0">
                  <a:pos x="0" y="36"/>
                </a:cxn>
                <a:cxn ang="0">
                  <a:pos x="0" y="36"/>
                </a:cxn>
                <a:cxn ang="0">
                  <a:pos x="4" y="38"/>
                </a:cxn>
                <a:cxn ang="0">
                  <a:pos x="8" y="38"/>
                </a:cxn>
                <a:cxn ang="0">
                  <a:pos x="8" y="38"/>
                </a:cxn>
              </a:cxnLst>
              <a:rect l="0" t="0" r="r" b="b"/>
              <a:pathLst>
                <a:path w="34" h="38">
                  <a:moveTo>
                    <a:pt x="8" y="38"/>
                  </a:moveTo>
                  <a:lnTo>
                    <a:pt x="8" y="38"/>
                  </a:lnTo>
                  <a:lnTo>
                    <a:pt x="20" y="34"/>
                  </a:lnTo>
                  <a:lnTo>
                    <a:pt x="30" y="30"/>
                  </a:lnTo>
                  <a:lnTo>
                    <a:pt x="30" y="30"/>
                  </a:lnTo>
                  <a:lnTo>
                    <a:pt x="32" y="28"/>
                  </a:lnTo>
                  <a:lnTo>
                    <a:pt x="32" y="24"/>
                  </a:lnTo>
                  <a:lnTo>
                    <a:pt x="32" y="18"/>
                  </a:lnTo>
                  <a:lnTo>
                    <a:pt x="32" y="18"/>
                  </a:lnTo>
                  <a:lnTo>
                    <a:pt x="32" y="12"/>
                  </a:lnTo>
                  <a:lnTo>
                    <a:pt x="32" y="12"/>
                  </a:lnTo>
                  <a:lnTo>
                    <a:pt x="34" y="6"/>
                  </a:lnTo>
                  <a:lnTo>
                    <a:pt x="32" y="2"/>
                  </a:lnTo>
                  <a:lnTo>
                    <a:pt x="30" y="0"/>
                  </a:lnTo>
                  <a:lnTo>
                    <a:pt x="24" y="0"/>
                  </a:lnTo>
                  <a:lnTo>
                    <a:pt x="24" y="0"/>
                  </a:lnTo>
                  <a:lnTo>
                    <a:pt x="18" y="2"/>
                  </a:lnTo>
                  <a:lnTo>
                    <a:pt x="14" y="6"/>
                  </a:lnTo>
                  <a:lnTo>
                    <a:pt x="10" y="12"/>
                  </a:lnTo>
                  <a:lnTo>
                    <a:pt x="4" y="14"/>
                  </a:lnTo>
                  <a:lnTo>
                    <a:pt x="4" y="14"/>
                  </a:lnTo>
                  <a:lnTo>
                    <a:pt x="4" y="16"/>
                  </a:lnTo>
                  <a:lnTo>
                    <a:pt x="2" y="18"/>
                  </a:lnTo>
                  <a:lnTo>
                    <a:pt x="4" y="20"/>
                  </a:lnTo>
                  <a:lnTo>
                    <a:pt x="4" y="20"/>
                  </a:lnTo>
                  <a:lnTo>
                    <a:pt x="6" y="22"/>
                  </a:lnTo>
                  <a:lnTo>
                    <a:pt x="8" y="24"/>
                  </a:lnTo>
                  <a:lnTo>
                    <a:pt x="4" y="30"/>
                  </a:lnTo>
                  <a:lnTo>
                    <a:pt x="4" y="30"/>
                  </a:lnTo>
                  <a:lnTo>
                    <a:pt x="2" y="32"/>
                  </a:lnTo>
                  <a:lnTo>
                    <a:pt x="0" y="34"/>
                  </a:lnTo>
                  <a:lnTo>
                    <a:pt x="0" y="36"/>
                  </a:lnTo>
                  <a:lnTo>
                    <a:pt x="0" y="36"/>
                  </a:lnTo>
                  <a:lnTo>
                    <a:pt x="4" y="38"/>
                  </a:lnTo>
                  <a:lnTo>
                    <a:pt x="8" y="38"/>
                  </a:lnTo>
                  <a:lnTo>
                    <a:pt x="8"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87"/>
            <p:cNvSpPr>
              <a:spLocks/>
            </p:cNvSpPr>
            <p:nvPr/>
          </p:nvSpPr>
          <p:spPr bwMode="auto">
            <a:xfrm>
              <a:off x="7940675" y="1571625"/>
              <a:ext cx="47625" cy="82550"/>
            </a:xfrm>
            <a:custGeom>
              <a:avLst/>
              <a:gdLst/>
              <a:ahLst/>
              <a:cxnLst>
                <a:cxn ang="0">
                  <a:pos x="4" y="32"/>
                </a:cxn>
                <a:cxn ang="0">
                  <a:pos x="4" y="32"/>
                </a:cxn>
                <a:cxn ang="0">
                  <a:pos x="6" y="36"/>
                </a:cxn>
                <a:cxn ang="0">
                  <a:pos x="4" y="42"/>
                </a:cxn>
                <a:cxn ang="0">
                  <a:pos x="4" y="42"/>
                </a:cxn>
                <a:cxn ang="0">
                  <a:pos x="4" y="48"/>
                </a:cxn>
                <a:cxn ang="0">
                  <a:pos x="4" y="50"/>
                </a:cxn>
                <a:cxn ang="0">
                  <a:pos x="8" y="52"/>
                </a:cxn>
                <a:cxn ang="0">
                  <a:pos x="8" y="52"/>
                </a:cxn>
                <a:cxn ang="0">
                  <a:pos x="10" y="46"/>
                </a:cxn>
                <a:cxn ang="0">
                  <a:pos x="10" y="40"/>
                </a:cxn>
                <a:cxn ang="0">
                  <a:pos x="10" y="28"/>
                </a:cxn>
                <a:cxn ang="0">
                  <a:pos x="10" y="28"/>
                </a:cxn>
                <a:cxn ang="0">
                  <a:pos x="10" y="22"/>
                </a:cxn>
                <a:cxn ang="0">
                  <a:pos x="12" y="22"/>
                </a:cxn>
                <a:cxn ang="0">
                  <a:pos x="14" y="20"/>
                </a:cxn>
                <a:cxn ang="0">
                  <a:pos x="14" y="20"/>
                </a:cxn>
                <a:cxn ang="0">
                  <a:pos x="16" y="22"/>
                </a:cxn>
                <a:cxn ang="0">
                  <a:pos x="16" y="22"/>
                </a:cxn>
                <a:cxn ang="0">
                  <a:pos x="16" y="26"/>
                </a:cxn>
                <a:cxn ang="0">
                  <a:pos x="16" y="26"/>
                </a:cxn>
                <a:cxn ang="0">
                  <a:pos x="18" y="34"/>
                </a:cxn>
                <a:cxn ang="0">
                  <a:pos x="20" y="38"/>
                </a:cxn>
                <a:cxn ang="0">
                  <a:pos x="24" y="40"/>
                </a:cxn>
                <a:cxn ang="0">
                  <a:pos x="28" y="40"/>
                </a:cxn>
                <a:cxn ang="0">
                  <a:pos x="28" y="40"/>
                </a:cxn>
                <a:cxn ang="0">
                  <a:pos x="28" y="32"/>
                </a:cxn>
                <a:cxn ang="0">
                  <a:pos x="28" y="32"/>
                </a:cxn>
                <a:cxn ang="0">
                  <a:pos x="24" y="26"/>
                </a:cxn>
                <a:cxn ang="0">
                  <a:pos x="22" y="18"/>
                </a:cxn>
                <a:cxn ang="0">
                  <a:pos x="22" y="14"/>
                </a:cxn>
                <a:cxn ang="0">
                  <a:pos x="22" y="10"/>
                </a:cxn>
                <a:cxn ang="0">
                  <a:pos x="26" y="6"/>
                </a:cxn>
                <a:cxn ang="0">
                  <a:pos x="30" y="2"/>
                </a:cxn>
                <a:cxn ang="0">
                  <a:pos x="30" y="2"/>
                </a:cxn>
                <a:cxn ang="0">
                  <a:pos x="30" y="2"/>
                </a:cxn>
                <a:cxn ang="0">
                  <a:pos x="28" y="0"/>
                </a:cxn>
                <a:cxn ang="0">
                  <a:pos x="28" y="0"/>
                </a:cxn>
                <a:cxn ang="0">
                  <a:pos x="24" y="2"/>
                </a:cxn>
                <a:cxn ang="0">
                  <a:pos x="18" y="4"/>
                </a:cxn>
                <a:cxn ang="0">
                  <a:pos x="14" y="6"/>
                </a:cxn>
                <a:cxn ang="0">
                  <a:pos x="10" y="4"/>
                </a:cxn>
                <a:cxn ang="0">
                  <a:pos x="8" y="2"/>
                </a:cxn>
                <a:cxn ang="0">
                  <a:pos x="8" y="2"/>
                </a:cxn>
                <a:cxn ang="0">
                  <a:pos x="8" y="0"/>
                </a:cxn>
                <a:cxn ang="0">
                  <a:pos x="6" y="2"/>
                </a:cxn>
                <a:cxn ang="0">
                  <a:pos x="4" y="4"/>
                </a:cxn>
                <a:cxn ang="0">
                  <a:pos x="4" y="4"/>
                </a:cxn>
                <a:cxn ang="0">
                  <a:pos x="4" y="12"/>
                </a:cxn>
                <a:cxn ang="0">
                  <a:pos x="0" y="18"/>
                </a:cxn>
                <a:cxn ang="0">
                  <a:pos x="0" y="26"/>
                </a:cxn>
                <a:cxn ang="0">
                  <a:pos x="2" y="30"/>
                </a:cxn>
                <a:cxn ang="0">
                  <a:pos x="4" y="32"/>
                </a:cxn>
                <a:cxn ang="0">
                  <a:pos x="4" y="32"/>
                </a:cxn>
              </a:cxnLst>
              <a:rect l="0" t="0" r="r" b="b"/>
              <a:pathLst>
                <a:path w="30" h="52">
                  <a:moveTo>
                    <a:pt x="4" y="32"/>
                  </a:moveTo>
                  <a:lnTo>
                    <a:pt x="4" y="32"/>
                  </a:lnTo>
                  <a:lnTo>
                    <a:pt x="6" y="36"/>
                  </a:lnTo>
                  <a:lnTo>
                    <a:pt x="4" y="42"/>
                  </a:lnTo>
                  <a:lnTo>
                    <a:pt x="4" y="42"/>
                  </a:lnTo>
                  <a:lnTo>
                    <a:pt x="4" y="48"/>
                  </a:lnTo>
                  <a:lnTo>
                    <a:pt x="4" y="50"/>
                  </a:lnTo>
                  <a:lnTo>
                    <a:pt x="8" y="52"/>
                  </a:lnTo>
                  <a:lnTo>
                    <a:pt x="8" y="52"/>
                  </a:lnTo>
                  <a:lnTo>
                    <a:pt x="10" y="46"/>
                  </a:lnTo>
                  <a:lnTo>
                    <a:pt x="10" y="40"/>
                  </a:lnTo>
                  <a:lnTo>
                    <a:pt x="10" y="28"/>
                  </a:lnTo>
                  <a:lnTo>
                    <a:pt x="10" y="28"/>
                  </a:lnTo>
                  <a:lnTo>
                    <a:pt x="10" y="22"/>
                  </a:lnTo>
                  <a:lnTo>
                    <a:pt x="12" y="22"/>
                  </a:lnTo>
                  <a:lnTo>
                    <a:pt x="14" y="20"/>
                  </a:lnTo>
                  <a:lnTo>
                    <a:pt x="14" y="20"/>
                  </a:lnTo>
                  <a:lnTo>
                    <a:pt x="16" y="22"/>
                  </a:lnTo>
                  <a:lnTo>
                    <a:pt x="16" y="22"/>
                  </a:lnTo>
                  <a:lnTo>
                    <a:pt x="16" y="26"/>
                  </a:lnTo>
                  <a:lnTo>
                    <a:pt x="16" y="26"/>
                  </a:lnTo>
                  <a:lnTo>
                    <a:pt x="18" y="34"/>
                  </a:lnTo>
                  <a:lnTo>
                    <a:pt x="20" y="38"/>
                  </a:lnTo>
                  <a:lnTo>
                    <a:pt x="24" y="40"/>
                  </a:lnTo>
                  <a:lnTo>
                    <a:pt x="28" y="40"/>
                  </a:lnTo>
                  <a:lnTo>
                    <a:pt x="28" y="40"/>
                  </a:lnTo>
                  <a:lnTo>
                    <a:pt x="28" y="32"/>
                  </a:lnTo>
                  <a:lnTo>
                    <a:pt x="28" y="32"/>
                  </a:lnTo>
                  <a:lnTo>
                    <a:pt x="24" y="26"/>
                  </a:lnTo>
                  <a:lnTo>
                    <a:pt x="22" y="18"/>
                  </a:lnTo>
                  <a:lnTo>
                    <a:pt x="22" y="14"/>
                  </a:lnTo>
                  <a:lnTo>
                    <a:pt x="22" y="10"/>
                  </a:lnTo>
                  <a:lnTo>
                    <a:pt x="26" y="6"/>
                  </a:lnTo>
                  <a:lnTo>
                    <a:pt x="30" y="2"/>
                  </a:lnTo>
                  <a:lnTo>
                    <a:pt x="30" y="2"/>
                  </a:lnTo>
                  <a:lnTo>
                    <a:pt x="30" y="2"/>
                  </a:lnTo>
                  <a:lnTo>
                    <a:pt x="28" y="0"/>
                  </a:lnTo>
                  <a:lnTo>
                    <a:pt x="28" y="0"/>
                  </a:lnTo>
                  <a:lnTo>
                    <a:pt x="24" y="2"/>
                  </a:lnTo>
                  <a:lnTo>
                    <a:pt x="18" y="4"/>
                  </a:lnTo>
                  <a:lnTo>
                    <a:pt x="14" y="6"/>
                  </a:lnTo>
                  <a:lnTo>
                    <a:pt x="10" y="4"/>
                  </a:lnTo>
                  <a:lnTo>
                    <a:pt x="8" y="2"/>
                  </a:lnTo>
                  <a:lnTo>
                    <a:pt x="8" y="2"/>
                  </a:lnTo>
                  <a:lnTo>
                    <a:pt x="8" y="0"/>
                  </a:lnTo>
                  <a:lnTo>
                    <a:pt x="6" y="2"/>
                  </a:lnTo>
                  <a:lnTo>
                    <a:pt x="4" y="4"/>
                  </a:lnTo>
                  <a:lnTo>
                    <a:pt x="4" y="4"/>
                  </a:lnTo>
                  <a:lnTo>
                    <a:pt x="4" y="12"/>
                  </a:lnTo>
                  <a:lnTo>
                    <a:pt x="0" y="18"/>
                  </a:lnTo>
                  <a:lnTo>
                    <a:pt x="0" y="26"/>
                  </a:lnTo>
                  <a:lnTo>
                    <a:pt x="2" y="30"/>
                  </a:lnTo>
                  <a:lnTo>
                    <a:pt x="4" y="32"/>
                  </a:lnTo>
                  <a:lnTo>
                    <a:pt x="4"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88"/>
            <p:cNvSpPr>
              <a:spLocks/>
            </p:cNvSpPr>
            <p:nvPr/>
          </p:nvSpPr>
          <p:spPr bwMode="auto">
            <a:xfrm>
              <a:off x="7985125" y="1635125"/>
              <a:ext cx="1588" cy="1588"/>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89"/>
            <p:cNvSpPr>
              <a:spLocks/>
            </p:cNvSpPr>
            <p:nvPr/>
          </p:nvSpPr>
          <p:spPr bwMode="auto">
            <a:xfrm>
              <a:off x="8626475" y="2171700"/>
              <a:ext cx="50800" cy="73025"/>
            </a:xfrm>
            <a:custGeom>
              <a:avLst/>
              <a:gdLst/>
              <a:ahLst/>
              <a:cxnLst>
                <a:cxn ang="0">
                  <a:pos x="14" y="6"/>
                </a:cxn>
                <a:cxn ang="0">
                  <a:pos x="14" y="6"/>
                </a:cxn>
                <a:cxn ang="0">
                  <a:pos x="10" y="2"/>
                </a:cxn>
                <a:cxn ang="0">
                  <a:pos x="8" y="0"/>
                </a:cxn>
                <a:cxn ang="0">
                  <a:pos x="2" y="0"/>
                </a:cxn>
                <a:cxn ang="0">
                  <a:pos x="2" y="0"/>
                </a:cxn>
                <a:cxn ang="0">
                  <a:pos x="4" y="10"/>
                </a:cxn>
                <a:cxn ang="0">
                  <a:pos x="4" y="10"/>
                </a:cxn>
                <a:cxn ang="0">
                  <a:pos x="2" y="16"/>
                </a:cxn>
                <a:cxn ang="0">
                  <a:pos x="0" y="22"/>
                </a:cxn>
                <a:cxn ang="0">
                  <a:pos x="0" y="26"/>
                </a:cxn>
                <a:cxn ang="0">
                  <a:pos x="0" y="28"/>
                </a:cxn>
                <a:cxn ang="0">
                  <a:pos x="2" y="30"/>
                </a:cxn>
                <a:cxn ang="0">
                  <a:pos x="8" y="34"/>
                </a:cxn>
                <a:cxn ang="0">
                  <a:pos x="8" y="34"/>
                </a:cxn>
                <a:cxn ang="0">
                  <a:pos x="8" y="36"/>
                </a:cxn>
                <a:cxn ang="0">
                  <a:pos x="6" y="40"/>
                </a:cxn>
                <a:cxn ang="0">
                  <a:pos x="6" y="40"/>
                </a:cxn>
                <a:cxn ang="0">
                  <a:pos x="4" y="44"/>
                </a:cxn>
                <a:cxn ang="0">
                  <a:pos x="8" y="46"/>
                </a:cxn>
                <a:cxn ang="0">
                  <a:pos x="8" y="46"/>
                </a:cxn>
                <a:cxn ang="0">
                  <a:pos x="10" y="46"/>
                </a:cxn>
                <a:cxn ang="0">
                  <a:pos x="12" y="44"/>
                </a:cxn>
                <a:cxn ang="0">
                  <a:pos x="12" y="44"/>
                </a:cxn>
                <a:cxn ang="0">
                  <a:pos x="32" y="10"/>
                </a:cxn>
                <a:cxn ang="0">
                  <a:pos x="32" y="10"/>
                </a:cxn>
                <a:cxn ang="0">
                  <a:pos x="30" y="6"/>
                </a:cxn>
                <a:cxn ang="0">
                  <a:pos x="30" y="6"/>
                </a:cxn>
                <a:cxn ang="0">
                  <a:pos x="26" y="8"/>
                </a:cxn>
                <a:cxn ang="0">
                  <a:pos x="22" y="10"/>
                </a:cxn>
                <a:cxn ang="0">
                  <a:pos x="18" y="10"/>
                </a:cxn>
                <a:cxn ang="0">
                  <a:pos x="14" y="6"/>
                </a:cxn>
                <a:cxn ang="0">
                  <a:pos x="14" y="6"/>
                </a:cxn>
              </a:cxnLst>
              <a:rect l="0" t="0" r="r" b="b"/>
              <a:pathLst>
                <a:path w="32" h="46">
                  <a:moveTo>
                    <a:pt x="14" y="6"/>
                  </a:moveTo>
                  <a:lnTo>
                    <a:pt x="14" y="6"/>
                  </a:lnTo>
                  <a:lnTo>
                    <a:pt x="10" y="2"/>
                  </a:lnTo>
                  <a:lnTo>
                    <a:pt x="8" y="0"/>
                  </a:lnTo>
                  <a:lnTo>
                    <a:pt x="2" y="0"/>
                  </a:lnTo>
                  <a:lnTo>
                    <a:pt x="2" y="0"/>
                  </a:lnTo>
                  <a:lnTo>
                    <a:pt x="4" y="10"/>
                  </a:lnTo>
                  <a:lnTo>
                    <a:pt x="4" y="10"/>
                  </a:lnTo>
                  <a:lnTo>
                    <a:pt x="2" y="16"/>
                  </a:lnTo>
                  <a:lnTo>
                    <a:pt x="0" y="22"/>
                  </a:lnTo>
                  <a:lnTo>
                    <a:pt x="0" y="26"/>
                  </a:lnTo>
                  <a:lnTo>
                    <a:pt x="0" y="28"/>
                  </a:lnTo>
                  <a:lnTo>
                    <a:pt x="2" y="30"/>
                  </a:lnTo>
                  <a:lnTo>
                    <a:pt x="8" y="34"/>
                  </a:lnTo>
                  <a:lnTo>
                    <a:pt x="8" y="34"/>
                  </a:lnTo>
                  <a:lnTo>
                    <a:pt x="8" y="36"/>
                  </a:lnTo>
                  <a:lnTo>
                    <a:pt x="6" y="40"/>
                  </a:lnTo>
                  <a:lnTo>
                    <a:pt x="6" y="40"/>
                  </a:lnTo>
                  <a:lnTo>
                    <a:pt x="4" y="44"/>
                  </a:lnTo>
                  <a:lnTo>
                    <a:pt x="8" y="46"/>
                  </a:lnTo>
                  <a:lnTo>
                    <a:pt x="8" y="46"/>
                  </a:lnTo>
                  <a:lnTo>
                    <a:pt x="10" y="46"/>
                  </a:lnTo>
                  <a:lnTo>
                    <a:pt x="12" y="44"/>
                  </a:lnTo>
                  <a:lnTo>
                    <a:pt x="12" y="44"/>
                  </a:lnTo>
                  <a:lnTo>
                    <a:pt x="32" y="10"/>
                  </a:lnTo>
                  <a:lnTo>
                    <a:pt x="32" y="10"/>
                  </a:lnTo>
                  <a:lnTo>
                    <a:pt x="30" y="6"/>
                  </a:lnTo>
                  <a:lnTo>
                    <a:pt x="30" y="6"/>
                  </a:lnTo>
                  <a:lnTo>
                    <a:pt x="26" y="8"/>
                  </a:lnTo>
                  <a:lnTo>
                    <a:pt x="22" y="10"/>
                  </a:lnTo>
                  <a:lnTo>
                    <a:pt x="18" y="10"/>
                  </a:lnTo>
                  <a:lnTo>
                    <a:pt x="14" y="6"/>
                  </a:lnTo>
                  <a:lnTo>
                    <a:pt x="14"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90"/>
            <p:cNvSpPr>
              <a:spLocks/>
            </p:cNvSpPr>
            <p:nvPr/>
          </p:nvSpPr>
          <p:spPr bwMode="auto">
            <a:xfrm>
              <a:off x="7775575" y="1660525"/>
              <a:ext cx="111125" cy="41275"/>
            </a:xfrm>
            <a:custGeom>
              <a:avLst/>
              <a:gdLst/>
              <a:ahLst/>
              <a:cxnLst>
                <a:cxn ang="0">
                  <a:pos x="70" y="22"/>
                </a:cxn>
                <a:cxn ang="0">
                  <a:pos x="70" y="22"/>
                </a:cxn>
                <a:cxn ang="0">
                  <a:pos x="68" y="18"/>
                </a:cxn>
                <a:cxn ang="0">
                  <a:pos x="68" y="18"/>
                </a:cxn>
                <a:cxn ang="0">
                  <a:pos x="62" y="18"/>
                </a:cxn>
                <a:cxn ang="0">
                  <a:pos x="58" y="14"/>
                </a:cxn>
                <a:cxn ang="0">
                  <a:pos x="54" y="12"/>
                </a:cxn>
                <a:cxn ang="0">
                  <a:pos x="52" y="10"/>
                </a:cxn>
                <a:cxn ang="0">
                  <a:pos x="52" y="10"/>
                </a:cxn>
                <a:cxn ang="0">
                  <a:pos x="28" y="6"/>
                </a:cxn>
                <a:cxn ang="0">
                  <a:pos x="6" y="0"/>
                </a:cxn>
                <a:cxn ang="0">
                  <a:pos x="6" y="0"/>
                </a:cxn>
                <a:cxn ang="0">
                  <a:pos x="4" y="0"/>
                </a:cxn>
                <a:cxn ang="0">
                  <a:pos x="4" y="0"/>
                </a:cxn>
                <a:cxn ang="0">
                  <a:pos x="2" y="4"/>
                </a:cxn>
                <a:cxn ang="0">
                  <a:pos x="2" y="4"/>
                </a:cxn>
                <a:cxn ang="0">
                  <a:pos x="0" y="6"/>
                </a:cxn>
                <a:cxn ang="0">
                  <a:pos x="2" y="8"/>
                </a:cxn>
                <a:cxn ang="0">
                  <a:pos x="4" y="8"/>
                </a:cxn>
                <a:cxn ang="0">
                  <a:pos x="4" y="8"/>
                </a:cxn>
                <a:cxn ang="0">
                  <a:pos x="18" y="16"/>
                </a:cxn>
                <a:cxn ang="0">
                  <a:pos x="34" y="20"/>
                </a:cxn>
                <a:cxn ang="0">
                  <a:pos x="66" y="26"/>
                </a:cxn>
                <a:cxn ang="0">
                  <a:pos x="66" y="26"/>
                </a:cxn>
                <a:cxn ang="0">
                  <a:pos x="68" y="24"/>
                </a:cxn>
                <a:cxn ang="0">
                  <a:pos x="70" y="22"/>
                </a:cxn>
                <a:cxn ang="0">
                  <a:pos x="70" y="22"/>
                </a:cxn>
              </a:cxnLst>
              <a:rect l="0" t="0" r="r" b="b"/>
              <a:pathLst>
                <a:path w="70" h="26">
                  <a:moveTo>
                    <a:pt x="70" y="22"/>
                  </a:moveTo>
                  <a:lnTo>
                    <a:pt x="70" y="22"/>
                  </a:lnTo>
                  <a:lnTo>
                    <a:pt x="68" y="18"/>
                  </a:lnTo>
                  <a:lnTo>
                    <a:pt x="68" y="18"/>
                  </a:lnTo>
                  <a:lnTo>
                    <a:pt x="62" y="18"/>
                  </a:lnTo>
                  <a:lnTo>
                    <a:pt x="58" y="14"/>
                  </a:lnTo>
                  <a:lnTo>
                    <a:pt x="54" y="12"/>
                  </a:lnTo>
                  <a:lnTo>
                    <a:pt x="52" y="10"/>
                  </a:lnTo>
                  <a:lnTo>
                    <a:pt x="52" y="10"/>
                  </a:lnTo>
                  <a:lnTo>
                    <a:pt x="28" y="6"/>
                  </a:lnTo>
                  <a:lnTo>
                    <a:pt x="6" y="0"/>
                  </a:lnTo>
                  <a:lnTo>
                    <a:pt x="6" y="0"/>
                  </a:lnTo>
                  <a:lnTo>
                    <a:pt x="4" y="0"/>
                  </a:lnTo>
                  <a:lnTo>
                    <a:pt x="4" y="0"/>
                  </a:lnTo>
                  <a:lnTo>
                    <a:pt x="2" y="4"/>
                  </a:lnTo>
                  <a:lnTo>
                    <a:pt x="2" y="4"/>
                  </a:lnTo>
                  <a:lnTo>
                    <a:pt x="0" y="6"/>
                  </a:lnTo>
                  <a:lnTo>
                    <a:pt x="2" y="8"/>
                  </a:lnTo>
                  <a:lnTo>
                    <a:pt x="4" y="8"/>
                  </a:lnTo>
                  <a:lnTo>
                    <a:pt x="4" y="8"/>
                  </a:lnTo>
                  <a:lnTo>
                    <a:pt x="18" y="16"/>
                  </a:lnTo>
                  <a:lnTo>
                    <a:pt x="34" y="20"/>
                  </a:lnTo>
                  <a:lnTo>
                    <a:pt x="66" y="26"/>
                  </a:lnTo>
                  <a:lnTo>
                    <a:pt x="66" y="26"/>
                  </a:lnTo>
                  <a:lnTo>
                    <a:pt x="68" y="24"/>
                  </a:lnTo>
                  <a:lnTo>
                    <a:pt x="70" y="22"/>
                  </a:lnTo>
                  <a:lnTo>
                    <a:pt x="70"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8" name="Freeform 91"/>
            <p:cNvSpPr>
              <a:spLocks/>
            </p:cNvSpPr>
            <p:nvPr/>
          </p:nvSpPr>
          <p:spPr bwMode="auto">
            <a:xfrm>
              <a:off x="7102475" y="288925"/>
              <a:ext cx="215900" cy="104775"/>
            </a:xfrm>
            <a:custGeom>
              <a:avLst/>
              <a:gdLst/>
              <a:ahLst/>
              <a:cxnLst>
                <a:cxn ang="0">
                  <a:pos x="44" y="64"/>
                </a:cxn>
                <a:cxn ang="0">
                  <a:pos x="44" y="64"/>
                </a:cxn>
                <a:cxn ang="0">
                  <a:pos x="38" y="60"/>
                </a:cxn>
                <a:cxn ang="0">
                  <a:pos x="34" y="56"/>
                </a:cxn>
                <a:cxn ang="0">
                  <a:pos x="32" y="54"/>
                </a:cxn>
                <a:cxn ang="0">
                  <a:pos x="32" y="52"/>
                </a:cxn>
                <a:cxn ang="0">
                  <a:pos x="32" y="48"/>
                </a:cxn>
                <a:cxn ang="0">
                  <a:pos x="36" y="44"/>
                </a:cxn>
                <a:cxn ang="0">
                  <a:pos x="36" y="44"/>
                </a:cxn>
                <a:cxn ang="0">
                  <a:pos x="44" y="38"/>
                </a:cxn>
                <a:cxn ang="0">
                  <a:pos x="44" y="38"/>
                </a:cxn>
                <a:cxn ang="0">
                  <a:pos x="54" y="30"/>
                </a:cxn>
                <a:cxn ang="0">
                  <a:pos x="66" y="24"/>
                </a:cxn>
                <a:cxn ang="0">
                  <a:pos x="78" y="18"/>
                </a:cxn>
                <a:cxn ang="0">
                  <a:pos x="90" y="16"/>
                </a:cxn>
                <a:cxn ang="0">
                  <a:pos x="90" y="16"/>
                </a:cxn>
                <a:cxn ang="0">
                  <a:pos x="128" y="8"/>
                </a:cxn>
                <a:cxn ang="0">
                  <a:pos x="128" y="8"/>
                </a:cxn>
                <a:cxn ang="0">
                  <a:pos x="134" y="6"/>
                </a:cxn>
                <a:cxn ang="0">
                  <a:pos x="134" y="6"/>
                </a:cxn>
                <a:cxn ang="0">
                  <a:pos x="136" y="4"/>
                </a:cxn>
                <a:cxn ang="0">
                  <a:pos x="136" y="4"/>
                </a:cxn>
                <a:cxn ang="0">
                  <a:pos x="134" y="0"/>
                </a:cxn>
                <a:cxn ang="0">
                  <a:pos x="132" y="0"/>
                </a:cxn>
                <a:cxn ang="0">
                  <a:pos x="128" y="0"/>
                </a:cxn>
                <a:cxn ang="0">
                  <a:pos x="128" y="0"/>
                </a:cxn>
                <a:cxn ang="0">
                  <a:pos x="102" y="6"/>
                </a:cxn>
                <a:cxn ang="0">
                  <a:pos x="76" y="10"/>
                </a:cxn>
                <a:cxn ang="0">
                  <a:pos x="76" y="10"/>
                </a:cxn>
                <a:cxn ang="0">
                  <a:pos x="64" y="12"/>
                </a:cxn>
                <a:cxn ang="0">
                  <a:pos x="52" y="16"/>
                </a:cxn>
                <a:cxn ang="0">
                  <a:pos x="40" y="22"/>
                </a:cxn>
                <a:cxn ang="0">
                  <a:pos x="28" y="30"/>
                </a:cxn>
                <a:cxn ang="0">
                  <a:pos x="28" y="30"/>
                </a:cxn>
                <a:cxn ang="0">
                  <a:pos x="26" y="32"/>
                </a:cxn>
                <a:cxn ang="0">
                  <a:pos x="24" y="32"/>
                </a:cxn>
                <a:cxn ang="0">
                  <a:pos x="24" y="32"/>
                </a:cxn>
                <a:cxn ang="0">
                  <a:pos x="20" y="40"/>
                </a:cxn>
                <a:cxn ang="0">
                  <a:pos x="14" y="46"/>
                </a:cxn>
                <a:cxn ang="0">
                  <a:pos x="0" y="56"/>
                </a:cxn>
                <a:cxn ang="0">
                  <a:pos x="0" y="56"/>
                </a:cxn>
                <a:cxn ang="0">
                  <a:pos x="6" y="56"/>
                </a:cxn>
                <a:cxn ang="0">
                  <a:pos x="12" y="58"/>
                </a:cxn>
                <a:cxn ang="0">
                  <a:pos x="22" y="62"/>
                </a:cxn>
                <a:cxn ang="0">
                  <a:pos x="32" y="66"/>
                </a:cxn>
                <a:cxn ang="0">
                  <a:pos x="38" y="66"/>
                </a:cxn>
                <a:cxn ang="0">
                  <a:pos x="44" y="64"/>
                </a:cxn>
                <a:cxn ang="0">
                  <a:pos x="44" y="64"/>
                </a:cxn>
              </a:cxnLst>
              <a:rect l="0" t="0" r="r" b="b"/>
              <a:pathLst>
                <a:path w="136" h="66">
                  <a:moveTo>
                    <a:pt x="44" y="64"/>
                  </a:moveTo>
                  <a:lnTo>
                    <a:pt x="44" y="64"/>
                  </a:lnTo>
                  <a:lnTo>
                    <a:pt x="38" y="60"/>
                  </a:lnTo>
                  <a:lnTo>
                    <a:pt x="34" y="56"/>
                  </a:lnTo>
                  <a:lnTo>
                    <a:pt x="32" y="54"/>
                  </a:lnTo>
                  <a:lnTo>
                    <a:pt x="32" y="52"/>
                  </a:lnTo>
                  <a:lnTo>
                    <a:pt x="32" y="48"/>
                  </a:lnTo>
                  <a:lnTo>
                    <a:pt x="36" y="44"/>
                  </a:lnTo>
                  <a:lnTo>
                    <a:pt x="36" y="44"/>
                  </a:lnTo>
                  <a:lnTo>
                    <a:pt x="44" y="38"/>
                  </a:lnTo>
                  <a:lnTo>
                    <a:pt x="44" y="38"/>
                  </a:lnTo>
                  <a:lnTo>
                    <a:pt x="54" y="30"/>
                  </a:lnTo>
                  <a:lnTo>
                    <a:pt x="66" y="24"/>
                  </a:lnTo>
                  <a:lnTo>
                    <a:pt x="78" y="18"/>
                  </a:lnTo>
                  <a:lnTo>
                    <a:pt x="90" y="16"/>
                  </a:lnTo>
                  <a:lnTo>
                    <a:pt x="90" y="16"/>
                  </a:lnTo>
                  <a:lnTo>
                    <a:pt x="128" y="8"/>
                  </a:lnTo>
                  <a:lnTo>
                    <a:pt x="128" y="8"/>
                  </a:lnTo>
                  <a:lnTo>
                    <a:pt x="134" y="6"/>
                  </a:lnTo>
                  <a:lnTo>
                    <a:pt x="134" y="6"/>
                  </a:lnTo>
                  <a:lnTo>
                    <a:pt x="136" y="4"/>
                  </a:lnTo>
                  <a:lnTo>
                    <a:pt x="136" y="4"/>
                  </a:lnTo>
                  <a:lnTo>
                    <a:pt x="134" y="0"/>
                  </a:lnTo>
                  <a:lnTo>
                    <a:pt x="132" y="0"/>
                  </a:lnTo>
                  <a:lnTo>
                    <a:pt x="128" y="0"/>
                  </a:lnTo>
                  <a:lnTo>
                    <a:pt x="128" y="0"/>
                  </a:lnTo>
                  <a:lnTo>
                    <a:pt x="102" y="6"/>
                  </a:lnTo>
                  <a:lnTo>
                    <a:pt x="76" y="10"/>
                  </a:lnTo>
                  <a:lnTo>
                    <a:pt x="76" y="10"/>
                  </a:lnTo>
                  <a:lnTo>
                    <a:pt x="64" y="12"/>
                  </a:lnTo>
                  <a:lnTo>
                    <a:pt x="52" y="16"/>
                  </a:lnTo>
                  <a:lnTo>
                    <a:pt x="40" y="22"/>
                  </a:lnTo>
                  <a:lnTo>
                    <a:pt x="28" y="30"/>
                  </a:lnTo>
                  <a:lnTo>
                    <a:pt x="28" y="30"/>
                  </a:lnTo>
                  <a:lnTo>
                    <a:pt x="26" y="32"/>
                  </a:lnTo>
                  <a:lnTo>
                    <a:pt x="24" y="32"/>
                  </a:lnTo>
                  <a:lnTo>
                    <a:pt x="24" y="32"/>
                  </a:lnTo>
                  <a:lnTo>
                    <a:pt x="20" y="40"/>
                  </a:lnTo>
                  <a:lnTo>
                    <a:pt x="14" y="46"/>
                  </a:lnTo>
                  <a:lnTo>
                    <a:pt x="0" y="56"/>
                  </a:lnTo>
                  <a:lnTo>
                    <a:pt x="0" y="56"/>
                  </a:lnTo>
                  <a:lnTo>
                    <a:pt x="6" y="56"/>
                  </a:lnTo>
                  <a:lnTo>
                    <a:pt x="12" y="58"/>
                  </a:lnTo>
                  <a:lnTo>
                    <a:pt x="22" y="62"/>
                  </a:lnTo>
                  <a:lnTo>
                    <a:pt x="32" y="66"/>
                  </a:lnTo>
                  <a:lnTo>
                    <a:pt x="38" y="66"/>
                  </a:lnTo>
                  <a:lnTo>
                    <a:pt x="44" y="64"/>
                  </a:lnTo>
                  <a:lnTo>
                    <a:pt x="44"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9" name="Freeform 92"/>
            <p:cNvSpPr>
              <a:spLocks/>
            </p:cNvSpPr>
            <p:nvPr/>
          </p:nvSpPr>
          <p:spPr bwMode="auto">
            <a:xfrm>
              <a:off x="5194300" y="339725"/>
              <a:ext cx="76200" cy="41275"/>
            </a:xfrm>
            <a:custGeom>
              <a:avLst/>
              <a:gdLst/>
              <a:ahLst/>
              <a:cxnLst>
                <a:cxn ang="0">
                  <a:pos x="0" y="14"/>
                </a:cxn>
                <a:cxn ang="0">
                  <a:pos x="0" y="14"/>
                </a:cxn>
                <a:cxn ang="0">
                  <a:pos x="6" y="14"/>
                </a:cxn>
                <a:cxn ang="0">
                  <a:pos x="10" y="16"/>
                </a:cxn>
                <a:cxn ang="0">
                  <a:pos x="22" y="22"/>
                </a:cxn>
                <a:cxn ang="0">
                  <a:pos x="32" y="26"/>
                </a:cxn>
                <a:cxn ang="0">
                  <a:pos x="38" y="26"/>
                </a:cxn>
                <a:cxn ang="0">
                  <a:pos x="44" y="24"/>
                </a:cxn>
                <a:cxn ang="0">
                  <a:pos x="44" y="24"/>
                </a:cxn>
                <a:cxn ang="0">
                  <a:pos x="46" y="20"/>
                </a:cxn>
                <a:cxn ang="0">
                  <a:pos x="48" y="18"/>
                </a:cxn>
                <a:cxn ang="0">
                  <a:pos x="48" y="18"/>
                </a:cxn>
                <a:cxn ang="0">
                  <a:pos x="48" y="14"/>
                </a:cxn>
                <a:cxn ang="0">
                  <a:pos x="48" y="14"/>
                </a:cxn>
                <a:cxn ang="0">
                  <a:pos x="44" y="12"/>
                </a:cxn>
                <a:cxn ang="0">
                  <a:pos x="44" y="12"/>
                </a:cxn>
                <a:cxn ang="0">
                  <a:pos x="42" y="12"/>
                </a:cxn>
                <a:cxn ang="0">
                  <a:pos x="40" y="10"/>
                </a:cxn>
                <a:cxn ang="0">
                  <a:pos x="38" y="10"/>
                </a:cxn>
                <a:cxn ang="0">
                  <a:pos x="36" y="8"/>
                </a:cxn>
                <a:cxn ang="0">
                  <a:pos x="36" y="8"/>
                </a:cxn>
                <a:cxn ang="0">
                  <a:pos x="42" y="2"/>
                </a:cxn>
                <a:cxn ang="0">
                  <a:pos x="42" y="2"/>
                </a:cxn>
                <a:cxn ang="0">
                  <a:pos x="40" y="0"/>
                </a:cxn>
                <a:cxn ang="0">
                  <a:pos x="38" y="0"/>
                </a:cxn>
                <a:cxn ang="0">
                  <a:pos x="32" y="0"/>
                </a:cxn>
                <a:cxn ang="0">
                  <a:pos x="28" y="2"/>
                </a:cxn>
                <a:cxn ang="0">
                  <a:pos x="22" y="0"/>
                </a:cxn>
                <a:cxn ang="0">
                  <a:pos x="22" y="0"/>
                </a:cxn>
                <a:cxn ang="0">
                  <a:pos x="16" y="0"/>
                </a:cxn>
                <a:cxn ang="0">
                  <a:pos x="12" y="4"/>
                </a:cxn>
                <a:cxn ang="0">
                  <a:pos x="12" y="4"/>
                </a:cxn>
                <a:cxn ang="0">
                  <a:pos x="16" y="6"/>
                </a:cxn>
                <a:cxn ang="0">
                  <a:pos x="20" y="8"/>
                </a:cxn>
                <a:cxn ang="0">
                  <a:pos x="20" y="8"/>
                </a:cxn>
                <a:cxn ang="0">
                  <a:pos x="18" y="12"/>
                </a:cxn>
                <a:cxn ang="0">
                  <a:pos x="16" y="12"/>
                </a:cxn>
                <a:cxn ang="0">
                  <a:pos x="12" y="12"/>
                </a:cxn>
                <a:cxn ang="0">
                  <a:pos x="6" y="12"/>
                </a:cxn>
                <a:cxn ang="0">
                  <a:pos x="2" y="12"/>
                </a:cxn>
                <a:cxn ang="0">
                  <a:pos x="0" y="14"/>
                </a:cxn>
                <a:cxn ang="0">
                  <a:pos x="0" y="14"/>
                </a:cxn>
              </a:cxnLst>
              <a:rect l="0" t="0" r="r" b="b"/>
              <a:pathLst>
                <a:path w="48" h="26">
                  <a:moveTo>
                    <a:pt x="0" y="14"/>
                  </a:moveTo>
                  <a:lnTo>
                    <a:pt x="0" y="14"/>
                  </a:lnTo>
                  <a:lnTo>
                    <a:pt x="6" y="14"/>
                  </a:lnTo>
                  <a:lnTo>
                    <a:pt x="10" y="16"/>
                  </a:lnTo>
                  <a:lnTo>
                    <a:pt x="22" y="22"/>
                  </a:lnTo>
                  <a:lnTo>
                    <a:pt x="32" y="26"/>
                  </a:lnTo>
                  <a:lnTo>
                    <a:pt x="38" y="26"/>
                  </a:lnTo>
                  <a:lnTo>
                    <a:pt x="44" y="24"/>
                  </a:lnTo>
                  <a:lnTo>
                    <a:pt x="44" y="24"/>
                  </a:lnTo>
                  <a:lnTo>
                    <a:pt x="46" y="20"/>
                  </a:lnTo>
                  <a:lnTo>
                    <a:pt x="48" y="18"/>
                  </a:lnTo>
                  <a:lnTo>
                    <a:pt x="48" y="18"/>
                  </a:lnTo>
                  <a:lnTo>
                    <a:pt x="48" y="14"/>
                  </a:lnTo>
                  <a:lnTo>
                    <a:pt x="48" y="14"/>
                  </a:lnTo>
                  <a:lnTo>
                    <a:pt x="44" y="12"/>
                  </a:lnTo>
                  <a:lnTo>
                    <a:pt x="44" y="12"/>
                  </a:lnTo>
                  <a:lnTo>
                    <a:pt x="42" y="12"/>
                  </a:lnTo>
                  <a:lnTo>
                    <a:pt x="40" y="10"/>
                  </a:lnTo>
                  <a:lnTo>
                    <a:pt x="38" y="10"/>
                  </a:lnTo>
                  <a:lnTo>
                    <a:pt x="36" y="8"/>
                  </a:lnTo>
                  <a:lnTo>
                    <a:pt x="36" y="8"/>
                  </a:lnTo>
                  <a:lnTo>
                    <a:pt x="42" y="2"/>
                  </a:lnTo>
                  <a:lnTo>
                    <a:pt x="42" y="2"/>
                  </a:lnTo>
                  <a:lnTo>
                    <a:pt x="40" y="0"/>
                  </a:lnTo>
                  <a:lnTo>
                    <a:pt x="38" y="0"/>
                  </a:lnTo>
                  <a:lnTo>
                    <a:pt x="32" y="0"/>
                  </a:lnTo>
                  <a:lnTo>
                    <a:pt x="28" y="2"/>
                  </a:lnTo>
                  <a:lnTo>
                    <a:pt x="22" y="0"/>
                  </a:lnTo>
                  <a:lnTo>
                    <a:pt x="22" y="0"/>
                  </a:lnTo>
                  <a:lnTo>
                    <a:pt x="16" y="0"/>
                  </a:lnTo>
                  <a:lnTo>
                    <a:pt x="12" y="4"/>
                  </a:lnTo>
                  <a:lnTo>
                    <a:pt x="12" y="4"/>
                  </a:lnTo>
                  <a:lnTo>
                    <a:pt x="16" y="6"/>
                  </a:lnTo>
                  <a:lnTo>
                    <a:pt x="20" y="8"/>
                  </a:lnTo>
                  <a:lnTo>
                    <a:pt x="20" y="8"/>
                  </a:lnTo>
                  <a:lnTo>
                    <a:pt x="18" y="12"/>
                  </a:lnTo>
                  <a:lnTo>
                    <a:pt x="16" y="12"/>
                  </a:lnTo>
                  <a:lnTo>
                    <a:pt x="12" y="12"/>
                  </a:lnTo>
                  <a:lnTo>
                    <a:pt x="6" y="12"/>
                  </a:lnTo>
                  <a:lnTo>
                    <a:pt x="2" y="12"/>
                  </a:lnTo>
                  <a:lnTo>
                    <a:pt x="0" y="14"/>
                  </a:lnTo>
                  <a:lnTo>
                    <a:pt x="0"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93"/>
            <p:cNvSpPr>
              <a:spLocks/>
            </p:cNvSpPr>
            <p:nvPr/>
          </p:nvSpPr>
          <p:spPr bwMode="auto">
            <a:xfrm>
              <a:off x="5422900" y="1177925"/>
              <a:ext cx="120650" cy="53975"/>
            </a:xfrm>
            <a:custGeom>
              <a:avLst/>
              <a:gdLst/>
              <a:ahLst/>
              <a:cxnLst>
                <a:cxn ang="0">
                  <a:pos x="70" y="34"/>
                </a:cxn>
                <a:cxn ang="0">
                  <a:pos x="70" y="34"/>
                </a:cxn>
                <a:cxn ang="0">
                  <a:pos x="74" y="32"/>
                </a:cxn>
                <a:cxn ang="0">
                  <a:pos x="76" y="32"/>
                </a:cxn>
                <a:cxn ang="0">
                  <a:pos x="76" y="32"/>
                </a:cxn>
                <a:cxn ang="0">
                  <a:pos x="76" y="28"/>
                </a:cxn>
                <a:cxn ang="0">
                  <a:pos x="72" y="26"/>
                </a:cxn>
                <a:cxn ang="0">
                  <a:pos x="72" y="26"/>
                </a:cxn>
                <a:cxn ang="0">
                  <a:pos x="60" y="20"/>
                </a:cxn>
                <a:cxn ang="0">
                  <a:pos x="48" y="12"/>
                </a:cxn>
                <a:cxn ang="0">
                  <a:pos x="48" y="12"/>
                </a:cxn>
                <a:cxn ang="0">
                  <a:pos x="32" y="2"/>
                </a:cxn>
                <a:cxn ang="0">
                  <a:pos x="22" y="0"/>
                </a:cxn>
                <a:cxn ang="0">
                  <a:pos x="12" y="2"/>
                </a:cxn>
                <a:cxn ang="0">
                  <a:pos x="12" y="2"/>
                </a:cxn>
                <a:cxn ang="0">
                  <a:pos x="4" y="4"/>
                </a:cxn>
                <a:cxn ang="0">
                  <a:pos x="2" y="6"/>
                </a:cxn>
                <a:cxn ang="0">
                  <a:pos x="0" y="12"/>
                </a:cxn>
                <a:cxn ang="0">
                  <a:pos x="0" y="12"/>
                </a:cxn>
                <a:cxn ang="0">
                  <a:pos x="4" y="10"/>
                </a:cxn>
                <a:cxn ang="0">
                  <a:pos x="8" y="8"/>
                </a:cxn>
                <a:cxn ang="0">
                  <a:pos x="16" y="4"/>
                </a:cxn>
                <a:cxn ang="0">
                  <a:pos x="16" y="4"/>
                </a:cxn>
                <a:cxn ang="0">
                  <a:pos x="18" y="4"/>
                </a:cxn>
                <a:cxn ang="0">
                  <a:pos x="20" y="8"/>
                </a:cxn>
                <a:cxn ang="0">
                  <a:pos x="22" y="10"/>
                </a:cxn>
                <a:cxn ang="0">
                  <a:pos x="24" y="12"/>
                </a:cxn>
                <a:cxn ang="0">
                  <a:pos x="24" y="12"/>
                </a:cxn>
                <a:cxn ang="0">
                  <a:pos x="38" y="14"/>
                </a:cxn>
                <a:cxn ang="0">
                  <a:pos x="44" y="18"/>
                </a:cxn>
                <a:cxn ang="0">
                  <a:pos x="48" y="24"/>
                </a:cxn>
                <a:cxn ang="0">
                  <a:pos x="48" y="24"/>
                </a:cxn>
                <a:cxn ang="0">
                  <a:pos x="52" y="28"/>
                </a:cxn>
                <a:cxn ang="0">
                  <a:pos x="58" y="32"/>
                </a:cxn>
                <a:cxn ang="0">
                  <a:pos x="64" y="34"/>
                </a:cxn>
                <a:cxn ang="0">
                  <a:pos x="70" y="34"/>
                </a:cxn>
                <a:cxn ang="0">
                  <a:pos x="70" y="34"/>
                </a:cxn>
              </a:cxnLst>
              <a:rect l="0" t="0" r="r" b="b"/>
              <a:pathLst>
                <a:path w="76" h="34">
                  <a:moveTo>
                    <a:pt x="70" y="34"/>
                  </a:moveTo>
                  <a:lnTo>
                    <a:pt x="70" y="34"/>
                  </a:lnTo>
                  <a:lnTo>
                    <a:pt x="74" y="32"/>
                  </a:lnTo>
                  <a:lnTo>
                    <a:pt x="76" y="32"/>
                  </a:lnTo>
                  <a:lnTo>
                    <a:pt x="76" y="32"/>
                  </a:lnTo>
                  <a:lnTo>
                    <a:pt x="76" y="28"/>
                  </a:lnTo>
                  <a:lnTo>
                    <a:pt x="72" y="26"/>
                  </a:lnTo>
                  <a:lnTo>
                    <a:pt x="72" y="26"/>
                  </a:lnTo>
                  <a:lnTo>
                    <a:pt x="60" y="20"/>
                  </a:lnTo>
                  <a:lnTo>
                    <a:pt x="48" y="12"/>
                  </a:lnTo>
                  <a:lnTo>
                    <a:pt x="48" y="12"/>
                  </a:lnTo>
                  <a:lnTo>
                    <a:pt x="32" y="2"/>
                  </a:lnTo>
                  <a:lnTo>
                    <a:pt x="22" y="0"/>
                  </a:lnTo>
                  <a:lnTo>
                    <a:pt x="12" y="2"/>
                  </a:lnTo>
                  <a:lnTo>
                    <a:pt x="12" y="2"/>
                  </a:lnTo>
                  <a:lnTo>
                    <a:pt x="4" y="4"/>
                  </a:lnTo>
                  <a:lnTo>
                    <a:pt x="2" y="6"/>
                  </a:lnTo>
                  <a:lnTo>
                    <a:pt x="0" y="12"/>
                  </a:lnTo>
                  <a:lnTo>
                    <a:pt x="0" y="12"/>
                  </a:lnTo>
                  <a:lnTo>
                    <a:pt x="4" y="10"/>
                  </a:lnTo>
                  <a:lnTo>
                    <a:pt x="8" y="8"/>
                  </a:lnTo>
                  <a:lnTo>
                    <a:pt x="16" y="4"/>
                  </a:lnTo>
                  <a:lnTo>
                    <a:pt x="16" y="4"/>
                  </a:lnTo>
                  <a:lnTo>
                    <a:pt x="18" y="4"/>
                  </a:lnTo>
                  <a:lnTo>
                    <a:pt x="20" y="8"/>
                  </a:lnTo>
                  <a:lnTo>
                    <a:pt x="22" y="10"/>
                  </a:lnTo>
                  <a:lnTo>
                    <a:pt x="24" y="12"/>
                  </a:lnTo>
                  <a:lnTo>
                    <a:pt x="24" y="12"/>
                  </a:lnTo>
                  <a:lnTo>
                    <a:pt x="38" y="14"/>
                  </a:lnTo>
                  <a:lnTo>
                    <a:pt x="44" y="18"/>
                  </a:lnTo>
                  <a:lnTo>
                    <a:pt x="48" y="24"/>
                  </a:lnTo>
                  <a:lnTo>
                    <a:pt x="48" y="24"/>
                  </a:lnTo>
                  <a:lnTo>
                    <a:pt x="52" y="28"/>
                  </a:lnTo>
                  <a:lnTo>
                    <a:pt x="58" y="32"/>
                  </a:lnTo>
                  <a:lnTo>
                    <a:pt x="64" y="34"/>
                  </a:lnTo>
                  <a:lnTo>
                    <a:pt x="70" y="34"/>
                  </a:lnTo>
                  <a:lnTo>
                    <a:pt x="70"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1" name="Freeform 94"/>
            <p:cNvSpPr>
              <a:spLocks/>
            </p:cNvSpPr>
            <p:nvPr/>
          </p:nvSpPr>
          <p:spPr bwMode="auto">
            <a:xfrm>
              <a:off x="8223250" y="676275"/>
              <a:ext cx="28575" cy="120650"/>
            </a:xfrm>
            <a:custGeom>
              <a:avLst/>
              <a:gdLst/>
              <a:ahLst/>
              <a:cxnLst>
                <a:cxn ang="0">
                  <a:pos x="8" y="0"/>
                </a:cxn>
                <a:cxn ang="0">
                  <a:pos x="8" y="0"/>
                </a:cxn>
                <a:cxn ang="0">
                  <a:pos x="4" y="2"/>
                </a:cxn>
                <a:cxn ang="0">
                  <a:pos x="0" y="6"/>
                </a:cxn>
                <a:cxn ang="0">
                  <a:pos x="0" y="6"/>
                </a:cxn>
                <a:cxn ang="0">
                  <a:pos x="0" y="14"/>
                </a:cxn>
                <a:cxn ang="0">
                  <a:pos x="2" y="20"/>
                </a:cxn>
                <a:cxn ang="0">
                  <a:pos x="4" y="28"/>
                </a:cxn>
                <a:cxn ang="0">
                  <a:pos x="4" y="34"/>
                </a:cxn>
                <a:cxn ang="0">
                  <a:pos x="4" y="34"/>
                </a:cxn>
                <a:cxn ang="0">
                  <a:pos x="2" y="44"/>
                </a:cxn>
                <a:cxn ang="0">
                  <a:pos x="2" y="50"/>
                </a:cxn>
                <a:cxn ang="0">
                  <a:pos x="4" y="56"/>
                </a:cxn>
                <a:cxn ang="0">
                  <a:pos x="4" y="56"/>
                </a:cxn>
                <a:cxn ang="0">
                  <a:pos x="2" y="66"/>
                </a:cxn>
                <a:cxn ang="0">
                  <a:pos x="2" y="76"/>
                </a:cxn>
                <a:cxn ang="0">
                  <a:pos x="2" y="76"/>
                </a:cxn>
                <a:cxn ang="0">
                  <a:pos x="6" y="74"/>
                </a:cxn>
                <a:cxn ang="0">
                  <a:pos x="8" y="70"/>
                </a:cxn>
                <a:cxn ang="0">
                  <a:pos x="10" y="66"/>
                </a:cxn>
                <a:cxn ang="0">
                  <a:pos x="6" y="62"/>
                </a:cxn>
                <a:cxn ang="0">
                  <a:pos x="6" y="62"/>
                </a:cxn>
                <a:cxn ang="0">
                  <a:pos x="6" y="58"/>
                </a:cxn>
                <a:cxn ang="0">
                  <a:pos x="6" y="56"/>
                </a:cxn>
                <a:cxn ang="0">
                  <a:pos x="6" y="56"/>
                </a:cxn>
                <a:cxn ang="0">
                  <a:pos x="8" y="50"/>
                </a:cxn>
                <a:cxn ang="0">
                  <a:pos x="10" y="48"/>
                </a:cxn>
                <a:cxn ang="0">
                  <a:pos x="10" y="48"/>
                </a:cxn>
                <a:cxn ang="0">
                  <a:pos x="14" y="46"/>
                </a:cxn>
                <a:cxn ang="0">
                  <a:pos x="16" y="42"/>
                </a:cxn>
                <a:cxn ang="0">
                  <a:pos x="18" y="40"/>
                </a:cxn>
                <a:cxn ang="0">
                  <a:pos x="18" y="36"/>
                </a:cxn>
                <a:cxn ang="0">
                  <a:pos x="14" y="30"/>
                </a:cxn>
                <a:cxn ang="0">
                  <a:pos x="12" y="24"/>
                </a:cxn>
                <a:cxn ang="0">
                  <a:pos x="12" y="24"/>
                </a:cxn>
                <a:cxn ang="0">
                  <a:pos x="12" y="16"/>
                </a:cxn>
                <a:cxn ang="0">
                  <a:pos x="12" y="8"/>
                </a:cxn>
                <a:cxn ang="0">
                  <a:pos x="12" y="8"/>
                </a:cxn>
                <a:cxn ang="0">
                  <a:pos x="12" y="2"/>
                </a:cxn>
                <a:cxn ang="0">
                  <a:pos x="10" y="0"/>
                </a:cxn>
                <a:cxn ang="0">
                  <a:pos x="8" y="0"/>
                </a:cxn>
                <a:cxn ang="0">
                  <a:pos x="8" y="0"/>
                </a:cxn>
              </a:cxnLst>
              <a:rect l="0" t="0" r="r" b="b"/>
              <a:pathLst>
                <a:path w="18" h="76">
                  <a:moveTo>
                    <a:pt x="8" y="0"/>
                  </a:moveTo>
                  <a:lnTo>
                    <a:pt x="8" y="0"/>
                  </a:lnTo>
                  <a:lnTo>
                    <a:pt x="4" y="2"/>
                  </a:lnTo>
                  <a:lnTo>
                    <a:pt x="0" y="6"/>
                  </a:lnTo>
                  <a:lnTo>
                    <a:pt x="0" y="6"/>
                  </a:lnTo>
                  <a:lnTo>
                    <a:pt x="0" y="14"/>
                  </a:lnTo>
                  <a:lnTo>
                    <a:pt x="2" y="20"/>
                  </a:lnTo>
                  <a:lnTo>
                    <a:pt x="4" y="28"/>
                  </a:lnTo>
                  <a:lnTo>
                    <a:pt x="4" y="34"/>
                  </a:lnTo>
                  <a:lnTo>
                    <a:pt x="4" y="34"/>
                  </a:lnTo>
                  <a:lnTo>
                    <a:pt x="2" y="44"/>
                  </a:lnTo>
                  <a:lnTo>
                    <a:pt x="2" y="50"/>
                  </a:lnTo>
                  <a:lnTo>
                    <a:pt x="4" y="56"/>
                  </a:lnTo>
                  <a:lnTo>
                    <a:pt x="4" y="56"/>
                  </a:lnTo>
                  <a:lnTo>
                    <a:pt x="2" y="66"/>
                  </a:lnTo>
                  <a:lnTo>
                    <a:pt x="2" y="76"/>
                  </a:lnTo>
                  <a:lnTo>
                    <a:pt x="2" y="76"/>
                  </a:lnTo>
                  <a:lnTo>
                    <a:pt x="6" y="74"/>
                  </a:lnTo>
                  <a:lnTo>
                    <a:pt x="8" y="70"/>
                  </a:lnTo>
                  <a:lnTo>
                    <a:pt x="10" y="66"/>
                  </a:lnTo>
                  <a:lnTo>
                    <a:pt x="6" y="62"/>
                  </a:lnTo>
                  <a:lnTo>
                    <a:pt x="6" y="62"/>
                  </a:lnTo>
                  <a:lnTo>
                    <a:pt x="6" y="58"/>
                  </a:lnTo>
                  <a:lnTo>
                    <a:pt x="6" y="56"/>
                  </a:lnTo>
                  <a:lnTo>
                    <a:pt x="6" y="56"/>
                  </a:lnTo>
                  <a:lnTo>
                    <a:pt x="8" y="50"/>
                  </a:lnTo>
                  <a:lnTo>
                    <a:pt x="10" y="48"/>
                  </a:lnTo>
                  <a:lnTo>
                    <a:pt x="10" y="48"/>
                  </a:lnTo>
                  <a:lnTo>
                    <a:pt x="14" y="46"/>
                  </a:lnTo>
                  <a:lnTo>
                    <a:pt x="16" y="42"/>
                  </a:lnTo>
                  <a:lnTo>
                    <a:pt x="18" y="40"/>
                  </a:lnTo>
                  <a:lnTo>
                    <a:pt x="18" y="36"/>
                  </a:lnTo>
                  <a:lnTo>
                    <a:pt x="14" y="30"/>
                  </a:lnTo>
                  <a:lnTo>
                    <a:pt x="12" y="24"/>
                  </a:lnTo>
                  <a:lnTo>
                    <a:pt x="12" y="24"/>
                  </a:lnTo>
                  <a:lnTo>
                    <a:pt x="12" y="16"/>
                  </a:lnTo>
                  <a:lnTo>
                    <a:pt x="12" y="8"/>
                  </a:lnTo>
                  <a:lnTo>
                    <a:pt x="12" y="8"/>
                  </a:lnTo>
                  <a:lnTo>
                    <a:pt x="12" y="2"/>
                  </a:lnTo>
                  <a:lnTo>
                    <a:pt x="10" y="0"/>
                  </a:lnTo>
                  <a:lnTo>
                    <a:pt x="8" y="0"/>
                  </a:lnTo>
                  <a:lnTo>
                    <a:pt x="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2" name="Freeform 95"/>
            <p:cNvSpPr>
              <a:spLocks/>
            </p:cNvSpPr>
            <p:nvPr/>
          </p:nvSpPr>
          <p:spPr bwMode="auto">
            <a:xfrm>
              <a:off x="7953375" y="1254125"/>
              <a:ext cx="34925" cy="79375"/>
            </a:xfrm>
            <a:custGeom>
              <a:avLst/>
              <a:gdLst/>
              <a:ahLst/>
              <a:cxnLst>
                <a:cxn ang="0">
                  <a:pos x="10" y="50"/>
                </a:cxn>
                <a:cxn ang="0">
                  <a:pos x="10" y="50"/>
                </a:cxn>
                <a:cxn ang="0">
                  <a:pos x="12" y="50"/>
                </a:cxn>
                <a:cxn ang="0">
                  <a:pos x="12" y="50"/>
                </a:cxn>
                <a:cxn ang="0">
                  <a:pos x="14" y="48"/>
                </a:cxn>
                <a:cxn ang="0">
                  <a:pos x="16" y="50"/>
                </a:cxn>
                <a:cxn ang="0">
                  <a:pos x="16" y="50"/>
                </a:cxn>
                <a:cxn ang="0">
                  <a:pos x="20" y="50"/>
                </a:cxn>
                <a:cxn ang="0">
                  <a:pos x="22" y="48"/>
                </a:cxn>
                <a:cxn ang="0">
                  <a:pos x="22" y="48"/>
                </a:cxn>
                <a:cxn ang="0">
                  <a:pos x="22" y="46"/>
                </a:cxn>
                <a:cxn ang="0">
                  <a:pos x="22" y="46"/>
                </a:cxn>
                <a:cxn ang="0">
                  <a:pos x="20" y="44"/>
                </a:cxn>
                <a:cxn ang="0">
                  <a:pos x="20" y="46"/>
                </a:cxn>
                <a:cxn ang="0">
                  <a:pos x="16" y="48"/>
                </a:cxn>
                <a:cxn ang="0">
                  <a:pos x="16" y="48"/>
                </a:cxn>
                <a:cxn ang="0">
                  <a:pos x="14" y="48"/>
                </a:cxn>
                <a:cxn ang="0">
                  <a:pos x="14" y="48"/>
                </a:cxn>
                <a:cxn ang="0">
                  <a:pos x="14" y="42"/>
                </a:cxn>
                <a:cxn ang="0">
                  <a:pos x="12" y="36"/>
                </a:cxn>
                <a:cxn ang="0">
                  <a:pos x="12" y="32"/>
                </a:cxn>
                <a:cxn ang="0">
                  <a:pos x="14" y="28"/>
                </a:cxn>
                <a:cxn ang="0">
                  <a:pos x="14" y="28"/>
                </a:cxn>
                <a:cxn ang="0">
                  <a:pos x="16" y="22"/>
                </a:cxn>
                <a:cxn ang="0">
                  <a:pos x="18" y="18"/>
                </a:cxn>
                <a:cxn ang="0">
                  <a:pos x="18" y="8"/>
                </a:cxn>
                <a:cxn ang="0">
                  <a:pos x="18" y="8"/>
                </a:cxn>
                <a:cxn ang="0">
                  <a:pos x="16" y="4"/>
                </a:cxn>
                <a:cxn ang="0">
                  <a:pos x="14" y="2"/>
                </a:cxn>
                <a:cxn ang="0">
                  <a:pos x="10" y="0"/>
                </a:cxn>
                <a:cxn ang="0">
                  <a:pos x="10" y="0"/>
                </a:cxn>
                <a:cxn ang="0">
                  <a:pos x="6" y="0"/>
                </a:cxn>
                <a:cxn ang="0">
                  <a:pos x="4" y="2"/>
                </a:cxn>
                <a:cxn ang="0">
                  <a:pos x="4" y="8"/>
                </a:cxn>
                <a:cxn ang="0">
                  <a:pos x="4" y="8"/>
                </a:cxn>
                <a:cxn ang="0">
                  <a:pos x="4" y="16"/>
                </a:cxn>
                <a:cxn ang="0">
                  <a:pos x="4" y="20"/>
                </a:cxn>
                <a:cxn ang="0">
                  <a:pos x="2" y="22"/>
                </a:cxn>
                <a:cxn ang="0">
                  <a:pos x="2" y="22"/>
                </a:cxn>
                <a:cxn ang="0">
                  <a:pos x="0" y="26"/>
                </a:cxn>
                <a:cxn ang="0">
                  <a:pos x="0" y="30"/>
                </a:cxn>
                <a:cxn ang="0">
                  <a:pos x="2" y="38"/>
                </a:cxn>
                <a:cxn ang="0">
                  <a:pos x="6" y="44"/>
                </a:cxn>
                <a:cxn ang="0">
                  <a:pos x="10" y="50"/>
                </a:cxn>
                <a:cxn ang="0">
                  <a:pos x="10" y="50"/>
                </a:cxn>
              </a:cxnLst>
              <a:rect l="0" t="0" r="r" b="b"/>
              <a:pathLst>
                <a:path w="22" h="50">
                  <a:moveTo>
                    <a:pt x="10" y="50"/>
                  </a:moveTo>
                  <a:lnTo>
                    <a:pt x="10" y="50"/>
                  </a:lnTo>
                  <a:lnTo>
                    <a:pt x="12" y="50"/>
                  </a:lnTo>
                  <a:lnTo>
                    <a:pt x="12" y="50"/>
                  </a:lnTo>
                  <a:lnTo>
                    <a:pt x="14" y="48"/>
                  </a:lnTo>
                  <a:lnTo>
                    <a:pt x="16" y="50"/>
                  </a:lnTo>
                  <a:lnTo>
                    <a:pt x="16" y="50"/>
                  </a:lnTo>
                  <a:lnTo>
                    <a:pt x="20" y="50"/>
                  </a:lnTo>
                  <a:lnTo>
                    <a:pt x="22" y="48"/>
                  </a:lnTo>
                  <a:lnTo>
                    <a:pt x="22" y="48"/>
                  </a:lnTo>
                  <a:lnTo>
                    <a:pt x="22" y="46"/>
                  </a:lnTo>
                  <a:lnTo>
                    <a:pt x="22" y="46"/>
                  </a:lnTo>
                  <a:lnTo>
                    <a:pt x="20" y="44"/>
                  </a:lnTo>
                  <a:lnTo>
                    <a:pt x="20" y="46"/>
                  </a:lnTo>
                  <a:lnTo>
                    <a:pt x="16" y="48"/>
                  </a:lnTo>
                  <a:lnTo>
                    <a:pt x="16" y="48"/>
                  </a:lnTo>
                  <a:lnTo>
                    <a:pt x="14" y="48"/>
                  </a:lnTo>
                  <a:lnTo>
                    <a:pt x="14" y="48"/>
                  </a:lnTo>
                  <a:lnTo>
                    <a:pt x="14" y="42"/>
                  </a:lnTo>
                  <a:lnTo>
                    <a:pt x="12" y="36"/>
                  </a:lnTo>
                  <a:lnTo>
                    <a:pt x="12" y="32"/>
                  </a:lnTo>
                  <a:lnTo>
                    <a:pt x="14" y="28"/>
                  </a:lnTo>
                  <a:lnTo>
                    <a:pt x="14" y="28"/>
                  </a:lnTo>
                  <a:lnTo>
                    <a:pt x="16" y="22"/>
                  </a:lnTo>
                  <a:lnTo>
                    <a:pt x="18" y="18"/>
                  </a:lnTo>
                  <a:lnTo>
                    <a:pt x="18" y="8"/>
                  </a:lnTo>
                  <a:lnTo>
                    <a:pt x="18" y="8"/>
                  </a:lnTo>
                  <a:lnTo>
                    <a:pt x="16" y="4"/>
                  </a:lnTo>
                  <a:lnTo>
                    <a:pt x="14" y="2"/>
                  </a:lnTo>
                  <a:lnTo>
                    <a:pt x="10" y="0"/>
                  </a:lnTo>
                  <a:lnTo>
                    <a:pt x="10" y="0"/>
                  </a:lnTo>
                  <a:lnTo>
                    <a:pt x="6" y="0"/>
                  </a:lnTo>
                  <a:lnTo>
                    <a:pt x="4" y="2"/>
                  </a:lnTo>
                  <a:lnTo>
                    <a:pt x="4" y="8"/>
                  </a:lnTo>
                  <a:lnTo>
                    <a:pt x="4" y="8"/>
                  </a:lnTo>
                  <a:lnTo>
                    <a:pt x="4" y="16"/>
                  </a:lnTo>
                  <a:lnTo>
                    <a:pt x="4" y="20"/>
                  </a:lnTo>
                  <a:lnTo>
                    <a:pt x="2" y="22"/>
                  </a:lnTo>
                  <a:lnTo>
                    <a:pt x="2" y="22"/>
                  </a:lnTo>
                  <a:lnTo>
                    <a:pt x="0" y="26"/>
                  </a:lnTo>
                  <a:lnTo>
                    <a:pt x="0" y="30"/>
                  </a:lnTo>
                  <a:lnTo>
                    <a:pt x="2" y="38"/>
                  </a:lnTo>
                  <a:lnTo>
                    <a:pt x="6" y="44"/>
                  </a:lnTo>
                  <a:lnTo>
                    <a:pt x="10" y="50"/>
                  </a:lnTo>
                  <a:lnTo>
                    <a:pt x="10"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3" name="Freeform 96"/>
            <p:cNvSpPr>
              <a:spLocks/>
            </p:cNvSpPr>
            <p:nvPr/>
          </p:nvSpPr>
          <p:spPr bwMode="auto">
            <a:xfrm>
              <a:off x="8261350" y="2235200"/>
              <a:ext cx="41275" cy="41275"/>
            </a:xfrm>
            <a:custGeom>
              <a:avLst/>
              <a:gdLst/>
              <a:ahLst/>
              <a:cxnLst>
                <a:cxn ang="0">
                  <a:pos x="20" y="2"/>
                </a:cxn>
                <a:cxn ang="0">
                  <a:pos x="20" y="2"/>
                </a:cxn>
                <a:cxn ang="0">
                  <a:pos x="14" y="4"/>
                </a:cxn>
                <a:cxn ang="0">
                  <a:pos x="8" y="2"/>
                </a:cxn>
                <a:cxn ang="0">
                  <a:pos x="8" y="2"/>
                </a:cxn>
                <a:cxn ang="0">
                  <a:pos x="4" y="0"/>
                </a:cxn>
                <a:cxn ang="0">
                  <a:pos x="2" y="0"/>
                </a:cxn>
                <a:cxn ang="0">
                  <a:pos x="0" y="0"/>
                </a:cxn>
                <a:cxn ang="0">
                  <a:pos x="0" y="0"/>
                </a:cxn>
                <a:cxn ang="0">
                  <a:pos x="0" y="2"/>
                </a:cxn>
                <a:cxn ang="0">
                  <a:pos x="0" y="6"/>
                </a:cxn>
                <a:cxn ang="0">
                  <a:pos x="2" y="10"/>
                </a:cxn>
                <a:cxn ang="0">
                  <a:pos x="2" y="10"/>
                </a:cxn>
                <a:cxn ang="0">
                  <a:pos x="4" y="16"/>
                </a:cxn>
                <a:cxn ang="0">
                  <a:pos x="4" y="16"/>
                </a:cxn>
                <a:cxn ang="0">
                  <a:pos x="8" y="24"/>
                </a:cxn>
                <a:cxn ang="0">
                  <a:pos x="10" y="26"/>
                </a:cxn>
                <a:cxn ang="0">
                  <a:pos x="12" y="26"/>
                </a:cxn>
                <a:cxn ang="0">
                  <a:pos x="12" y="26"/>
                </a:cxn>
                <a:cxn ang="0">
                  <a:pos x="16" y="26"/>
                </a:cxn>
                <a:cxn ang="0">
                  <a:pos x="20" y="24"/>
                </a:cxn>
                <a:cxn ang="0">
                  <a:pos x="24" y="18"/>
                </a:cxn>
                <a:cxn ang="0">
                  <a:pos x="24" y="18"/>
                </a:cxn>
                <a:cxn ang="0">
                  <a:pos x="26" y="12"/>
                </a:cxn>
                <a:cxn ang="0">
                  <a:pos x="26" y="8"/>
                </a:cxn>
                <a:cxn ang="0">
                  <a:pos x="26" y="8"/>
                </a:cxn>
                <a:cxn ang="0">
                  <a:pos x="26" y="2"/>
                </a:cxn>
                <a:cxn ang="0">
                  <a:pos x="24" y="0"/>
                </a:cxn>
                <a:cxn ang="0">
                  <a:pos x="20" y="2"/>
                </a:cxn>
                <a:cxn ang="0">
                  <a:pos x="20" y="2"/>
                </a:cxn>
              </a:cxnLst>
              <a:rect l="0" t="0" r="r" b="b"/>
              <a:pathLst>
                <a:path w="26" h="26">
                  <a:moveTo>
                    <a:pt x="20" y="2"/>
                  </a:moveTo>
                  <a:lnTo>
                    <a:pt x="20" y="2"/>
                  </a:lnTo>
                  <a:lnTo>
                    <a:pt x="14" y="4"/>
                  </a:lnTo>
                  <a:lnTo>
                    <a:pt x="8" y="2"/>
                  </a:lnTo>
                  <a:lnTo>
                    <a:pt x="8" y="2"/>
                  </a:lnTo>
                  <a:lnTo>
                    <a:pt x="4" y="0"/>
                  </a:lnTo>
                  <a:lnTo>
                    <a:pt x="2" y="0"/>
                  </a:lnTo>
                  <a:lnTo>
                    <a:pt x="0" y="0"/>
                  </a:lnTo>
                  <a:lnTo>
                    <a:pt x="0" y="0"/>
                  </a:lnTo>
                  <a:lnTo>
                    <a:pt x="0" y="2"/>
                  </a:lnTo>
                  <a:lnTo>
                    <a:pt x="0" y="6"/>
                  </a:lnTo>
                  <a:lnTo>
                    <a:pt x="2" y="10"/>
                  </a:lnTo>
                  <a:lnTo>
                    <a:pt x="2" y="10"/>
                  </a:lnTo>
                  <a:lnTo>
                    <a:pt x="4" y="16"/>
                  </a:lnTo>
                  <a:lnTo>
                    <a:pt x="4" y="16"/>
                  </a:lnTo>
                  <a:lnTo>
                    <a:pt x="8" y="24"/>
                  </a:lnTo>
                  <a:lnTo>
                    <a:pt x="10" y="26"/>
                  </a:lnTo>
                  <a:lnTo>
                    <a:pt x="12" y="26"/>
                  </a:lnTo>
                  <a:lnTo>
                    <a:pt x="12" y="26"/>
                  </a:lnTo>
                  <a:lnTo>
                    <a:pt x="16" y="26"/>
                  </a:lnTo>
                  <a:lnTo>
                    <a:pt x="20" y="24"/>
                  </a:lnTo>
                  <a:lnTo>
                    <a:pt x="24" y="18"/>
                  </a:lnTo>
                  <a:lnTo>
                    <a:pt x="24" y="18"/>
                  </a:lnTo>
                  <a:lnTo>
                    <a:pt x="26" y="12"/>
                  </a:lnTo>
                  <a:lnTo>
                    <a:pt x="26" y="8"/>
                  </a:lnTo>
                  <a:lnTo>
                    <a:pt x="26" y="8"/>
                  </a:lnTo>
                  <a:lnTo>
                    <a:pt x="26" y="2"/>
                  </a:lnTo>
                  <a:lnTo>
                    <a:pt x="24" y="0"/>
                  </a:lnTo>
                  <a:lnTo>
                    <a:pt x="20" y="2"/>
                  </a:lnTo>
                  <a:lnTo>
                    <a:pt x="2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97"/>
            <p:cNvSpPr>
              <a:spLocks/>
            </p:cNvSpPr>
            <p:nvPr/>
          </p:nvSpPr>
          <p:spPr bwMode="auto">
            <a:xfrm>
              <a:off x="8086725" y="1568450"/>
              <a:ext cx="234950" cy="161925"/>
            </a:xfrm>
            <a:custGeom>
              <a:avLst/>
              <a:gdLst/>
              <a:ahLst/>
              <a:cxnLst>
                <a:cxn ang="0">
                  <a:pos x="124" y="56"/>
                </a:cxn>
                <a:cxn ang="0">
                  <a:pos x="118" y="50"/>
                </a:cxn>
                <a:cxn ang="0">
                  <a:pos x="114" y="42"/>
                </a:cxn>
                <a:cxn ang="0">
                  <a:pos x="94" y="30"/>
                </a:cxn>
                <a:cxn ang="0">
                  <a:pos x="80" y="24"/>
                </a:cxn>
                <a:cxn ang="0">
                  <a:pos x="68" y="18"/>
                </a:cxn>
                <a:cxn ang="0">
                  <a:pos x="52" y="14"/>
                </a:cxn>
                <a:cxn ang="0">
                  <a:pos x="42" y="24"/>
                </a:cxn>
                <a:cxn ang="0">
                  <a:pos x="38" y="28"/>
                </a:cxn>
                <a:cxn ang="0">
                  <a:pos x="32" y="26"/>
                </a:cxn>
                <a:cxn ang="0">
                  <a:pos x="28" y="22"/>
                </a:cxn>
                <a:cxn ang="0">
                  <a:pos x="26" y="16"/>
                </a:cxn>
                <a:cxn ang="0">
                  <a:pos x="24" y="4"/>
                </a:cxn>
                <a:cxn ang="0">
                  <a:pos x="20" y="2"/>
                </a:cxn>
                <a:cxn ang="0">
                  <a:pos x="10" y="2"/>
                </a:cxn>
                <a:cxn ang="0">
                  <a:pos x="0" y="8"/>
                </a:cxn>
                <a:cxn ang="0">
                  <a:pos x="8" y="12"/>
                </a:cxn>
                <a:cxn ang="0">
                  <a:pos x="14" y="18"/>
                </a:cxn>
                <a:cxn ang="0">
                  <a:pos x="16" y="22"/>
                </a:cxn>
                <a:cxn ang="0">
                  <a:pos x="14" y="28"/>
                </a:cxn>
                <a:cxn ang="0">
                  <a:pos x="16" y="30"/>
                </a:cxn>
                <a:cxn ang="0">
                  <a:pos x="16" y="36"/>
                </a:cxn>
                <a:cxn ang="0">
                  <a:pos x="18" y="36"/>
                </a:cxn>
                <a:cxn ang="0">
                  <a:pos x="20" y="36"/>
                </a:cxn>
                <a:cxn ang="0">
                  <a:pos x="22" y="32"/>
                </a:cxn>
                <a:cxn ang="0">
                  <a:pos x="50" y="46"/>
                </a:cxn>
                <a:cxn ang="0">
                  <a:pos x="60" y="60"/>
                </a:cxn>
                <a:cxn ang="0">
                  <a:pos x="58" y="76"/>
                </a:cxn>
                <a:cxn ang="0">
                  <a:pos x="56" y="78"/>
                </a:cxn>
                <a:cxn ang="0">
                  <a:pos x="56" y="80"/>
                </a:cxn>
                <a:cxn ang="0">
                  <a:pos x="60" y="80"/>
                </a:cxn>
                <a:cxn ang="0">
                  <a:pos x="70" y="80"/>
                </a:cxn>
                <a:cxn ang="0">
                  <a:pos x="78" y="86"/>
                </a:cxn>
                <a:cxn ang="0">
                  <a:pos x="80" y="90"/>
                </a:cxn>
                <a:cxn ang="0">
                  <a:pos x="86" y="90"/>
                </a:cxn>
                <a:cxn ang="0">
                  <a:pos x="92" y="90"/>
                </a:cxn>
                <a:cxn ang="0">
                  <a:pos x="94" y="82"/>
                </a:cxn>
                <a:cxn ang="0">
                  <a:pos x="104" y="76"/>
                </a:cxn>
                <a:cxn ang="0">
                  <a:pos x="120" y="78"/>
                </a:cxn>
                <a:cxn ang="0">
                  <a:pos x="126" y="90"/>
                </a:cxn>
                <a:cxn ang="0">
                  <a:pos x="132" y="98"/>
                </a:cxn>
                <a:cxn ang="0">
                  <a:pos x="140" y="102"/>
                </a:cxn>
                <a:cxn ang="0">
                  <a:pos x="146" y="100"/>
                </a:cxn>
                <a:cxn ang="0">
                  <a:pos x="146" y="96"/>
                </a:cxn>
                <a:cxn ang="0">
                  <a:pos x="142" y="90"/>
                </a:cxn>
                <a:cxn ang="0">
                  <a:pos x="138" y="88"/>
                </a:cxn>
                <a:cxn ang="0">
                  <a:pos x="128" y="72"/>
                </a:cxn>
                <a:cxn ang="0">
                  <a:pos x="126" y="70"/>
                </a:cxn>
                <a:cxn ang="0">
                  <a:pos x="128" y="64"/>
                </a:cxn>
                <a:cxn ang="0">
                  <a:pos x="130" y="60"/>
                </a:cxn>
                <a:cxn ang="0">
                  <a:pos x="124" y="56"/>
                </a:cxn>
              </a:cxnLst>
              <a:rect l="0" t="0" r="r" b="b"/>
              <a:pathLst>
                <a:path w="148" h="102">
                  <a:moveTo>
                    <a:pt x="124" y="56"/>
                  </a:moveTo>
                  <a:lnTo>
                    <a:pt x="124" y="56"/>
                  </a:lnTo>
                  <a:lnTo>
                    <a:pt x="120" y="54"/>
                  </a:lnTo>
                  <a:lnTo>
                    <a:pt x="118" y="50"/>
                  </a:lnTo>
                  <a:lnTo>
                    <a:pt x="118" y="50"/>
                  </a:lnTo>
                  <a:lnTo>
                    <a:pt x="114" y="42"/>
                  </a:lnTo>
                  <a:lnTo>
                    <a:pt x="108" y="36"/>
                  </a:lnTo>
                  <a:lnTo>
                    <a:pt x="94" y="30"/>
                  </a:lnTo>
                  <a:lnTo>
                    <a:pt x="94" y="30"/>
                  </a:lnTo>
                  <a:lnTo>
                    <a:pt x="80" y="24"/>
                  </a:lnTo>
                  <a:lnTo>
                    <a:pt x="68" y="18"/>
                  </a:lnTo>
                  <a:lnTo>
                    <a:pt x="68" y="18"/>
                  </a:lnTo>
                  <a:lnTo>
                    <a:pt x="60" y="14"/>
                  </a:lnTo>
                  <a:lnTo>
                    <a:pt x="52" y="14"/>
                  </a:lnTo>
                  <a:lnTo>
                    <a:pt x="46" y="18"/>
                  </a:lnTo>
                  <a:lnTo>
                    <a:pt x="42" y="24"/>
                  </a:lnTo>
                  <a:lnTo>
                    <a:pt x="42" y="24"/>
                  </a:lnTo>
                  <a:lnTo>
                    <a:pt x="38" y="28"/>
                  </a:lnTo>
                  <a:lnTo>
                    <a:pt x="34" y="30"/>
                  </a:lnTo>
                  <a:lnTo>
                    <a:pt x="32" y="26"/>
                  </a:lnTo>
                  <a:lnTo>
                    <a:pt x="28" y="22"/>
                  </a:lnTo>
                  <a:lnTo>
                    <a:pt x="28" y="22"/>
                  </a:lnTo>
                  <a:lnTo>
                    <a:pt x="26" y="16"/>
                  </a:lnTo>
                  <a:lnTo>
                    <a:pt x="26" y="16"/>
                  </a:lnTo>
                  <a:lnTo>
                    <a:pt x="26" y="8"/>
                  </a:lnTo>
                  <a:lnTo>
                    <a:pt x="24" y="4"/>
                  </a:lnTo>
                  <a:lnTo>
                    <a:pt x="20" y="2"/>
                  </a:lnTo>
                  <a:lnTo>
                    <a:pt x="20" y="2"/>
                  </a:lnTo>
                  <a:lnTo>
                    <a:pt x="14" y="0"/>
                  </a:lnTo>
                  <a:lnTo>
                    <a:pt x="10" y="2"/>
                  </a:lnTo>
                  <a:lnTo>
                    <a:pt x="0" y="8"/>
                  </a:lnTo>
                  <a:lnTo>
                    <a:pt x="0" y="8"/>
                  </a:lnTo>
                  <a:lnTo>
                    <a:pt x="4" y="10"/>
                  </a:lnTo>
                  <a:lnTo>
                    <a:pt x="8" y="12"/>
                  </a:lnTo>
                  <a:lnTo>
                    <a:pt x="14" y="18"/>
                  </a:lnTo>
                  <a:lnTo>
                    <a:pt x="14" y="18"/>
                  </a:lnTo>
                  <a:lnTo>
                    <a:pt x="16" y="22"/>
                  </a:lnTo>
                  <a:lnTo>
                    <a:pt x="16" y="22"/>
                  </a:lnTo>
                  <a:lnTo>
                    <a:pt x="14" y="26"/>
                  </a:lnTo>
                  <a:lnTo>
                    <a:pt x="14" y="28"/>
                  </a:lnTo>
                  <a:lnTo>
                    <a:pt x="16" y="30"/>
                  </a:lnTo>
                  <a:lnTo>
                    <a:pt x="16" y="30"/>
                  </a:lnTo>
                  <a:lnTo>
                    <a:pt x="16" y="34"/>
                  </a:lnTo>
                  <a:lnTo>
                    <a:pt x="16" y="36"/>
                  </a:lnTo>
                  <a:lnTo>
                    <a:pt x="18" y="36"/>
                  </a:lnTo>
                  <a:lnTo>
                    <a:pt x="18" y="36"/>
                  </a:lnTo>
                  <a:lnTo>
                    <a:pt x="20" y="36"/>
                  </a:lnTo>
                  <a:lnTo>
                    <a:pt x="20" y="36"/>
                  </a:lnTo>
                  <a:lnTo>
                    <a:pt x="22" y="32"/>
                  </a:lnTo>
                  <a:lnTo>
                    <a:pt x="22" y="32"/>
                  </a:lnTo>
                  <a:lnTo>
                    <a:pt x="50" y="46"/>
                  </a:lnTo>
                  <a:lnTo>
                    <a:pt x="50" y="46"/>
                  </a:lnTo>
                  <a:lnTo>
                    <a:pt x="56" y="52"/>
                  </a:lnTo>
                  <a:lnTo>
                    <a:pt x="60" y="60"/>
                  </a:lnTo>
                  <a:lnTo>
                    <a:pt x="60" y="66"/>
                  </a:lnTo>
                  <a:lnTo>
                    <a:pt x="58" y="76"/>
                  </a:lnTo>
                  <a:lnTo>
                    <a:pt x="58" y="76"/>
                  </a:lnTo>
                  <a:lnTo>
                    <a:pt x="56" y="78"/>
                  </a:lnTo>
                  <a:lnTo>
                    <a:pt x="56" y="80"/>
                  </a:lnTo>
                  <a:lnTo>
                    <a:pt x="56" y="80"/>
                  </a:lnTo>
                  <a:lnTo>
                    <a:pt x="60" y="80"/>
                  </a:lnTo>
                  <a:lnTo>
                    <a:pt x="60" y="80"/>
                  </a:lnTo>
                  <a:lnTo>
                    <a:pt x="66" y="78"/>
                  </a:lnTo>
                  <a:lnTo>
                    <a:pt x="70" y="80"/>
                  </a:lnTo>
                  <a:lnTo>
                    <a:pt x="74" y="82"/>
                  </a:lnTo>
                  <a:lnTo>
                    <a:pt x="78" y="86"/>
                  </a:lnTo>
                  <a:lnTo>
                    <a:pt x="78" y="86"/>
                  </a:lnTo>
                  <a:lnTo>
                    <a:pt x="80" y="90"/>
                  </a:lnTo>
                  <a:lnTo>
                    <a:pt x="86" y="90"/>
                  </a:lnTo>
                  <a:lnTo>
                    <a:pt x="86" y="90"/>
                  </a:lnTo>
                  <a:lnTo>
                    <a:pt x="88" y="90"/>
                  </a:lnTo>
                  <a:lnTo>
                    <a:pt x="92" y="90"/>
                  </a:lnTo>
                  <a:lnTo>
                    <a:pt x="94" y="82"/>
                  </a:lnTo>
                  <a:lnTo>
                    <a:pt x="94" y="82"/>
                  </a:lnTo>
                  <a:lnTo>
                    <a:pt x="98" y="78"/>
                  </a:lnTo>
                  <a:lnTo>
                    <a:pt x="104" y="76"/>
                  </a:lnTo>
                  <a:lnTo>
                    <a:pt x="112" y="76"/>
                  </a:lnTo>
                  <a:lnTo>
                    <a:pt x="120" y="78"/>
                  </a:lnTo>
                  <a:lnTo>
                    <a:pt x="120" y="78"/>
                  </a:lnTo>
                  <a:lnTo>
                    <a:pt x="126" y="90"/>
                  </a:lnTo>
                  <a:lnTo>
                    <a:pt x="132" y="98"/>
                  </a:lnTo>
                  <a:lnTo>
                    <a:pt x="132" y="98"/>
                  </a:lnTo>
                  <a:lnTo>
                    <a:pt x="136" y="100"/>
                  </a:lnTo>
                  <a:lnTo>
                    <a:pt x="140" y="102"/>
                  </a:lnTo>
                  <a:lnTo>
                    <a:pt x="146" y="100"/>
                  </a:lnTo>
                  <a:lnTo>
                    <a:pt x="146" y="100"/>
                  </a:lnTo>
                  <a:lnTo>
                    <a:pt x="148" y="98"/>
                  </a:lnTo>
                  <a:lnTo>
                    <a:pt x="146" y="96"/>
                  </a:lnTo>
                  <a:lnTo>
                    <a:pt x="146" y="96"/>
                  </a:lnTo>
                  <a:lnTo>
                    <a:pt x="142" y="90"/>
                  </a:lnTo>
                  <a:lnTo>
                    <a:pt x="138" y="88"/>
                  </a:lnTo>
                  <a:lnTo>
                    <a:pt x="138" y="88"/>
                  </a:lnTo>
                  <a:lnTo>
                    <a:pt x="134" y="80"/>
                  </a:lnTo>
                  <a:lnTo>
                    <a:pt x="128" y="72"/>
                  </a:lnTo>
                  <a:lnTo>
                    <a:pt x="128" y="72"/>
                  </a:lnTo>
                  <a:lnTo>
                    <a:pt x="126" y="70"/>
                  </a:lnTo>
                  <a:lnTo>
                    <a:pt x="128" y="64"/>
                  </a:lnTo>
                  <a:lnTo>
                    <a:pt x="128" y="64"/>
                  </a:lnTo>
                  <a:lnTo>
                    <a:pt x="130" y="62"/>
                  </a:lnTo>
                  <a:lnTo>
                    <a:pt x="130" y="60"/>
                  </a:lnTo>
                  <a:lnTo>
                    <a:pt x="124" y="56"/>
                  </a:lnTo>
                  <a:lnTo>
                    <a:pt x="124"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5" name="Freeform 98"/>
            <p:cNvSpPr>
              <a:spLocks/>
            </p:cNvSpPr>
            <p:nvPr/>
          </p:nvSpPr>
          <p:spPr bwMode="auto">
            <a:xfrm>
              <a:off x="8169275" y="304800"/>
              <a:ext cx="60325" cy="22225"/>
            </a:xfrm>
            <a:custGeom>
              <a:avLst/>
              <a:gdLst/>
              <a:ahLst/>
              <a:cxnLst>
                <a:cxn ang="0">
                  <a:pos x="10" y="14"/>
                </a:cxn>
                <a:cxn ang="0">
                  <a:pos x="10" y="14"/>
                </a:cxn>
                <a:cxn ang="0">
                  <a:pos x="38" y="10"/>
                </a:cxn>
                <a:cxn ang="0">
                  <a:pos x="38" y="10"/>
                </a:cxn>
                <a:cxn ang="0">
                  <a:pos x="38" y="8"/>
                </a:cxn>
                <a:cxn ang="0">
                  <a:pos x="38" y="4"/>
                </a:cxn>
                <a:cxn ang="0">
                  <a:pos x="38" y="0"/>
                </a:cxn>
                <a:cxn ang="0">
                  <a:pos x="34" y="0"/>
                </a:cxn>
                <a:cxn ang="0">
                  <a:pos x="34" y="0"/>
                </a:cxn>
                <a:cxn ang="0">
                  <a:pos x="28" y="2"/>
                </a:cxn>
                <a:cxn ang="0">
                  <a:pos x="22" y="2"/>
                </a:cxn>
                <a:cxn ang="0">
                  <a:pos x="12" y="0"/>
                </a:cxn>
                <a:cxn ang="0">
                  <a:pos x="12" y="0"/>
                </a:cxn>
                <a:cxn ang="0">
                  <a:pos x="4" y="0"/>
                </a:cxn>
                <a:cxn ang="0">
                  <a:pos x="0" y="2"/>
                </a:cxn>
                <a:cxn ang="0">
                  <a:pos x="0" y="6"/>
                </a:cxn>
                <a:cxn ang="0">
                  <a:pos x="0" y="6"/>
                </a:cxn>
                <a:cxn ang="0">
                  <a:pos x="0" y="10"/>
                </a:cxn>
                <a:cxn ang="0">
                  <a:pos x="2" y="12"/>
                </a:cxn>
                <a:cxn ang="0">
                  <a:pos x="10" y="14"/>
                </a:cxn>
                <a:cxn ang="0">
                  <a:pos x="10" y="14"/>
                </a:cxn>
              </a:cxnLst>
              <a:rect l="0" t="0" r="r" b="b"/>
              <a:pathLst>
                <a:path w="38" h="14">
                  <a:moveTo>
                    <a:pt x="10" y="14"/>
                  </a:moveTo>
                  <a:lnTo>
                    <a:pt x="10" y="14"/>
                  </a:lnTo>
                  <a:lnTo>
                    <a:pt x="38" y="10"/>
                  </a:lnTo>
                  <a:lnTo>
                    <a:pt x="38" y="10"/>
                  </a:lnTo>
                  <a:lnTo>
                    <a:pt x="38" y="8"/>
                  </a:lnTo>
                  <a:lnTo>
                    <a:pt x="38" y="4"/>
                  </a:lnTo>
                  <a:lnTo>
                    <a:pt x="38" y="0"/>
                  </a:lnTo>
                  <a:lnTo>
                    <a:pt x="34" y="0"/>
                  </a:lnTo>
                  <a:lnTo>
                    <a:pt x="34" y="0"/>
                  </a:lnTo>
                  <a:lnTo>
                    <a:pt x="28" y="2"/>
                  </a:lnTo>
                  <a:lnTo>
                    <a:pt x="22" y="2"/>
                  </a:lnTo>
                  <a:lnTo>
                    <a:pt x="12" y="0"/>
                  </a:lnTo>
                  <a:lnTo>
                    <a:pt x="12" y="0"/>
                  </a:lnTo>
                  <a:lnTo>
                    <a:pt x="4" y="0"/>
                  </a:lnTo>
                  <a:lnTo>
                    <a:pt x="0" y="2"/>
                  </a:lnTo>
                  <a:lnTo>
                    <a:pt x="0" y="6"/>
                  </a:lnTo>
                  <a:lnTo>
                    <a:pt x="0" y="6"/>
                  </a:lnTo>
                  <a:lnTo>
                    <a:pt x="0" y="10"/>
                  </a:lnTo>
                  <a:lnTo>
                    <a:pt x="2" y="12"/>
                  </a:lnTo>
                  <a:lnTo>
                    <a:pt x="10" y="14"/>
                  </a:lnTo>
                  <a:lnTo>
                    <a:pt x="10"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99"/>
            <p:cNvSpPr>
              <a:spLocks/>
            </p:cNvSpPr>
            <p:nvPr/>
          </p:nvSpPr>
          <p:spPr bwMode="auto">
            <a:xfrm>
              <a:off x="4943475" y="282575"/>
              <a:ext cx="88900" cy="22225"/>
            </a:xfrm>
            <a:custGeom>
              <a:avLst/>
              <a:gdLst/>
              <a:ahLst/>
              <a:cxnLst>
                <a:cxn ang="0">
                  <a:pos x="36" y="8"/>
                </a:cxn>
                <a:cxn ang="0">
                  <a:pos x="36" y="8"/>
                </a:cxn>
                <a:cxn ang="0">
                  <a:pos x="38" y="8"/>
                </a:cxn>
                <a:cxn ang="0">
                  <a:pos x="38" y="8"/>
                </a:cxn>
                <a:cxn ang="0">
                  <a:pos x="46" y="8"/>
                </a:cxn>
                <a:cxn ang="0">
                  <a:pos x="50" y="8"/>
                </a:cxn>
                <a:cxn ang="0">
                  <a:pos x="52" y="6"/>
                </a:cxn>
                <a:cxn ang="0">
                  <a:pos x="56" y="0"/>
                </a:cxn>
                <a:cxn ang="0">
                  <a:pos x="56" y="0"/>
                </a:cxn>
                <a:cxn ang="0">
                  <a:pos x="42" y="0"/>
                </a:cxn>
                <a:cxn ang="0">
                  <a:pos x="28" y="4"/>
                </a:cxn>
                <a:cxn ang="0">
                  <a:pos x="14" y="8"/>
                </a:cxn>
                <a:cxn ang="0">
                  <a:pos x="0" y="14"/>
                </a:cxn>
                <a:cxn ang="0">
                  <a:pos x="0" y="14"/>
                </a:cxn>
                <a:cxn ang="0">
                  <a:pos x="20" y="14"/>
                </a:cxn>
                <a:cxn ang="0">
                  <a:pos x="28" y="14"/>
                </a:cxn>
                <a:cxn ang="0">
                  <a:pos x="36" y="8"/>
                </a:cxn>
                <a:cxn ang="0">
                  <a:pos x="36" y="8"/>
                </a:cxn>
              </a:cxnLst>
              <a:rect l="0" t="0" r="r" b="b"/>
              <a:pathLst>
                <a:path w="56" h="14">
                  <a:moveTo>
                    <a:pt x="36" y="8"/>
                  </a:moveTo>
                  <a:lnTo>
                    <a:pt x="36" y="8"/>
                  </a:lnTo>
                  <a:lnTo>
                    <a:pt x="38" y="8"/>
                  </a:lnTo>
                  <a:lnTo>
                    <a:pt x="38" y="8"/>
                  </a:lnTo>
                  <a:lnTo>
                    <a:pt x="46" y="8"/>
                  </a:lnTo>
                  <a:lnTo>
                    <a:pt x="50" y="8"/>
                  </a:lnTo>
                  <a:lnTo>
                    <a:pt x="52" y="6"/>
                  </a:lnTo>
                  <a:lnTo>
                    <a:pt x="56" y="0"/>
                  </a:lnTo>
                  <a:lnTo>
                    <a:pt x="56" y="0"/>
                  </a:lnTo>
                  <a:lnTo>
                    <a:pt x="42" y="0"/>
                  </a:lnTo>
                  <a:lnTo>
                    <a:pt x="28" y="4"/>
                  </a:lnTo>
                  <a:lnTo>
                    <a:pt x="14" y="8"/>
                  </a:lnTo>
                  <a:lnTo>
                    <a:pt x="0" y="14"/>
                  </a:lnTo>
                  <a:lnTo>
                    <a:pt x="0" y="14"/>
                  </a:lnTo>
                  <a:lnTo>
                    <a:pt x="20" y="14"/>
                  </a:lnTo>
                  <a:lnTo>
                    <a:pt x="28" y="14"/>
                  </a:lnTo>
                  <a:lnTo>
                    <a:pt x="36" y="8"/>
                  </a:lnTo>
                  <a:lnTo>
                    <a:pt x="36"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100"/>
            <p:cNvSpPr>
              <a:spLocks/>
            </p:cNvSpPr>
            <p:nvPr/>
          </p:nvSpPr>
          <p:spPr bwMode="auto">
            <a:xfrm>
              <a:off x="7458075" y="1400175"/>
              <a:ext cx="22225" cy="60325"/>
            </a:xfrm>
            <a:custGeom>
              <a:avLst/>
              <a:gdLst/>
              <a:ahLst/>
              <a:cxnLst>
                <a:cxn ang="0">
                  <a:pos x="4" y="0"/>
                </a:cxn>
                <a:cxn ang="0">
                  <a:pos x="4" y="0"/>
                </a:cxn>
                <a:cxn ang="0">
                  <a:pos x="0" y="10"/>
                </a:cxn>
                <a:cxn ang="0">
                  <a:pos x="0" y="18"/>
                </a:cxn>
                <a:cxn ang="0">
                  <a:pos x="0" y="34"/>
                </a:cxn>
                <a:cxn ang="0">
                  <a:pos x="0" y="34"/>
                </a:cxn>
                <a:cxn ang="0">
                  <a:pos x="2" y="36"/>
                </a:cxn>
                <a:cxn ang="0">
                  <a:pos x="4" y="38"/>
                </a:cxn>
                <a:cxn ang="0">
                  <a:pos x="6" y="38"/>
                </a:cxn>
                <a:cxn ang="0">
                  <a:pos x="10" y="36"/>
                </a:cxn>
                <a:cxn ang="0">
                  <a:pos x="10" y="36"/>
                </a:cxn>
                <a:cxn ang="0">
                  <a:pos x="12" y="34"/>
                </a:cxn>
                <a:cxn ang="0">
                  <a:pos x="14" y="30"/>
                </a:cxn>
                <a:cxn ang="0">
                  <a:pos x="14" y="26"/>
                </a:cxn>
                <a:cxn ang="0">
                  <a:pos x="14" y="22"/>
                </a:cxn>
                <a:cxn ang="0">
                  <a:pos x="14" y="22"/>
                </a:cxn>
                <a:cxn ang="0">
                  <a:pos x="4" y="0"/>
                </a:cxn>
                <a:cxn ang="0">
                  <a:pos x="4" y="0"/>
                </a:cxn>
              </a:cxnLst>
              <a:rect l="0" t="0" r="r" b="b"/>
              <a:pathLst>
                <a:path w="14" h="38">
                  <a:moveTo>
                    <a:pt x="4" y="0"/>
                  </a:moveTo>
                  <a:lnTo>
                    <a:pt x="4" y="0"/>
                  </a:lnTo>
                  <a:lnTo>
                    <a:pt x="0" y="10"/>
                  </a:lnTo>
                  <a:lnTo>
                    <a:pt x="0" y="18"/>
                  </a:lnTo>
                  <a:lnTo>
                    <a:pt x="0" y="34"/>
                  </a:lnTo>
                  <a:lnTo>
                    <a:pt x="0" y="34"/>
                  </a:lnTo>
                  <a:lnTo>
                    <a:pt x="2" y="36"/>
                  </a:lnTo>
                  <a:lnTo>
                    <a:pt x="4" y="38"/>
                  </a:lnTo>
                  <a:lnTo>
                    <a:pt x="6" y="38"/>
                  </a:lnTo>
                  <a:lnTo>
                    <a:pt x="10" y="36"/>
                  </a:lnTo>
                  <a:lnTo>
                    <a:pt x="10" y="36"/>
                  </a:lnTo>
                  <a:lnTo>
                    <a:pt x="12" y="34"/>
                  </a:lnTo>
                  <a:lnTo>
                    <a:pt x="14" y="30"/>
                  </a:lnTo>
                  <a:lnTo>
                    <a:pt x="14" y="26"/>
                  </a:lnTo>
                  <a:lnTo>
                    <a:pt x="14" y="22"/>
                  </a:lnTo>
                  <a:lnTo>
                    <a:pt x="14" y="22"/>
                  </a:lnTo>
                  <a:lnTo>
                    <a:pt x="4" y="0"/>
                  </a:lnTo>
                  <a:lnTo>
                    <a:pt x="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 name="Freeform 101"/>
            <p:cNvSpPr>
              <a:spLocks/>
            </p:cNvSpPr>
            <p:nvPr/>
          </p:nvSpPr>
          <p:spPr bwMode="auto">
            <a:xfrm>
              <a:off x="7600950" y="219075"/>
              <a:ext cx="101600" cy="38100"/>
            </a:xfrm>
            <a:custGeom>
              <a:avLst/>
              <a:gdLst/>
              <a:ahLst/>
              <a:cxnLst>
                <a:cxn ang="0">
                  <a:pos x="24" y="12"/>
                </a:cxn>
                <a:cxn ang="0">
                  <a:pos x="24" y="12"/>
                </a:cxn>
                <a:cxn ang="0">
                  <a:pos x="22" y="14"/>
                </a:cxn>
                <a:cxn ang="0">
                  <a:pos x="22" y="14"/>
                </a:cxn>
                <a:cxn ang="0">
                  <a:pos x="20" y="18"/>
                </a:cxn>
                <a:cxn ang="0">
                  <a:pos x="22" y="20"/>
                </a:cxn>
                <a:cxn ang="0">
                  <a:pos x="26" y="22"/>
                </a:cxn>
                <a:cxn ang="0">
                  <a:pos x="26" y="22"/>
                </a:cxn>
                <a:cxn ang="0">
                  <a:pos x="58" y="24"/>
                </a:cxn>
                <a:cxn ang="0">
                  <a:pos x="58" y="24"/>
                </a:cxn>
                <a:cxn ang="0">
                  <a:pos x="62" y="24"/>
                </a:cxn>
                <a:cxn ang="0">
                  <a:pos x="64" y="22"/>
                </a:cxn>
                <a:cxn ang="0">
                  <a:pos x="64" y="18"/>
                </a:cxn>
                <a:cxn ang="0">
                  <a:pos x="64" y="18"/>
                </a:cxn>
                <a:cxn ang="0">
                  <a:pos x="64" y="14"/>
                </a:cxn>
                <a:cxn ang="0">
                  <a:pos x="62" y="14"/>
                </a:cxn>
                <a:cxn ang="0">
                  <a:pos x="56" y="12"/>
                </a:cxn>
                <a:cxn ang="0">
                  <a:pos x="56" y="12"/>
                </a:cxn>
                <a:cxn ang="0">
                  <a:pos x="52" y="14"/>
                </a:cxn>
                <a:cxn ang="0">
                  <a:pos x="50" y="14"/>
                </a:cxn>
                <a:cxn ang="0">
                  <a:pos x="48" y="12"/>
                </a:cxn>
                <a:cxn ang="0">
                  <a:pos x="48" y="12"/>
                </a:cxn>
                <a:cxn ang="0">
                  <a:pos x="46" y="10"/>
                </a:cxn>
                <a:cxn ang="0">
                  <a:pos x="46" y="6"/>
                </a:cxn>
                <a:cxn ang="0">
                  <a:pos x="44" y="4"/>
                </a:cxn>
                <a:cxn ang="0">
                  <a:pos x="40" y="2"/>
                </a:cxn>
                <a:cxn ang="0">
                  <a:pos x="40" y="2"/>
                </a:cxn>
                <a:cxn ang="0">
                  <a:pos x="34" y="0"/>
                </a:cxn>
                <a:cxn ang="0">
                  <a:pos x="28" y="0"/>
                </a:cxn>
                <a:cxn ang="0">
                  <a:pos x="18" y="2"/>
                </a:cxn>
                <a:cxn ang="0">
                  <a:pos x="10" y="8"/>
                </a:cxn>
                <a:cxn ang="0">
                  <a:pos x="0" y="14"/>
                </a:cxn>
                <a:cxn ang="0">
                  <a:pos x="0" y="14"/>
                </a:cxn>
                <a:cxn ang="0">
                  <a:pos x="6" y="16"/>
                </a:cxn>
                <a:cxn ang="0">
                  <a:pos x="12" y="14"/>
                </a:cxn>
                <a:cxn ang="0">
                  <a:pos x="18" y="12"/>
                </a:cxn>
                <a:cxn ang="0">
                  <a:pos x="24" y="12"/>
                </a:cxn>
                <a:cxn ang="0">
                  <a:pos x="24" y="12"/>
                </a:cxn>
              </a:cxnLst>
              <a:rect l="0" t="0" r="r" b="b"/>
              <a:pathLst>
                <a:path w="64" h="24">
                  <a:moveTo>
                    <a:pt x="24" y="12"/>
                  </a:moveTo>
                  <a:lnTo>
                    <a:pt x="24" y="12"/>
                  </a:lnTo>
                  <a:lnTo>
                    <a:pt x="22" y="14"/>
                  </a:lnTo>
                  <a:lnTo>
                    <a:pt x="22" y="14"/>
                  </a:lnTo>
                  <a:lnTo>
                    <a:pt x="20" y="18"/>
                  </a:lnTo>
                  <a:lnTo>
                    <a:pt x="22" y="20"/>
                  </a:lnTo>
                  <a:lnTo>
                    <a:pt x="26" y="22"/>
                  </a:lnTo>
                  <a:lnTo>
                    <a:pt x="26" y="22"/>
                  </a:lnTo>
                  <a:lnTo>
                    <a:pt x="58" y="24"/>
                  </a:lnTo>
                  <a:lnTo>
                    <a:pt x="58" y="24"/>
                  </a:lnTo>
                  <a:lnTo>
                    <a:pt x="62" y="24"/>
                  </a:lnTo>
                  <a:lnTo>
                    <a:pt x="64" y="22"/>
                  </a:lnTo>
                  <a:lnTo>
                    <a:pt x="64" y="18"/>
                  </a:lnTo>
                  <a:lnTo>
                    <a:pt x="64" y="18"/>
                  </a:lnTo>
                  <a:lnTo>
                    <a:pt x="64" y="14"/>
                  </a:lnTo>
                  <a:lnTo>
                    <a:pt x="62" y="14"/>
                  </a:lnTo>
                  <a:lnTo>
                    <a:pt x="56" y="12"/>
                  </a:lnTo>
                  <a:lnTo>
                    <a:pt x="56" y="12"/>
                  </a:lnTo>
                  <a:lnTo>
                    <a:pt x="52" y="14"/>
                  </a:lnTo>
                  <a:lnTo>
                    <a:pt x="50" y="14"/>
                  </a:lnTo>
                  <a:lnTo>
                    <a:pt x="48" y="12"/>
                  </a:lnTo>
                  <a:lnTo>
                    <a:pt x="48" y="12"/>
                  </a:lnTo>
                  <a:lnTo>
                    <a:pt x="46" y="10"/>
                  </a:lnTo>
                  <a:lnTo>
                    <a:pt x="46" y="6"/>
                  </a:lnTo>
                  <a:lnTo>
                    <a:pt x="44" y="4"/>
                  </a:lnTo>
                  <a:lnTo>
                    <a:pt x="40" y="2"/>
                  </a:lnTo>
                  <a:lnTo>
                    <a:pt x="40" y="2"/>
                  </a:lnTo>
                  <a:lnTo>
                    <a:pt x="34" y="0"/>
                  </a:lnTo>
                  <a:lnTo>
                    <a:pt x="28" y="0"/>
                  </a:lnTo>
                  <a:lnTo>
                    <a:pt x="18" y="2"/>
                  </a:lnTo>
                  <a:lnTo>
                    <a:pt x="10" y="8"/>
                  </a:lnTo>
                  <a:lnTo>
                    <a:pt x="0" y="14"/>
                  </a:lnTo>
                  <a:lnTo>
                    <a:pt x="0" y="14"/>
                  </a:lnTo>
                  <a:lnTo>
                    <a:pt x="6" y="16"/>
                  </a:lnTo>
                  <a:lnTo>
                    <a:pt x="12" y="14"/>
                  </a:lnTo>
                  <a:lnTo>
                    <a:pt x="18" y="12"/>
                  </a:lnTo>
                  <a:lnTo>
                    <a:pt x="24" y="12"/>
                  </a:lnTo>
                  <a:lnTo>
                    <a:pt x="24"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102"/>
            <p:cNvSpPr>
              <a:spLocks/>
            </p:cNvSpPr>
            <p:nvPr/>
          </p:nvSpPr>
          <p:spPr bwMode="auto">
            <a:xfrm>
              <a:off x="7705725" y="250825"/>
              <a:ext cx="66675" cy="19050"/>
            </a:xfrm>
            <a:custGeom>
              <a:avLst/>
              <a:gdLst/>
              <a:ahLst/>
              <a:cxnLst>
                <a:cxn ang="0">
                  <a:pos x="42" y="8"/>
                </a:cxn>
                <a:cxn ang="0">
                  <a:pos x="42" y="8"/>
                </a:cxn>
                <a:cxn ang="0">
                  <a:pos x="28" y="2"/>
                </a:cxn>
                <a:cxn ang="0">
                  <a:pos x="18" y="0"/>
                </a:cxn>
                <a:cxn ang="0">
                  <a:pos x="12" y="2"/>
                </a:cxn>
                <a:cxn ang="0">
                  <a:pos x="8" y="4"/>
                </a:cxn>
                <a:cxn ang="0">
                  <a:pos x="0" y="12"/>
                </a:cxn>
                <a:cxn ang="0">
                  <a:pos x="0" y="12"/>
                </a:cxn>
                <a:cxn ang="0">
                  <a:pos x="20" y="12"/>
                </a:cxn>
                <a:cxn ang="0">
                  <a:pos x="42" y="8"/>
                </a:cxn>
                <a:cxn ang="0">
                  <a:pos x="42" y="8"/>
                </a:cxn>
              </a:cxnLst>
              <a:rect l="0" t="0" r="r" b="b"/>
              <a:pathLst>
                <a:path w="42" h="12">
                  <a:moveTo>
                    <a:pt x="42" y="8"/>
                  </a:moveTo>
                  <a:lnTo>
                    <a:pt x="42" y="8"/>
                  </a:lnTo>
                  <a:lnTo>
                    <a:pt x="28" y="2"/>
                  </a:lnTo>
                  <a:lnTo>
                    <a:pt x="18" y="0"/>
                  </a:lnTo>
                  <a:lnTo>
                    <a:pt x="12" y="2"/>
                  </a:lnTo>
                  <a:lnTo>
                    <a:pt x="8" y="4"/>
                  </a:lnTo>
                  <a:lnTo>
                    <a:pt x="0" y="12"/>
                  </a:lnTo>
                  <a:lnTo>
                    <a:pt x="0" y="12"/>
                  </a:lnTo>
                  <a:lnTo>
                    <a:pt x="20" y="12"/>
                  </a:lnTo>
                  <a:lnTo>
                    <a:pt x="42" y="8"/>
                  </a:lnTo>
                  <a:lnTo>
                    <a:pt x="4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0" name="Freeform 103"/>
            <p:cNvSpPr>
              <a:spLocks/>
            </p:cNvSpPr>
            <p:nvPr/>
          </p:nvSpPr>
          <p:spPr bwMode="auto">
            <a:xfrm>
              <a:off x="5162550" y="250825"/>
              <a:ext cx="79375" cy="22225"/>
            </a:xfrm>
            <a:custGeom>
              <a:avLst/>
              <a:gdLst/>
              <a:ahLst/>
              <a:cxnLst>
                <a:cxn ang="0">
                  <a:pos x="12" y="8"/>
                </a:cxn>
                <a:cxn ang="0">
                  <a:pos x="12" y="8"/>
                </a:cxn>
                <a:cxn ang="0">
                  <a:pos x="4" y="8"/>
                </a:cxn>
                <a:cxn ang="0">
                  <a:pos x="4" y="8"/>
                </a:cxn>
                <a:cxn ang="0">
                  <a:pos x="6" y="10"/>
                </a:cxn>
                <a:cxn ang="0">
                  <a:pos x="10" y="12"/>
                </a:cxn>
                <a:cxn ang="0">
                  <a:pos x="16" y="10"/>
                </a:cxn>
                <a:cxn ang="0">
                  <a:pos x="16" y="10"/>
                </a:cxn>
                <a:cxn ang="0">
                  <a:pos x="24" y="10"/>
                </a:cxn>
                <a:cxn ang="0">
                  <a:pos x="32" y="12"/>
                </a:cxn>
                <a:cxn ang="0">
                  <a:pos x="40" y="14"/>
                </a:cxn>
                <a:cxn ang="0">
                  <a:pos x="50" y="14"/>
                </a:cxn>
                <a:cxn ang="0">
                  <a:pos x="50" y="14"/>
                </a:cxn>
                <a:cxn ang="0">
                  <a:pos x="38" y="6"/>
                </a:cxn>
                <a:cxn ang="0">
                  <a:pos x="26" y="2"/>
                </a:cxn>
                <a:cxn ang="0">
                  <a:pos x="0" y="0"/>
                </a:cxn>
                <a:cxn ang="0">
                  <a:pos x="0" y="0"/>
                </a:cxn>
                <a:cxn ang="0">
                  <a:pos x="4" y="4"/>
                </a:cxn>
                <a:cxn ang="0">
                  <a:pos x="6" y="4"/>
                </a:cxn>
                <a:cxn ang="0">
                  <a:pos x="10" y="4"/>
                </a:cxn>
                <a:cxn ang="0">
                  <a:pos x="12" y="8"/>
                </a:cxn>
                <a:cxn ang="0">
                  <a:pos x="12" y="8"/>
                </a:cxn>
              </a:cxnLst>
              <a:rect l="0" t="0" r="r" b="b"/>
              <a:pathLst>
                <a:path w="50" h="14">
                  <a:moveTo>
                    <a:pt x="12" y="8"/>
                  </a:moveTo>
                  <a:lnTo>
                    <a:pt x="12" y="8"/>
                  </a:lnTo>
                  <a:lnTo>
                    <a:pt x="4" y="8"/>
                  </a:lnTo>
                  <a:lnTo>
                    <a:pt x="4" y="8"/>
                  </a:lnTo>
                  <a:lnTo>
                    <a:pt x="6" y="10"/>
                  </a:lnTo>
                  <a:lnTo>
                    <a:pt x="10" y="12"/>
                  </a:lnTo>
                  <a:lnTo>
                    <a:pt x="16" y="10"/>
                  </a:lnTo>
                  <a:lnTo>
                    <a:pt x="16" y="10"/>
                  </a:lnTo>
                  <a:lnTo>
                    <a:pt x="24" y="10"/>
                  </a:lnTo>
                  <a:lnTo>
                    <a:pt x="32" y="12"/>
                  </a:lnTo>
                  <a:lnTo>
                    <a:pt x="40" y="14"/>
                  </a:lnTo>
                  <a:lnTo>
                    <a:pt x="50" y="14"/>
                  </a:lnTo>
                  <a:lnTo>
                    <a:pt x="50" y="14"/>
                  </a:lnTo>
                  <a:lnTo>
                    <a:pt x="38" y="6"/>
                  </a:lnTo>
                  <a:lnTo>
                    <a:pt x="26" y="2"/>
                  </a:lnTo>
                  <a:lnTo>
                    <a:pt x="0" y="0"/>
                  </a:lnTo>
                  <a:lnTo>
                    <a:pt x="0" y="0"/>
                  </a:lnTo>
                  <a:lnTo>
                    <a:pt x="4" y="4"/>
                  </a:lnTo>
                  <a:lnTo>
                    <a:pt x="6" y="4"/>
                  </a:lnTo>
                  <a:lnTo>
                    <a:pt x="10" y="4"/>
                  </a:lnTo>
                  <a:lnTo>
                    <a:pt x="12" y="8"/>
                  </a:lnTo>
                  <a:lnTo>
                    <a:pt x="1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1" name="Freeform 104"/>
            <p:cNvSpPr>
              <a:spLocks/>
            </p:cNvSpPr>
            <p:nvPr/>
          </p:nvSpPr>
          <p:spPr bwMode="auto">
            <a:xfrm>
              <a:off x="4886325" y="727075"/>
              <a:ext cx="50800" cy="31750"/>
            </a:xfrm>
            <a:custGeom>
              <a:avLst/>
              <a:gdLst/>
              <a:ahLst/>
              <a:cxnLst>
                <a:cxn ang="0">
                  <a:pos x="32" y="20"/>
                </a:cxn>
                <a:cxn ang="0">
                  <a:pos x="32" y="20"/>
                </a:cxn>
                <a:cxn ang="0">
                  <a:pos x="32" y="20"/>
                </a:cxn>
                <a:cxn ang="0">
                  <a:pos x="32" y="20"/>
                </a:cxn>
                <a:cxn ang="0">
                  <a:pos x="32" y="20"/>
                </a:cxn>
                <a:cxn ang="0">
                  <a:pos x="30" y="18"/>
                </a:cxn>
                <a:cxn ang="0">
                  <a:pos x="30" y="16"/>
                </a:cxn>
                <a:cxn ang="0">
                  <a:pos x="24" y="12"/>
                </a:cxn>
                <a:cxn ang="0">
                  <a:pos x="20" y="8"/>
                </a:cxn>
                <a:cxn ang="0">
                  <a:pos x="20" y="6"/>
                </a:cxn>
                <a:cxn ang="0">
                  <a:pos x="20" y="4"/>
                </a:cxn>
                <a:cxn ang="0">
                  <a:pos x="20" y="4"/>
                </a:cxn>
                <a:cxn ang="0">
                  <a:pos x="6" y="0"/>
                </a:cxn>
                <a:cxn ang="0">
                  <a:pos x="6" y="0"/>
                </a:cxn>
                <a:cxn ang="0">
                  <a:pos x="2" y="0"/>
                </a:cxn>
                <a:cxn ang="0">
                  <a:pos x="0" y="0"/>
                </a:cxn>
                <a:cxn ang="0">
                  <a:pos x="0" y="4"/>
                </a:cxn>
                <a:cxn ang="0">
                  <a:pos x="0" y="4"/>
                </a:cxn>
                <a:cxn ang="0">
                  <a:pos x="6" y="6"/>
                </a:cxn>
                <a:cxn ang="0">
                  <a:pos x="10" y="10"/>
                </a:cxn>
                <a:cxn ang="0">
                  <a:pos x="22" y="18"/>
                </a:cxn>
                <a:cxn ang="0">
                  <a:pos x="22" y="18"/>
                </a:cxn>
                <a:cxn ang="0">
                  <a:pos x="26" y="20"/>
                </a:cxn>
                <a:cxn ang="0">
                  <a:pos x="28" y="20"/>
                </a:cxn>
                <a:cxn ang="0">
                  <a:pos x="32" y="20"/>
                </a:cxn>
                <a:cxn ang="0">
                  <a:pos x="32" y="20"/>
                </a:cxn>
              </a:cxnLst>
              <a:rect l="0" t="0" r="r" b="b"/>
              <a:pathLst>
                <a:path w="32" h="20">
                  <a:moveTo>
                    <a:pt x="32" y="20"/>
                  </a:moveTo>
                  <a:lnTo>
                    <a:pt x="32" y="20"/>
                  </a:lnTo>
                  <a:lnTo>
                    <a:pt x="32" y="20"/>
                  </a:lnTo>
                  <a:lnTo>
                    <a:pt x="32" y="20"/>
                  </a:lnTo>
                  <a:lnTo>
                    <a:pt x="32" y="20"/>
                  </a:lnTo>
                  <a:lnTo>
                    <a:pt x="30" y="18"/>
                  </a:lnTo>
                  <a:lnTo>
                    <a:pt x="30" y="16"/>
                  </a:lnTo>
                  <a:lnTo>
                    <a:pt x="24" y="12"/>
                  </a:lnTo>
                  <a:lnTo>
                    <a:pt x="20" y="8"/>
                  </a:lnTo>
                  <a:lnTo>
                    <a:pt x="20" y="6"/>
                  </a:lnTo>
                  <a:lnTo>
                    <a:pt x="20" y="4"/>
                  </a:lnTo>
                  <a:lnTo>
                    <a:pt x="20" y="4"/>
                  </a:lnTo>
                  <a:lnTo>
                    <a:pt x="6" y="0"/>
                  </a:lnTo>
                  <a:lnTo>
                    <a:pt x="6" y="0"/>
                  </a:lnTo>
                  <a:lnTo>
                    <a:pt x="2" y="0"/>
                  </a:lnTo>
                  <a:lnTo>
                    <a:pt x="0" y="0"/>
                  </a:lnTo>
                  <a:lnTo>
                    <a:pt x="0" y="4"/>
                  </a:lnTo>
                  <a:lnTo>
                    <a:pt x="0" y="4"/>
                  </a:lnTo>
                  <a:lnTo>
                    <a:pt x="6" y="6"/>
                  </a:lnTo>
                  <a:lnTo>
                    <a:pt x="10" y="10"/>
                  </a:lnTo>
                  <a:lnTo>
                    <a:pt x="22" y="18"/>
                  </a:lnTo>
                  <a:lnTo>
                    <a:pt x="22" y="18"/>
                  </a:lnTo>
                  <a:lnTo>
                    <a:pt x="26" y="20"/>
                  </a:lnTo>
                  <a:lnTo>
                    <a:pt x="28" y="20"/>
                  </a:lnTo>
                  <a:lnTo>
                    <a:pt x="32" y="20"/>
                  </a:lnTo>
                  <a:lnTo>
                    <a:pt x="32"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105"/>
            <p:cNvSpPr>
              <a:spLocks/>
            </p:cNvSpPr>
            <p:nvPr/>
          </p:nvSpPr>
          <p:spPr bwMode="auto">
            <a:xfrm>
              <a:off x="8074025" y="1003300"/>
              <a:ext cx="25400" cy="38100"/>
            </a:xfrm>
            <a:custGeom>
              <a:avLst/>
              <a:gdLst/>
              <a:ahLst/>
              <a:cxnLst>
                <a:cxn ang="0">
                  <a:pos x="0" y="4"/>
                </a:cxn>
                <a:cxn ang="0">
                  <a:pos x="0" y="4"/>
                </a:cxn>
                <a:cxn ang="0">
                  <a:pos x="0" y="8"/>
                </a:cxn>
                <a:cxn ang="0">
                  <a:pos x="2" y="10"/>
                </a:cxn>
                <a:cxn ang="0">
                  <a:pos x="2" y="10"/>
                </a:cxn>
                <a:cxn ang="0">
                  <a:pos x="6" y="10"/>
                </a:cxn>
                <a:cxn ang="0">
                  <a:pos x="8" y="10"/>
                </a:cxn>
                <a:cxn ang="0">
                  <a:pos x="6" y="16"/>
                </a:cxn>
                <a:cxn ang="0">
                  <a:pos x="6" y="16"/>
                </a:cxn>
                <a:cxn ang="0">
                  <a:pos x="4" y="20"/>
                </a:cxn>
                <a:cxn ang="0">
                  <a:pos x="4" y="22"/>
                </a:cxn>
                <a:cxn ang="0">
                  <a:pos x="8" y="24"/>
                </a:cxn>
                <a:cxn ang="0">
                  <a:pos x="8" y="24"/>
                </a:cxn>
                <a:cxn ang="0">
                  <a:pos x="10" y="24"/>
                </a:cxn>
                <a:cxn ang="0">
                  <a:pos x="12" y="22"/>
                </a:cxn>
                <a:cxn ang="0">
                  <a:pos x="14" y="18"/>
                </a:cxn>
                <a:cxn ang="0">
                  <a:pos x="14" y="18"/>
                </a:cxn>
                <a:cxn ang="0">
                  <a:pos x="16" y="8"/>
                </a:cxn>
                <a:cxn ang="0">
                  <a:pos x="16" y="8"/>
                </a:cxn>
                <a:cxn ang="0">
                  <a:pos x="14" y="2"/>
                </a:cxn>
                <a:cxn ang="0">
                  <a:pos x="8" y="0"/>
                </a:cxn>
                <a:cxn ang="0">
                  <a:pos x="8" y="0"/>
                </a:cxn>
                <a:cxn ang="0">
                  <a:pos x="6" y="0"/>
                </a:cxn>
                <a:cxn ang="0">
                  <a:pos x="4" y="0"/>
                </a:cxn>
                <a:cxn ang="0">
                  <a:pos x="0" y="4"/>
                </a:cxn>
                <a:cxn ang="0">
                  <a:pos x="0" y="4"/>
                </a:cxn>
              </a:cxnLst>
              <a:rect l="0" t="0" r="r" b="b"/>
              <a:pathLst>
                <a:path w="16" h="24">
                  <a:moveTo>
                    <a:pt x="0" y="4"/>
                  </a:moveTo>
                  <a:lnTo>
                    <a:pt x="0" y="4"/>
                  </a:lnTo>
                  <a:lnTo>
                    <a:pt x="0" y="8"/>
                  </a:lnTo>
                  <a:lnTo>
                    <a:pt x="2" y="10"/>
                  </a:lnTo>
                  <a:lnTo>
                    <a:pt x="2" y="10"/>
                  </a:lnTo>
                  <a:lnTo>
                    <a:pt x="6" y="10"/>
                  </a:lnTo>
                  <a:lnTo>
                    <a:pt x="8" y="10"/>
                  </a:lnTo>
                  <a:lnTo>
                    <a:pt x="6" y="16"/>
                  </a:lnTo>
                  <a:lnTo>
                    <a:pt x="6" y="16"/>
                  </a:lnTo>
                  <a:lnTo>
                    <a:pt x="4" y="20"/>
                  </a:lnTo>
                  <a:lnTo>
                    <a:pt x="4" y="22"/>
                  </a:lnTo>
                  <a:lnTo>
                    <a:pt x="8" y="24"/>
                  </a:lnTo>
                  <a:lnTo>
                    <a:pt x="8" y="24"/>
                  </a:lnTo>
                  <a:lnTo>
                    <a:pt x="10" y="24"/>
                  </a:lnTo>
                  <a:lnTo>
                    <a:pt x="12" y="22"/>
                  </a:lnTo>
                  <a:lnTo>
                    <a:pt x="14" y="18"/>
                  </a:lnTo>
                  <a:lnTo>
                    <a:pt x="14" y="18"/>
                  </a:lnTo>
                  <a:lnTo>
                    <a:pt x="16" y="8"/>
                  </a:lnTo>
                  <a:lnTo>
                    <a:pt x="16" y="8"/>
                  </a:lnTo>
                  <a:lnTo>
                    <a:pt x="14" y="2"/>
                  </a:lnTo>
                  <a:lnTo>
                    <a:pt x="8" y="0"/>
                  </a:lnTo>
                  <a:lnTo>
                    <a:pt x="8" y="0"/>
                  </a:lnTo>
                  <a:lnTo>
                    <a:pt x="6" y="0"/>
                  </a:lnTo>
                  <a:lnTo>
                    <a:pt x="4" y="0"/>
                  </a:lnTo>
                  <a:lnTo>
                    <a:pt x="0" y="4"/>
                  </a:ln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106"/>
            <p:cNvSpPr>
              <a:spLocks/>
            </p:cNvSpPr>
            <p:nvPr/>
          </p:nvSpPr>
          <p:spPr bwMode="auto">
            <a:xfrm>
              <a:off x="5175250" y="292100"/>
              <a:ext cx="82550" cy="31750"/>
            </a:xfrm>
            <a:custGeom>
              <a:avLst/>
              <a:gdLst/>
              <a:ahLst/>
              <a:cxnLst>
                <a:cxn ang="0">
                  <a:pos x="38" y="4"/>
                </a:cxn>
                <a:cxn ang="0">
                  <a:pos x="38" y="4"/>
                </a:cxn>
                <a:cxn ang="0">
                  <a:pos x="30" y="0"/>
                </a:cxn>
                <a:cxn ang="0">
                  <a:pos x="26" y="2"/>
                </a:cxn>
                <a:cxn ang="0">
                  <a:pos x="24" y="6"/>
                </a:cxn>
                <a:cxn ang="0">
                  <a:pos x="24" y="6"/>
                </a:cxn>
                <a:cxn ang="0">
                  <a:pos x="22" y="6"/>
                </a:cxn>
                <a:cxn ang="0">
                  <a:pos x="22" y="6"/>
                </a:cxn>
                <a:cxn ang="0">
                  <a:pos x="12" y="8"/>
                </a:cxn>
                <a:cxn ang="0">
                  <a:pos x="12" y="8"/>
                </a:cxn>
                <a:cxn ang="0">
                  <a:pos x="10" y="6"/>
                </a:cxn>
                <a:cxn ang="0">
                  <a:pos x="6" y="4"/>
                </a:cxn>
                <a:cxn ang="0">
                  <a:pos x="6" y="4"/>
                </a:cxn>
                <a:cxn ang="0">
                  <a:pos x="2" y="2"/>
                </a:cxn>
                <a:cxn ang="0">
                  <a:pos x="0" y="0"/>
                </a:cxn>
                <a:cxn ang="0">
                  <a:pos x="0" y="2"/>
                </a:cxn>
                <a:cxn ang="0">
                  <a:pos x="0" y="2"/>
                </a:cxn>
                <a:cxn ang="0">
                  <a:pos x="0" y="6"/>
                </a:cxn>
                <a:cxn ang="0">
                  <a:pos x="0" y="8"/>
                </a:cxn>
                <a:cxn ang="0">
                  <a:pos x="2" y="8"/>
                </a:cxn>
                <a:cxn ang="0">
                  <a:pos x="2" y="8"/>
                </a:cxn>
                <a:cxn ang="0">
                  <a:pos x="10" y="8"/>
                </a:cxn>
                <a:cxn ang="0">
                  <a:pos x="10" y="8"/>
                </a:cxn>
                <a:cxn ang="0">
                  <a:pos x="12" y="12"/>
                </a:cxn>
                <a:cxn ang="0">
                  <a:pos x="14" y="12"/>
                </a:cxn>
                <a:cxn ang="0">
                  <a:pos x="20" y="10"/>
                </a:cxn>
                <a:cxn ang="0">
                  <a:pos x="20" y="10"/>
                </a:cxn>
                <a:cxn ang="0">
                  <a:pos x="20" y="10"/>
                </a:cxn>
                <a:cxn ang="0">
                  <a:pos x="20" y="10"/>
                </a:cxn>
                <a:cxn ang="0">
                  <a:pos x="22" y="12"/>
                </a:cxn>
                <a:cxn ang="0">
                  <a:pos x="26" y="14"/>
                </a:cxn>
                <a:cxn ang="0">
                  <a:pos x="30" y="14"/>
                </a:cxn>
                <a:cxn ang="0">
                  <a:pos x="32" y="16"/>
                </a:cxn>
                <a:cxn ang="0">
                  <a:pos x="32" y="16"/>
                </a:cxn>
                <a:cxn ang="0">
                  <a:pos x="36" y="18"/>
                </a:cxn>
                <a:cxn ang="0">
                  <a:pos x="40" y="20"/>
                </a:cxn>
                <a:cxn ang="0">
                  <a:pos x="46" y="18"/>
                </a:cxn>
                <a:cxn ang="0">
                  <a:pos x="50" y="16"/>
                </a:cxn>
                <a:cxn ang="0">
                  <a:pos x="50" y="16"/>
                </a:cxn>
                <a:cxn ang="0">
                  <a:pos x="52" y="12"/>
                </a:cxn>
                <a:cxn ang="0">
                  <a:pos x="52" y="6"/>
                </a:cxn>
                <a:cxn ang="0">
                  <a:pos x="52" y="6"/>
                </a:cxn>
                <a:cxn ang="0">
                  <a:pos x="48" y="4"/>
                </a:cxn>
                <a:cxn ang="0">
                  <a:pos x="44" y="2"/>
                </a:cxn>
                <a:cxn ang="0">
                  <a:pos x="42" y="4"/>
                </a:cxn>
                <a:cxn ang="0">
                  <a:pos x="38" y="4"/>
                </a:cxn>
                <a:cxn ang="0">
                  <a:pos x="38" y="4"/>
                </a:cxn>
              </a:cxnLst>
              <a:rect l="0" t="0" r="r" b="b"/>
              <a:pathLst>
                <a:path w="52" h="20">
                  <a:moveTo>
                    <a:pt x="38" y="4"/>
                  </a:moveTo>
                  <a:lnTo>
                    <a:pt x="38" y="4"/>
                  </a:lnTo>
                  <a:lnTo>
                    <a:pt x="30" y="0"/>
                  </a:lnTo>
                  <a:lnTo>
                    <a:pt x="26" y="2"/>
                  </a:lnTo>
                  <a:lnTo>
                    <a:pt x="24" y="6"/>
                  </a:lnTo>
                  <a:lnTo>
                    <a:pt x="24" y="6"/>
                  </a:lnTo>
                  <a:lnTo>
                    <a:pt x="22" y="6"/>
                  </a:lnTo>
                  <a:lnTo>
                    <a:pt x="22" y="6"/>
                  </a:lnTo>
                  <a:lnTo>
                    <a:pt x="12" y="8"/>
                  </a:lnTo>
                  <a:lnTo>
                    <a:pt x="12" y="8"/>
                  </a:lnTo>
                  <a:lnTo>
                    <a:pt x="10" y="6"/>
                  </a:lnTo>
                  <a:lnTo>
                    <a:pt x="6" y="4"/>
                  </a:lnTo>
                  <a:lnTo>
                    <a:pt x="6" y="4"/>
                  </a:lnTo>
                  <a:lnTo>
                    <a:pt x="2" y="2"/>
                  </a:lnTo>
                  <a:lnTo>
                    <a:pt x="0" y="0"/>
                  </a:lnTo>
                  <a:lnTo>
                    <a:pt x="0" y="2"/>
                  </a:lnTo>
                  <a:lnTo>
                    <a:pt x="0" y="2"/>
                  </a:lnTo>
                  <a:lnTo>
                    <a:pt x="0" y="6"/>
                  </a:lnTo>
                  <a:lnTo>
                    <a:pt x="0" y="8"/>
                  </a:lnTo>
                  <a:lnTo>
                    <a:pt x="2" y="8"/>
                  </a:lnTo>
                  <a:lnTo>
                    <a:pt x="2" y="8"/>
                  </a:lnTo>
                  <a:lnTo>
                    <a:pt x="10" y="8"/>
                  </a:lnTo>
                  <a:lnTo>
                    <a:pt x="10" y="8"/>
                  </a:lnTo>
                  <a:lnTo>
                    <a:pt x="12" y="12"/>
                  </a:lnTo>
                  <a:lnTo>
                    <a:pt x="14" y="12"/>
                  </a:lnTo>
                  <a:lnTo>
                    <a:pt x="20" y="10"/>
                  </a:lnTo>
                  <a:lnTo>
                    <a:pt x="20" y="10"/>
                  </a:lnTo>
                  <a:lnTo>
                    <a:pt x="20" y="10"/>
                  </a:lnTo>
                  <a:lnTo>
                    <a:pt x="20" y="10"/>
                  </a:lnTo>
                  <a:lnTo>
                    <a:pt x="22" y="12"/>
                  </a:lnTo>
                  <a:lnTo>
                    <a:pt x="26" y="14"/>
                  </a:lnTo>
                  <a:lnTo>
                    <a:pt x="30" y="14"/>
                  </a:lnTo>
                  <a:lnTo>
                    <a:pt x="32" y="16"/>
                  </a:lnTo>
                  <a:lnTo>
                    <a:pt x="32" y="16"/>
                  </a:lnTo>
                  <a:lnTo>
                    <a:pt x="36" y="18"/>
                  </a:lnTo>
                  <a:lnTo>
                    <a:pt x="40" y="20"/>
                  </a:lnTo>
                  <a:lnTo>
                    <a:pt x="46" y="18"/>
                  </a:lnTo>
                  <a:lnTo>
                    <a:pt x="50" y="16"/>
                  </a:lnTo>
                  <a:lnTo>
                    <a:pt x="50" y="16"/>
                  </a:lnTo>
                  <a:lnTo>
                    <a:pt x="52" y="12"/>
                  </a:lnTo>
                  <a:lnTo>
                    <a:pt x="52" y="6"/>
                  </a:lnTo>
                  <a:lnTo>
                    <a:pt x="52" y="6"/>
                  </a:lnTo>
                  <a:lnTo>
                    <a:pt x="48" y="4"/>
                  </a:lnTo>
                  <a:lnTo>
                    <a:pt x="44" y="2"/>
                  </a:lnTo>
                  <a:lnTo>
                    <a:pt x="42" y="4"/>
                  </a:lnTo>
                  <a:lnTo>
                    <a:pt x="38" y="4"/>
                  </a:lnTo>
                  <a:lnTo>
                    <a:pt x="38"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107"/>
            <p:cNvSpPr>
              <a:spLocks/>
            </p:cNvSpPr>
            <p:nvPr/>
          </p:nvSpPr>
          <p:spPr bwMode="auto">
            <a:xfrm>
              <a:off x="7956550" y="1143000"/>
              <a:ext cx="19050" cy="47625"/>
            </a:xfrm>
            <a:custGeom>
              <a:avLst/>
              <a:gdLst/>
              <a:ahLst/>
              <a:cxnLst>
                <a:cxn ang="0">
                  <a:pos x="12" y="0"/>
                </a:cxn>
                <a:cxn ang="0">
                  <a:pos x="12" y="0"/>
                </a:cxn>
                <a:cxn ang="0">
                  <a:pos x="4" y="8"/>
                </a:cxn>
                <a:cxn ang="0">
                  <a:pos x="0" y="16"/>
                </a:cxn>
                <a:cxn ang="0">
                  <a:pos x="0" y="22"/>
                </a:cxn>
                <a:cxn ang="0">
                  <a:pos x="4" y="30"/>
                </a:cxn>
                <a:cxn ang="0">
                  <a:pos x="4" y="30"/>
                </a:cxn>
                <a:cxn ang="0">
                  <a:pos x="8" y="24"/>
                </a:cxn>
                <a:cxn ang="0">
                  <a:pos x="10" y="16"/>
                </a:cxn>
                <a:cxn ang="0">
                  <a:pos x="12" y="0"/>
                </a:cxn>
                <a:cxn ang="0">
                  <a:pos x="12" y="0"/>
                </a:cxn>
              </a:cxnLst>
              <a:rect l="0" t="0" r="r" b="b"/>
              <a:pathLst>
                <a:path w="12" h="30">
                  <a:moveTo>
                    <a:pt x="12" y="0"/>
                  </a:moveTo>
                  <a:lnTo>
                    <a:pt x="12" y="0"/>
                  </a:lnTo>
                  <a:lnTo>
                    <a:pt x="4" y="8"/>
                  </a:lnTo>
                  <a:lnTo>
                    <a:pt x="0" y="16"/>
                  </a:lnTo>
                  <a:lnTo>
                    <a:pt x="0" y="22"/>
                  </a:lnTo>
                  <a:lnTo>
                    <a:pt x="4" y="30"/>
                  </a:lnTo>
                  <a:lnTo>
                    <a:pt x="4" y="30"/>
                  </a:lnTo>
                  <a:lnTo>
                    <a:pt x="8" y="24"/>
                  </a:lnTo>
                  <a:lnTo>
                    <a:pt x="10" y="16"/>
                  </a:lnTo>
                  <a:lnTo>
                    <a:pt x="12" y="0"/>
                  </a:lnTo>
                  <a:lnTo>
                    <a:pt x="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108"/>
            <p:cNvSpPr>
              <a:spLocks/>
            </p:cNvSpPr>
            <p:nvPr/>
          </p:nvSpPr>
          <p:spPr bwMode="auto">
            <a:xfrm>
              <a:off x="7813675" y="1231900"/>
              <a:ext cx="28575" cy="25400"/>
            </a:xfrm>
            <a:custGeom>
              <a:avLst/>
              <a:gdLst/>
              <a:ahLst/>
              <a:cxnLst>
                <a:cxn ang="0">
                  <a:pos x="18" y="0"/>
                </a:cxn>
                <a:cxn ang="0">
                  <a:pos x="18" y="0"/>
                </a:cxn>
                <a:cxn ang="0">
                  <a:pos x="12" y="0"/>
                </a:cxn>
                <a:cxn ang="0">
                  <a:pos x="6" y="0"/>
                </a:cxn>
                <a:cxn ang="0">
                  <a:pos x="2" y="4"/>
                </a:cxn>
                <a:cxn ang="0">
                  <a:pos x="0" y="8"/>
                </a:cxn>
                <a:cxn ang="0">
                  <a:pos x="0" y="8"/>
                </a:cxn>
                <a:cxn ang="0">
                  <a:pos x="0" y="14"/>
                </a:cxn>
                <a:cxn ang="0">
                  <a:pos x="2" y="16"/>
                </a:cxn>
                <a:cxn ang="0">
                  <a:pos x="4" y="16"/>
                </a:cxn>
                <a:cxn ang="0">
                  <a:pos x="4" y="16"/>
                </a:cxn>
                <a:cxn ang="0">
                  <a:pos x="10" y="14"/>
                </a:cxn>
                <a:cxn ang="0">
                  <a:pos x="14" y="10"/>
                </a:cxn>
                <a:cxn ang="0">
                  <a:pos x="18" y="0"/>
                </a:cxn>
                <a:cxn ang="0">
                  <a:pos x="18" y="0"/>
                </a:cxn>
              </a:cxnLst>
              <a:rect l="0" t="0" r="r" b="b"/>
              <a:pathLst>
                <a:path w="18" h="16">
                  <a:moveTo>
                    <a:pt x="18" y="0"/>
                  </a:moveTo>
                  <a:lnTo>
                    <a:pt x="18" y="0"/>
                  </a:lnTo>
                  <a:lnTo>
                    <a:pt x="12" y="0"/>
                  </a:lnTo>
                  <a:lnTo>
                    <a:pt x="6" y="0"/>
                  </a:lnTo>
                  <a:lnTo>
                    <a:pt x="2" y="4"/>
                  </a:lnTo>
                  <a:lnTo>
                    <a:pt x="0" y="8"/>
                  </a:lnTo>
                  <a:lnTo>
                    <a:pt x="0" y="8"/>
                  </a:lnTo>
                  <a:lnTo>
                    <a:pt x="0" y="14"/>
                  </a:lnTo>
                  <a:lnTo>
                    <a:pt x="2" y="16"/>
                  </a:lnTo>
                  <a:lnTo>
                    <a:pt x="4" y="16"/>
                  </a:lnTo>
                  <a:lnTo>
                    <a:pt x="4" y="16"/>
                  </a:lnTo>
                  <a:lnTo>
                    <a:pt x="10" y="14"/>
                  </a:lnTo>
                  <a:lnTo>
                    <a:pt x="14" y="10"/>
                  </a:lnTo>
                  <a:lnTo>
                    <a:pt x="18" y="0"/>
                  </a:lnTo>
                  <a:lnTo>
                    <a:pt x="1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109"/>
            <p:cNvSpPr>
              <a:spLocks/>
            </p:cNvSpPr>
            <p:nvPr/>
          </p:nvSpPr>
          <p:spPr bwMode="auto">
            <a:xfrm>
              <a:off x="6572250" y="882650"/>
              <a:ext cx="15875" cy="34925"/>
            </a:xfrm>
            <a:custGeom>
              <a:avLst/>
              <a:gdLst/>
              <a:ahLst/>
              <a:cxnLst>
                <a:cxn ang="0">
                  <a:pos x="0" y="6"/>
                </a:cxn>
                <a:cxn ang="0">
                  <a:pos x="0" y="6"/>
                </a:cxn>
                <a:cxn ang="0">
                  <a:pos x="0" y="22"/>
                </a:cxn>
                <a:cxn ang="0">
                  <a:pos x="0" y="22"/>
                </a:cxn>
                <a:cxn ang="0">
                  <a:pos x="6" y="20"/>
                </a:cxn>
                <a:cxn ang="0">
                  <a:pos x="10" y="14"/>
                </a:cxn>
                <a:cxn ang="0">
                  <a:pos x="10" y="4"/>
                </a:cxn>
                <a:cxn ang="0">
                  <a:pos x="10" y="4"/>
                </a:cxn>
                <a:cxn ang="0">
                  <a:pos x="8" y="2"/>
                </a:cxn>
                <a:cxn ang="0">
                  <a:pos x="6" y="0"/>
                </a:cxn>
                <a:cxn ang="0">
                  <a:pos x="6" y="0"/>
                </a:cxn>
                <a:cxn ang="0">
                  <a:pos x="2" y="2"/>
                </a:cxn>
                <a:cxn ang="0">
                  <a:pos x="0" y="2"/>
                </a:cxn>
                <a:cxn ang="0">
                  <a:pos x="0" y="6"/>
                </a:cxn>
                <a:cxn ang="0">
                  <a:pos x="0" y="6"/>
                </a:cxn>
              </a:cxnLst>
              <a:rect l="0" t="0" r="r" b="b"/>
              <a:pathLst>
                <a:path w="10" h="22">
                  <a:moveTo>
                    <a:pt x="0" y="6"/>
                  </a:moveTo>
                  <a:lnTo>
                    <a:pt x="0" y="6"/>
                  </a:lnTo>
                  <a:lnTo>
                    <a:pt x="0" y="22"/>
                  </a:lnTo>
                  <a:lnTo>
                    <a:pt x="0" y="22"/>
                  </a:lnTo>
                  <a:lnTo>
                    <a:pt x="6" y="20"/>
                  </a:lnTo>
                  <a:lnTo>
                    <a:pt x="10" y="14"/>
                  </a:lnTo>
                  <a:lnTo>
                    <a:pt x="10" y="4"/>
                  </a:lnTo>
                  <a:lnTo>
                    <a:pt x="10" y="4"/>
                  </a:lnTo>
                  <a:lnTo>
                    <a:pt x="8" y="2"/>
                  </a:lnTo>
                  <a:lnTo>
                    <a:pt x="6" y="0"/>
                  </a:lnTo>
                  <a:lnTo>
                    <a:pt x="6" y="0"/>
                  </a:lnTo>
                  <a:lnTo>
                    <a:pt x="2" y="2"/>
                  </a:lnTo>
                  <a:lnTo>
                    <a:pt x="0" y="2"/>
                  </a:lnTo>
                  <a:lnTo>
                    <a:pt x="0" y="6"/>
                  </a:lnTo>
                  <a:lnTo>
                    <a:pt x="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110"/>
            <p:cNvSpPr>
              <a:spLocks/>
            </p:cNvSpPr>
            <p:nvPr/>
          </p:nvSpPr>
          <p:spPr bwMode="auto">
            <a:xfrm>
              <a:off x="7953375" y="1543050"/>
              <a:ext cx="57150" cy="9525"/>
            </a:xfrm>
            <a:custGeom>
              <a:avLst/>
              <a:gdLst/>
              <a:ahLst/>
              <a:cxnLst>
                <a:cxn ang="0">
                  <a:pos x="0" y="6"/>
                </a:cxn>
                <a:cxn ang="0">
                  <a:pos x="0" y="6"/>
                </a:cxn>
                <a:cxn ang="0">
                  <a:pos x="28" y="6"/>
                </a:cxn>
                <a:cxn ang="0">
                  <a:pos x="32" y="6"/>
                </a:cxn>
                <a:cxn ang="0">
                  <a:pos x="36" y="2"/>
                </a:cxn>
                <a:cxn ang="0">
                  <a:pos x="36" y="2"/>
                </a:cxn>
                <a:cxn ang="0">
                  <a:pos x="32" y="2"/>
                </a:cxn>
                <a:cxn ang="0">
                  <a:pos x="28" y="2"/>
                </a:cxn>
                <a:cxn ang="0">
                  <a:pos x="18" y="0"/>
                </a:cxn>
                <a:cxn ang="0">
                  <a:pos x="10" y="0"/>
                </a:cxn>
                <a:cxn ang="0">
                  <a:pos x="6" y="2"/>
                </a:cxn>
                <a:cxn ang="0">
                  <a:pos x="0" y="6"/>
                </a:cxn>
                <a:cxn ang="0">
                  <a:pos x="0" y="6"/>
                </a:cxn>
              </a:cxnLst>
              <a:rect l="0" t="0" r="r" b="b"/>
              <a:pathLst>
                <a:path w="36" h="6">
                  <a:moveTo>
                    <a:pt x="0" y="6"/>
                  </a:moveTo>
                  <a:lnTo>
                    <a:pt x="0" y="6"/>
                  </a:lnTo>
                  <a:lnTo>
                    <a:pt x="28" y="6"/>
                  </a:lnTo>
                  <a:lnTo>
                    <a:pt x="32" y="6"/>
                  </a:lnTo>
                  <a:lnTo>
                    <a:pt x="36" y="2"/>
                  </a:lnTo>
                  <a:lnTo>
                    <a:pt x="36" y="2"/>
                  </a:lnTo>
                  <a:lnTo>
                    <a:pt x="32" y="2"/>
                  </a:lnTo>
                  <a:lnTo>
                    <a:pt x="28" y="2"/>
                  </a:lnTo>
                  <a:lnTo>
                    <a:pt x="18" y="0"/>
                  </a:lnTo>
                  <a:lnTo>
                    <a:pt x="10" y="0"/>
                  </a:lnTo>
                  <a:lnTo>
                    <a:pt x="6" y="2"/>
                  </a:lnTo>
                  <a:lnTo>
                    <a:pt x="0" y="6"/>
                  </a:lnTo>
                  <a:lnTo>
                    <a:pt x="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111"/>
            <p:cNvSpPr>
              <a:spLocks/>
            </p:cNvSpPr>
            <p:nvPr/>
          </p:nvSpPr>
          <p:spPr bwMode="auto">
            <a:xfrm>
              <a:off x="6619875" y="930275"/>
              <a:ext cx="38100" cy="25400"/>
            </a:xfrm>
            <a:custGeom>
              <a:avLst/>
              <a:gdLst/>
              <a:ahLst/>
              <a:cxnLst>
                <a:cxn ang="0">
                  <a:pos x="24" y="0"/>
                </a:cxn>
                <a:cxn ang="0">
                  <a:pos x="24" y="0"/>
                </a:cxn>
                <a:cxn ang="0">
                  <a:pos x="18" y="2"/>
                </a:cxn>
                <a:cxn ang="0">
                  <a:pos x="12" y="2"/>
                </a:cxn>
                <a:cxn ang="0">
                  <a:pos x="6" y="2"/>
                </a:cxn>
                <a:cxn ang="0">
                  <a:pos x="0" y="4"/>
                </a:cxn>
                <a:cxn ang="0">
                  <a:pos x="0" y="4"/>
                </a:cxn>
                <a:cxn ang="0">
                  <a:pos x="20" y="16"/>
                </a:cxn>
                <a:cxn ang="0">
                  <a:pos x="20" y="16"/>
                </a:cxn>
                <a:cxn ang="0">
                  <a:pos x="24" y="0"/>
                </a:cxn>
                <a:cxn ang="0">
                  <a:pos x="24" y="0"/>
                </a:cxn>
              </a:cxnLst>
              <a:rect l="0" t="0" r="r" b="b"/>
              <a:pathLst>
                <a:path w="24" h="16">
                  <a:moveTo>
                    <a:pt x="24" y="0"/>
                  </a:moveTo>
                  <a:lnTo>
                    <a:pt x="24" y="0"/>
                  </a:lnTo>
                  <a:lnTo>
                    <a:pt x="18" y="2"/>
                  </a:lnTo>
                  <a:lnTo>
                    <a:pt x="12" y="2"/>
                  </a:lnTo>
                  <a:lnTo>
                    <a:pt x="6" y="2"/>
                  </a:lnTo>
                  <a:lnTo>
                    <a:pt x="0" y="4"/>
                  </a:lnTo>
                  <a:lnTo>
                    <a:pt x="0" y="4"/>
                  </a:lnTo>
                  <a:lnTo>
                    <a:pt x="20" y="16"/>
                  </a:lnTo>
                  <a:lnTo>
                    <a:pt x="20" y="16"/>
                  </a:lnTo>
                  <a:lnTo>
                    <a:pt x="24" y="0"/>
                  </a:lnTo>
                  <a:lnTo>
                    <a:pt x="2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112"/>
            <p:cNvSpPr>
              <a:spLocks/>
            </p:cNvSpPr>
            <p:nvPr/>
          </p:nvSpPr>
          <p:spPr bwMode="auto">
            <a:xfrm>
              <a:off x="7997825" y="1701800"/>
              <a:ext cx="41275" cy="28575"/>
            </a:xfrm>
            <a:custGeom>
              <a:avLst/>
              <a:gdLst/>
              <a:ahLst/>
              <a:cxnLst>
                <a:cxn ang="0">
                  <a:pos x="6" y="16"/>
                </a:cxn>
                <a:cxn ang="0">
                  <a:pos x="6" y="16"/>
                </a:cxn>
                <a:cxn ang="0">
                  <a:pos x="10" y="12"/>
                </a:cxn>
                <a:cxn ang="0">
                  <a:pos x="14" y="8"/>
                </a:cxn>
                <a:cxn ang="0">
                  <a:pos x="26" y="0"/>
                </a:cxn>
                <a:cxn ang="0">
                  <a:pos x="26" y="0"/>
                </a:cxn>
                <a:cxn ang="0">
                  <a:pos x="18" y="0"/>
                </a:cxn>
                <a:cxn ang="0">
                  <a:pos x="12" y="2"/>
                </a:cxn>
                <a:cxn ang="0">
                  <a:pos x="2" y="10"/>
                </a:cxn>
                <a:cxn ang="0">
                  <a:pos x="2" y="10"/>
                </a:cxn>
                <a:cxn ang="0">
                  <a:pos x="0" y="12"/>
                </a:cxn>
                <a:cxn ang="0">
                  <a:pos x="2" y="16"/>
                </a:cxn>
                <a:cxn ang="0">
                  <a:pos x="2" y="16"/>
                </a:cxn>
                <a:cxn ang="0">
                  <a:pos x="4" y="18"/>
                </a:cxn>
                <a:cxn ang="0">
                  <a:pos x="6" y="16"/>
                </a:cxn>
                <a:cxn ang="0">
                  <a:pos x="6" y="16"/>
                </a:cxn>
              </a:cxnLst>
              <a:rect l="0" t="0" r="r" b="b"/>
              <a:pathLst>
                <a:path w="26" h="18">
                  <a:moveTo>
                    <a:pt x="6" y="16"/>
                  </a:moveTo>
                  <a:lnTo>
                    <a:pt x="6" y="16"/>
                  </a:lnTo>
                  <a:lnTo>
                    <a:pt x="10" y="12"/>
                  </a:lnTo>
                  <a:lnTo>
                    <a:pt x="14" y="8"/>
                  </a:lnTo>
                  <a:lnTo>
                    <a:pt x="26" y="0"/>
                  </a:lnTo>
                  <a:lnTo>
                    <a:pt x="26" y="0"/>
                  </a:lnTo>
                  <a:lnTo>
                    <a:pt x="18" y="0"/>
                  </a:lnTo>
                  <a:lnTo>
                    <a:pt x="12" y="2"/>
                  </a:lnTo>
                  <a:lnTo>
                    <a:pt x="2" y="10"/>
                  </a:lnTo>
                  <a:lnTo>
                    <a:pt x="2" y="10"/>
                  </a:lnTo>
                  <a:lnTo>
                    <a:pt x="0" y="12"/>
                  </a:lnTo>
                  <a:lnTo>
                    <a:pt x="2" y="16"/>
                  </a:lnTo>
                  <a:lnTo>
                    <a:pt x="2" y="16"/>
                  </a:lnTo>
                  <a:lnTo>
                    <a:pt x="4" y="18"/>
                  </a:lnTo>
                  <a:lnTo>
                    <a:pt x="6" y="16"/>
                  </a:lnTo>
                  <a:lnTo>
                    <a:pt x="6"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113"/>
            <p:cNvSpPr>
              <a:spLocks/>
            </p:cNvSpPr>
            <p:nvPr/>
          </p:nvSpPr>
          <p:spPr bwMode="auto">
            <a:xfrm>
              <a:off x="5276850" y="311150"/>
              <a:ext cx="31750" cy="19050"/>
            </a:xfrm>
            <a:custGeom>
              <a:avLst/>
              <a:gdLst/>
              <a:ahLst/>
              <a:cxnLst>
                <a:cxn ang="0">
                  <a:pos x="6" y="2"/>
                </a:cxn>
                <a:cxn ang="0">
                  <a:pos x="6" y="2"/>
                </a:cxn>
                <a:cxn ang="0">
                  <a:pos x="2" y="4"/>
                </a:cxn>
                <a:cxn ang="0">
                  <a:pos x="0" y="8"/>
                </a:cxn>
                <a:cxn ang="0">
                  <a:pos x="0" y="8"/>
                </a:cxn>
                <a:cxn ang="0">
                  <a:pos x="4" y="8"/>
                </a:cxn>
                <a:cxn ang="0">
                  <a:pos x="8" y="10"/>
                </a:cxn>
                <a:cxn ang="0">
                  <a:pos x="8" y="10"/>
                </a:cxn>
                <a:cxn ang="0">
                  <a:pos x="14" y="12"/>
                </a:cxn>
                <a:cxn ang="0">
                  <a:pos x="16" y="10"/>
                </a:cxn>
                <a:cxn ang="0">
                  <a:pos x="20" y="8"/>
                </a:cxn>
                <a:cxn ang="0">
                  <a:pos x="20" y="8"/>
                </a:cxn>
                <a:cxn ang="0">
                  <a:pos x="18" y="4"/>
                </a:cxn>
                <a:cxn ang="0">
                  <a:pos x="18" y="4"/>
                </a:cxn>
                <a:cxn ang="0">
                  <a:pos x="16" y="2"/>
                </a:cxn>
                <a:cxn ang="0">
                  <a:pos x="12" y="0"/>
                </a:cxn>
                <a:cxn ang="0">
                  <a:pos x="6" y="2"/>
                </a:cxn>
                <a:cxn ang="0">
                  <a:pos x="6" y="2"/>
                </a:cxn>
              </a:cxnLst>
              <a:rect l="0" t="0" r="r" b="b"/>
              <a:pathLst>
                <a:path w="20" h="12">
                  <a:moveTo>
                    <a:pt x="6" y="2"/>
                  </a:moveTo>
                  <a:lnTo>
                    <a:pt x="6" y="2"/>
                  </a:lnTo>
                  <a:lnTo>
                    <a:pt x="2" y="4"/>
                  </a:lnTo>
                  <a:lnTo>
                    <a:pt x="0" y="8"/>
                  </a:lnTo>
                  <a:lnTo>
                    <a:pt x="0" y="8"/>
                  </a:lnTo>
                  <a:lnTo>
                    <a:pt x="4" y="8"/>
                  </a:lnTo>
                  <a:lnTo>
                    <a:pt x="8" y="10"/>
                  </a:lnTo>
                  <a:lnTo>
                    <a:pt x="8" y="10"/>
                  </a:lnTo>
                  <a:lnTo>
                    <a:pt x="14" y="12"/>
                  </a:lnTo>
                  <a:lnTo>
                    <a:pt x="16" y="10"/>
                  </a:lnTo>
                  <a:lnTo>
                    <a:pt x="20" y="8"/>
                  </a:lnTo>
                  <a:lnTo>
                    <a:pt x="20" y="8"/>
                  </a:lnTo>
                  <a:lnTo>
                    <a:pt x="18" y="4"/>
                  </a:lnTo>
                  <a:lnTo>
                    <a:pt x="18" y="4"/>
                  </a:lnTo>
                  <a:lnTo>
                    <a:pt x="16" y="2"/>
                  </a:lnTo>
                  <a:lnTo>
                    <a:pt x="12" y="0"/>
                  </a:lnTo>
                  <a:lnTo>
                    <a:pt x="6" y="2"/>
                  </a:lnTo>
                  <a:lnTo>
                    <a:pt x="6"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114"/>
            <p:cNvSpPr>
              <a:spLocks/>
            </p:cNvSpPr>
            <p:nvPr/>
          </p:nvSpPr>
          <p:spPr bwMode="auto">
            <a:xfrm>
              <a:off x="5248275" y="260350"/>
              <a:ext cx="41275" cy="15875"/>
            </a:xfrm>
            <a:custGeom>
              <a:avLst/>
              <a:gdLst/>
              <a:ahLst/>
              <a:cxnLst>
                <a:cxn ang="0">
                  <a:pos x="22" y="10"/>
                </a:cxn>
                <a:cxn ang="0">
                  <a:pos x="22" y="10"/>
                </a:cxn>
                <a:cxn ang="0">
                  <a:pos x="26" y="6"/>
                </a:cxn>
                <a:cxn ang="0">
                  <a:pos x="26" y="6"/>
                </a:cxn>
                <a:cxn ang="0">
                  <a:pos x="26" y="4"/>
                </a:cxn>
                <a:cxn ang="0">
                  <a:pos x="24" y="4"/>
                </a:cxn>
                <a:cxn ang="0">
                  <a:pos x="24" y="4"/>
                </a:cxn>
                <a:cxn ang="0">
                  <a:pos x="12" y="0"/>
                </a:cxn>
                <a:cxn ang="0">
                  <a:pos x="6" y="0"/>
                </a:cxn>
                <a:cxn ang="0">
                  <a:pos x="0" y="0"/>
                </a:cxn>
                <a:cxn ang="0">
                  <a:pos x="0" y="0"/>
                </a:cxn>
                <a:cxn ang="0">
                  <a:pos x="6" y="6"/>
                </a:cxn>
                <a:cxn ang="0">
                  <a:pos x="10" y="8"/>
                </a:cxn>
                <a:cxn ang="0">
                  <a:pos x="16" y="10"/>
                </a:cxn>
                <a:cxn ang="0">
                  <a:pos x="22" y="10"/>
                </a:cxn>
                <a:cxn ang="0">
                  <a:pos x="22" y="10"/>
                </a:cxn>
              </a:cxnLst>
              <a:rect l="0" t="0" r="r" b="b"/>
              <a:pathLst>
                <a:path w="26" h="10">
                  <a:moveTo>
                    <a:pt x="22" y="10"/>
                  </a:moveTo>
                  <a:lnTo>
                    <a:pt x="22" y="10"/>
                  </a:lnTo>
                  <a:lnTo>
                    <a:pt x="26" y="6"/>
                  </a:lnTo>
                  <a:lnTo>
                    <a:pt x="26" y="6"/>
                  </a:lnTo>
                  <a:lnTo>
                    <a:pt x="26" y="4"/>
                  </a:lnTo>
                  <a:lnTo>
                    <a:pt x="24" y="4"/>
                  </a:lnTo>
                  <a:lnTo>
                    <a:pt x="24" y="4"/>
                  </a:lnTo>
                  <a:lnTo>
                    <a:pt x="12" y="0"/>
                  </a:lnTo>
                  <a:lnTo>
                    <a:pt x="6" y="0"/>
                  </a:lnTo>
                  <a:lnTo>
                    <a:pt x="0" y="0"/>
                  </a:lnTo>
                  <a:lnTo>
                    <a:pt x="0" y="0"/>
                  </a:lnTo>
                  <a:lnTo>
                    <a:pt x="6" y="6"/>
                  </a:lnTo>
                  <a:lnTo>
                    <a:pt x="10" y="8"/>
                  </a:lnTo>
                  <a:lnTo>
                    <a:pt x="16" y="10"/>
                  </a:lnTo>
                  <a:lnTo>
                    <a:pt x="22" y="10"/>
                  </a:lnTo>
                  <a:lnTo>
                    <a:pt x="2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115"/>
            <p:cNvSpPr>
              <a:spLocks/>
            </p:cNvSpPr>
            <p:nvPr/>
          </p:nvSpPr>
          <p:spPr bwMode="auto">
            <a:xfrm>
              <a:off x="8277225" y="317500"/>
              <a:ext cx="53975" cy="6350"/>
            </a:xfrm>
            <a:custGeom>
              <a:avLst/>
              <a:gdLst/>
              <a:ahLst/>
              <a:cxnLst>
                <a:cxn ang="0">
                  <a:pos x="34" y="4"/>
                </a:cxn>
                <a:cxn ang="0">
                  <a:pos x="34" y="4"/>
                </a:cxn>
                <a:cxn ang="0">
                  <a:pos x="18" y="0"/>
                </a:cxn>
                <a:cxn ang="0">
                  <a:pos x="0" y="0"/>
                </a:cxn>
                <a:cxn ang="0">
                  <a:pos x="0" y="0"/>
                </a:cxn>
                <a:cxn ang="0">
                  <a:pos x="18" y="4"/>
                </a:cxn>
                <a:cxn ang="0">
                  <a:pos x="26" y="4"/>
                </a:cxn>
                <a:cxn ang="0">
                  <a:pos x="34" y="4"/>
                </a:cxn>
                <a:cxn ang="0">
                  <a:pos x="34" y="4"/>
                </a:cxn>
              </a:cxnLst>
              <a:rect l="0" t="0" r="r" b="b"/>
              <a:pathLst>
                <a:path w="34" h="4">
                  <a:moveTo>
                    <a:pt x="34" y="4"/>
                  </a:moveTo>
                  <a:lnTo>
                    <a:pt x="34" y="4"/>
                  </a:lnTo>
                  <a:lnTo>
                    <a:pt x="18" y="0"/>
                  </a:lnTo>
                  <a:lnTo>
                    <a:pt x="0" y="0"/>
                  </a:lnTo>
                  <a:lnTo>
                    <a:pt x="0" y="0"/>
                  </a:lnTo>
                  <a:lnTo>
                    <a:pt x="18" y="4"/>
                  </a:lnTo>
                  <a:lnTo>
                    <a:pt x="26" y="4"/>
                  </a:lnTo>
                  <a:lnTo>
                    <a:pt x="34" y="4"/>
                  </a:lnTo>
                  <a:lnTo>
                    <a:pt x="34"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116"/>
            <p:cNvSpPr>
              <a:spLocks/>
            </p:cNvSpPr>
            <p:nvPr/>
          </p:nvSpPr>
          <p:spPr bwMode="auto">
            <a:xfrm>
              <a:off x="5511800" y="434975"/>
              <a:ext cx="25400" cy="15875"/>
            </a:xfrm>
            <a:custGeom>
              <a:avLst/>
              <a:gdLst/>
              <a:ahLst/>
              <a:cxnLst>
                <a:cxn ang="0">
                  <a:pos x="8" y="10"/>
                </a:cxn>
                <a:cxn ang="0">
                  <a:pos x="8" y="10"/>
                </a:cxn>
                <a:cxn ang="0">
                  <a:pos x="12" y="8"/>
                </a:cxn>
                <a:cxn ang="0">
                  <a:pos x="14" y="8"/>
                </a:cxn>
                <a:cxn ang="0">
                  <a:pos x="16" y="4"/>
                </a:cxn>
                <a:cxn ang="0">
                  <a:pos x="16" y="4"/>
                </a:cxn>
                <a:cxn ang="0">
                  <a:pos x="16" y="2"/>
                </a:cxn>
                <a:cxn ang="0">
                  <a:pos x="14" y="0"/>
                </a:cxn>
                <a:cxn ang="0">
                  <a:pos x="8" y="0"/>
                </a:cxn>
                <a:cxn ang="0">
                  <a:pos x="8" y="0"/>
                </a:cxn>
                <a:cxn ang="0">
                  <a:pos x="2" y="0"/>
                </a:cxn>
                <a:cxn ang="0">
                  <a:pos x="0" y="2"/>
                </a:cxn>
                <a:cxn ang="0">
                  <a:pos x="0" y="6"/>
                </a:cxn>
                <a:cxn ang="0">
                  <a:pos x="0" y="6"/>
                </a:cxn>
                <a:cxn ang="0">
                  <a:pos x="0" y="8"/>
                </a:cxn>
                <a:cxn ang="0">
                  <a:pos x="2" y="10"/>
                </a:cxn>
                <a:cxn ang="0">
                  <a:pos x="8" y="10"/>
                </a:cxn>
                <a:cxn ang="0">
                  <a:pos x="8" y="10"/>
                </a:cxn>
              </a:cxnLst>
              <a:rect l="0" t="0" r="r" b="b"/>
              <a:pathLst>
                <a:path w="16" h="10">
                  <a:moveTo>
                    <a:pt x="8" y="10"/>
                  </a:moveTo>
                  <a:lnTo>
                    <a:pt x="8" y="10"/>
                  </a:lnTo>
                  <a:lnTo>
                    <a:pt x="12" y="8"/>
                  </a:lnTo>
                  <a:lnTo>
                    <a:pt x="14" y="8"/>
                  </a:lnTo>
                  <a:lnTo>
                    <a:pt x="16" y="4"/>
                  </a:lnTo>
                  <a:lnTo>
                    <a:pt x="16" y="4"/>
                  </a:lnTo>
                  <a:lnTo>
                    <a:pt x="16" y="2"/>
                  </a:lnTo>
                  <a:lnTo>
                    <a:pt x="14" y="0"/>
                  </a:lnTo>
                  <a:lnTo>
                    <a:pt x="8" y="0"/>
                  </a:lnTo>
                  <a:lnTo>
                    <a:pt x="8" y="0"/>
                  </a:lnTo>
                  <a:lnTo>
                    <a:pt x="2" y="0"/>
                  </a:lnTo>
                  <a:lnTo>
                    <a:pt x="0" y="2"/>
                  </a:lnTo>
                  <a:lnTo>
                    <a:pt x="0" y="6"/>
                  </a:lnTo>
                  <a:lnTo>
                    <a:pt x="0" y="6"/>
                  </a:lnTo>
                  <a:lnTo>
                    <a:pt x="0" y="8"/>
                  </a:lnTo>
                  <a:lnTo>
                    <a:pt x="2" y="10"/>
                  </a:lnTo>
                  <a:lnTo>
                    <a:pt x="8" y="10"/>
                  </a:lnTo>
                  <a:lnTo>
                    <a:pt x="8"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117"/>
            <p:cNvSpPr>
              <a:spLocks/>
            </p:cNvSpPr>
            <p:nvPr/>
          </p:nvSpPr>
          <p:spPr bwMode="auto">
            <a:xfrm>
              <a:off x="8108950" y="996950"/>
              <a:ext cx="25400" cy="22225"/>
            </a:xfrm>
            <a:custGeom>
              <a:avLst/>
              <a:gdLst/>
              <a:ahLst/>
              <a:cxnLst>
                <a:cxn ang="0">
                  <a:pos x="14" y="6"/>
                </a:cxn>
                <a:cxn ang="0">
                  <a:pos x="14" y="6"/>
                </a:cxn>
                <a:cxn ang="0">
                  <a:pos x="16" y="4"/>
                </a:cxn>
                <a:cxn ang="0">
                  <a:pos x="16" y="2"/>
                </a:cxn>
                <a:cxn ang="0">
                  <a:pos x="16" y="2"/>
                </a:cxn>
                <a:cxn ang="0">
                  <a:pos x="14" y="0"/>
                </a:cxn>
                <a:cxn ang="0">
                  <a:pos x="14" y="0"/>
                </a:cxn>
                <a:cxn ang="0">
                  <a:pos x="8" y="0"/>
                </a:cxn>
                <a:cxn ang="0">
                  <a:pos x="2" y="2"/>
                </a:cxn>
                <a:cxn ang="0">
                  <a:pos x="2" y="2"/>
                </a:cxn>
                <a:cxn ang="0">
                  <a:pos x="0" y="4"/>
                </a:cxn>
                <a:cxn ang="0">
                  <a:pos x="0" y="8"/>
                </a:cxn>
                <a:cxn ang="0">
                  <a:pos x="0" y="10"/>
                </a:cxn>
                <a:cxn ang="0">
                  <a:pos x="2" y="14"/>
                </a:cxn>
                <a:cxn ang="0">
                  <a:pos x="2" y="14"/>
                </a:cxn>
                <a:cxn ang="0">
                  <a:pos x="6" y="8"/>
                </a:cxn>
                <a:cxn ang="0">
                  <a:pos x="10" y="6"/>
                </a:cxn>
                <a:cxn ang="0">
                  <a:pos x="14" y="6"/>
                </a:cxn>
                <a:cxn ang="0">
                  <a:pos x="14" y="6"/>
                </a:cxn>
              </a:cxnLst>
              <a:rect l="0" t="0" r="r" b="b"/>
              <a:pathLst>
                <a:path w="16" h="14">
                  <a:moveTo>
                    <a:pt x="14" y="6"/>
                  </a:moveTo>
                  <a:lnTo>
                    <a:pt x="14" y="6"/>
                  </a:lnTo>
                  <a:lnTo>
                    <a:pt x="16" y="4"/>
                  </a:lnTo>
                  <a:lnTo>
                    <a:pt x="16" y="2"/>
                  </a:lnTo>
                  <a:lnTo>
                    <a:pt x="16" y="2"/>
                  </a:lnTo>
                  <a:lnTo>
                    <a:pt x="14" y="0"/>
                  </a:lnTo>
                  <a:lnTo>
                    <a:pt x="14" y="0"/>
                  </a:lnTo>
                  <a:lnTo>
                    <a:pt x="8" y="0"/>
                  </a:lnTo>
                  <a:lnTo>
                    <a:pt x="2" y="2"/>
                  </a:lnTo>
                  <a:lnTo>
                    <a:pt x="2" y="2"/>
                  </a:lnTo>
                  <a:lnTo>
                    <a:pt x="0" y="4"/>
                  </a:lnTo>
                  <a:lnTo>
                    <a:pt x="0" y="8"/>
                  </a:lnTo>
                  <a:lnTo>
                    <a:pt x="0" y="10"/>
                  </a:lnTo>
                  <a:lnTo>
                    <a:pt x="2" y="14"/>
                  </a:lnTo>
                  <a:lnTo>
                    <a:pt x="2" y="14"/>
                  </a:lnTo>
                  <a:lnTo>
                    <a:pt x="6" y="8"/>
                  </a:lnTo>
                  <a:lnTo>
                    <a:pt x="10" y="6"/>
                  </a:lnTo>
                  <a:lnTo>
                    <a:pt x="14" y="6"/>
                  </a:lnTo>
                  <a:lnTo>
                    <a:pt x="14"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5" name="Freeform 118"/>
            <p:cNvSpPr>
              <a:spLocks/>
            </p:cNvSpPr>
            <p:nvPr/>
          </p:nvSpPr>
          <p:spPr bwMode="auto">
            <a:xfrm>
              <a:off x="8229600" y="32067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119"/>
            <p:cNvSpPr>
              <a:spLocks/>
            </p:cNvSpPr>
            <p:nvPr/>
          </p:nvSpPr>
          <p:spPr bwMode="auto">
            <a:xfrm>
              <a:off x="8229600" y="307975"/>
              <a:ext cx="31750" cy="15875"/>
            </a:xfrm>
            <a:custGeom>
              <a:avLst/>
              <a:gdLst/>
              <a:ahLst/>
              <a:cxnLst>
                <a:cxn ang="0">
                  <a:pos x="18" y="8"/>
                </a:cxn>
                <a:cxn ang="0">
                  <a:pos x="18" y="8"/>
                </a:cxn>
                <a:cxn ang="0">
                  <a:pos x="20" y="4"/>
                </a:cxn>
                <a:cxn ang="0">
                  <a:pos x="20" y="4"/>
                </a:cxn>
                <a:cxn ang="0">
                  <a:pos x="18" y="2"/>
                </a:cxn>
                <a:cxn ang="0">
                  <a:pos x="16" y="2"/>
                </a:cxn>
                <a:cxn ang="0">
                  <a:pos x="16" y="2"/>
                </a:cxn>
                <a:cxn ang="0">
                  <a:pos x="12" y="0"/>
                </a:cxn>
                <a:cxn ang="0">
                  <a:pos x="8" y="2"/>
                </a:cxn>
                <a:cxn ang="0">
                  <a:pos x="0" y="8"/>
                </a:cxn>
                <a:cxn ang="0">
                  <a:pos x="0" y="8"/>
                </a:cxn>
                <a:cxn ang="0">
                  <a:pos x="4" y="10"/>
                </a:cxn>
                <a:cxn ang="0">
                  <a:pos x="8" y="10"/>
                </a:cxn>
                <a:cxn ang="0">
                  <a:pos x="14" y="8"/>
                </a:cxn>
                <a:cxn ang="0">
                  <a:pos x="18" y="8"/>
                </a:cxn>
                <a:cxn ang="0">
                  <a:pos x="18" y="8"/>
                </a:cxn>
              </a:cxnLst>
              <a:rect l="0" t="0" r="r" b="b"/>
              <a:pathLst>
                <a:path w="20" h="10">
                  <a:moveTo>
                    <a:pt x="18" y="8"/>
                  </a:moveTo>
                  <a:lnTo>
                    <a:pt x="18" y="8"/>
                  </a:lnTo>
                  <a:lnTo>
                    <a:pt x="20" y="4"/>
                  </a:lnTo>
                  <a:lnTo>
                    <a:pt x="20" y="4"/>
                  </a:lnTo>
                  <a:lnTo>
                    <a:pt x="18" y="2"/>
                  </a:lnTo>
                  <a:lnTo>
                    <a:pt x="16" y="2"/>
                  </a:lnTo>
                  <a:lnTo>
                    <a:pt x="16" y="2"/>
                  </a:lnTo>
                  <a:lnTo>
                    <a:pt x="12" y="0"/>
                  </a:lnTo>
                  <a:lnTo>
                    <a:pt x="8" y="2"/>
                  </a:lnTo>
                  <a:lnTo>
                    <a:pt x="0" y="8"/>
                  </a:lnTo>
                  <a:lnTo>
                    <a:pt x="0" y="8"/>
                  </a:lnTo>
                  <a:lnTo>
                    <a:pt x="4" y="10"/>
                  </a:lnTo>
                  <a:lnTo>
                    <a:pt x="8" y="10"/>
                  </a:lnTo>
                  <a:lnTo>
                    <a:pt x="14" y="8"/>
                  </a:lnTo>
                  <a:lnTo>
                    <a:pt x="18" y="8"/>
                  </a:lnTo>
                  <a:lnTo>
                    <a:pt x="1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7" name="Freeform 120"/>
            <p:cNvSpPr>
              <a:spLocks/>
            </p:cNvSpPr>
            <p:nvPr/>
          </p:nvSpPr>
          <p:spPr bwMode="auto">
            <a:xfrm>
              <a:off x="4552950" y="600075"/>
              <a:ext cx="25400" cy="19050"/>
            </a:xfrm>
            <a:custGeom>
              <a:avLst/>
              <a:gdLst/>
              <a:ahLst/>
              <a:cxnLst>
                <a:cxn ang="0">
                  <a:pos x="0" y="12"/>
                </a:cxn>
                <a:cxn ang="0">
                  <a:pos x="0" y="12"/>
                </a:cxn>
                <a:cxn ang="0">
                  <a:pos x="6" y="12"/>
                </a:cxn>
                <a:cxn ang="0">
                  <a:pos x="10" y="12"/>
                </a:cxn>
                <a:cxn ang="0">
                  <a:pos x="16" y="6"/>
                </a:cxn>
                <a:cxn ang="0">
                  <a:pos x="16" y="6"/>
                </a:cxn>
                <a:cxn ang="0">
                  <a:pos x="14" y="0"/>
                </a:cxn>
                <a:cxn ang="0">
                  <a:pos x="14" y="0"/>
                </a:cxn>
                <a:cxn ang="0">
                  <a:pos x="10" y="4"/>
                </a:cxn>
                <a:cxn ang="0">
                  <a:pos x="6" y="4"/>
                </a:cxn>
                <a:cxn ang="0">
                  <a:pos x="2" y="8"/>
                </a:cxn>
                <a:cxn ang="0">
                  <a:pos x="0" y="12"/>
                </a:cxn>
                <a:cxn ang="0">
                  <a:pos x="0" y="12"/>
                </a:cxn>
              </a:cxnLst>
              <a:rect l="0" t="0" r="r" b="b"/>
              <a:pathLst>
                <a:path w="16" h="12">
                  <a:moveTo>
                    <a:pt x="0" y="12"/>
                  </a:moveTo>
                  <a:lnTo>
                    <a:pt x="0" y="12"/>
                  </a:lnTo>
                  <a:lnTo>
                    <a:pt x="6" y="12"/>
                  </a:lnTo>
                  <a:lnTo>
                    <a:pt x="10" y="12"/>
                  </a:lnTo>
                  <a:lnTo>
                    <a:pt x="16" y="6"/>
                  </a:lnTo>
                  <a:lnTo>
                    <a:pt x="16" y="6"/>
                  </a:lnTo>
                  <a:lnTo>
                    <a:pt x="14" y="0"/>
                  </a:lnTo>
                  <a:lnTo>
                    <a:pt x="14" y="0"/>
                  </a:lnTo>
                  <a:lnTo>
                    <a:pt x="10" y="4"/>
                  </a:lnTo>
                  <a:lnTo>
                    <a:pt x="6" y="4"/>
                  </a:lnTo>
                  <a:lnTo>
                    <a:pt x="2" y="8"/>
                  </a:lnTo>
                  <a:lnTo>
                    <a:pt x="0" y="12"/>
                  </a:lnTo>
                  <a:lnTo>
                    <a:pt x="0"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8" name="Freeform 121"/>
            <p:cNvSpPr>
              <a:spLocks/>
            </p:cNvSpPr>
            <p:nvPr/>
          </p:nvSpPr>
          <p:spPr bwMode="auto">
            <a:xfrm>
              <a:off x="8054975" y="1606550"/>
              <a:ext cx="28575" cy="9525"/>
            </a:xfrm>
            <a:custGeom>
              <a:avLst/>
              <a:gdLst/>
              <a:ahLst/>
              <a:cxnLst>
                <a:cxn ang="0">
                  <a:pos x="0" y="6"/>
                </a:cxn>
                <a:cxn ang="0">
                  <a:pos x="0" y="6"/>
                </a:cxn>
                <a:cxn ang="0">
                  <a:pos x="10" y="6"/>
                </a:cxn>
                <a:cxn ang="0">
                  <a:pos x="18" y="6"/>
                </a:cxn>
                <a:cxn ang="0">
                  <a:pos x="18" y="6"/>
                </a:cxn>
                <a:cxn ang="0">
                  <a:pos x="12" y="2"/>
                </a:cxn>
                <a:cxn ang="0">
                  <a:pos x="8" y="0"/>
                </a:cxn>
                <a:cxn ang="0">
                  <a:pos x="4" y="2"/>
                </a:cxn>
                <a:cxn ang="0">
                  <a:pos x="0" y="6"/>
                </a:cxn>
                <a:cxn ang="0">
                  <a:pos x="0" y="6"/>
                </a:cxn>
              </a:cxnLst>
              <a:rect l="0" t="0" r="r" b="b"/>
              <a:pathLst>
                <a:path w="18" h="6">
                  <a:moveTo>
                    <a:pt x="0" y="6"/>
                  </a:moveTo>
                  <a:lnTo>
                    <a:pt x="0" y="6"/>
                  </a:lnTo>
                  <a:lnTo>
                    <a:pt x="10" y="6"/>
                  </a:lnTo>
                  <a:lnTo>
                    <a:pt x="18" y="6"/>
                  </a:lnTo>
                  <a:lnTo>
                    <a:pt x="18" y="6"/>
                  </a:lnTo>
                  <a:lnTo>
                    <a:pt x="12" y="2"/>
                  </a:lnTo>
                  <a:lnTo>
                    <a:pt x="8" y="0"/>
                  </a:lnTo>
                  <a:lnTo>
                    <a:pt x="4" y="2"/>
                  </a:lnTo>
                  <a:lnTo>
                    <a:pt x="0" y="6"/>
                  </a:lnTo>
                  <a:lnTo>
                    <a:pt x="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9" name="Freeform 122"/>
            <p:cNvSpPr>
              <a:spLocks/>
            </p:cNvSpPr>
            <p:nvPr/>
          </p:nvSpPr>
          <p:spPr bwMode="auto">
            <a:xfrm>
              <a:off x="8207375" y="339725"/>
              <a:ext cx="34925" cy="12700"/>
            </a:xfrm>
            <a:custGeom>
              <a:avLst/>
              <a:gdLst/>
              <a:ahLst/>
              <a:cxnLst>
                <a:cxn ang="0">
                  <a:pos x="0" y="6"/>
                </a:cxn>
                <a:cxn ang="0">
                  <a:pos x="0" y="6"/>
                </a:cxn>
                <a:cxn ang="0">
                  <a:pos x="22" y="8"/>
                </a:cxn>
                <a:cxn ang="0">
                  <a:pos x="22" y="8"/>
                </a:cxn>
                <a:cxn ang="0">
                  <a:pos x="18" y="4"/>
                </a:cxn>
                <a:cxn ang="0">
                  <a:pos x="12" y="0"/>
                </a:cxn>
                <a:cxn ang="0">
                  <a:pos x="6" y="2"/>
                </a:cxn>
                <a:cxn ang="0">
                  <a:pos x="0" y="6"/>
                </a:cxn>
                <a:cxn ang="0">
                  <a:pos x="0" y="6"/>
                </a:cxn>
              </a:cxnLst>
              <a:rect l="0" t="0" r="r" b="b"/>
              <a:pathLst>
                <a:path w="22" h="8">
                  <a:moveTo>
                    <a:pt x="0" y="6"/>
                  </a:moveTo>
                  <a:lnTo>
                    <a:pt x="0" y="6"/>
                  </a:lnTo>
                  <a:lnTo>
                    <a:pt x="22" y="8"/>
                  </a:lnTo>
                  <a:lnTo>
                    <a:pt x="22" y="8"/>
                  </a:lnTo>
                  <a:lnTo>
                    <a:pt x="18" y="4"/>
                  </a:lnTo>
                  <a:lnTo>
                    <a:pt x="12" y="0"/>
                  </a:lnTo>
                  <a:lnTo>
                    <a:pt x="6" y="2"/>
                  </a:lnTo>
                  <a:lnTo>
                    <a:pt x="0" y="6"/>
                  </a:lnTo>
                  <a:lnTo>
                    <a:pt x="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0" name="Freeform 123"/>
            <p:cNvSpPr>
              <a:spLocks/>
            </p:cNvSpPr>
            <p:nvPr/>
          </p:nvSpPr>
          <p:spPr bwMode="auto">
            <a:xfrm>
              <a:off x="5067300" y="260350"/>
              <a:ext cx="44450" cy="22225"/>
            </a:xfrm>
            <a:custGeom>
              <a:avLst/>
              <a:gdLst/>
              <a:ahLst/>
              <a:cxnLst>
                <a:cxn ang="0">
                  <a:pos x="20" y="10"/>
                </a:cxn>
                <a:cxn ang="0">
                  <a:pos x="20" y="10"/>
                </a:cxn>
                <a:cxn ang="0">
                  <a:pos x="22" y="8"/>
                </a:cxn>
                <a:cxn ang="0">
                  <a:pos x="24" y="8"/>
                </a:cxn>
                <a:cxn ang="0">
                  <a:pos x="24" y="6"/>
                </a:cxn>
                <a:cxn ang="0">
                  <a:pos x="24" y="6"/>
                </a:cxn>
                <a:cxn ang="0">
                  <a:pos x="22" y="6"/>
                </a:cxn>
                <a:cxn ang="0">
                  <a:pos x="18" y="6"/>
                </a:cxn>
                <a:cxn ang="0">
                  <a:pos x="14" y="6"/>
                </a:cxn>
                <a:cxn ang="0">
                  <a:pos x="12" y="4"/>
                </a:cxn>
                <a:cxn ang="0">
                  <a:pos x="12" y="4"/>
                </a:cxn>
                <a:cxn ang="0">
                  <a:pos x="20" y="4"/>
                </a:cxn>
                <a:cxn ang="0">
                  <a:pos x="24" y="4"/>
                </a:cxn>
                <a:cxn ang="0">
                  <a:pos x="28" y="2"/>
                </a:cxn>
                <a:cxn ang="0">
                  <a:pos x="28" y="2"/>
                </a:cxn>
                <a:cxn ang="0">
                  <a:pos x="20" y="0"/>
                </a:cxn>
                <a:cxn ang="0">
                  <a:pos x="12" y="2"/>
                </a:cxn>
                <a:cxn ang="0">
                  <a:pos x="12" y="2"/>
                </a:cxn>
                <a:cxn ang="0">
                  <a:pos x="8" y="2"/>
                </a:cxn>
                <a:cxn ang="0">
                  <a:pos x="8" y="4"/>
                </a:cxn>
                <a:cxn ang="0">
                  <a:pos x="8" y="6"/>
                </a:cxn>
                <a:cxn ang="0">
                  <a:pos x="8" y="8"/>
                </a:cxn>
                <a:cxn ang="0">
                  <a:pos x="8" y="8"/>
                </a:cxn>
                <a:cxn ang="0">
                  <a:pos x="2" y="8"/>
                </a:cxn>
                <a:cxn ang="0">
                  <a:pos x="0" y="8"/>
                </a:cxn>
                <a:cxn ang="0">
                  <a:pos x="0" y="12"/>
                </a:cxn>
                <a:cxn ang="0">
                  <a:pos x="0" y="12"/>
                </a:cxn>
                <a:cxn ang="0">
                  <a:pos x="2" y="14"/>
                </a:cxn>
                <a:cxn ang="0">
                  <a:pos x="8" y="14"/>
                </a:cxn>
                <a:cxn ang="0">
                  <a:pos x="16" y="14"/>
                </a:cxn>
                <a:cxn ang="0">
                  <a:pos x="20" y="10"/>
                </a:cxn>
                <a:cxn ang="0">
                  <a:pos x="20" y="10"/>
                </a:cxn>
              </a:cxnLst>
              <a:rect l="0" t="0" r="r" b="b"/>
              <a:pathLst>
                <a:path w="28" h="14">
                  <a:moveTo>
                    <a:pt x="20" y="10"/>
                  </a:moveTo>
                  <a:lnTo>
                    <a:pt x="20" y="10"/>
                  </a:lnTo>
                  <a:lnTo>
                    <a:pt x="22" y="8"/>
                  </a:lnTo>
                  <a:lnTo>
                    <a:pt x="24" y="8"/>
                  </a:lnTo>
                  <a:lnTo>
                    <a:pt x="24" y="6"/>
                  </a:lnTo>
                  <a:lnTo>
                    <a:pt x="24" y="6"/>
                  </a:lnTo>
                  <a:lnTo>
                    <a:pt x="22" y="6"/>
                  </a:lnTo>
                  <a:lnTo>
                    <a:pt x="18" y="6"/>
                  </a:lnTo>
                  <a:lnTo>
                    <a:pt x="14" y="6"/>
                  </a:lnTo>
                  <a:lnTo>
                    <a:pt x="12" y="4"/>
                  </a:lnTo>
                  <a:lnTo>
                    <a:pt x="12" y="4"/>
                  </a:lnTo>
                  <a:lnTo>
                    <a:pt x="20" y="4"/>
                  </a:lnTo>
                  <a:lnTo>
                    <a:pt x="24" y="4"/>
                  </a:lnTo>
                  <a:lnTo>
                    <a:pt x="28" y="2"/>
                  </a:lnTo>
                  <a:lnTo>
                    <a:pt x="28" y="2"/>
                  </a:lnTo>
                  <a:lnTo>
                    <a:pt x="20" y="0"/>
                  </a:lnTo>
                  <a:lnTo>
                    <a:pt x="12" y="2"/>
                  </a:lnTo>
                  <a:lnTo>
                    <a:pt x="12" y="2"/>
                  </a:lnTo>
                  <a:lnTo>
                    <a:pt x="8" y="2"/>
                  </a:lnTo>
                  <a:lnTo>
                    <a:pt x="8" y="4"/>
                  </a:lnTo>
                  <a:lnTo>
                    <a:pt x="8" y="6"/>
                  </a:lnTo>
                  <a:lnTo>
                    <a:pt x="8" y="8"/>
                  </a:lnTo>
                  <a:lnTo>
                    <a:pt x="8" y="8"/>
                  </a:lnTo>
                  <a:lnTo>
                    <a:pt x="2" y="8"/>
                  </a:lnTo>
                  <a:lnTo>
                    <a:pt x="0" y="8"/>
                  </a:lnTo>
                  <a:lnTo>
                    <a:pt x="0" y="12"/>
                  </a:lnTo>
                  <a:lnTo>
                    <a:pt x="0" y="12"/>
                  </a:lnTo>
                  <a:lnTo>
                    <a:pt x="2" y="14"/>
                  </a:lnTo>
                  <a:lnTo>
                    <a:pt x="8" y="14"/>
                  </a:lnTo>
                  <a:lnTo>
                    <a:pt x="16" y="14"/>
                  </a:lnTo>
                  <a:lnTo>
                    <a:pt x="20" y="10"/>
                  </a:lnTo>
                  <a:lnTo>
                    <a:pt x="2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1" name="Freeform 124"/>
            <p:cNvSpPr>
              <a:spLocks/>
            </p:cNvSpPr>
            <p:nvPr/>
          </p:nvSpPr>
          <p:spPr bwMode="auto">
            <a:xfrm>
              <a:off x="8007350" y="1352550"/>
              <a:ext cx="15875" cy="38100"/>
            </a:xfrm>
            <a:custGeom>
              <a:avLst/>
              <a:gdLst/>
              <a:ahLst/>
              <a:cxnLst>
                <a:cxn ang="0">
                  <a:pos x="6" y="24"/>
                </a:cxn>
                <a:cxn ang="0">
                  <a:pos x="6" y="24"/>
                </a:cxn>
                <a:cxn ang="0">
                  <a:pos x="6" y="14"/>
                </a:cxn>
                <a:cxn ang="0">
                  <a:pos x="6" y="14"/>
                </a:cxn>
                <a:cxn ang="0">
                  <a:pos x="10" y="12"/>
                </a:cxn>
                <a:cxn ang="0">
                  <a:pos x="10" y="8"/>
                </a:cxn>
                <a:cxn ang="0">
                  <a:pos x="6" y="2"/>
                </a:cxn>
                <a:cxn ang="0">
                  <a:pos x="6" y="2"/>
                </a:cxn>
                <a:cxn ang="0">
                  <a:pos x="4" y="0"/>
                </a:cxn>
                <a:cxn ang="0">
                  <a:pos x="2" y="2"/>
                </a:cxn>
                <a:cxn ang="0">
                  <a:pos x="2" y="2"/>
                </a:cxn>
                <a:cxn ang="0">
                  <a:pos x="2" y="4"/>
                </a:cxn>
                <a:cxn ang="0">
                  <a:pos x="2" y="6"/>
                </a:cxn>
                <a:cxn ang="0">
                  <a:pos x="4" y="10"/>
                </a:cxn>
                <a:cxn ang="0">
                  <a:pos x="4" y="10"/>
                </a:cxn>
                <a:cxn ang="0">
                  <a:pos x="4" y="12"/>
                </a:cxn>
                <a:cxn ang="0">
                  <a:pos x="4" y="12"/>
                </a:cxn>
                <a:cxn ang="0">
                  <a:pos x="0" y="16"/>
                </a:cxn>
                <a:cxn ang="0">
                  <a:pos x="2" y="18"/>
                </a:cxn>
                <a:cxn ang="0">
                  <a:pos x="4" y="20"/>
                </a:cxn>
                <a:cxn ang="0">
                  <a:pos x="6" y="24"/>
                </a:cxn>
                <a:cxn ang="0">
                  <a:pos x="6" y="24"/>
                </a:cxn>
              </a:cxnLst>
              <a:rect l="0" t="0" r="r" b="b"/>
              <a:pathLst>
                <a:path w="10" h="24">
                  <a:moveTo>
                    <a:pt x="6" y="24"/>
                  </a:moveTo>
                  <a:lnTo>
                    <a:pt x="6" y="24"/>
                  </a:lnTo>
                  <a:lnTo>
                    <a:pt x="6" y="14"/>
                  </a:lnTo>
                  <a:lnTo>
                    <a:pt x="6" y="14"/>
                  </a:lnTo>
                  <a:lnTo>
                    <a:pt x="10" y="12"/>
                  </a:lnTo>
                  <a:lnTo>
                    <a:pt x="10" y="8"/>
                  </a:lnTo>
                  <a:lnTo>
                    <a:pt x="6" y="2"/>
                  </a:lnTo>
                  <a:lnTo>
                    <a:pt x="6" y="2"/>
                  </a:lnTo>
                  <a:lnTo>
                    <a:pt x="4" y="0"/>
                  </a:lnTo>
                  <a:lnTo>
                    <a:pt x="2" y="2"/>
                  </a:lnTo>
                  <a:lnTo>
                    <a:pt x="2" y="2"/>
                  </a:lnTo>
                  <a:lnTo>
                    <a:pt x="2" y="4"/>
                  </a:lnTo>
                  <a:lnTo>
                    <a:pt x="2" y="6"/>
                  </a:lnTo>
                  <a:lnTo>
                    <a:pt x="4" y="10"/>
                  </a:lnTo>
                  <a:lnTo>
                    <a:pt x="4" y="10"/>
                  </a:lnTo>
                  <a:lnTo>
                    <a:pt x="4" y="12"/>
                  </a:lnTo>
                  <a:lnTo>
                    <a:pt x="4" y="12"/>
                  </a:lnTo>
                  <a:lnTo>
                    <a:pt x="0" y="16"/>
                  </a:lnTo>
                  <a:lnTo>
                    <a:pt x="2" y="18"/>
                  </a:lnTo>
                  <a:lnTo>
                    <a:pt x="4" y="20"/>
                  </a:lnTo>
                  <a:lnTo>
                    <a:pt x="6" y="24"/>
                  </a:lnTo>
                  <a:lnTo>
                    <a:pt x="6"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2" name="Freeform 125"/>
            <p:cNvSpPr>
              <a:spLocks/>
            </p:cNvSpPr>
            <p:nvPr/>
          </p:nvSpPr>
          <p:spPr bwMode="auto">
            <a:xfrm>
              <a:off x="5016500" y="292100"/>
              <a:ext cx="142875" cy="41275"/>
            </a:xfrm>
            <a:custGeom>
              <a:avLst/>
              <a:gdLst/>
              <a:ahLst/>
              <a:cxnLst>
                <a:cxn ang="0">
                  <a:pos x="4" y="10"/>
                </a:cxn>
                <a:cxn ang="0">
                  <a:pos x="4" y="10"/>
                </a:cxn>
                <a:cxn ang="0">
                  <a:pos x="0" y="12"/>
                </a:cxn>
                <a:cxn ang="0">
                  <a:pos x="0" y="14"/>
                </a:cxn>
                <a:cxn ang="0">
                  <a:pos x="0" y="16"/>
                </a:cxn>
                <a:cxn ang="0">
                  <a:pos x="0" y="16"/>
                </a:cxn>
                <a:cxn ang="0">
                  <a:pos x="0" y="18"/>
                </a:cxn>
                <a:cxn ang="0">
                  <a:pos x="2" y="18"/>
                </a:cxn>
                <a:cxn ang="0">
                  <a:pos x="6" y="18"/>
                </a:cxn>
                <a:cxn ang="0">
                  <a:pos x="6" y="18"/>
                </a:cxn>
                <a:cxn ang="0">
                  <a:pos x="16" y="18"/>
                </a:cxn>
                <a:cxn ang="0">
                  <a:pos x="16" y="18"/>
                </a:cxn>
                <a:cxn ang="0">
                  <a:pos x="20" y="16"/>
                </a:cxn>
                <a:cxn ang="0">
                  <a:pos x="24" y="16"/>
                </a:cxn>
                <a:cxn ang="0">
                  <a:pos x="30" y="18"/>
                </a:cxn>
                <a:cxn ang="0">
                  <a:pos x="30" y="18"/>
                </a:cxn>
                <a:cxn ang="0">
                  <a:pos x="30" y="20"/>
                </a:cxn>
                <a:cxn ang="0">
                  <a:pos x="30" y="20"/>
                </a:cxn>
                <a:cxn ang="0">
                  <a:pos x="28" y="20"/>
                </a:cxn>
                <a:cxn ang="0">
                  <a:pos x="24" y="22"/>
                </a:cxn>
                <a:cxn ang="0">
                  <a:pos x="24" y="22"/>
                </a:cxn>
                <a:cxn ang="0">
                  <a:pos x="28" y="24"/>
                </a:cxn>
                <a:cxn ang="0">
                  <a:pos x="34" y="26"/>
                </a:cxn>
                <a:cxn ang="0">
                  <a:pos x="44" y="24"/>
                </a:cxn>
                <a:cxn ang="0">
                  <a:pos x="44" y="24"/>
                </a:cxn>
                <a:cxn ang="0">
                  <a:pos x="62" y="20"/>
                </a:cxn>
                <a:cxn ang="0">
                  <a:pos x="70" y="18"/>
                </a:cxn>
                <a:cxn ang="0">
                  <a:pos x="80" y="18"/>
                </a:cxn>
                <a:cxn ang="0">
                  <a:pos x="80" y="18"/>
                </a:cxn>
                <a:cxn ang="0">
                  <a:pos x="86" y="18"/>
                </a:cxn>
                <a:cxn ang="0">
                  <a:pos x="90" y="14"/>
                </a:cxn>
                <a:cxn ang="0">
                  <a:pos x="90" y="14"/>
                </a:cxn>
                <a:cxn ang="0">
                  <a:pos x="90" y="10"/>
                </a:cxn>
                <a:cxn ang="0">
                  <a:pos x="88" y="10"/>
                </a:cxn>
                <a:cxn ang="0">
                  <a:pos x="88" y="10"/>
                </a:cxn>
                <a:cxn ang="0">
                  <a:pos x="80" y="10"/>
                </a:cxn>
                <a:cxn ang="0">
                  <a:pos x="74" y="10"/>
                </a:cxn>
                <a:cxn ang="0">
                  <a:pos x="68" y="6"/>
                </a:cxn>
                <a:cxn ang="0">
                  <a:pos x="62" y="0"/>
                </a:cxn>
                <a:cxn ang="0">
                  <a:pos x="62" y="0"/>
                </a:cxn>
                <a:cxn ang="0">
                  <a:pos x="60" y="2"/>
                </a:cxn>
                <a:cxn ang="0">
                  <a:pos x="60" y="2"/>
                </a:cxn>
                <a:cxn ang="0">
                  <a:pos x="58" y="2"/>
                </a:cxn>
                <a:cxn ang="0">
                  <a:pos x="56" y="4"/>
                </a:cxn>
                <a:cxn ang="0">
                  <a:pos x="58" y="8"/>
                </a:cxn>
                <a:cxn ang="0">
                  <a:pos x="62" y="10"/>
                </a:cxn>
                <a:cxn ang="0">
                  <a:pos x="62" y="12"/>
                </a:cxn>
                <a:cxn ang="0">
                  <a:pos x="62" y="14"/>
                </a:cxn>
                <a:cxn ang="0">
                  <a:pos x="62" y="14"/>
                </a:cxn>
                <a:cxn ang="0">
                  <a:pos x="48" y="12"/>
                </a:cxn>
                <a:cxn ang="0">
                  <a:pos x="36" y="8"/>
                </a:cxn>
                <a:cxn ang="0">
                  <a:pos x="36" y="8"/>
                </a:cxn>
                <a:cxn ang="0">
                  <a:pos x="34" y="6"/>
                </a:cxn>
                <a:cxn ang="0">
                  <a:pos x="30" y="6"/>
                </a:cxn>
                <a:cxn ang="0">
                  <a:pos x="24" y="6"/>
                </a:cxn>
                <a:cxn ang="0">
                  <a:pos x="24" y="6"/>
                </a:cxn>
                <a:cxn ang="0">
                  <a:pos x="20" y="4"/>
                </a:cxn>
                <a:cxn ang="0">
                  <a:pos x="14" y="4"/>
                </a:cxn>
                <a:cxn ang="0">
                  <a:pos x="14" y="4"/>
                </a:cxn>
                <a:cxn ang="0">
                  <a:pos x="8" y="6"/>
                </a:cxn>
                <a:cxn ang="0">
                  <a:pos x="6" y="8"/>
                </a:cxn>
                <a:cxn ang="0">
                  <a:pos x="4" y="10"/>
                </a:cxn>
                <a:cxn ang="0">
                  <a:pos x="4" y="10"/>
                </a:cxn>
              </a:cxnLst>
              <a:rect l="0" t="0" r="r" b="b"/>
              <a:pathLst>
                <a:path w="90" h="26">
                  <a:moveTo>
                    <a:pt x="4" y="10"/>
                  </a:moveTo>
                  <a:lnTo>
                    <a:pt x="4" y="10"/>
                  </a:lnTo>
                  <a:lnTo>
                    <a:pt x="0" y="12"/>
                  </a:lnTo>
                  <a:lnTo>
                    <a:pt x="0" y="14"/>
                  </a:lnTo>
                  <a:lnTo>
                    <a:pt x="0" y="16"/>
                  </a:lnTo>
                  <a:lnTo>
                    <a:pt x="0" y="16"/>
                  </a:lnTo>
                  <a:lnTo>
                    <a:pt x="0" y="18"/>
                  </a:lnTo>
                  <a:lnTo>
                    <a:pt x="2" y="18"/>
                  </a:lnTo>
                  <a:lnTo>
                    <a:pt x="6" y="18"/>
                  </a:lnTo>
                  <a:lnTo>
                    <a:pt x="6" y="18"/>
                  </a:lnTo>
                  <a:lnTo>
                    <a:pt x="16" y="18"/>
                  </a:lnTo>
                  <a:lnTo>
                    <a:pt x="16" y="18"/>
                  </a:lnTo>
                  <a:lnTo>
                    <a:pt x="20" y="16"/>
                  </a:lnTo>
                  <a:lnTo>
                    <a:pt x="24" y="16"/>
                  </a:lnTo>
                  <a:lnTo>
                    <a:pt x="30" y="18"/>
                  </a:lnTo>
                  <a:lnTo>
                    <a:pt x="30" y="18"/>
                  </a:lnTo>
                  <a:lnTo>
                    <a:pt x="30" y="20"/>
                  </a:lnTo>
                  <a:lnTo>
                    <a:pt x="30" y="20"/>
                  </a:lnTo>
                  <a:lnTo>
                    <a:pt x="28" y="20"/>
                  </a:lnTo>
                  <a:lnTo>
                    <a:pt x="24" y="22"/>
                  </a:lnTo>
                  <a:lnTo>
                    <a:pt x="24" y="22"/>
                  </a:lnTo>
                  <a:lnTo>
                    <a:pt x="28" y="24"/>
                  </a:lnTo>
                  <a:lnTo>
                    <a:pt x="34" y="26"/>
                  </a:lnTo>
                  <a:lnTo>
                    <a:pt x="44" y="24"/>
                  </a:lnTo>
                  <a:lnTo>
                    <a:pt x="44" y="24"/>
                  </a:lnTo>
                  <a:lnTo>
                    <a:pt x="62" y="20"/>
                  </a:lnTo>
                  <a:lnTo>
                    <a:pt x="70" y="18"/>
                  </a:lnTo>
                  <a:lnTo>
                    <a:pt x="80" y="18"/>
                  </a:lnTo>
                  <a:lnTo>
                    <a:pt x="80" y="18"/>
                  </a:lnTo>
                  <a:lnTo>
                    <a:pt x="86" y="18"/>
                  </a:lnTo>
                  <a:lnTo>
                    <a:pt x="90" y="14"/>
                  </a:lnTo>
                  <a:lnTo>
                    <a:pt x="90" y="14"/>
                  </a:lnTo>
                  <a:lnTo>
                    <a:pt x="90" y="10"/>
                  </a:lnTo>
                  <a:lnTo>
                    <a:pt x="88" y="10"/>
                  </a:lnTo>
                  <a:lnTo>
                    <a:pt x="88" y="10"/>
                  </a:lnTo>
                  <a:lnTo>
                    <a:pt x="80" y="10"/>
                  </a:lnTo>
                  <a:lnTo>
                    <a:pt x="74" y="10"/>
                  </a:lnTo>
                  <a:lnTo>
                    <a:pt x="68" y="6"/>
                  </a:lnTo>
                  <a:lnTo>
                    <a:pt x="62" y="0"/>
                  </a:lnTo>
                  <a:lnTo>
                    <a:pt x="62" y="0"/>
                  </a:lnTo>
                  <a:lnTo>
                    <a:pt x="60" y="2"/>
                  </a:lnTo>
                  <a:lnTo>
                    <a:pt x="60" y="2"/>
                  </a:lnTo>
                  <a:lnTo>
                    <a:pt x="58" y="2"/>
                  </a:lnTo>
                  <a:lnTo>
                    <a:pt x="56" y="4"/>
                  </a:lnTo>
                  <a:lnTo>
                    <a:pt x="58" y="8"/>
                  </a:lnTo>
                  <a:lnTo>
                    <a:pt x="62" y="10"/>
                  </a:lnTo>
                  <a:lnTo>
                    <a:pt x="62" y="12"/>
                  </a:lnTo>
                  <a:lnTo>
                    <a:pt x="62" y="14"/>
                  </a:lnTo>
                  <a:lnTo>
                    <a:pt x="62" y="14"/>
                  </a:lnTo>
                  <a:lnTo>
                    <a:pt x="48" y="12"/>
                  </a:lnTo>
                  <a:lnTo>
                    <a:pt x="36" y="8"/>
                  </a:lnTo>
                  <a:lnTo>
                    <a:pt x="36" y="8"/>
                  </a:lnTo>
                  <a:lnTo>
                    <a:pt x="34" y="6"/>
                  </a:lnTo>
                  <a:lnTo>
                    <a:pt x="30" y="6"/>
                  </a:lnTo>
                  <a:lnTo>
                    <a:pt x="24" y="6"/>
                  </a:lnTo>
                  <a:lnTo>
                    <a:pt x="24" y="6"/>
                  </a:lnTo>
                  <a:lnTo>
                    <a:pt x="20" y="4"/>
                  </a:lnTo>
                  <a:lnTo>
                    <a:pt x="14" y="4"/>
                  </a:lnTo>
                  <a:lnTo>
                    <a:pt x="14" y="4"/>
                  </a:lnTo>
                  <a:lnTo>
                    <a:pt x="8" y="6"/>
                  </a:lnTo>
                  <a:lnTo>
                    <a:pt x="6" y="8"/>
                  </a:lnTo>
                  <a:lnTo>
                    <a:pt x="4" y="10"/>
                  </a:lnTo>
                  <a:lnTo>
                    <a:pt x="4"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3" name="Freeform 126"/>
            <p:cNvSpPr>
              <a:spLocks/>
            </p:cNvSpPr>
            <p:nvPr/>
          </p:nvSpPr>
          <p:spPr bwMode="auto">
            <a:xfrm>
              <a:off x="7064375" y="412750"/>
              <a:ext cx="25400" cy="12700"/>
            </a:xfrm>
            <a:custGeom>
              <a:avLst/>
              <a:gdLst/>
              <a:ahLst/>
              <a:cxnLst>
                <a:cxn ang="0">
                  <a:pos x="2" y="6"/>
                </a:cxn>
                <a:cxn ang="0">
                  <a:pos x="2" y="6"/>
                </a:cxn>
                <a:cxn ang="0">
                  <a:pos x="6" y="8"/>
                </a:cxn>
                <a:cxn ang="0">
                  <a:pos x="8" y="8"/>
                </a:cxn>
                <a:cxn ang="0">
                  <a:pos x="16" y="4"/>
                </a:cxn>
                <a:cxn ang="0">
                  <a:pos x="16" y="4"/>
                </a:cxn>
                <a:cxn ang="0">
                  <a:pos x="8" y="0"/>
                </a:cxn>
                <a:cxn ang="0">
                  <a:pos x="4" y="2"/>
                </a:cxn>
                <a:cxn ang="0">
                  <a:pos x="2" y="2"/>
                </a:cxn>
                <a:cxn ang="0">
                  <a:pos x="2" y="2"/>
                </a:cxn>
                <a:cxn ang="0">
                  <a:pos x="0" y="4"/>
                </a:cxn>
                <a:cxn ang="0">
                  <a:pos x="2" y="6"/>
                </a:cxn>
                <a:cxn ang="0">
                  <a:pos x="2" y="6"/>
                </a:cxn>
              </a:cxnLst>
              <a:rect l="0" t="0" r="r" b="b"/>
              <a:pathLst>
                <a:path w="16" h="8">
                  <a:moveTo>
                    <a:pt x="2" y="6"/>
                  </a:moveTo>
                  <a:lnTo>
                    <a:pt x="2" y="6"/>
                  </a:lnTo>
                  <a:lnTo>
                    <a:pt x="6" y="8"/>
                  </a:lnTo>
                  <a:lnTo>
                    <a:pt x="8" y="8"/>
                  </a:lnTo>
                  <a:lnTo>
                    <a:pt x="16" y="4"/>
                  </a:lnTo>
                  <a:lnTo>
                    <a:pt x="16" y="4"/>
                  </a:lnTo>
                  <a:lnTo>
                    <a:pt x="8" y="0"/>
                  </a:lnTo>
                  <a:lnTo>
                    <a:pt x="4" y="2"/>
                  </a:lnTo>
                  <a:lnTo>
                    <a:pt x="2" y="2"/>
                  </a:lnTo>
                  <a:lnTo>
                    <a:pt x="2" y="2"/>
                  </a:lnTo>
                  <a:lnTo>
                    <a:pt x="0" y="4"/>
                  </a:lnTo>
                  <a:lnTo>
                    <a:pt x="2" y="6"/>
                  </a:lnTo>
                  <a:lnTo>
                    <a:pt x="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4" name="Freeform 127"/>
            <p:cNvSpPr>
              <a:spLocks/>
            </p:cNvSpPr>
            <p:nvPr/>
          </p:nvSpPr>
          <p:spPr bwMode="auto">
            <a:xfrm>
              <a:off x="8045450" y="1530350"/>
              <a:ext cx="9525" cy="38100"/>
            </a:xfrm>
            <a:custGeom>
              <a:avLst/>
              <a:gdLst/>
              <a:ahLst/>
              <a:cxnLst>
                <a:cxn ang="0">
                  <a:pos x="2" y="14"/>
                </a:cxn>
                <a:cxn ang="0">
                  <a:pos x="2" y="14"/>
                </a:cxn>
                <a:cxn ang="0">
                  <a:pos x="2" y="18"/>
                </a:cxn>
                <a:cxn ang="0">
                  <a:pos x="2" y="22"/>
                </a:cxn>
                <a:cxn ang="0">
                  <a:pos x="4" y="24"/>
                </a:cxn>
                <a:cxn ang="0">
                  <a:pos x="4" y="24"/>
                </a:cxn>
                <a:cxn ang="0">
                  <a:pos x="6" y="12"/>
                </a:cxn>
                <a:cxn ang="0">
                  <a:pos x="6" y="12"/>
                </a:cxn>
                <a:cxn ang="0">
                  <a:pos x="6" y="8"/>
                </a:cxn>
                <a:cxn ang="0">
                  <a:pos x="6" y="6"/>
                </a:cxn>
                <a:cxn ang="0">
                  <a:pos x="4" y="0"/>
                </a:cxn>
                <a:cxn ang="0">
                  <a:pos x="4" y="0"/>
                </a:cxn>
                <a:cxn ang="0">
                  <a:pos x="0" y="4"/>
                </a:cxn>
                <a:cxn ang="0">
                  <a:pos x="0" y="6"/>
                </a:cxn>
                <a:cxn ang="0">
                  <a:pos x="0" y="10"/>
                </a:cxn>
                <a:cxn ang="0">
                  <a:pos x="2" y="14"/>
                </a:cxn>
                <a:cxn ang="0">
                  <a:pos x="2" y="14"/>
                </a:cxn>
              </a:cxnLst>
              <a:rect l="0" t="0" r="r" b="b"/>
              <a:pathLst>
                <a:path w="6" h="24">
                  <a:moveTo>
                    <a:pt x="2" y="14"/>
                  </a:moveTo>
                  <a:lnTo>
                    <a:pt x="2" y="14"/>
                  </a:lnTo>
                  <a:lnTo>
                    <a:pt x="2" y="18"/>
                  </a:lnTo>
                  <a:lnTo>
                    <a:pt x="2" y="22"/>
                  </a:lnTo>
                  <a:lnTo>
                    <a:pt x="4" y="24"/>
                  </a:lnTo>
                  <a:lnTo>
                    <a:pt x="4" y="24"/>
                  </a:lnTo>
                  <a:lnTo>
                    <a:pt x="6" y="12"/>
                  </a:lnTo>
                  <a:lnTo>
                    <a:pt x="6" y="12"/>
                  </a:lnTo>
                  <a:lnTo>
                    <a:pt x="6" y="8"/>
                  </a:lnTo>
                  <a:lnTo>
                    <a:pt x="6" y="6"/>
                  </a:lnTo>
                  <a:lnTo>
                    <a:pt x="4" y="0"/>
                  </a:lnTo>
                  <a:lnTo>
                    <a:pt x="4" y="0"/>
                  </a:lnTo>
                  <a:lnTo>
                    <a:pt x="0" y="4"/>
                  </a:lnTo>
                  <a:lnTo>
                    <a:pt x="0" y="6"/>
                  </a:lnTo>
                  <a:lnTo>
                    <a:pt x="0" y="10"/>
                  </a:lnTo>
                  <a:lnTo>
                    <a:pt x="2" y="14"/>
                  </a:lnTo>
                  <a:lnTo>
                    <a:pt x="2"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5" name="Freeform 128"/>
            <p:cNvSpPr>
              <a:spLocks/>
            </p:cNvSpPr>
            <p:nvPr/>
          </p:nvSpPr>
          <p:spPr bwMode="auto">
            <a:xfrm>
              <a:off x="5429250" y="520700"/>
              <a:ext cx="19050" cy="12700"/>
            </a:xfrm>
            <a:custGeom>
              <a:avLst/>
              <a:gdLst/>
              <a:ahLst/>
              <a:cxnLst>
                <a:cxn ang="0">
                  <a:pos x="8" y="0"/>
                </a:cxn>
                <a:cxn ang="0">
                  <a:pos x="8" y="0"/>
                </a:cxn>
                <a:cxn ang="0">
                  <a:pos x="4" y="2"/>
                </a:cxn>
                <a:cxn ang="0">
                  <a:pos x="2" y="4"/>
                </a:cxn>
                <a:cxn ang="0">
                  <a:pos x="0" y="6"/>
                </a:cxn>
                <a:cxn ang="0">
                  <a:pos x="0" y="6"/>
                </a:cxn>
                <a:cxn ang="0">
                  <a:pos x="2" y="8"/>
                </a:cxn>
                <a:cxn ang="0">
                  <a:pos x="4" y="8"/>
                </a:cxn>
                <a:cxn ang="0">
                  <a:pos x="4" y="8"/>
                </a:cxn>
                <a:cxn ang="0">
                  <a:pos x="8" y="6"/>
                </a:cxn>
                <a:cxn ang="0">
                  <a:pos x="12" y="2"/>
                </a:cxn>
                <a:cxn ang="0">
                  <a:pos x="12" y="2"/>
                </a:cxn>
                <a:cxn ang="0">
                  <a:pos x="10" y="2"/>
                </a:cxn>
                <a:cxn ang="0">
                  <a:pos x="8" y="0"/>
                </a:cxn>
                <a:cxn ang="0">
                  <a:pos x="8" y="0"/>
                </a:cxn>
              </a:cxnLst>
              <a:rect l="0" t="0" r="r" b="b"/>
              <a:pathLst>
                <a:path w="12" h="8">
                  <a:moveTo>
                    <a:pt x="8" y="0"/>
                  </a:moveTo>
                  <a:lnTo>
                    <a:pt x="8" y="0"/>
                  </a:lnTo>
                  <a:lnTo>
                    <a:pt x="4" y="2"/>
                  </a:lnTo>
                  <a:lnTo>
                    <a:pt x="2" y="4"/>
                  </a:lnTo>
                  <a:lnTo>
                    <a:pt x="0" y="6"/>
                  </a:lnTo>
                  <a:lnTo>
                    <a:pt x="0" y="6"/>
                  </a:lnTo>
                  <a:lnTo>
                    <a:pt x="2" y="8"/>
                  </a:lnTo>
                  <a:lnTo>
                    <a:pt x="4" y="8"/>
                  </a:lnTo>
                  <a:lnTo>
                    <a:pt x="4" y="8"/>
                  </a:lnTo>
                  <a:lnTo>
                    <a:pt x="8" y="6"/>
                  </a:lnTo>
                  <a:lnTo>
                    <a:pt x="12" y="2"/>
                  </a:lnTo>
                  <a:lnTo>
                    <a:pt x="12" y="2"/>
                  </a:lnTo>
                  <a:lnTo>
                    <a:pt x="10" y="2"/>
                  </a:lnTo>
                  <a:lnTo>
                    <a:pt x="8" y="0"/>
                  </a:lnTo>
                  <a:lnTo>
                    <a:pt x="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6" name="Freeform 129"/>
            <p:cNvSpPr>
              <a:spLocks/>
            </p:cNvSpPr>
            <p:nvPr/>
          </p:nvSpPr>
          <p:spPr bwMode="auto">
            <a:xfrm>
              <a:off x="6870700" y="977900"/>
              <a:ext cx="19050" cy="9525"/>
            </a:xfrm>
            <a:custGeom>
              <a:avLst/>
              <a:gdLst/>
              <a:ahLst/>
              <a:cxnLst>
                <a:cxn ang="0">
                  <a:pos x="12" y="0"/>
                </a:cxn>
                <a:cxn ang="0">
                  <a:pos x="12" y="0"/>
                </a:cxn>
                <a:cxn ang="0">
                  <a:pos x="4" y="0"/>
                </a:cxn>
                <a:cxn ang="0">
                  <a:pos x="0" y="4"/>
                </a:cxn>
                <a:cxn ang="0">
                  <a:pos x="0" y="4"/>
                </a:cxn>
                <a:cxn ang="0">
                  <a:pos x="0" y="6"/>
                </a:cxn>
                <a:cxn ang="0">
                  <a:pos x="0" y="6"/>
                </a:cxn>
                <a:cxn ang="0">
                  <a:pos x="4" y="6"/>
                </a:cxn>
                <a:cxn ang="0">
                  <a:pos x="6" y="6"/>
                </a:cxn>
                <a:cxn ang="0">
                  <a:pos x="12" y="0"/>
                </a:cxn>
                <a:cxn ang="0">
                  <a:pos x="12" y="0"/>
                </a:cxn>
              </a:cxnLst>
              <a:rect l="0" t="0" r="r" b="b"/>
              <a:pathLst>
                <a:path w="12" h="6">
                  <a:moveTo>
                    <a:pt x="12" y="0"/>
                  </a:moveTo>
                  <a:lnTo>
                    <a:pt x="12" y="0"/>
                  </a:lnTo>
                  <a:lnTo>
                    <a:pt x="4" y="0"/>
                  </a:lnTo>
                  <a:lnTo>
                    <a:pt x="0" y="4"/>
                  </a:lnTo>
                  <a:lnTo>
                    <a:pt x="0" y="4"/>
                  </a:lnTo>
                  <a:lnTo>
                    <a:pt x="0" y="6"/>
                  </a:lnTo>
                  <a:lnTo>
                    <a:pt x="0" y="6"/>
                  </a:lnTo>
                  <a:lnTo>
                    <a:pt x="4" y="6"/>
                  </a:lnTo>
                  <a:lnTo>
                    <a:pt x="6" y="6"/>
                  </a:lnTo>
                  <a:lnTo>
                    <a:pt x="12" y="0"/>
                  </a:lnTo>
                  <a:lnTo>
                    <a:pt x="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7" name="Freeform 130"/>
            <p:cNvSpPr>
              <a:spLocks/>
            </p:cNvSpPr>
            <p:nvPr/>
          </p:nvSpPr>
          <p:spPr bwMode="auto">
            <a:xfrm>
              <a:off x="5499100" y="1254125"/>
              <a:ext cx="22225" cy="12700"/>
            </a:xfrm>
            <a:custGeom>
              <a:avLst/>
              <a:gdLst/>
              <a:ahLst/>
              <a:cxnLst>
                <a:cxn ang="0">
                  <a:pos x="2" y="0"/>
                </a:cxn>
                <a:cxn ang="0">
                  <a:pos x="2" y="0"/>
                </a:cxn>
                <a:cxn ang="0">
                  <a:pos x="0" y="2"/>
                </a:cxn>
                <a:cxn ang="0">
                  <a:pos x="2" y="4"/>
                </a:cxn>
                <a:cxn ang="0">
                  <a:pos x="2" y="4"/>
                </a:cxn>
                <a:cxn ang="0">
                  <a:pos x="4" y="6"/>
                </a:cxn>
                <a:cxn ang="0">
                  <a:pos x="8" y="8"/>
                </a:cxn>
                <a:cxn ang="0">
                  <a:pos x="14" y="6"/>
                </a:cxn>
                <a:cxn ang="0">
                  <a:pos x="14" y="6"/>
                </a:cxn>
                <a:cxn ang="0">
                  <a:pos x="8" y="2"/>
                </a:cxn>
                <a:cxn ang="0">
                  <a:pos x="2" y="0"/>
                </a:cxn>
                <a:cxn ang="0">
                  <a:pos x="2" y="0"/>
                </a:cxn>
              </a:cxnLst>
              <a:rect l="0" t="0" r="r" b="b"/>
              <a:pathLst>
                <a:path w="14" h="8">
                  <a:moveTo>
                    <a:pt x="2" y="0"/>
                  </a:moveTo>
                  <a:lnTo>
                    <a:pt x="2" y="0"/>
                  </a:lnTo>
                  <a:lnTo>
                    <a:pt x="0" y="2"/>
                  </a:lnTo>
                  <a:lnTo>
                    <a:pt x="2" y="4"/>
                  </a:lnTo>
                  <a:lnTo>
                    <a:pt x="2" y="4"/>
                  </a:lnTo>
                  <a:lnTo>
                    <a:pt x="4" y="6"/>
                  </a:lnTo>
                  <a:lnTo>
                    <a:pt x="8" y="8"/>
                  </a:lnTo>
                  <a:lnTo>
                    <a:pt x="14" y="6"/>
                  </a:lnTo>
                  <a:lnTo>
                    <a:pt x="14" y="6"/>
                  </a:lnTo>
                  <a:lnTo>
                    <a:pt x="8" y="2"/>
                  </a:lnTo>
                  <a:lnTo>
                    <a:pt x="2" y="0"/>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8" name="Freeform 131"/>
            <p:cNvSpPr>
              <a:spLocks/>
            </p:cNvSpPr>
            <p:nvPr/>
          </p:nvSpPr>
          <p:spPr bwMode="auto">
            <a:xfrm>
              <a:off x="5711825" y="781050"/>
              <a:ext cx="9525" cy="22225"/>
            </a:xfrm>
            <a:custGeom>
              <a:avLst/>
              <a:gdLst/>
              <a:ahLst/>
              <a:cxnLst>
                <a:cxn ang="0">
                  <a:pos x="4" y="14"/>
                </a:cxn>
                <a:cxn ang="0">
                  <a:pos x="4" y="14"/>
                </a:cxn>
                <a:cxn ang="0">
                  <a:pos x="6" y="10"/>
                </a:cxn>
                <a:cxn ang="0">
                  <a:pos x="6" y="8"/>
                </a:cxn>
                <a:cxn ang="0">
                  <a:pos x="6" y="4"/>
                </a:cxn>
                <a:cxn ang="0">
                  <a:pos x="6" y="0"/>
                </a:cxn>
                <a:cxn ang="0">
                  <a:pos x="6" y="0"/>
                </a:cxn>
                <a:cxn ang="0">
                  <a:pos x="0" y="8"/>
                </a:cxn>
                <a:cxn ang="0">
                  <a:pos x="0" y="10"/>
                </a:cxn>
                <a:cxn ang="0">
                  <a:pos x="0" y="12"/>
                </a:cxn>
                <a:cxn ang="0">
                  <a:pos x="0" y="12"/>
                </a:cxn>
                <a:cxn ang="0">
                  <a:pos x="4" y="14"/>
                </a:cxn>
                <a:cxn ang="0">
                  <a:pos x="4" y="14"/>
                </a:cxn>
              </a:cxnLst>
              <a:rect l="0" t="0" r="r" b="b"/>
              <a:pathLst>
                <a:path w="6" h="14">
                  <a:moveTo>
                    <a:pt x="4" y="14"/>
                  </a:moveTo>
                  <a:lnTo>
                    <a:pt x="4" y="14"/>
                  </a:lnTo>
                  <a:lnTo>
                    <a:pt x="6" y="10"/>
                  </a:lnTo>
                  <a:lnTo>
                    <a:pt x="6" y="8"/>
                  </a:lnTo>
                  <a:lnTo>
                    <a:pt x="6" y="4"/>
                  </a:lnTo>
                  <a:lnTo>
                    <a:pt x="6" y="0"/>
                  </a:lnTo>
                  <a:lnTo>
                    <a:pt x="6" y="0"/>
                  </a:lnTo>
                  <a:lnTo>
                    <a:pt x="0" y="8"/>
                  </a:lnTo>
                  <a:lnTo>
                    <a:pt x="0" y="10"/>
                  </a:lnTo>
                  <a:lnTo>
                    <a:pt x="0" y="12"/>
                  </a:lnTo>
                  <a:lnTo>
                    <a:pt x="0" y="12"/>
                  </a:lnTo>
                  <a:lnTo>
                    <a:pt x="4" y="14"/>
                  </a:lnTo>
                  <a:lnTo>
                    <a:pt x="4"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9" name="Freeform 132"/>
            <p:cNvSpPr>
              <a:spLocks/>
            </p:cNvSpPr>
            <p:nvPr/>
          </p:nvSpPr>
          <p:spPr bwMode="auto">
            <a:xfrm>
              <a:off x="5797550" y="774700"/>
              <a:ext cx="15875" cy="12700"/>
            </a:xfrm>
            <a:custGeom>
              <a:avLst/>
              <a:gdLst/>
              <a:ahLst/>
              <a:cxnLst>
                <a:cxn ang="0">
                  <a:pos x="8" y="8"/>
                </a:cxn>
                <a:cxn ang="0">
                  <a:pos x="8" y="8"/>
                </a:cxn>
                <a:cxn ang="0">
                  <a:pos x="8" y="6"/>
                </a:cxn>
                <a:cxn ang="0">
                  <a:pos x="10" y="2"/>
                </a:cxn>
                <a:cxn ang="0">
                  <a:pos x="10" y="2"/>
                </a:cxn>
                <a:cxn ang="0">
                  <a:pos x="10" y="0"/>
                </a:cxn>
                <a:cxn ang="0">
                  <a:pos x="8" y="0"/>
                </a:cxn>
                <a:cxn ang="0">
                  <a:pos x="4" y="0"/>
                </a:cxn>
                <a:cxn ang="0">
                  <a:pos x="4" y="0"/>
                </a:cxn>
                <a:cxn ang="0">
                  <a:pos x="4" y="0"/>
                </a:cxn>
                <a:cxn ang="0">
                  <a:pos x="2" y="0"/>
                </a:cxn>
                <a:cxn ang="0">
                  <a:pos x="0" y="4"/>
                </a:cxn>
                <a:cxn ang="0">
                  <a:pos x="0" y="4"/>
                </a:cxn>
                <a:cxn ang="0">
                  <a:pos x="4" y="8"/>
                </a:cxn>
                <a:cxn ang="0">
                  <a:pos x="8" y="8"/>
                </a:cxn>
                <a:cxn ang="0">
                  <a:pos x="8" y="8"/>
                </a:cxn>
              </a:cxnLst>
              <a:rect l="0" t="0" r="r" b="b"/>
              <a:pathLst>
                <a:path w="10" h="8">
                  <a:moveTo>
                    <a:pt x="8" y="8"/>
                  </a:moveTo>
                  <a:lnTo>
                    <a:pt x="8" y="8"/>
                  </a:lnTo>
                  <a:lnTo>
                    <a:pt x="8" y="6"/>
                  </a:lnTo>
                  <a:lnTo>
                    <a:pt x="10" y="2"/>
                  </a:lnTo>
                  <a:lnTo>
                    <a:pt x="10" y="2"/>
                  </a:lnTo>
                  <a:lnTo>
                    <a:pt x="10" y="0"/>
                  </a:lnTo>
                  <a:lnTo>
                    <a:pt x="8" y="0"/>
                  </a:lnTo>
                  <a:lnTo>
                    <a:pt x="4" y="0"/>
                  </a:lnTo>
                  <a:lnTo>
                    <a:pt x="4" y="0"/>
                  </a:lnTo>
                  <a:lnTo>
                    <a:pt x="4" y="0"/>
                  </a:lnTo>
                  <a:lnTo>
                    <a:pt x="2" y="0"/>
                  </a:lnTo>
                  <a:lnTo>
                    <a:pt x="0" y="4"/>
                  </a:lnTo>
                  <a:lnTo>
                    <a:pt x="0" y="4"/>
                  </a:lnTo>
                  <a:lnTo>
                    <a:pt x="4" y="8"/>
                  </a:lnTo>
                  <a:lnTo>
                    <a:pt x="8" y="8"/>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0" name="Freeform 133"/>
            <p:cNvSpPr>
              <a:spLocks/>
            </p:cNvSpPr>
            <p:nvPr/>
          </p:nvSpPr>
          <p:spPr bwMode="auto">
            <a:xfrm>
              <a:off x="5556250" y="2251075"/>
              <a:ext cx="1588" cy="1588"/>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1" name="Freeform 134"/>
            <p:cNvSpPr>
              <a:spLocks/>
            </p:cNvSpPr>
            <p:nvPr/>
          </p:nvSpPr>
          <p:spPr bwMode="auto">
            <a:xfrm>
              <a:off x="5549900" y="2251075"/>
              <a:ext cx="6350" cy="22225"/>
            </a:xfrm>
            <a:custGeom>
              <a:avLst/>
              <a:gdLst/>
              <a:ahLst/>
              <a:cxnLst>
                <a:cxn ang="0">
                  <a:pos x="0" y="14"/>
                </a:cxn>
                <a:cxn ang="0">
                  <a:pos x="0" y="14"/>
                </a:cxn>
                <a:cxn ang="0">
                  <a:pos x="2" y="10"/>
                </a:cxn>
                <a:cxn ang="0">
                  <a:pos x="4" y="8"/>
                </a:cxn>
                <a:cxn ang="0">
                  <a:pos x="4" y="0"/>
                </a:cxn>
                <a:cxn ang="0">
                  <a:pos x="4" y="0"/>
                </a:cxn>
                <a:cxn ang="0">
                  <a:pos x="0" y="2"/>
                </a:cxn>
                <a:cxn ang="0">
                  <a:pos x="0" y="6"/>
                </a:cxn>
                <a:cxn ang="0">
                  <a:pos x="0" y="14"/>
                </a:cxn>
                <a:cxn ang="0">
                  <a:pos x="0" y="14"/>
                </a:cxn>
              </a:cxnLst>
              <a:rect l="0" t="0" r="r" b="b"/>
              <a:pathLst>
                <a:path w="4" h="14">
                  <a:moveTo>
                    <a:pt x="0" y="14"/>
                  </a:moveTo>
                  <a:lnTo>
                    <a:pt x="0" y="14"/>
                  </a:lnTo>
                  <a:lnTo>
                    <a:pt x="2" y="10"/>
                  </a:lnTo>
                  <a:lnTo>
                    <a:pt x="4" y="8"/>
                  </a:lnTo>
                  <a:lnTo>
                    <a:pt x="4" y="0"/>
                  </a:lnTo>
                  <a:lnTo>
                    <a:pt x="4" y="0"/>
                  </a:lnTo>
                  <a:lnTo>
                    <a:pt x="0" y="2"/>
                  </a:lnTo>
                  <a:lnTo>
                    <a:pt x="0" y="6"/>
                  </a:lnTo>
                  <a:lnTo>
                    <a:pt x="0" y="14"/>
                  </a:lnTo>
                  <a:lnTo>
                    <a:pt x="0"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2" name="Freeform 135"/>
            <p:cNvSpPr>
              <a:spLocks/>
            </p:cNvSpPr>
            <p:nvPr/>
          </p:nvSpPr>
          <p:spPr bwMode="auto">
            <a:xfrm>
              <a:off x="7991475" y="1377950"/>
              <a:ext cx="1588" cy="1588"/>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3" name="Freeform 136"/>
            <p:cNvSpPr>
              <a:spLocks/>
            </p:cNvSpPr>
            <p:nvPr/>
          </p:nvSpPr>
          <p:spPr bwMode="auto">
            <a:xfrm>
              <a:off x="7978775" y="1368425"/>
              <a:ext cx="12700" cy="15875"/>
            </a:xfrm>
            <a:custGeom>
              <a:avLst/>
              <a:gdLst/>
              <a:ahLst/>
              <a:cxnLst>
                <a:cxn ang="0">
                  <a:pos x="2" y="0"/>
                </a:cxn>
                <a:cxn ang="0">
                  <a:pos x="2" y="0"/>
                </a:cxn>
                <a:cxn ang="0">
                  <a:pos x="0" y="4"/>
                </a:cxn>
                <a:cxn ang="0">
                  <a:pos x="0" y="8"/>
                </a:cxn>
                <a:cxn ang="0">
                  <a:pos x="0" y="8"/>
                </a:cxn>
                <a:cxn ang="0">
                  <a:pos x="2" y="10"/>
                </a:cxn>
                <a:cxn ang="0">
                  <a:pos x="4" y="8"/>
                </a:cxn>
                <a:cxn ang="0">
                  <a:pos x="8" y="6"/>
                </a:cxn>
                <a:cxn ang="0">
                  <a:pos x="8" y="6"/>
                </a:cxn>
                <a:cxn ang="0">
                  <a:pos x="6" y="2"/>
                </a:cxn>
                <a:cxn ang="0">
                  <a:pos x="4" y="0"/>
                </a:cxn>
                <a:cxn ang="0">
                  <a:pos x="2" y="0"/>
                </a:cxn>
                <a:cxn ang="0">
                  <a:pos x="2" y="0"/>
                </a:cxn>
              </a:cxnLst>
              <a:rect l="0" t="0" r="r" b="b"/>
              <a:pathLst>
                <a:path w="8" h="10">
                  <a:moveTo>
                    <a:pt x="2" y="0"/>
                  </a:moveTo>
                  <a:lnTo>
                    <a:pt x="2" y="0"/>
                  </a:lnTo>
                  <a:lnTo>
                    <a:pt x="0" y="4"/>
                  </a:lnTo>
                  <a:lnTo>
                    <a:pt x="0" y="8"/>
                  </a:lnTo>
                  <a:lnTo>
                    <a:pt x="0" y="8"/>
                  </a:lnTo>
                  <a:lnTo>
                    <a:pt x="2" y="10"/>
                  </a:lnTo>
                  <a:lnTo>
                    <a:pt x="4" y="8"/>
                  </a:lnTo>
                  <a:lnTo>
                    <a:pt x="8" y="6"/>
                  </a:lnTo>
                  <a:lnTo>
                    <a:pt x="8" y="6"/>
                  </a:lnTo>
                  <a:lnTo>
                    <a:pt x="6" y="2"/>
                  </a:lnTo>
                  <a:lnTo>
                    <a:pt x="4" y="0"/>
                  </a:lnTo>
                  <a:lnTo>
                    <a:pt x="2" y="0"/>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4" name="Freeform 137"/>
            <p:cNvSpPr>
              <a:spLocks/>
            </p:cNvSpPr>
            <p:nvPr/>
          </p:nvSpPr>
          <p:spPr bwMode="auto">
            <a:xfrm>
              <a:off x="6607175" y="638175"/>
              <a:ext cx="15875" cy="12700"/>
            </a:xfrm>
            <a:custGeom>
              <a:avLst/>
              <a:gdLst/>
              <a:ahLst/>
              <a:cxnLst>
                <a:cxn ang="0">
                  <a:pos x="10" y="0"/>
                </a:cxn>
                <a:cxn ang="0">
                  <a:pos x="10" y="0"/>
                </a:cxn>
                <a:cxn ang="0">
                  <a:pos x="0" y="0"/>
                </a:cxn>
                <a:cxn ang="0">
                  <a:pos x="0" y="0"/>
                </a:cxn>
                <a:cxn ang="0">
                  <a:pos x="0" y="6"/>
                </a:cxn>
                <a:cxn ang="0">
                  <a:pos x="0" y="8"/>
                </a:cxn>
                <a:cxn ang="0">
                  <a:pos x="4" y="8"/>
                </a:cxn>
                <a:cxn ang="0">
                  <a:pos x="4" y="8"/>
                </a:cxn>
                <a:cxn ang="0">
                  <a:pos x="6" y="8"/>
                </a:cxn>
                <a:cxn ang="0">
                  <a:pos x="8" y="6"/>
                </a:cxn>
                <a:cxn ang="0">
                  <a:pos x="10" y="0"/>
                </a:cxn>
                <a:cxn ang="0">
                  <a:pos x="10" y="0"/>
                </a:cxn>
              </a:cxnLst>
              <a:rect l="0" t="0" r="r" b="b"/>
              <a:pathLst>
                <a:path w="10" h="8">
                  <a:moveTo>
                    <a:pt x="10" y="0"/>
                  </a:moveTo>
                  <a:lnTo>
                    <a:pt x="10" y="0"/>
                  </a:lnTo>
                  <a:lnTo>
                    <a:pt x="0" y="0"/>
                  </a:lnTo>
                  <a:lnTo>
                    <a:pt x="0" y="0"/>
                  </a:lnTo>
                  <a:lnTo>
                    <a:pt x="0" y="6"/>
                  </a:lnTo>
                  <a:lnTo>
                    <a:pt x="0" y="8"/>
                  </a:lnTo>
                  <a:lnTo>
                    <a:pt x="4" y="8"/>
                  </a:lnTo>
                  <a:lnTo>
                    <a:pt x="4" y="8"/>
                  </a:lnTo>
                  <a:lnTo>
                    <a:pt x="6" y="8"/>
                  </a:lnTo>
                  <a:lnTo>
                    <a:pt x="8" y="6"/>
                  </a:lnTo>
                  <a:lnTo>
                    <a:pt x="10" y="0"/>
                  </a:lnTo>
                  <a:lnTo>
                    <a:pt x="1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5" name="Freeform 138"/>
            <p:cNvSpPr>
              <a:spLocks/>
            </p:cNvSpPr>
            <p:nvPr/>
          </p:nvSpPr>
          <p:spPr bwMode="auto">
            <a:xfrm>
              <a:off x="7194550" y="400050"/>
              <a:ext cx="19050" cy="12700"/>
            </a:xfrm>
            <a:custGeom>
              <a:avLst/>
              <a:gdLst/>
              <a:ahLst/>
              <a:cxnLst>
                <a:cxn ang="0">
                  <a:pos x="0" y="0"/>
                </a:cxn>
                <a:cxn ang="0">
                  <a:pos x="0" y="0"/>
                </a:cxn>
                <a:cxn ang="0">
                  <a:pos x="2" y="4"/>
                </a:cxn>
                <a:cxn ang="0">
                  <a:pos x="6" y="4"/>
                </a:cxn>
                <a:cxn ang="0">
                  <a:pos x="10" y="6"/>
                </a:cxn>
                <a:cxn ang="0">
                  <a:pos x="12" y="8"/>
                </a:cxn>
                <a:cxn ang="0">
                  <a:pos x="12" y="8"/>
                </a:cxn>
                <a:cxn ang="0">
                  <a:pos x="10" y="2"/>
                </a:cxn>
                <a:cxn ang="0">
                  <a:pos x="8" y="2"/>
                </a:cxn>
                <a:cxn ang="0">
                  <a:pos x="4" y="0"/>
                </a:cxn>
                <a:cxn ang="0">
                  <a:pos x="0" y="0"/>
                </a:cxn>
                <a:cxn ang="0">
                  <a:pos x="0" y="0"/>
                </a:cxn>
              </a:cxnLst>
              <a:rect l="0" t="0" r="r" b="b"/>
              <a:pathLst>
                <a:path w="12" h="8">
                  <a:moveTo>
                    <a:pt x="0" y="0"/>
                  </a:moveTo>
                  <a:lnTo>
                    <a:pt x="0" y="0"/>
                  </a:lnTo>
                  <a:lnTo>
                    <a:pt x="2" y="4"/>
                  </a:lnTo>
                  <a:lnTo>
                    <a:pt x="6" y="4"/>
                  </a:lnTo>
                  <a:lnTo>
                    <a:pt x="10" y="6"/>
                  </a:lnTo>
                  <a:lnTo>
                    <a:pt x="12" y="8"/>
                  </a:lnTo>
                  <a:lnTo>
                    <a:pt x="12" y="8"/>
                  </a:lnTo>
                  <a:lnTo>
                    <a:pt x="10" y="2"/>
                  </a:lnTo>
                  <a:lnTo>
                    <a:pt x="8" y="2"/>
                  </a:lnTo>
                  <a:lnTo>
                    <a:pt x="4"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6" name="Freeform 139"/>
            <p:cNvSpPr>
              <a:spLocks/>
            </p:cNvSpPr>
            <p:nvPr/>
          </p:nvSpPr>
          <p:spPr bwMode="auto">
            <a:xfrm>
              <a:off x="7213600" y="412750"/>
              <a:ext cx="1588" cy="1588"/>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7" name="Freeform 140"/>
            <p:cNvSpPr>
              <a:spLocks/>
            </p:cNvSpPr>
            <p:nvPr/>
          </p:nvSpPr>
          <p:spPr bwMode="auto">
            <a:xfrm>
              <a:off x="4816475" y="669925"/>
              <a:ext cx="15875" cy="12700"/>
            </a:xfrm>
            <a:custGeom>
              <a:avLst/>
              <a:gdLst/>
              <a:ahLst/>
              <a:cxnLst>
                <a:cxn ang="0">
                  <a:pos x="0" y="0"/>
                </a:cxn>
                <a:cxn ang="0">
                  <a:pos x="0" y="0"/>
                </a:cxn>
                <a:cxn ang="0">
                  <a:pos x="4" y="4"/>
                </a:cxn>
                <a:cxn ang="0">
                  <a:pos x="8" y="8"/>
                </a:cxn>
                <a:cxn ang="0">
                  <a:pos x="8" y="8"/>
                </a:cxn>
                <a:cxn ang="0">
                  <a:pos x="10" y="4"/>
                </a:cxn>
                <a:cxn ang="0">
                  <a:pos x="10" y="0"/>
                </a:cxn>
                <a:cxn ang="0">
                  <a:pos x="6" y="0"/>
                </a:cxn>
                <a:cxn ang="0">
                  <a:pos x="0" y="0"/>
                </a:cxn>
                <a:cxn ang="0">
                  <a:pos x="0" y="0"/>
                </a:cxn>
              </a:cxnLst>
              <a:rect l="0" t="0" r="r" b="b"/>
              <a:pathLst>
                <a:path w="10" h="8">
                  <a:moveTo>
                    <a:pt x="0" y="0"/>
                  </a:moveTo>
                  <a:lnTo>
                    <a:pt x="0" y="0"/>
                  </a:lnTo>
                  <a:lnTo>
                    <a:pt x="4" y="4"/>
                  </a:lnTo>
                  <a:lnTo>
                    <a:pt x="8" y="8"/>
                  </a:lnTo>
                  <a:lnTo>
                    <a:pt x="8" y="8"/>
                  </a:lnTo>
                  <a:lnTo>
                    <a:pt x="10" y="4"/>
                  </a:lnTo>
                  <a:lnTo>
                    <a:pt x="10" y="0"/>
                  </a:lnTo>
                  <a:lnTo>
                    <a:pt x="6"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8" name="Freeform 141"/>
            <p:cNvSpPr>
              <a:spLocks/>
            </p:cNvSpPr>
            <p:nvPr/>
          </p:nvSpPr>
          <p:spPr bwMode="auto">
            <a:xfrm>
              <a:off x="8308975" y="1641475"/>
              <a:ext cx="41275" cy="22225"/>
            </a:xfrm>
            <a:custGeom>
              <a:avLst/>
              <a:gdLst/>
              <a:ahLst/>
              <a:cxnLst>
                <a:cxn ang="0">
                  <a:pos x="14" y="12"/>
                </a:cxn>
                <a:cxn ang="0">
                  <a:pos x="14" y="12"/>
                </a:cxn>
                <a:cxn ang="0">
                  <a:pos x="18" y="12"/>
                </a:cxn>
                <a:cxn ang="0">
                  <a:pos x="20" y="10"/>
                </a:cxn>
                <a:cxn ang="0">
                  <a:pos x="20" y="10"/>
                </a:cxn>
                <a:cxn ang="0">
                  <a:pos x="24" y="6"/>
                </a:cxn>
                <a:cxn ang="0">
                  <a:pos x="26" y="4"/>
                </a:cxn>
                <a:cxn ang="0">
                  <a:pos x="24" y="2"/>
                </a:cxn>
                <a:cxn ang="0">
                  <a:pos x="24" y="2"/>
                </a:cxn>
                <a:cxn ang="0">
                  <a:pos x="22" y="0"/>
                </a:cxn>
                <a:cxn ang="0">
                  <a:pos x="20" y="0"/>
                </a:cxn>
                <a:cxn ang="0">
                  <a:pos x="20" y="4"/>
                </a:cxn>
                <a:cxn ang="0">
                  <a:pos x="20" y="4"/>
                </a:cxn>
                <a:cxn ang="0">
                  <a:pos x="16" y="6"/>
                </a:cxn>
                <a:cxn ang="0">
                  <a:pos x="14" y="6"/>
                </a:cxn>
                <a:cxn ang="0">
                  <a:pos x="12" y="6"/>
                </a:cxn>
                <a:cxn ang="0">
                  <a:pos x="8" y="8"/>
                </a:cxn>
                <a:cxn ang="0">
                  <a:pos x="8" y="8"/>
                </a:cxn>
                <a:cxn ang="0">
                  <a:pos x="4" y="8"/>
                </a:cxn>
                <a:cxn ang="0">
                  <a:pos x="2" y="8"/>
                </a:cxn>
                <a:cxn ang="0">
                  <a:pos x="0" y="10"/>
                </a:cxn>
                <a:cxn ang="0">
                  <a:pos x="0" y="10"/>
                </a:cxn>
                <a:cxn ang="0">
                  <a:pos x="4" y="12"/>
                </a:cxn>
                <a:cxn ang="0">
                  <a:pos x="6" y="14"/>
                </a:cxn>
                <a:cxn ang="0">
                  <a:pos x="14" y="12"/>
                </a:cxn>
                <a:cxn ang="0">
                  <a:pos x="14" y="12"/>
                </a:cxn>
              </a:cxnLst>
              <a:rect l="0" t="0" r="r" b="b"/>
              <a:pathLst>
                <a:path w="26" h="14">
                  <a:moveTo>
                    <a:pt x="14" y="12"/>
                  </a:moveTo>
                  <a:lnTo>
                    <a:pt x="14" y="12"/>
                  </a:lnTo>
                  <a:lnTo>
                    <a:pt x="18" y="12"/>
                  </a:lnTo>
                  <a:lnTo>
                    <a:pt x="20" y="10"/>
                  </a:lnTo>
                  <a:lnTo>
                    <a:pt x="20" y="10"/>
                  </a:lnTo>
                  <a:lnTo>
                    <a:pt x="24" y="6"/>
                  </a:lnTo>
                  <a:lnTo>
                    <a:pt x="26" y="4"/>
                  </a:lnTo>
                  <a:lnTo>
                    <a:pt x="24" y="2"/>
                  </a:lnTo>
                  <a:lnTo>
                    <a:pt x="24" y="2"/>
                  </a:lnTo>
                  <a:lnTo>
                    <a:pt x="22" y="0"/>
                  </a:lnTo>
                  <a:lnTo>
                    <a:pt x="20" y="0"/>
                  </a:lnTo>
                  <a:lnTo>
                    <a:pt x="20" y="4"/>
                  </a:lnTo>
                  <a:lnTo>
                    <a:pt x="20" y="4"/>
                  </a:lnTo>
                  <a:lnTo>
                    <a:pt x="16" y="6"/>
                  </a:lnTo>
                  <a:lnTo>
                    <a:pt x="14" y="6"/>
                  </a:lnTo>
                  <a:lnTo>
                    <a:pt x="12" y="6"/>
                  </a:lnTo>
                  <a:lnTo>
                    <a:pt x="8" y="8"/>
                  </a:lnTo>
                  <a:lnTo>
                    <a:pt x="8" y="8"/>
                  </a:lnTo>
                  <a:lnTo>
                    <a:pt x="4" y="8"/>
                  </a:lnTo>
                  <a:lnTo>
                    <a:pt x="2" y="8"/>
                  </a:lnTo>
                  <a:lnTo>
                    <a:pt x="0" y="10"/>
                  </a:lnTo>
                  <a:lnTo>
                    <a:pt x="0" y="10"/>
                  </a:lnTo>
                  <a:lnTo>
                    <a:pt x="4" y="12"/>
                  </a:lnTo>
                  <a:lnTo>
                    <a:pt x="6" y="14"/>
                  </a:lnTo>
                  <a:lnTo>
                    <a:pt x="14" y="12"/>
                  </a:lnTo>
                  <a:lnTo>
                    <a:pt x="14"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9" name="Freeform 142"/>
            <p:cNvSpPr>
              <a:spLocks/>
            </p:cNvSpPr>
            <p:nvPr/>
          </p:nvSpPr>
          <p:spPr bwMode="auto">
            <a:xfrm>
              <a:off x="4791075" y="609600"/>
              <a:ext cx="12700" cy="19050"/>
            </a:xfrm>
            <a:custGeom>
              <a:avLst/>
              <a:gdLst/>
              <a:ahLst/>
              <a:cxnLst>
                <a:cxn ang="0">
                  <a:pos x="6" y="4"/>
                </a:cxn>
                <a:cxn ang="0">
                  <a:pos x="6" y="4"/>
                </a:cxn>
                <a:cxn ang="0">
                  <a:pos x="0" y="0"/>
                </a:cxn>
                <a:cxn ang="0">
                  <a:pos x="0" y="0"/>
                </a:cxn>
                <a:cxn ang="0">
                  <a:pos x="0" y="0"/>
                </a:cxn>
                <a:cxn ang="0">
                  <a:pos x="0" y="2"/>
                </a:cxn>
                <a:cxn ang="0">
                  <a:pos x="0" y="2"/>
                </a:cxn>
                <a:cxn ang="0">
                  <a:pos x="0" y="8"/>
                </a:cxn>
                <a:cxn ang="0">
                  <a:pos x="2" y="12"/>
                </a:cxn>
                <a:cxn ang="0">
                  <a:pos x="6" y="12"/>
                </a:cxn>
                <a:cxn ang="0">
                  <a:pos x="6" y="12"/>
                </a:cxn>
                <a:cxn ang="0">
                  <a:pos x="6" y="10"/>
                </a:cxn>
                <a:cxn ang="0">
                  <a:pos x="6" y="10"/>
                </a:cxn>
                <a:cxn ang="0">
                  <a:pos x="8" y="6"/>
                </a:cxn>
                <a:cxn ang="0">
                  <a:pos x="8" y="6"/>
                </a:cxn>
                <a:cxn ang="0">
                  <a:pos x="6" y="4"/>
                </a:cxn>
                <a:cxn ang="0">
                  <a:pos x="6" y="4"/>
                </a:cxn>
              </a:cxnLst>
              <a:rect l="0" t="0" r="r" b="b"/>
              <a:pathLst>
                <a:path w="8" h="12">
                  <a:moveTo>
                    <a:pt x="6" y="4"/>
                  </a:moveTo>
                  <a:lnTo>
                    <a:pt x="6" y="4"/>
                  </a:lnTo>
                  <a:lnTo>
                    <a:pt x="0" y="0"/>
                  </a:lnTo>
                  <a:lnTo>
                    <a:pt x="0" y="0"/>
                  </a:lnTo>
                  <a:lnTo>
                    <a:pt x="0" y="0"/>
                  </a:lnTo>
                  <a:lnTo>
                    <a:pt x="0" y="2"/>
                  </a:lnTo>
                  <a:lnTo>
                    <a:pt x="0" y="2"/>
                  </a:lnTo>
                  <a:lnTo>
                    <a:pt x="0" y="8"/>
                  </a:lnTo>
                  <a:lnTo>
                    <a:pt x="2" y="12"/>
                  </a:lnTo>
                  <a:lnTo>
                    <a:pt x="6" y="12"/>
                  </a:lnTo>
                  <a:lnTo>
                    <a:pt x="6" y="12"/>
                  </a:lnTo>
                  <a:lnTo>
                    <a:pt x="6" y="10"/>
                  </a:lnTo>
                  <a:lnTo>
                    <a:pt x="6" y="10"/>
                  </a:lnTo>
                  <a:lnTo>
                    <a:pt x="8" y="6"/>
                  </a:lnTo>
                  <a:lnTo>
                    <a:pt x="8" y="6"/>
                  </a:lnTo>
                  <a:lnTo>
                    <a:pt x="6" y="4"/>
                  </a:lnTo>
                  <a:lnTo>
                    <a:pt x="6"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0" name="Freeform 143"/>
            <p:cNvSpPr>
              <a:spLocks/>
            </p:cNvSpPr>
            <p:nvPr/>
          </p:nvSpPr>
          <p:spPr bwMode="auto">
            <a:xfrm>
              <a:off x="6394450" y="593725"/>
              <a:ext cx="92075" cy="136525"/>
            </a:xfrm>
            <a:custGeom>
              <a:avLst/>
              <a:gdLst/>
              <a:ahLst/>
              <a:cxnLst>
                <a:cxn ang="0">
                  <a:pos x="2" y="32"/>
                </a:cxn>
                <a:cxn ang="0">
                  <a:pos x="6" y="30"/>
                </a:cxn>
                <a:cxn ang="0">
                  <a:pos x="6" y="26"/>
                </a:cxn>
                <a:cxn ang="0">
                  <a:pos x="8" y="28"/>
                </a:cxn>
                <a:cxn ang="0">
                  <a:pos x="12" y="38"/>
                </a:cxn>
                <a:cxn ang="0">
                  <a:pos x="18" y="38"/>
                </a:cxn>
                <a:cxn ang="0">
                  <a:pos x="22" y="50"/>
                </a:cxn>
                <a:cxn ang="0">
                  <a:pos x="22" y="54"/>
                </a:cxn>
                <a:cxn ang="0">
                  <a:pos x="16" y="56"/>
                </a:cxn>
                <a:cxn ang="0">
                  <a:pos x="12" y="56"/>
                </a:cxn>
                <a:cxn ang="0">
                  <a:pos x="12" y="58"/>
                </a:cxn>
                <a:cxn ang="0">
                  <a:pos x="14" y="66"/>
                </a:cxn>
                <a:cxn ang="0">
                  <a:pos x="8" y="70"/>
                </a:cxn>
                <a:cxn ang="0">
                  <a:pos x="16" y="72"/>
                </a:cxn>
                <a:cxn ang="0">
                  <a:pos x="26" y="74"/>
                </a:cxn>
                <a:cxn ang="0">
                  <a:pos x="14" y="78"/>
                </a:cxn>
                <a:cxn ang="0">
                  <a:pos x="8" y="86"/>
                </a:cxn>
                <a:cxn ang="0">
                  <a:pos x="30" y="82"/>
                </a:cxn>
                <a:cxn ang="0">
                  <a:pos x="50" y="78"/>
                </a:cxn>
                <a:cxn ang="0">
                  <a:pos x="56" y="72"/>
                </a:cxn>
                <a:cxn ang="0">
                  <a:pos x="58" y="62"/>
                </a:cxn>
                <a:cxn ang="0">
                  <a:pos x="54" y="58"/>
                </a:cxn>
                <a:cxn ang="0">
                  <a:pos x="50" y="60"/>
                </a:cxn>
                <a:cxn ang="0">
                  <a:pos x="46" y="52"/>
                </a:cxn>
                <a:cxn ang="0">
                  <a:pos x="38" y="40"/>
                </a:cxn>
                <a:cxn ang="0">
                  <a:pos x="28" y="28"/>
                </a:cxn>
                <a:cxn ang="0">
                  <a:pos x="24" y="20"/>
                </a:cxn>
                <a:cxn ang="0">
                  <a:pos x="28" y="16"/>
                </a:cxn>
                <a:cxn ang="0">
                  <a:pos x="30" y="12"/>
                </a:cxn>
                <a:cxn ang="0">
                  <a:pos x="28" y="10"/>
                </a:cxn>
                <a:cxn ang="0">
                  <a:pos x="22" y="10"/>
                </a:cxn>
                <a:cxn ang="0">
                  <a:pos x="16" y="10"/>
                </a:cxn>
                <a:cxn ang="0">
                  <a:pos x="16" y="6"/>
                </a:cxn>
                <a:cxn ang="0">
                  <a:pos x="20" y="2"/>
                </a:cxn>
                <a:cxn ang="0">
                  <a:pos x="10" y="2"/>
                </a:cxn>
                <a:cxn ang="0">
                  <a:pos x="4" y="4"/>
                </a:cxn>
                <a:cxn ang="0">
                  <a:pos x="0" y="18"/>
                </a:cxn>
                <a:cxn ang="0">
                  <a:pos x="0" y="28"/>
                </a:cxn>
                <a:cxn ang="0">
                  <a:pos x="0" y="30"/>
                </a:cxn>
                <a:cxn ang="0">
                  <a:pos x="2" y="32"/>
                </a:cxn>
              </a:cxnLst>
              <a:rect l="0" t="0" r="r" b="b"/>
              <a:pathLst>
                <a:path w="58" h="86">
                  <a:moveTo>
                    <a:pt x="2" y="32"/>
                  </a:moveTo>
                  <a:lnTo>
                    <a:pt x="2" y="32"/>
                  </a:lnTo>
                  <a:lnTo>
                    <a:pt x="4" y="32"/>
                  </a:lnTo>
                  <a:lnTo>
                    <a:pt x="6" y="30"/>
                  </a:lnTo>
                  <a:lnTo>
                    <a:pt x="6" y="26"/>
                  </a:lnTo>
                  <a:lnTo>
                    <a:pt x="6" y="26"/>
                  </a:lnTo>
                  <a:lnTo>
                    <a:pt x="8" y="28"/>
                  </a:lnTo>
                  <a:lnTo>
                    <a:pt x="8" y="28"/>
                  </a:lnTo>
                  <a:lnTo>
                    <a:pt x="8" y="36"/>
                  </a:lnTo>
                  <a:lnTo>
                    <a:pt x="12" y="38"/>
                  </a:lnTo>
                  <a:lnTo>
                    <a:pt x="18" y="38"/>
                  </a:lnTo>
                  <a:lnTo>
                    <a:pt x="18" y="38"/>
                  </a:lnTo>
                  <a:lnTo>
                    <a:pt x="20" y="42"/>
                  </a:lnTo>
                  <a:lnTo>
                    <a:pt x="22" y="50"/>
                  </a:lnTo>
                  <a:lnTo>
                    <a:pt x="22" y="50"/>
                  </a:lnTo>
                  <a:lnTo>
                    <a:pt x="22" y="54"/>
                  </a:lnTo>
                  <a:lnTo>
                    <a:pt x="16" y="56"/>
                  </a:lnTo>
                  <a:lnTo>
                    <a:pt x="16" y="56"/>
                  </a:lnTo>
                  <a:lnTo>
                    <a:pt x="12" y="56"/>
                  </a:lnTo>
                  <a:lnTo>
                    <a:pt x="12" y="56"/>
                  </a:lnTo>
                  <a:lnTo>
                    <a:pt x="12" y="58"/>
                  </a:lnTo>
                  <a:lnTo>
                    <a:pt x="12" y="58"/>
                  </a:lnTo>
                  <a:lnTo>
                    <a:pt x="14" y="62"/>
                  </a:lnTo>
                  <a:lnTo>
                    <a:pt x="14" y="66"/>
                  </a:lnTo>
                  <a:lnTo>
                    <a:pt x="10" y="68"/>
                  </a:lnTo>
                  <a:lnTo>
                    <a:pt x="8" y="70"/>
                  </a:lnTo>
                  <a:lnTo>
                    <a:pt x="8" y="70"/>
                  </a:lnTo>
                  <a:lnTo>
                    <a:pt x="16" y="72"/>
                  </a:lnTo>
                  <a:lnTo>
                    <a:pt x="26" y="74"/>
                  </a:lnTo>
                  <a:lnTo>
                    <a:pt x="26" y="74"/>
                  </a:lnTo>
                  <a:lnTo>
                    <a:pt x="20" y="76"/>
                  </a:lnTo>
                  <a:lnTo>
                    <a:pt x="14" y="78"/>
                  </a:lnTo>
                  <a:lnTo>
                    <a:pt x="10" y="80"/>
                  </a:lnTo>
                  <a:lnTo>
                    <a:pt x="8" y="86"/>
                  </a:lnTo>
                  <a:lnTo>
                    <a:pt x="8" y="86"/>
                  </a:lnTo>
                  <a:lnTo>
                    <a:pt x="30" y="82"/>
                  </a:lnTo>
                  <a:lnTo>
                    <a:pt x="50" y="78"/>
                  </a:lnTo>
                  <a:lnTo>
                    <a:pt x="50" y="78"/>
                  </a:lnTo>
                  <a:lnTo>
                    <a:pt x="54" y="76"/>
                  </a:lnTo>
                  <a:lnTo>
                    <a:pt x="56" y="72"/>
                  </a:lnTo>
                  <a:lnTo>
                    <a:pt x="58" y="62"/>
                  </a:lnTo>
                  <a:lnTo>
                    <a:pt x="58" y="62"/>
                  </a:lnTo>
                  <a:lnTo>
                    <a:pt x="56" y="60"/>
                  </a:lnTo>
                  <a:lnTo>
                    <a:pt x="54" y="58"/>
                  </a:lnTo>
                  <a:lnTo>
                    <a:pt x="54" y="58"/>
                  </a:lnTo>
                  <a:lnTo>
                    <a:pt x="50" y="60"/>
                  </a:lnTo>
                  <a:lnTo>
                    <a:pt x="48" y="58"/>
                  </a:lnTo>
                  <a:lnTo>
                    <a:pt x="46" y="52"/>
                  </a:lnTo>
                  <a:lnTo>
                    <a:pt x="46" y="52"/>
                  </a:lnTo>
                  <a:lnTo>
                    <a:pt x="38" y="40"/>
                  </a:lnTo>
                  <a:lnTo>
                    <a:pt x="28" y="28"/>
                  </a:lnTo>
                  <a:lnTo>
                    <a:pt x="28" y="28"/>
                  </a:lnTo>
                  <a:lnTo>
                    <a:pt x="26" y="24"/>
                  </a:lnTo>
                  <a:lnTo>
                    <a:pt x="24" y="20"/>
                  </a:lnTo>
                  <a:lnTo>
                    <a:pt x="24" y="20"/>
                  </a:lnTo>
                  <a:lnTo>
                    <a:pt x="28" y="16"/>
                  </a:lnTo>
                  <a:lnTo>
                    <a:pt x="30" y="14"/>
                  </a:lnTo>
                  <a:lnTo>
                    <a:pt x="30" y="12"/>
                  </a:lnTo>
                  <a:lnTo>
                    <a:pt x="30" y="12"/>
                  </a:lnTo>
                  <a:lnTo>
                    <a:pt x="28" y="10"/>
                  </a:lnTo>
                  <a:lnTo>
                    <a:pt x="26" y="8"/>
                  </a:lnTo>
                  <a:lnTo>
                    <a:pt x="22" y="10"/>
                  </a:lnTo>
                  <a:lnTo>
                    <a:pt x="22" y="10"/>
                  </a:lnTo>
                  <a:lnTo>
                    <a:pt x="16" y="10"/>
                  </a:lnTo>
                  <a:lnTo>
                    <a:pt x="16" y="8"/>
                  </a:lnTo>
                  <a:lnTo>
                    <a:pt x="16" y="6"/>
                  </a:lnTo>
                  <a:lnTo>
                    <a:pt x="20" y="2"/>
                  </a:lnTo>
                  <a:lnTo>
                    <a:pt x="20" y="2"/>
                  </a:lnTo>
                  <a:lnTo>
                    <a:pt x="14" y="0"/>
                  </a:lnTo>
                  <a:lnTo>
                    <a:pt x="10" y="2"/>
                  </a:lnTo>
                  <a:lnTo>
                    <a:pt x="8" y="2"/>
                  </a:lnTo>
                  <a:lnTo>
                    <a:pt x="4" y="4"/>
                  </a:lnTo>
                  <a:lnTo>
                    <a:pt x="2" y="10"/>
                  </a:lnTo>
                  <a:lnTo>
                    <a:pt x="0" y="18"/>
                  </a:lnTo>
                  <a:lnTo>
                    <a:pt x="0" y="18"/>
                  </a:lnTo>
                  <a:lnTo>
                    <a:pt x="0" y="28"/>
                  </a:lnTo>
                  <a:lnTo>
                    <a:pt x="0" y="28"/>
                  </a:lnTo>
                  <a:lnTo>
                    <a:pt x="0" y="30"/>
                  </a:lnTo>
                  <a:lnTo>
                    <a:pt x="2" y="32"/>
                  </a:lnTo>
                  <a:lnTo>
                    <a:pt x="2"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1" name="Freeform 144"/>
            <p:cNvSpPr>
              <a:spLocks/>
            </p:cNvSpPr>
            <p:nvPr/>
          </p:nvSpPr>
          <p:spPr bwMode="auto">
            <a:xfrm>
              <a:off x="7950200" y="1698625"/>
              <a:ext cx="22225" cy="6350"/>
            </a:xfrm>
            <a:custGeom>
              <a:avLst/>
              <a:gdLst/>
              <a:ahLst/>
              <a:cxnLst>
                <a:cxn ang="0">
                  <a:pos x="14" y="4"/>
                </a:cxn>
                <a:cxn ang="0">
                  <a:pos x="14" y="4"/>
                </a:cxn>
                <a:cxn ang="0">
                  <a:pos x="8" y="0"/>
                </a:cxn>
                <a:cxn ang="0">
                  <a:pos x="4" y="0"/>
                </a:cxn>
                <a:cxn ang="0">
                  <a:pos x="0" y="4"/>
                </a:cxn>
                <a:cxn ang="0">
                  <a:pos x="0" y="4"/>
                </a:cxn>
                <a:cxn ang="0">
                  <a:pos x="8" y="4"/>
                </a:cxn>
                <a:cxn ang="0">
                  <a:pos x="10" y="4"/>
                </a:cxn>
                <a:cxn ang="0">
                  <a:pos x="14" y="4"/>
                </a:cxn>
                <a:cxn ang="0">
                  <a:pos x="14" y="4"/>
                </a:cxn>
              </a:cxnLst>
              <a:rect l="0" t="0" r="r" b="b"/>
              <a:pathLst>
                <a:path w="14" h="4">
                  <a:moveTo>
                    <a:pt x="14" y="4"/>
                  </a:moveTo>
                  <a:lnTo>
                    <a:pt x="14" y="4"/>
                  </a:lnTo>
                  <a:lnTo>
                    <a:pt x="8" y="0"/>
                  </a:lnTo>
                  <a:lnTo>
                    <a:pt x="4" y="0"/>
                  </a:lnTo>
                  <a:lnTo>
                    <a:pt x="0" y="4"/>
                  </a:lnTo>
                  <a:lnTo>
                    <a:pt x="0" y="4"/>
                  </a:lnTo>
                  <a:lnTo>
                    <a:pt x="8" y="4"/>
                  </a:lnTo>
                  <a:lnTo>
                    <a:pt x="10" y="4"/>
                  </a:lnTo>
                  <a:lnTo>
                    <a:pt x="14" y="4"/>
                  </a:lnTo>
                  <a:lnTo>
                    <a:pt x="14"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2" name="Freeform 145"/>
            <p:cNvSpPr>
              <a:spLocks/>
            </p:cNvSpPr>
            <p:nvPr/>
          </p:nvSpPr>
          <p:spPr bwMode="auto">
            <a:xfrm>
              <a:off x="5391150" y="473075"/>
              <a:ext cx="79375" cy="44450"/>
            </a:xfrm>
            <a:custGeom>
              <a:avLst/>
              <a:gdLst/>
              <a:ahLst/>
              <a:cxnLst>
                <a:cxn ang="0">
                  <a:pos x="50" y="20"/>
                </a:cxn>
                <a:cxn ang="0">
                  <a:pos x="50" y="20"/>
                </a:cxn>
                <a:cxn ang="0">
                  <a:pos x="40" y="18"/>
                </a:cxn>
                <a:cxn ang="0">
                  <a:pos x="40" y="18"/>
                </a:cxn>
                <a:cxn ang="0">
                  <a:pos x="38" y="14"/>
                </a:cxn>
                <a:cxn ang="0">
                  <a:pos x="38" y="14"/>
                </a:cxn>
                <a:cxn ang="0">
                  <a:pos x="32" y="10"/>
                </a:cxn>
                <a:cxn ang="0">
                  <a:pos x="24" y="8"/>
                </a:cxn>
                <a:cxn ang="0">
                  <a:pos x="16" y="6"/>
                </a:cxn>
                <a:cxn ang="0">
                  <a:pos x="10" y="0"/>
                </a:cxn>
                <a:cxn ang="0">
                  <a:pos x="10" y="0"/>
                </a:cxn>
                <a:cxn ang="0">
                  <a:pos x="8" y="2"/>
                </a:cxn>
                <a:cxn ang="0">
                  <a:pos x="8" y="2"/>
                </a:cxn>
                <a:cxn ang="0">
                  <a:pos x="6" y="6"/>
                </a:cxn>
                <a:cxn ang="0">
                  <a:pos x="6" y="12"/>
                </a:cxn>
                <a:cxn ang="0">
                  <a:pos x="4" y="18"/>
                </a:cxn>
                <a:cxn ang="0">
                  <a:pos x="0" y="22"/>
                </a:cxn>
                <a:cxn ang="0">
                  <a:pos x="0" y="22"/>
                </a:cxn>
                <a:cxn ang="0">
                  <a:pos x="2" y="22"/>
                </a:cxn>
                <a:cxn ang="0">
                  <a:pos x="6" y="22"/>
                </a:cxn>
                <a:cxn ang="0">
                  <a:pos x="8" y="22"/>
                </a:cxn>
                <a:cxn ang="0">
                  <a:pos x="10" y="24"/>
                </a:cxn>
                <a:cxn ang="0">
                  <a:pos x="10" y="24"/>
                </a:cxn>
                <a:cxn ang="0">
                  <a:pos x="14" y="28"/>
                </a:cxn>
                <a:cxn ang="0">
                  <a:pos x="16" y="28"/>
                </a:cxn>
                <a:cxn ang="0">
                  <a:pos x="22" y="22"/>
                </a:cxn>
                <a:cxn ang="0">
                  <a:pos x="22" y="22"/>
                </a:cxn>
                <a:cxn ang="0">
                  <a:pos x="28" y="18"/>
                </a:cxn>
                <a:cxn ang="0">
                  <a:pos x="32" y="18"/>
                </a:cxn>
                <a:cxn ang="0">
                  <a:pos x="34" y="20"/>
                </a:cxn>
                <a:cxn ang="0">
                  <a:pos x="34" y="20"/>
                </a:cxn>
                <a:cxn ang="0">
                  <a:pos x="42" y="24"/>
                </a:cxn>
                <a:cxn ang="0">
                  <a:pos x="46" y="24"/>
                </a:cxn>
                <a:cxn ang="0">
                  <a:pos x="50" y="20"/>
                </a:cxn>
                <a:cxn ang="0">
                  <a:pos x="50" y="20"/>
                </a:cxn>
              </a:cxnLst>
              <a:rect l="0" t="0" r="r" b="b"/>
              <a:pathLst>
                <a:path w="50" h="28">
                  <a:moveTo>
                    <a:pt x="50" y="20"/>
                  </a:moveTo>
                  <a:lnTo>
                    <a:pt x="50" y="20"/>
                  </a:lnTo>
                  <a:lnTo>
                    <a:pt x="40" y="18"/>
                  </a:lnTo>
                  <a:lnTo>
                    <a:pt x="40" y="18"/>
                  </a:lnTo>
                  <a:lnTo>
                    <a:pt x="38" y="14"/>
                  </a:lnTo>
                  <a:lnTo>
                    <a:pt x="38" y="14"/>
                  </a:lnTo>
                  <a:lnTo>
                    <a:pt x="32" y="10"/>
                  </a:lnTo>
                  <a:lnTo>
                    <a:pt x="24" y="8"/>
                  </a:lnTo>
                  <a:lnTo>
                    <a:pt x="16" y="6"/>
                  </a:lnTo>
                  <a:lnTo>
                    <a:pt x="10" y="0"/>
                  </a:lnTo>
                  <a:lnTo>
                    <a:pt x="10" y="0"/>
                  </a:lnTo>
                  <a:lnTo>
                    <a:pt x="8" y="2"/>
                  </a:lnTo>
                  <a:lnTo>
                    <a:pt x="8" y="2"/>
                  </a:lnTo>
                  <a:lnTo>
                    <a:pt x="6" y="6"/>
                  </a:lnTo>
                  <a:lnTo>
                    <a:pt x="6" y="12"/>
                  </a:lnTo>
                  <a:lnTo>
                    <a:pt x="4" y="18"/>
                  </a:lnTo>
                  <a:lnTo>
                    <a:pt x="0" y="22"/>
                  </a:lnTo>
                  <a:lnTo>
                    <a:pt x="0" y="22"/>
                  </a:lnTo>
                  <a:lnTo>
                    <a:pt x="2" y="22"/>
                  </a:lnTo>
                  <a:lnTo>
                    <a:pt x="6" y="22"/>
                  </a:lnTo>
                  <a:lnTo>
                    <a:pt x="8" y="22"/>
                  </a:lnTo>
                  <a:lnTo>
                    <a:pt x="10" y="24"/>
                  </a:lnTo>
                  <a:lnTo>
                    <a:pt x="10" y="24"/>
                  </a:lnTo>
                  <a:lnTo>
                    <a:pt x="14" y="28"/>
                  </a:lnTo>
                  <a:lnTo>
                    <a:pt x="16" y="28"/>
                  </a:lnTo>
                  <a:lnTo>
                    <a:pt x="22" y="22"/>
                  </a:lnTo>
                  <a:lnTo>
                    <a:pt x="22" y="22"/>
                  </a:lnTo>
                  <a:lnTo>
                    <a:pt x="28" y="18"/>
                  </a:lnTo>
                  <a:lnTo>
                    <a:pt x="32" y="18"/>
                  </a:lnTo>
                  <a:lnTo>
                    <a:pt x="34" y="20"/>
                  </a:lnTo>
                  <a:lnTo>
                    <a:pt x="34" y="20"/>
                  </a:lnTo>
                  <a:lnTo>
                    <a:pt x="42" y="24"/>
                  </a:lnTo>
                  <a:lnTo>
                    <a:pt x="46" y="24"/>
                  </a:lnTo>
                  <a:lnTo>
                    <a:pt x="50" y="20"/>
                  </a:lnTo>
                  <a:lnTo>
                    <a:pt x="50"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3" name="Freeform 146"/>
            <p:cNvSpPr>
              <a:spLocks/>
            </p:cNvSpPr>
            <p:nvPr/>
          </p:nvSpPr>
          <p:spPr bwMode="auto">
            <a:xfrm>
              <a:off x="8613775" y="2139950"/>
              <a:ext cx="19050" cy="28575"/>
            </a:xfrm>
            <a:custGeom>
              <a:avLst/>
              <a:gdLst/>
              <a:ahLst/>
              <a:cxnLst>
                <a:cxn ang="0">
                  <a:pos x="12" y="18"/>
                </a:cxn>
                <a:cxn ang="0">
                  <a:pos x="12" y="18"/>
                </a:cxn>
                <a:cxn ang="0">
                  <a:pos x="10" y="10"/>
                </a:cxn>
                <a:cxn ang="0">
                  <a:pos x="8" y="2"/>
                </a:cxn>
                <a:cxn ang="0">
                  <a:pos x="8" y="2"/>
                </a:cxn>
                <a:cxn ang="0">
                  <a:pos x="4" y="0"/>
                </a:cxn>
                <a:cxn ang="0">
                  <a:pos x="2" y="0"/>
                </a:cxn>
                <a:cxn ang="0">
                  <a:pos x="0" y="0"/>
                </a:cxn>
                <a:cxn ang="0">
                  <a:pos x="0" y="0"/>
                </a:cxn>
                <a:cxn ang="0">
                  <a:pos x="0" y="2"/>
                </a:cxn>
                <a:cxn ang="0">
                  <a:pos x="0" y="2"/>
                </a:cxn>
                <a:cxn ang="0">
                  <a:pos x="2" y="6"/>
                </a:cxn>
                <a:cxn ang="0">
                  <a:pos x="2" y="6"/>
                </a:cxn>
                <a:cxn ang="0">
                  <a:pos x="6" y="10"/>
                </a:cxn>
                <a:cxn ang="0">
                  <a:pos x="6" y="10"/>
                </a:cxn>
                <a:cxn ang="0">
                  <a:pos x="8" y="14"/>
                </a:cxn>
                <a:cxn ang="0">
                  <a:pos x="8" y="16"/>
                </a:cxn>
                <a:cxn ang="0">
                  <a:pos x="12" y="18"/>
                </a:cxn>
                <a:cxn ang="0">
                  <a:pos x="12" y="18"/>
                </a:cxn>
              </a:cxnLst>
              <a:rect l="0" t="0" r="r" b="b"/>
              <a:pathLst>
                <a:path w="12" h="18">
                  <a:moveTo>
                    <a:pt x="12" y="18"/>
                  </a:moveTo>
                  <a:lnTo>
                    <a:pt x="12" y="18"/>
                  </a:lnTo>
                  <a:lnTo>
                    <a:pt x="10" y="10"/>
                  </a:lnTo>
                  <a:lnTo>
                    <a:pt x="8" y="2"/>
                  </a:lnTo>
                  <a:lnTo>
                    <a:pt x="8" y="2"/>
                  </a:lnTo>
                  <a:lnTo>
                    <a:pt x="4" y="0"/>
                  </a:lnTo>
                  <a:lnTo>
                    <a:pt x="2" y="0"/>
                  </a:lnTo>
                  <a:lnTo>
                    <a:pt x="0" y="0"/>
                  </a:lnTo>
                  <a:lnTo>
                    <a:pt x="0" y="0"/>
                  </a:lnTo>
                  <a:lnTo>
                    <a:pt x="0" y="2"/>
                  </a:lnTo>
                  <a:lnTo>
                    <a:pt x="0" y="2"/>
                  </a:lnTo>
                  <a:lnTo>
                    <a:pt x="2" y="6"/>
                  </a:lnTo>
                  <a:lnTo>
                    <a:pt x="2" y="6"/>
                  </a:lnTo>
                  <a:lnTo>
                    <a:pt x="6" y="10"/>
                  </a:lnTo>
                  <a:lnTo>
                    <a:pt x="6" y="10"/>
                  </a:lnTo>
                  <a:lnTo>
                    <a:pt x="8" y="14"/>
                  </a:lnTo>
                  <a:lnTo>
                    <a:pt x="8" y="16"/>
                  </a:lnTo>
                  <a:lnTo>
                    <a:pt x="12" y="18"/>
                  </a:lnTo>
                  <a:lnTo>
                    <a:pt x="12"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4" name="Freeform 147"/>
            <p:cNvSpPr>
              <a:spLocks/>
            </p:cNvSpPr>
            <p:nvPr/>
          </p:nvSpPr>
          <p:spPr bwMode="auto">
            <a:xfrm>
              <a:off x="5635625" y="1254125"/>
              <a:ext cx="19050" cy="9525"/>
            </a:xfrm>
            <a:custGeom>
              <a:avLst/>
              <a:gdLst/>
              <a:ahLst/>
              <a:cxnLst>
                <a:cxn ang="0">
                  <a:pos x="0" y="4"/>
                </a:cxn>
                <a:cxn ang="0">
                  <a:pos x="0" y="4"/>
                </a:cxn>
                <a:cxn ang="0">
                  <a:pos x="4" y="6"/>
                </a:cxn>
                <a:cxn ang="0">
                  <a:pos x="12" y="4"/>
                </a:cxn>
                <a:cxn ang="0">
                  <a:pos x="12" y="4"/>
                </a:cxn>
                <a:cxn ang="0">
                  <a:pos x="4" y="0"/>
                </a:cxn>
                <a:cxn ang="0">
                  <a:pos x="2" y="2"/>
                </a:cxn>
                <a:cxn ang="0">
                  <a:pos x="0" y="4"/>
                </a:cxn>
                <a:cxn ang="0">
                  <a:pos x="0" y="4"/>
                </a:cxn>
              </a:cxnLst>
              <a:rect l="0" t="0" r="r" b="b"/>
              <a:pathLst>
                <a:path w="12" h="6">
                  <a:moveTo>
                    <a:pt x="0" y="4"/>
                  </a:moveTo>
                  <a:lnTo>
                    <a:pt x="0" y="4"/>
                  </a:lnTo>
                  <a:lnTo>
                    <a:pt x="4" y="6"/>
                  </a:lnTo>
                  <a:lnTo>
                    <a:pt x="12" y="4"/>
                  </a:lnTo>
                  <a:lnTo>
                    <a:pt x="12" y="4"/>
                  </a:lnTo>
                  <a:lnTo>
                    <a:pt x="4" y="0"/>
                  </a:lnTo>
                  <a:lnTo>
                    <a:pt x="2" y="2"/>
                  </a:lnTo>
                  <a:lnTo>
                    <a:pt x="0" y="4"/>
                  </a:ln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5" name="Freeform 148"/>
            <p:cNvSpPr>
              <a:spLocks/>
            </p:cNvSpPr>
            <p:nvPr/>
          </p:nvSpPr>
          <p:spPr bwMode="auto">
            <a:xfrm>
              <a:off x="6575425" y="854075"/>
              <a:ext cx="9525" cy="22225"/>
            </a:xfrm>
            <a:custGeom>
              <a:avLst/>
              <a:gdLst/>
              <a:ahLst/>
              <a:cxnLst>
                <a:cxn ang="0">
                  <a:pos x="4" y="0"/>
                </a:cxn>
                <a:cxn ang="0">
                  <a:pos x="4" y="0"/>
                </a:cxn>
                <a:cxn ang="0">
                  <a:pos x="0" y="4"/>
                </a:cxn>
                <a:cxn ang="0">
                  <a:pos x="0" y="6"/>
                </a:cxn>
                <a:cxn ang="0">
                  <a:pos x="4" y="14"/>
                </a:cxn>
                <a:cxn ang="0">
                  <a:pos x="4" y="14"/>
                </a:cxn>
                <a:cxn ang="0">
                  <a:pos x="6" y="6"/>
                </a:cxn>
                <a:cxn ang="0">
                  <a:pos x="4" y="0"/>
                </a:cxn>
                <a:cxn ang="0">
                  <a:pos x="4" y="0"/>
                </a:cxn>
              </a:cxnLst>
              <a:rect l="0" t="0" r="r" b="b"/>
              <a:pathLst>
                <a:path w="6" h="14">
                  <a:moveTo>
                    <a:pt x="4" y="0"/>
                  </a:moveTo>
                  <a:lnTo>
                    <a:pt x="4" y="0"/>
                  </a:lnTo>
                  <a:lnTo>
                    <a:pt x="0" y="4"/>
                  </a:lnTo>
                  <a:lnTo>
                    <a:pt x="0" y="6"/>
                  </a:lnTo>
                  <a:lnTo>
                    <a:pt x="4" y="14"/>
                  </a:lnTo>
                  <a:lnTo>
                    <a:pt x="4" y="14"/>
                  </a:lnTo>
                  <a:lnTo>
                    <a:pt x="6" y="6"/>
                  </a:lnTo>
                  <a:lnTo>
                    <a:pt x="4" y="0"/>
                  </a:lnTo>
                  <a:lnTo>
                    <a:pt x="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6" name="Freeform 149"/>
            <p:cNvSpPr>
              <a:spLocks/>
            </p:cNvSpPr>
            <p:nvPr/>
          </p:nvSpPr>
          <p:spPr bwMode="auto">
            <a:xfrm>
              <a:off x="5546725" y="1231900"/>
              <a:ext cx="73025" cy="31750"/>
            </a:xfrm>
            <a:custGeom>
              <a:avLst/>
              <a:gdLst/>
              <a:ahLst/>
              <a:cxnLst>
                <a:cxn ang="0">
                  <a:pos x="0" y="16"/>
                </a:cxn>
                <a:cxn ang="0">
                  <a:pos x="0" y="16"/>
                </a:cxn>
                <a:cxn ang="0">
                  <a:pos x="2" y="18"/>
                </a:cxn>
                <a:cxn ang="0">
                  <a:pos x="6" y="18"/>
                </a:cxn>
                <a:cxn ang="0">
                  <a:pos x="14" y="16"/>
                </a:cxn>
                <a:cxn ang="0">
                  <a:pos x="14" y="16"/>
                </a:cxn>
                <a:cxn ang="0">
                  <a:pos x="18" y="18"/>
                </a:cxn>
                <a:cxn ang="0">
                  <a:pos x="22" y="20"/>
                </a:cxn>
                <a:cxn ang="0">
                  <a:pos x="30" y="18"/>
                </a:cxn>
                <a:cxn ang="0">
                  <a:pos x="38" y="14"/>
                </a:cxn>
                <a:cxn ang="0">
                  <a:pos x="42" y="14"/>
                </a:cxn>
                <a:cxn ang="0">
                  <a:pos x="46" y="14"/>
                </a:cxn>
                <a:cxn ang="0">
                  <a:pos x="46" y="14"/>
                </a:cxn>
                <a:cxn ang="0">
                  <a:pos x="38" y="8"/>
                </a:cxn>
                <a:cxn ang="0">
                  <a:pos x="30" y="2"/>
                </a:cxn>
                <a:cxn ang="0">
                  <a:pos x="20" y="0"/>
                </a:cxn>
                <a:cxn ang="0">
                  <a:pos x="10" y="2"/>
                </a:cxn>
                <a:cxn ang="0">
                  <a:pos x="10" y="2"/>
                </a:cxn>
                <a:cxn ang="0">
                  <a:pos x="14" y="8"/>
                </a:cxn>
                <a:cxn ang="0">
                  <a:pos x="14" y="12"/>
                </a:cxn>
                <a:cxn ang="0">
                  <a:pos x="14" y="14"/>
                </a:cxn>
                <a:cxn ang="0">
                  <a:pos x="14" y="14"/>
                </a:cxn>
                <a:cxn ang="0">
                  <a:pos x="6" y="14"/>
                </a:cxn>
                <a:cxn ang="0">
                  <a:pos x="2" y="14"/>
                </a:cxn>
                <a:cxn ang="0">
                  <a:pos x="0" y="16"/>
                </a:cxn>
                <a:cxn ang="0">
                  <a:pos x="0" y="16"/>
                </a:cxn>
              </a:cxnLst>
              <a:rect l="0" t="0" r="r" b="b"/>
              <a:pathLst>
                <a:path w="46" h="20">
                  <a:moveTo>
                    <a:pt x="0" y="16"/>
                  </a:moveTo>
                  <a:lnTo>
                    <a:pt x="0" y="16"/>
                  </a:lnTo>
                  <a:lnTo>
                    <a:pt x="2" y="18"/>
                  </a:lnTo>
                  <a:lnTo>
                    <a:pt x="6" y="18"/>
                  </a:lnTo>
                  <a:lnTo>
                    <a:pt x="14" y="16"/>
                  </a:lnTo>
                  <a:lnTo>
                    <a:pt x="14" y="16"/>
                  </a:lnTo>
                  <a:lnTo>
                    <a:pt x="18" y="18"/>
                  </a:lnTo>
                  <a:lnTo>
                    <a:pt x="22" y="20"/>
                  </a:lnTo>
                  <a:lnTo>
                    <a:pt x="30" y="18"/>
                  </a:lnTo>
                  <a:lnTo>
                    <a:pt x="38" y="14"/>
                  </a:lnTo>
                  <a:lnTo>
                    <a:pt x="42" y="14"/>
                  </a:lnTo>
                  <a:lnTo>
                    <a:pt x="46" y="14"/>
                  </a:lnTo>
                  <a:lnTo>
                    <a:pt x="46" y="14"/>
                  </a:lnTo>
                  <a:lnTo>
                    <a:pt x="38" y="8"/>
                  </a:lnTo>
                  <a:lnTo>
                    <a:pt x="30" y="2"/>
                  </a:lnTo>
                  <a:lnTo>
                    <a:pt x="20" y="0"/>
                  </a:lnTo>
                  <a:lnTo>
                    <a:pt x="10" y="2"/>
                  </a:lnTo>
                  <a:lnTo>
                    <a:pt x="10" y="2"/>
                  </a:lnTo>
                  <a:lnTo>
                    <a:pt x="14" y="8"/>
                  </a:lnTo>
                  <a:lnTo>
                    <a:pt x="14" y="12"/>
                  </a:lnTo>
                  <a:lnTo>
                    <a:pt x="14" y="14"/>
                  </a:lnTo>
                  <a:lnTo>
                    <a:pt x="14" y="14"/>
                  </a:lnTo>
                  <a:lnTo>
                    <a:pt x="6" y="14"/>
                  </a:lnTo>
                  <a:lnTo>
                    <a:pt x="2" y="14"/>
                  </a:lnTo>
                  <a:lnTo>
                    <a:pt x="0" y="16"/>
                  </a:lnTo>
                  <a:lnTo>
                    <a:pt x="0"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7" name="Freeform 150"/>
            <p:cNvSpPr>
              <a:spLocks/>
            </p:cNvSpPr>
            <p:nvPr/>
          </p:nvSpPr>
          <p:spPr bwMode="auto">
            <a:xfrm>
              <a:off x="8029575" y="1609725"/>
              <a:ext cx="12700" cy="12700"/>
            </a:xfrm>
            <a:custGeom>
              <a:avLst/>
              <a:gdLst/>
              <a:ahLst/>
              <a:cxnLst>
                <a:cxn ang="0">
                  <a:pos x="8" y="6"/>
                </a:cxn>
                <a:cxn ang="0">
                  <a:pos x="8" y="6"/>
                </a:cxn>
                <a:cxn ang="0">
                  <a:pos x="6" y="2"/>
                </a:cxn>
                <a:cxn ang="0">
                  <a:pos x="4" y="0"/>
                </a:cxn>
                <a:cxn ang="0">
                  <a:pos x="4" y="0"/>
                </a:cxn>
                <a:cxn ang="0">
                  <a:pos x="0" y="2"/>
                </a:cxn>
                <a:cxn ang="0">
                  <a:pos x="0" y="4"/>
                </a:cxn>
                <a:cxn ang="0">
                  <a:pos x="0" y="4"/>
                </a:cxn>
                <a:cxn ang="0">
                  <a:pos x="2" y="6"/>
                </a:cxn>
                <a:cxn ang="0">
                  <a:pos x="4" y="8"/>
                </a:cxn>
                <a:cxn ang="0">
                  <a:pos x="4" y="8"/>
                </a:cxn>
                <a:cxn ang="0">
                  <a:pos x="8" y="8"/>
                </a:cxn>
                <a:cxn ang="0">
                  <a:pos x="8" y="6"/>
                </a:cxn>
                <a:cxn ang="0">
                  <a:pos x="8" y="6"/>
                </a:cxn>
              </a:cxnLst>
              <a:rect l="0" t="0" r="r" b="b"/>
              <a:pathLst>
                <a:path w="8" h="8">
                  <a:moveTo>
                    <a:pt x="8" y="6"/>
                  </a:moveTo>
                  <a:lnTo>
                    <a:pt x="8" y="6"/>
                  </a:lnTo>
                  <a:lnTo>
                    <a:pt x="6" y="2"/>
                  </a:lnTo>
                  <a:lnTo>
                    <a:pt x="4" y="0"/>
                  </a:lnTo>
                  <a:lnTo>
                    <a:pt x="4" y="0"/>
                  </a:lnTo>
                  <a:lnTo>
                    <a:pt x="0" y="2"/>
                  </a:lnTo>
                  <a:lnTo>
                    <a:pt x="0" y="4"/>
                  </a:lnTo>
                  <a:lnTo>
                    <a:pt x="0" y="4"/>
                  </a:lnTo>
                  <a:lnTo>
                    <a:pt x="2" y="6"/>
                  </a:lnTo>
                  <a:lnTo>
                    <a:pt x="4" y="8"/>
                  </a:lnTo>
                  <a:lnTo>
                    <a:pt x="4" y="8"/>
                  </a:lnTo>
                  <a:lnTo>
                    <a:pt x="8" y="8"/>
                  </a:lnTo>
                  <a:lnTo>
                    <a:pt x="8" y="6"/>
                  </a:lnTo>
                  <a:lnTo>
                    <a:pt x="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8" name="Freeform 151"/>
            <p:cNvSpPr>
              <a:spLocks/>
            </p:cNvSpPr>
            <p:nvPr/>
          </p:nvSpPr>
          <p:spPr bwMode="auto">
            <a:xfrm>
              <a:off x="7981950" y="1635125"/>
              <a:ext cx="9525" cy="12700"/>
            </a:xfrm>
            <a:custGeom>
              <a:avLst/>
              <a:gdLst/>
              <a:ahLst/>
              <a:cxnLst>
                <a:cxn ang="0">
                  <a:pos x="2" y="8"/>
                </a:cxn>
                <a:cxn ang="0">
                  <a:pos x="2" y="8"/>
                </a:cxn>
                <a:cxn ang="0">
                  <a:pos x="6" y="8"/>
                </a:cxn>
                <a:cxn ang="0">
                  <a:pos x="6" y="8"/>
                </a:cxn>
                <a:cxn ang="0">
                  <a:pos x="6" y="2"/>
                </a:cxn>
                <a:cxn ang="0">
                  <a:pos x="6" y="0"/>
                </a:cxn>
                <a:cxn ang="0">
                  <a:pos x="2" y="0"/>
                </a:cxn>
                <a:cxn ang="0">
                  <a:pos x="2" y="0"/>
                </a:cxn>
                <a:cxn ang="0">
                  <a:pos x="0" y="4"/>
                </a:cxn>
                <a:cxn ang="0">
                  <a:pos x="0" y="6"/>
                </a:cxn>
                <a:cxn ang="0">
                  <a:pos x="2" y="8"/>
                </a:cxn>
                <a:cxn ang="0">
                  <a:pos x="2" y="8"/>
                </a:cxn>
              </a:cxnLst>
              <a:rect l="0" t="0" r="r" b="b"/>
              <a:pathLst>
                <a:path w="6" h="8">
                  <a:moveTo>
                    <a:pt x="2" y="8"/>
                  </a:moveTo>
                  <a:lnTo>
                    <a:pt x="2" y="8"/>
                  </a:lnTo>
                  <a:lnTo>
                    <a:pt x="6" y="8"/>
                  </a:lnTo>
                  <a:lnTo>
                    <a:pt x="6" y="8"/>
                  </a:lnTo>
                  <a:lnTo>
                    <a:pt x="6" y="2"/>
                  </a:lnTo>
                  <a:lnTo>
                    <a:pt x="6" y="0"/>
                  </a:lnTo>
                  <a:lnTo>
                    <a:pt x="2" y="0"/>
                  </a:lnTo>
                  <a:lnTo>
                    <a:pt x="2" y="0"/>
                  </a:lnTo>
                  <a:lnTo>
                    <a:pt x="0" y="4"/>
                  </a:lnTo>
                  <a:lnTo>
                    <a:pt x="0" y="6"/>
                  </a:lnTo>
                  <a:lnTo>
                    <a:pt x="2" y="8"/>
                  </a:lnTo>
                  <a:lnTo>
                    <a:pt x="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9" name="Freeform 152"/>
            <p:cNvSpPr>
              <a:spLocks/>
            </p:cNvSpPr>
            <p:nvPr/>
          </p:nvSpPr>
          <p:spPr bwMode="auto">
            <a:xfrm>
              <a:off x="7985125" y="1635125"/>
              <a:ext cx="1588" cy="1588"/>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0" name="Freeform 153"/>
            <p:cNvSpPr>
              <a:spLocks/>
            </p:cNvSpPr>
            <p:nvPr/>
          </p:nvSpPr>
          <p:spPr bwMode="auto">
            <a:xfrm>
              <a:off x="7778750" y="1606550"/>
              <a:ext cx="1588" cy="3175"/>
            </a:xfrm>
            <a:custGeom>
              <a:avLst/>
              <a:gdLst/>
              <a:ahLst/>
              <a:cxnLst>
                <a:cxn ang="0">
                  <a:pos x="0" y="0"/>
                </a:cxn>
                <a:cxn ang="0">
                  <a:pos x="0" y="0"/>
                </a:cxn>
                <a:cxn ang="0">
                  <a:pos x="0" y="2"/>
                </a:cxn>
                <a:cxn ang="0">
                  <a:pos x="0" y="2"/>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1" name="Freeform 154"/>
            <p:cNvSpPr>
              <a:spLocks/>
            </p:cNvSpPr>
            <p:nvPr/>
          </p:nvSpPr>
          <p:spPr bwMode="auto">
            <a:xfrm>
              <a:off x="7772400" y="1587500"/>
              <a:ext cx="9525" cy="19050"/>
            </a:xfrm>
            <a:custGeom>
              <a:avLst/>
              <a:gdLst/>
              <a:ahLst/>
              <a:cxnLst>
                <a:cxn ang="0">
                  <a:pos x="4" y="0"/>
                </a:cxn>
                <a:cxn ang="0">
                  <a:pos x="4" y="0"/>
                </a:cxn>
                <a:cxn ang="0">
                  <a:pos x="0" y="2"/>
                </a:cxn>
                <a:cxn ang="0">
                  <a:pos x="0" y="2"/>
                </a:cxn>
                <a:cxn ang="0">
                  <a:pos x="0" y="4"/>
                </a:cxn>
                <a:cxn ang="0">
                  <a:pos x="2" y="6"/>
                </a:cxn>
                <a:cxn ang="0">
                  <a:pos x="4" y="6"/>
                </a:cxn>
                <a:cxn ang="0">
                  <a:pos x="4" y="10"/>
                </a:cxn>
                <a:cxn ang="0">
                  <a:pos x="4" y="10"/>
                </a:cxn>
                <a:cxn ang="0">
                  <a:pos x="4" y="12"/>
                </a:cxn>
                <a:cxn ang="0">
                  <a:pos x="4" y="12"/>
                </a:cxn>
                <a:cxn ang="0">
                  <a:pos x="6" y="10"/>
                </a:cxn>
                <a:cxn ang="0">
                  <a:pos x="6" y="6"/>
                </a:cxn>
                <a:cxn ang="0">
                  <a:pos x="4" y="0"/>
                </a:cxn>
                <a:cxn ang="0">
                  <a:pos x="4" y="0"/>
                </a:cxn>
              </a:cxnLst>
              <a:rect l="0" t="0" r="r" b="b"/>
              <a:pathLst>
                <a:path w="6" h="12">
                  <a:moveTo>
                    <a:pt x="4" y="0"/>
                  </a:moveTo>
                  <a:lnTo>
                    <a:pt x="4" y="0"/>
                  </a:lnTo>
                  <a:lnTo>
                    <a:pt x="0" y="2"/>
                  </a:lnTo>
                  <a:lnTo>
                    <a:pt x="0" y="2"/>
                  </a:lnTo>
                  <a:lnTo>
                    <a:pt x="0" y="4"/>
                  </a:lnTo>
                  <a:lnTo>
                    <a:pt x="2" y="6"/>
                  </a:lnTo>
                  <a:lnTo>
                    <a:pt x="4" y="6"/>
                  </a:lnTo>
                  <a:lnTo>
                    <a:pt x="4" y="10"/>
                  </a:lnTo>
                  <a:lnTo>
                    <a:pt x="4" y="10"/>
                  </a:lnTo>
                  <a:lnTo>
                    <a:pt x="4" y="12"/>
                  </a:lnTo>
                  <a:lnTo>
                    <a:pt x="4" y="12"/>
                  </a:lnTo>
                  <a:lnTo>
                    <a:pt x="6" y="10"/>
                  </a:lnTo>
                  <a:lnTo>
                    <a:pt x="6" y="6"/>
                  </a:lnTo>
                  <a:lnTo>
                    <a:pt x="4" y="0"/>
                  </a:lnTo>
                  <a:lnTo>
                    <a:pt x="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2" name="Freeform 155"/>
            <p:cNvSpPr>
              <a:spLocks/>
            </p:cNvSpPr>
            <p:nvPr/>
          </p:nvSpPr>
          <p:spPr bwMode="auto">
            <a:xfrm>
              <a:off x="5280025" y="215900"/>
              <a:ext cx="130175" cy="53975"/>
            </a:xfrm>
            <a:custGeom>
              <a:avLst/>
              <a:gdLst/>
              <a:ahLst/>
              <a:cxnLst>
                <a:cxn ang="0">
                  <a:pos x="6" y="22"/>
                </a:cxn>
                <a:cxn ang="0">
                  <a:pos x="6" y="22"/>
                </a:cxn>
                <a:cxn ang="0">
                  <a:pos x="16" y="22"/>
                </a:cxn>
                <a:cxn ang="0">
                  <a:pos x="20" y="22"/>
                </a:cxn>
                <a:cxn ang="0">
                  <a:pos x="26" y="24"/>
                </a:cxn>
                <a:cxn ang="0">
                  <a:pos x="26" y="24"/>
                </a:cxn>
                <a:cxn ang="0">
                  <a:pos x="16" y="26"/>
                </a:cxn>
                <a:cxn ang="0">
                  <a:pos x="16" y="26"/>
                </a:cxn>
                <a:cxn ang="0">
                  <a:pos x="28" y="32"/>
                </a:cxn>
                <a:cxn ang="0">
                  <a:pos x="40" y="34"/>
                </a:cxn>
                <a:cxn ang="0">
                  <a:pos x="54" y="30"/>
                </a:cxn>
                <a:cxn ang="0">
                  <a:pos x="70" y="24"/>
                </a:cxn>
                <a:cxn ang="0">
                  <a:pos x="70" y="24"/>
                </a:cxn>
                <a:cxn ang="0">
                  <a:pos x="82" y="22"/>
                </a:cxn>
                <a:cxn ang="0">
                  <a:pos x="82" y="22"/>
                </a:cxn>
                <a:cxn ang="0">
                  <a:pos x="80" y="20"/>
                </a:cxn>
                <a:cxn ang="0">
                  <a:pos x="78" y="20"/>
                </a:cxn>
                <a:cxn ang="0">
                  <a:pos x="72" y="18"/>
                </a:cxn>
                <a:cxn ang="0">
                  <a:pos x="72" y="18"/>
                </a:cxn>
                <a:cxn ang="0">
                  <a:pos x="64" y="14"/>
                </a:cxn>
                <a:cxn ang="0">
                  <a:pos x="58" y="12"/>
                </a:cxn>
                <a:cxn ang="0">
                  <a:pos x="52" y="12"/>
                </a:cxn>
                <a:cxn ang="0">
                  <a:pos x="52" y="12"/>
                </a:cxn>
                <a:cxn ang="0">
                  <a:pos x="24" y="2"/>
                </a:cxn>
                <a:cxn ang="0">
                  <a:pos x="24" y="2"/>
                </a:cxn>
                <a:cxn ang="0">
                  <a:pos x="18" y="0"/>
                </a:cxn>
                <a:cxn ang="0">
                  <a:pos x="14" y="0"/>
                </a:cxn>
                <a:cxn ang="0">
                  <a:pos x="14" y="4"/>
                </a:cxn>
                <a:cxn ang="0">
                  <a:pos x="14" y="4"/>
                </a:cxn>
                <a:cxn ang="0">
                  <a:pos x="10" y="4"/>
                </a:cxn>
                <a:cxn ang="0">
                  <a:pos x="8" y="4"/>
                </a:cxn>
                <a:cxn ang="0">
                  <a:pos x="6" y="6"/>
                </a:cxn>
                <a:cxn ang="0">
                  <a:pos x="6" y="6"/>
                </a:cxn>
                <a:cxn ang="0">
                  <a:pos x="10" y="8"/>
                </a:cxn>
                <a:cxn ang="0">
                  <a:pos x="10" y="8"/>
                </a:cxn>
                <a:cxn ang="0">
                  <a:pos x="2" y="10"/>
                </a:cxn>
                <a:cxn ang="0">
                  <a:pos x="0" y="12"/>
                </a:cxn>
                <a:cxn ang="0">
                  <a:pos x="0" y="16"/>
                </a:cxn>
                <a:cxn ang="0">
                  <a:pos x="0" y="16"/>
                </a:cxn>
                <a:cxn ang="0">
                  <a:pos x="2" y="20"/>
                </a:cxn>
                <a:cxn ang="0">
                  <a:pos x="6" y="22"/>
                </a:cxn>
                <a:cxn ang="0">
                  <a:pos x="6" y="22"/>
                </a:cxn>
              </a:cxnLst>
              <a:rect l="0" t="0" r="r" b="b"/>
              <a:pathLst>
                <a:path w="82" h="34">
                  <a:moveTo>
                    <a:pt x="6" y="22"/>
                  </a:moveTo>
                  <a:lnTo>
                    <a:pt x="6" y="22"/>
                  </a:lnTo>
                  <a:lnTo>
                    <a:pt x="16" y="22"/>
                  </a:lnTo>
                  <a:lnTo>
                    <a:pt x="20" y="22"/>
                  </a:lnTo>
                  <a:lnTo>
                    <a:pt x="26" y="24"/>
                  </a:lnTo>
                  <a:lnTo>
                    <a:pt x="26" y="24"/>
                  </a:lnTo>
                  <a:lnTo>
                    <a:pt x="16" y="26"/>
                  </a:lnTo>
                  <a:lnTo>
                    <a:pt x="16" y="26"/>
                  </a:lnTo>
                  <a:lnTo>
                    <a:pt x="28" y="32"/>
                  </a:lnTo>
                  <a:lnTo>
                    <a:pt x="40" y="34"/>
                  </a:lnTo>
                  <a:lnTo>
                    <a:pt x="54" y="30"/>
                  </a:lnTo>
                  <a:lnTo>
                    <a:pt x="70" y="24"/>
                  </a:lnTo>
                  <a:lnTo>
                    <a:pt x="70" y="24"/>
                  </a:lnTo>
                  <a:lnTo>
                    <a:pt x="82" y="22"/>
                  </a:lnTo>
                  <a:lnTo>
                    <a:pt x="82" y="22"/>
                  </a:lnTo>
                  <a:lnTo>
                    <a:pt x="80" y="20"/>
                  </a:lnTo>
                  <a:lnTo>
                    <a:pt x="78" y="20"/>
                  </a:lnTo>
                  <a:lnTo>
                    <a:pt x="72" y="18"/>
                  </a:lnTo>
                  <a:lnTo>
                    <a:pt x="72" y="18"/>
                  </a:lnTo>
                  <a:lnTo>
                    <a:pt x="64" y="14"/>
                  </a:lnTo>
                  <a:lnTo>
                    <a:pt x="58" y="12"/>
                  </a:lnTo>
                  <a:lnTo>
                    <a:pt x="52" y="12"/>
                  </a:lnTo>
                  <a:lnTo>
                    <a:pt x="52" y="12"/>
                  </a:lnTo>
                  <a:lnTo>
                    <a:pt x="24" y="2"/>
                  </a:lnTo>
                  <a:lnTo>
                    <a:pt x="24" y="2"/>
                  </a:lnTo>
                  <a:lnTo>
                    <a:pt x="18" y="0"/>
                  </a:lnTo>
                  <a:lnTo>
                    <a:pt x="14" y="0"/>
                  </a:lnTo>
                  <a:lnTo>
                    <a:pt x="14" y="4"/>
                  </a:lnTo>
                  <a:lnTo>
                    <a:pt x="14" y="4"/>
                  </a:lnTo>
                  <a:lnTo>
                    <a:pt x="10" y="4"/>
                  </a:lnTo>
                  <a:lnTo>
                    <a:pt x="8" y="4"/>
                  </a:lnTo>
                  <a:lnTo>
                    <a:pt x="6" y="6"/>
                  </a:lnTo>
                  <a:lnTo>
                    <a:pt x="6" y="6"/>
                  </a:lnTo>
                  <a:lnTo>
                    <a:pt x="10" y="8"/>
                  </a:lnTo>
                  <a:lnTo>
                    <a:pt x="10" y="8"/>
                  </a:lnTo>
                  <a:lnTo>
                    <a:pt x="2" y="10"/>
                  </a:lnTo>
                  <a:lnTo>
                    <a:pt x="0" y="12"/>
                  </a:lnTo>
                  <a:lnTo>
                    <a:pt x="0" y="16"/>
                  </a:lnTo>
                  <a:lnTo>
                    <a:pt x="0" y="16"/>
                  </a:lnTo>
                  <a:lnTo>
                    <a:pt x="2" y="20"/>
                  </a:lnTo>
                  <a:lnTo>
                    <a:pt x="6" y="22"/>
                  </a:lnTo>
                  <a:lnTo>
                    <a:pt x="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3" name="Freeform 156"/>
            <p:cNvSpPr>
              <a:spLocks/>
            </p:cNvSpPr>
            <p:nvPr/>
          </p:nvSpPr>
          <p:spPr bwMode="auto">
            <a:xfrm>
              <a:off x="5346700" y="190500"/>
              <a:ext cx="361950" cy="107950"/>
            </a:xfrm>
            <a:custGeom>
              <a:avLst/>
              <a:gdLst/>
              <a:ahLst/>
              <a:cxnLst>
                <a:cxn ang="0">
                  <a:pos x="10" y="16"/>
                </a:cxn>
                <a:cxn ang="0">
                  <a:pos x="14" y="16"/>
                </a:cxn>
                <a:cxn ang="0">
                  <a:pos x="18" y="18"/>
                </a:cxn>
                <a:cxn ang="0">
                  <a:pos x="40" y="18"/>
                </a:cxn>
                <a:cxn ang="0">
                  <a:pos x="36" y="22"/>
                </a:cxn>
                <a:cxn ang="0">
                  <a:pos x="42" y="26"/>
                </a:cxn>
                <a:cxn ang="0">
                  <a:pos x="54" y="24"/>
                </a:cxn>
                <a:cxn ang="0">
                  <a:pos x="60" y="26"/>
                </a:cxn>
                <a:cxn ang="0">
                  <a:pos x="70" y="24"/>
                </a:cxn>
                <a:cxn ang="0">
                  <a:pos x="78" y="24"/>
                </a:cxn>
                <a:cxn ang="0">
                  <a:pos x="90" y="24"/>
                </a:cxn>
                <a:cxn ang="0">
                  <a:pos x="84" y="26"/>
                </a:cxn>
                <a:cxn ang="0">
                  <a:pos x="74" y="28"/>
                </a:cxn>
                <a:cxn ang="0">
                  <a:pos x="62" y="28"/>
                </a:cxn>
                <a:cxn ang="0">
                  <a:pos x="68" y="30"/>
                </a:cxn>
                <a:cxn ang="0">
                  <a:pos x="70" y="34"/>
                </a:cxn>
                <a:cxn ang="0">
                  <a:pos x="60" y="30"/>
                </a:cxn>
                <a:cxn ang="0">
                  <a:pos x="38" y="28"/>
                </a:cxn>
                <a:cxn ang="0">
                  <a:pos x="34" y="32"/>
                </a:cxn>
                <a:cxn ang="0">
                  <a:pos x="40" y="34"/>
                </a:cxn>
                <a:cxn ang="0">
                  <a:pos x="48" y="38"/>
                </a:cxn>
                <a:cxn ang="0">
                  <a:pos x="64" y="44"/>
                </a:cxn>
                <a:cxn ang="0">
                  <a:pos x="50" y="42"/>
                </a:cxn>
                <a:cxn ang="0">
                  <a:pos x="28" y="44"/>
                </a:cxn>
                <a:cxn ang="0">
                  <a:pos x="24" y="48"/>
                </a:cxn>
                <a:cxn ang="0">
                  <a:pos x="26" y="50"/>
                </a:cxn>
                <a:cxn ang="0">
                  <a:pos x="36" y="50"/>
                </a:cxn>
                <a:cxn ang="0">
                  <a:pos x="42" y="58"/>
                </a:cxn>
                <a:cxn ang="0">
                  <a:pos x="36" y="56"/>
                </a:cxn>
                <a:cxn ang="0">
                  <a:pos x="24" y="54"/>
                </a:cxn>
                <a:cxn ang="0">
                  <a:pos x="22" y="56"/>
                </a:cxn>
                <a:cxn ang="0">
                  <a:pos x="22" y="62"/>
                </a:cxn>
                <a:cxn ang="0">
                  <a:pos x="16" y="62"/>
                </a:cxn>
                <a:cxn ang="0">
                  <a:pos x="8" y="68"/>
                </a:cxn>
                <a:cxn ang="0">
                  <a:pos x="76" y="68"/>
                </a:cxn>
                <a:cxn ang="0">
                  <a:pos x="96" y="64"/>
                </a:cxn>
                <a:cxn ang="0">
                  <a:pos x="88" y="60"/>
                </a:cxn>
                <a:cxn ang="0">
                  <a:pos x="92" y="58"/>
                </a:cxn>
                <a:cxn ang="0">
                  <a:pos x="98" y="54"/>
                </a:cxn>
                <a:cxn ang="0">
                  <a:pos x="102" y="52"/>
                </a:cxn>
                <a:cxn ang="0">
                  <a:pos x="122" y="44"/>
                </a:cxn>
                <a:cxn ang="0">
                  <a:pos x="126" y="38"/>
                </a:cxn>
                <a:cxn ang="0">
                  <a:pos x="132" y="34"/>
                </a:cxn>
                <a:cxn ang="0">
                  <a:pos x="144" y="34"/>
                </a:cxn>
                <a:cxn ang="0">
                  <a:pos x="164" y="26"/>
                </a:cxn>
                <a:cxn ang="0">
                  <a:pos x="186" y="20"/>
                </a:cxn>
                <a:cxn ang="0">
                  <a:pos x="188" y="14"/>
                </a:cxn>
                <a:cxn ang="0">
                  <a:pos x="228" y="6"/>
                </a:cxn>
                <a:cxn ang="0">
                  <a:pos x="192" y="0"/>
                </a:cxn>
                <a:cxn ang="0">
                  <a:pos x="112" y="0"/>
                </a:cxn>
                <a:cxn ang="0">
                  <a:pos x="68" y="4"/>
                </a:cxn>
                <a:cxn ang="0">
                  <a:pos x="58" y="8"/>
                </a:cxn>
                <a:cxn ang="0">
                  <a:pos x="46" y="6"/>
                </a:cxn>
                <a:cxn ang="0">
                  <a:pos x="10" y="12"/>
                </a:cxn>
                <a:cxn ang="0">
                  <a:pos x="0" y="12"/>
                </a:cxn>
                <a:cxn ang="0">
                  <a:pos x="6" y="16"/>
                </a:cxn>
              </a:cxnLst>
              <a:rect l="0" t="0" r="r" b="b"/>
              <a:pathLst>
                <a:path w="228" h="68">
                  <a:moveTo>
                    <a:pt x="8" y="18"/>
                  </a:moveTo>
                  <a:lnTo>
                    <a:pt x="8" y="18"/>
                  </a:lnTo>
                  <a:lnTo>
                    <a:pt x="10" y="16"/>
                  </a:lnTo>
                  <a:lnTo>
                    <a:pt x="10" y="16"/>
                  </a:lnTo>
                  <a:lnTo>
                    <a:pt x="14" y="16"/>
                  </a:lnTo>
                  <a:lnTo>
                    <a:pt x="14" y="16"/>
                  </a:lnTo>
                  <a:lnTo>
                    <a:pt x="14" y="16"/>
                  </a:lnTo>
                  <a:lnTo>
                    <a:pt x="16" y="18"/>
                  </a:lnTo>
                  <a:lnTo>
                    <a:pt x="18" y="18"/>
                  </a:lnTo>
                  <a:lnTo>
                    <a:pt x="24" y="18"/>
                  </a:lnTo>
                  <a:lnTo>
                    <a:pt x="24" y="18"/>
                  </a:lnTo>
                  <a:lnTo>
                    <a:pt x="40" y="18"/>
                  </a:lnTo>
                  <a:lnTo>
                    <a:pt x="40" y="18"/>
                  </a:lnTo>
                  <a:lnTo>
                    <a:pt x="38" y="22"/>
                  </a:lnTo>
                  <a:lnTo>
                    <a:pt x="36" y="22"/>
                  </a:lnTo>
                  <a:lnTo>
                    <a:pt x="36" y="22"/>
                  </a:lnTo>
                  <a:lnTo>
                    <a:pt x="38" y="26"/>
                  </a:lnTo>
                  <a:lnTo>
                    <a:pt x="42" y="26"/>
                  </a:lnTo>
                  <a:lnTo>
                    <a:pt x="48" y="26"/>
                  </a:lnTo>
                  <a:lnTo>
                    <a:pt x="48" y="26"/>
                  </a:lnTo>
                  <a:lnTo>
                    <a:pt x="54" y="24"/>
                  </a:lnTo>
                  <a:lnTo>
                    <a:pt x="58" y="24"/>
                  </a:lnTo>
                  <a:lnTo>
                    <a:pt x="60" y="26"/>
                  </a:lnTo>
                  <a:lnTo>
                    <a:pt x="60" y="26"/>
                  </a:lnTo>
                  <a:lnTo>
                    <a:pt x="62" y="26"/>
                  </a:lnTo>
                  <a:lnTo>
                    <a:pt x="62" y="26"/>
                  </a:lnTo>
                  <a:lnTo>
                    <a:pt x="70" y="24"/>
                  </a:lnTo>
                  <a:lnTo>
                    <a:pt x="70" y="24"/>
                  </a:lnTo>
                  <a:lnTo>
                    <a:pt x="78" y="24"/>
                  </a:lnTo>
                  <a:lnTo>
                    <a:pt x="78" y="24"/>
                  </a:lnTo>
                  <a:lnTo>
                    <a:pt x="88" y="20"/>
                  </a:lnTo>
                  <a:lnTo>
                    <a:pt x="88" y="20"/>
                  </a:lnTo>
                  <a:lnTo>
                    <a:pt x="90" y="24"/>
                  </a:lnTo>
                  <a:lnTo>
                    <a:pt x="90" y="24"/>
                  </a:lnTo>
                  <a:lnTo>
                    <a:pt x="88" y="24"/>
                  </a:lnTo>
                  <a:lnTo>
                    <a:pt x="84" y="26"/>
                  </a:lnTo>
                  <a:lnTo>
                    <a:pt x="78" y="26"/>
                  </a:lnTo>
                  <a:lnTo>
                    <a:pt x="78" y="26"/>
                  </a:lnTo>
                  <a:lnTo>
                    <a:pt x="74" y="28"/>
                  </a:lnTo>
                  <a:lnTo>
                    <a:pt x="70" y="28"/>
                  </a:lnTo>
                  <a:lnTo>
                    <a:pt x="62" y="28"/>
                  </a:lnTo>
                  <a:lnTo>
                    <a:pt x="62" y="28"/>
                  </a:lnTo>
                  <a:lnTo>
                    <a:pt x="64" y="30"/>
                  </a:lnTo>
                  <a:lnTo>
                    <a:pt x="66" y="30"/>
                  </a:lnTo>
                  <a:lnTo>
                    <a:pt x="68" y="30"/>
                  </a:lnTo>
                  <a:lnTo>
                    <a:pt x="70" y="32"/>
                  </a:lnTo>
                  <a:lnTo>
                    <a:pt x="70" y="32"/>
                  </a:lnTo>
                  <a:lnTo>
                    <a:pt x="70" y="34"/>
                  </a:lnTo>
                  <a:lnTo>
                    <a:pt x="70" y="34"/>
                  </a:lnTo>
                  <a:lnTo>
                    <a:pt x="64" y="34"/>
                  </a:lnTo>
                  <a:lnTo>
                    <a:pt x="60" y="30"/>
                  </a:lnTo>
                  <a:lnTo>
                    <a:pt x="60" y="30"/>
                  </a:lnTo>
                  <a:lnTo>
                    <a:pt x="46" y="28"/>
                  </a:lnTo>
                  <a:lnTo>
                    <a:pt x="38" y="28"/>
                  </a:lnTo>
                  <a:lnTo>
                    <a:pt x="30" y="30"/>
                  </a:lnTo>
                  <a:lnTo>
                    <a:pt x="30" y="30"/>
                  </a:lnTo>
                  <a:lnTo>
                    <a:pt x="34" y="32"/>
                  </a:lnTo>
                  <a:lnTo>
                    <a:pt x="36" y="32"/>
                  </a:lnTo>
                  <a:lnTo>
                    <a:pt x="38" y="32"/>
                  </a:lnTo>
                  <a:lnTo>
                    <a:pt x="40" y="34"/>
                  </a:lnTo>
                  <a:lnTo>
                    <a:pt x="40" y="34"/>
                  </a:lnTo>
                  <a:lnTo>
                    <a:pt x="44" y="36"/>
                  </a:lnTo>
                  <a:lnTo>
                    <a:pt x="48" y="38"/>
                  </a:lnTo>
                  <a:lnTo>
                    <a:pt x="48" y="38"/>
                  </a:lnTo>
                  <a:lnTo>
                    <a:pt x="64" y="44"/>
                  </a:lnTo>
                  <a:lnTo>
                    <a:pt x="64" y="44"/>
                  </a:lnTo>
                  <a:lnTo>
                    <a:pt x="58" y="46"/>
                  </a:lnTo>
                  <a:lnTo>
                    <a:pt x="54" y="44"/>
                  </a:lnTo>
                  <a:lnTo>
                    <a:pt x="50" y="42"/>
                  </a:lnTo>
                  <a:lnTo>
                    <a:pt x="46" y="42"/>
                  </a:lnTo>
                  <a:lnTo>
                    <a:pt x="46" y="42"/>
                  </a:lnTo>
                  <a:lnTo>
                    <a:pt x="28" y="44"/>
                  </a:lnTo>
                  <a:lnTo>
                    <a:pt x="28" y="44"/>
                  </a:lnTo>
                  <a:lnTo>
                    <a:pt x="26" y="46"/>
                  </a:lnTo>
                  <a:lnTo>
                    <a:pt x="24" y="48"/>
                  </a:lnTo>
                  <a:lnTo>
                    <a:pt x="24" y="48"/>
                  </a:lnTo>
                  <a:lnTo>
                    <a:pt x="24" y="50"/>
                  </a:lnTo>
                  <a:lnTo>
                    <a:pt x="26" y="50"/>
                  </a:lnTo>
                  <a:lnTo>
                    <a:pt x="28" y="50"/>
                  </a:lnTo>
                  <a:lnTo>
                    <a:pt x="28" y="50"/>
                  </a:lnTo>
                  <a:lnTo>
                    <a:pt x="36" y="50"/>
                  </a:lnTo>
                  <a:lnTo>
                    <a:pt x="42" y="56"/>
                  </a:lnTo>
                  <a:lnTo>
                    <a:pt x="42" y="56"/>
                  </a:lnTo>
                  <a:lnTo>
                    <a:pt x="42" y="58"/>
                  </a:lnTo>
                  <a:lnTo>
                    <a:pt x="42" y="58"/>
                  </a:lnTo>
                  <a:lnTo>
                    <a:pt x="38" y="58"/>
                  </a:lnTo>
                  <a:lnTo>
                    <a:pt x="36" y="56"/>
                  </a:lnTo>
                  <a:lnTo>
                    <a:pt x="30" y="54"/>
                  </a:lnTo>
                  <a:lnTo>
                    <a:pt x="30" y="54"/>
                  </a:lnTo>
                  <a:lnTo>
                    <a:pt x="24" y="54"/>
                  </a:lnTo>
                  <a:lnTo>
                    <a:pt x="22" y="54"/>
                  </a:lnTo>
                  <a:lnTo>
                    <a:pt x="22" y="56"/>
                  </a:lnTo>
                  <a:lnTo>
                    <a:pt x="22" y="56"/>
                  </a:lnTo>
                  <a:lnTo>
                    <a:pt x="24" y="62"/>
                  </a:lnTo>
                  <a:lnTo>
                    <a:pt x="24" y="62"/>
                  </a:lnTo>
                  <a:lnTo>
                    <a:pt x="22" y="62"/>
                  </a:lnTo>
                  <a:lnTo>
                    <a:pt x="18" y="62"/>
                  </a:lnTo>
                  <a:lnTo>
                    <a:pt x="16" y="62"/>
                  </a:lnTo>
                  <a:lnTo>
                    <a:pt x="16" y="62"/>
                  </a:lnTo>
                  <a:lnTo>
                    <a:pt x="12" y="62"/>
                  </a:lnTo>
                  <a:lnTo>
                    <a:pt x="10" y="64"/>
                  </a:lnTo>
                  <a:lnTo>
                    <a:pt x="8" y="68"/>
                  </a:lnTo>
                  <a:lnTo>
                    <a:pt x="8" y="68"/>
                  </a:lnTo>
                  <a:lnTo>
                    <a:pt x="54" y="68"/>
                  </a:lnTo>
                  <a:lnTo>
                    <a:pt x="76" y="68"/>
                  </a:lnTo>
                  <a:lnTo>
                    <a:pt x="100" y="66"/>
                  </a:lnTo>
                  <a:lnTo>
                    <a:pt x="100" y="66"/>
                  </a:lnTo>
                  <a:lnTo>
                    <a:pt x="96" y="64"/>
                  </a:lnTo>
                  <a:lnTo>
                    <a:pt x="92" y="64"/>
                  </a:lnTo>
                  <a:lnTo>
                    <a:pt x="90" y="64"/>
                  </a:lnTo>
                  <a:lnTo>
                    <a:pt x="88" y="60"/>
                  </a:lnTo>
                  <a:lnTo>
                    <a:pt x="88" y="60"/>
                  </a:lnTo>
                  <a:lnTo>
                    <a:pt x="90" y="60"/>
                  </a:lnTo>
                  <a:lnTo>
                    <a:pt x="92" y="58"/>
                  </a:lnTo>
                  <a:lnTo>
                    <a:pt x="92" y="58"/>
                  </a:lnTo>
                  <a:lnTo>
                    <a:pt x="96" y="58"/>
                  </a:lnTo>
                  <a:lnTo>
                    <a:pt x="98" y="54"/>
                  </a:lnTo>
                  <a:lnTo>
                    <a:pt x="100" y="52"/>
                  </a:lnTo>
                  <a:lnTo>
                    <a:pt x="102" y="52"/>
                  </a:lnTo>
                  <a:lnTo>
                    <a:pt x="102" y="52"/>
                  </a:lnTo>
                  <a:lnTo>
                    <a:pt x="108" y="52"/>
                  </a:lnTo>
                  <a:lnTo>
                    <a:pt x="114" y="50"/>
                  </a:lnTo>
                  <a:lnTo>
                    <a:pt x="122" y="44"/>
                  </a:lnTo>
                  <a:lnTo>
                    <a:pt x="122" y="44"/>
                  </a:lnTo>
                  <a:lnTo>
                    <a:pt x="122" y="40"/>
                  </a:lnTo>
                  <a:lnTo>
                    <a:pt x="126" y="38"/>
                  </a:lnTo>
                  <a:lnTo>
                    <a:pt x="130" y="38"/>
                  </a:lnTo>
                  <a:lnTo>
                    <a:pt x="132" y="34"/>
                  </a:lnTo>
                  <a:lnTo>
                    <a:pt x="132" y="34"/>
                  </a:lnTo>
                  <a:lnTo>
                    <a:pt x="136" y="34"/>
                  </a:lnTo>
                  <a:lnTo>
                    <a:pt x="140" y="34"/>
                  </a:lnTo>
                  <a:lnTo>
                    <a:pt x="144" y="34"/>
                  </a:lnTo>
                  <a:lnTo>
                    <a:pt x="148" y="32"/>
                  </a:lnTo>
                  <a:lnTo>
                    <a:pt x="148" y="32"/>
                  </a:lnTo>
                  <a:lnTo>
                    <a:pt x="164" y="26"/>
                  </a:lnTo>
                  <a:lnTo>
                    <a:pt x="164" y="26"/>
                  </a:lnTo>
                  <a:lnTo>
                    <a:pt x="186" y="20"/>
                  </a:lnTo>
                  <a:lnTo>
                    <a:pt x="186" y="20"/>
                  </a:lnTo>
                  <a:lnTo>
                    <a:pt x="188" y="18"/>
                  </a:lnTo>
                  <a:lnTo>
                    <a:pt x="188" y="18"/>
                  </a:lnTo>
                  <a:lnTo>
                    <a:pt x="188" y="14"/>
                  </a:lnTo>
                  <a:lnTo>
                    <a:pt x="188" y="14"/>
                  </a:lnTo>
                  <a:lnTo>
                    <a:pt x="208" y="12"/>
                  </a:lnTo>
                  <a:lnTo>
                    <a:pt x="228" y="6"/>
                  </a:lnTo>
                  <a:lnTo>
                    <a:pt x="228" y="6"/>
                  </a:lnTo>
                  <a:lnTo>
                    <a:pt x="210" y="4"/>
                  </a:lnTo>
                  <a:lnTo>
                    <a:pt x="192" y="0"/>
                  </a:lnTo>
                  <a:lnTo>
                    <a:pt x="156" y="0"/>
                  </a:lnTo>
                  <a:lnTo>
                    <a:pt x="156" y="0"/>
                  </a:lnTo>
                  <a:lnTo>
                    <a:pt x="112" y="0"/>
                  </a:lnTo>
                  <a:lnTo>
                    <a:pt x="90" y="2"/>
                  </a:lnTo>
                  <a:lnTo>
                    <a:pt x="68" y="4"/>
                  </a:lnTo>
                  <a:lnTo>
                    <a:pt x="68" y="4"/>
                  </a:lnTo>
                  <a:lnTo>
                    <a:pt x="64" y="4"/>
                  </a:lnTo>
                  <a:lnTo>
                    <a:pt x="62" y="6"/>
                  </a:lnTo>
                  <a:lnTo>
                    <a:pt x="58" y="8"/>
                  </a:lnTo>
                  <a:lnTo>
                    <a:pt x="58" y="8"/>
                  </a:lnTo>
                  <a:lnTo>
                    <a:pt x="52" y="6"/>
                  </a:lnTo>
                  <a:lnTo>
                    <a:pt x="46" y="6"/>
                  </a:lnTo>
                  <a:lnTo>
                    <a:pt x="34" y="8"/>
                  </a:lnTo>
                  <a:lnTo>
                    <a:pt x="22" y="10"/>
                  </a:lnTo>
                  <a:lnTo>
                    <a:pt x="10" y="12"/>
                  </a:lnTo>
                  <a:lnTo>
                    <a:pt x="10" y="12"/>
                  </a:lnTo>
                  <a:lnTo>
                    <a:pt x="0" y="12"/>
                  </a:lnTo>
                  <a:lnTo>
                    <a:pt x="0" y="12"/>
                  </a:lnTo>
                  <a:lnTo>
                    <a:pt x="2" y="14"/>
                  </a:lnTo>
                  <a:lnTo>
                    <a:pt x="4" y="16"/>
                  </a:lnTo>
                  <a:lnTo>
                    <a:pt x="6" y="16"/>
                  </a:lnTo>
                  <a:lnTo>
                    <a:pt x="8" y="18"/>
                  </a:lnTo>
                  <a:lnTo>
                    <a:pt x="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4" name="Freeform 157"/>
            <p:cNvSpPr>
              <a:spLocks/>
            </p:cNvSpPr>
            <p:nvPr/>
          </p:nvSpPr>
          <p:spPr bwMode="auto">
            <a:xfrm>
              <a:off x="7985125" y="1377950"/>
              <a:ext cx="12700" cy="31750"/>
            </a:xfrm>
            <a:custGeom>
              <a:avLst/>
              <a:gdLst/>
              <a:ahLst/>
              <a:cxnLst>
                <a:cxn ang="0">
                  <a:pos x="4" y="20"/>
                </a:cxn>
                <a:cxn ang="0">
                  <a:pos x="4" y="20"/>
                </a:cxn>
                <a:cxn ang="0">
                  <a:pos x="6" y="16"/>
                </a:cxn>
                <a:cxn ang="0">
                  <a:pos x="4" y="12"/>
                </a:cxn>
                <a:cxn ang="0">
                  <a:pos x="4" y="12"/>
                </a:cxn>
                <a:cxn ang="0">
                  <a:pos x="6" y="8"/>
                </a:cxn>
                <a:cxn ang="0">
                  <a:pos x="8" y="6"/>
                </a:cxn>
                <a:cxn ang="0">
                  <a:pos x="4" y="0"/>
                </a:cxn>
                <a:cxn ang="0">
                  <a:pos x="4" y="0"/>
                </a:cxn>
                <a:cxn ang="0">
                  <a:pos x="4" y="10"/>
                </a:cxn>
                <a:cxn ang="0">
                  <a:pos x="4" y="10"/>
                </a:cxn>
                <a:cxn ang="0">
                  <a:pos x="0" y="14"/>
                </a:cxn>
                <a:cxn ang="0">
                  <a:pos x="0" y="16"/>
                </a:cxn>
                <a:cxn ang="0">
                  <a:pos x="4" y="20"/>
                </a:cxn>
                <a:cxn ang="0">
                  <a:pos x="4" y="20"/>
                </a:cxn>
              </a:cxnLst>
              <a:rect l="0" t="0" r="r" b="b"/>
              <a:pathLst>
                <a:path w="8" h="20">
                  <a:moveTo>
                    <a:pt x="4" y="20"/>
                  </a:moveTo>
                  <a:lnTo>
                    <a:pt x="4" y="20"/>
                  </a:lnTo>
                  <a:lnTo>
                    <a:pt x="6" y="16"/>
                  </a:lnTo>
                  <a:lnTo>
                    <a:pt x="4" y="12"/>
                  </a:lnTo>
                  <a:lnTo>
                    <a:pt x="4" y="12"/>
                  </a:lnTo>
                  <a:lnTo>
                    <a:pt x="6" y="8"/>
                  </a:lnTo>
                  <a:lnTo>
                    <a:pt x="8" y="6"/>
                  </a:lnTo>
                  <a:lnTo>
                    <a:pt x="4" y="0"/>
                  </a:lnTo>
                  <a:lnTo>
                    <a:pt x="4" y="0"/>
                  </a:lnTo>
                  <a:lnTo>
                    <a:pt x="4" y="10"/>
                  </a:lnTo>
                  <a:lnTo>
                    <a:pt x="4" y="10"/>
                  </a:lnTo>
                  <a:lnTo>
                    <a:pt x="0" y="14"/>
                  </a:lnTo>
                  <a:lnTo>
                    <a:pt x="0" y="16"/>
                  </a:lnTo>
                  <a:lnTo>
                    <a:pt x="4" y="20"/>
                  </a:lnTo>
                  <a:lnTo>
                    <a:pt x="4"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5" name="Freeform 158"/>
            <p:cNvSpPr>
              <a:spLocks/>
            </p:cNvSpPr>
            <p:nvPr/>
          </p:nvSpPr>
          <p:spPr bwMode="auto">
            <a:xfrm>
              <a:off x="6765925" y="974725"/>
              <a:ext cx="19050" cy="9525"/>
            </a:xfrm>
            <a:custGeom>
              <a:avLst/>
              <a:gdLst/>
              <a:ahLst/>
              <a:cxnLst>
                <a:cxn ang="0">
                  <a:pos x="0" y="2"/>
                </a:cxn>
                <a:cxn ang="0">
                  <a:pos x="0" y="2"/>
                </a:cxn>
                <a:cxn ang="0">
                  <a:pos x="2" y="2"/>
                </a:cxn>
                <a:cxn ang="0">
                  <a:pos x="4" y="4"/>
                </a:cxn>
                <a:cxn ang="0">
                  <a:pos x="8" y="6"/>
                </a:cxn>
                <a:cxn ang="0">
                  <a:pos x="12" y="4"/>
                </a:cxn>
                <a:cxn ang="0">
                  <a:pos x="12" y="4"/>
                </a:cxn>
                <a:cxn ang="0">
                  <a:pos x="6" y="0"/>
                </a:cxn>
                <a:cxn ang="0">
                  <a:pos x="0" y="2"/>
                </a:cxn>
                <a:cxn ang="0">
                  <a:pos x="0" y="2"/>
                </a:cxn>
              </a:cxnLst>
              <a:rect l="0" t="0" r="r" b="b"/>
              <a:pathLst>
                <a:path w="12" h="6">
                  <a:moveTo>
                    <a:pt x="0" y="2"/>
                  </a:moveTo>
                  <a:lnTo>
                    <a:pt x="0" y="2"/>
                  </a:lnTo>
                  <a:lnTo>
                    <a:pt x="2" y="2"/>
                  </a:lnTo>
                  <a:lnTo>
                    <a:pt x="4" y="4"/>
                  </a:lnTo>
                  <a:lnTo>
                    <a:pt x="8" y="6"/>
                  </a:lnTo>
                  <a:lnTo>
                    <a:pt x="12" y="4"/>
                  </a:lnTo>
                  <a:lnTo>
                    <a:pt x="12" y="4"/>
                  </a:lnTo>
                  <a:lnTo>
                    <a:pt x="6" y="0"/>
                  </a:lnTo>
                  <a:lnTo>
                    <a:pt x="0" y="2"/>
                  </a:ln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6" name="Freeform 159"/>
            <p:cNvSpPr>
              <a:spLocks/>
            </p:cNvSpPr>
            <p:nvPr/>
          </p:nvSpPr>
          <p:spPr bwMode="auto">
            <a:xfrm>
              <a:off x="7962900" y="1343025"/>
              <a:ext cx="9525" cy="12700"/>
            </a:xfrm>
            <a:custGeom>
              <a:avLst/>
              <a:gdLst/>
              <a:ahLst/>
              <a:cxnLst>
                <a:cxn ang="0">
                  <a:pos x="4" y="0"/>
                </a:cxn>
                <a:cxn ang="0">
                  <a:pos x="4" y="0"/>
                </a:cxn>
                <a:cxn ang="0">
                  <a:pos x="2" y="0"/>
                </a:cxn>
                <a:cxn ang="0">
                  <a:pos x="2" y="0"/>
                </a:cxn>
                <a:cxn ang="0">
                  <a:pos x="0" y="4"/>
                </a:cxn>
                <a:cxn ang="0">
                  <a:pos x="4" y="8"/>
                </a:cxn>
                <a:cxn ang="0">
                  <a:pos x="4" y="8"/>
                </a:cxn>
                <a:cxn ang="0">
                  <a:pos x="6" y="4"/>
                </a:cxn>
                <a:cxn ang="0">
                  <a:pos x="4" y="0"/>
                </a:cxn>
                <a:cxn ang="0">
                  <a:pos x="4" y="0"/>
                </a:cxn>
              </a:cxnLst>
              <a:rect l="0" t="0" r="r" b="b"/>
              <a:pathLst>
                <a:path w="6" h="8">
                  <a:moveTo>
                    <a:pt x="4" y="0"/>
                  </a:moveTo>
                  <a:lnTo>
                    <a:pt x="4" y="0"/>
                  </a:lnTo>
                  <a:lnTo>
                    <a:pt x="2" y="0"/>
                  </a:lnTo>
                  <a:lnTo>
                    <a:pt x="2" y="0"/>
                  </a:lnTo>
                  <a:lnTo>
                    <a:pt x="0" y="4"/>
                  </a:lnTo>
                  <a:lnTo>
                    <a:pt x="4" y="8"/>
                  </a:lnTo>
                  <a:lnTo>
                    <a:pt x="4" y="8"/>
                  </a:lnTo>
                  <a:lnTo>
                    <a:pt x="6" y="4"/>
                  </a:lnTo>
                  <a:lnTo>
                    <a:pt x="4" y="0"/>
                  </a:lnTo>
                  <a:lnTo>
                    <a:pt x="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7" name="Freeform 160"/>
            <p:cNvSpPr>
              <a:spLocks/>
            </p:cNvSpPr>
            <p:nvPr/>
          </p:nvSpPr>
          <p:spPr bwMode="auto">
            <a:xfrm>
              <a:off x="4451350" y="638175"/>
              <a:ext cx="25400" cy="12700"/>
            </a:xfrm>
            <a:custGeom>
              <a:avLst/>
              <a:gdLst/>
              <a:ahLst/>
              <a:cxnLst>
                <a:cxn ang="0">
                  <a:pos x="4" y="2"/>
                </a:cxn>
                <a:cxn ang="0">
                  <a:pos x="4" y="2"/>
                </a:cxn>
                <a:cxn ang="0">
                  <a:pos x="2" y="4"/>
                </a:cxn>
                <a:cxn ang="0">
                  <a:pos x="0" y="6"/>
                </a:cxn>
                <a:cxn ang="0">
                  <a:pos x="2" y="8"/>
                </a:cxn>
                <a:cxn ang="0">
                  <a:pos x="2" y="8"/>
                </a:cxn>
                <a:cxn ang="0">
                  <a:pos x="4" y="8"/>
                </a:cxn>
                <a:cxn ang="0">
                  <a:pos x="6" y="6"/>
                </a:cxn>
                <a:cxn ang="0">
                  <a:pos x="6" y="6"/>
                </a:cxn>
                <a:cxn ang="0">
                  <a:pos x="8" y="4"/>
                </a:cxn>
                <a:cxn ang="0">
                  <a:pos x="12" y="4"/>
                </a:cxn>
                <a:cxn ang="0">
                  <a:pos x="14" y="4"/>
                </a:cxn>
                <a:cxn ang="0">
                  <a:pos x="16" y="0"/>
                </a:cxn>
                <a:cxn ang="0">
                  <a:pos x="16" y="0"/>
                </a:cxn>
                <a:cxn ang="0">
                  <a:pos x="10" y="0"/>
                </a:cxn>
                <a:cxn ang="0">
                  <a:pos x="6" y="0"/>
                </a:cxn>
                <a:cxn ang="0">
                  <a:pos x="4" y="2"/>
                </a:cxn>
                <a:cxn ang="0">
                  <a:pos x="4" y="2"/>
                </a:cxn>
              </a:cxnLst>
              <a:rect l="0" t="0" r="r" b="b"/>
              <a:pathLst>
                <a:path w="16" h="8">
                  <a:moveTo>
                    <a:pt x="4" y="2"/>
                  </a:moveTo>
                  <a:lnTo>
                    <a:pt x="4" y="2"/>
                  </a:lnTo>
                  <a:lnTo>
                    <a:pt x="2" y="4"/>
                  </a:lnTo>
                  <a:lnTo>
                    <a:pt x="0" y="6"/>
                  </a:lnTo>
                  <a:lnTo>
                    <a:pt x="2" y="8"/>
                  </a:lnTo>
                  <a:lnTo>
                    <a:pt x="2" y="8"/>
                  </a:lnTo>
                  <a:lnTo>
                    <a:pt x="4" y="8"/>
                  </a:lnTo>
                  <a:lnTo>
                    <a:pt x="6" y="6"/>
                  </a:lnTo>
                  <a:lnTo>
                    <a:pt x="6" y="6"/>
                  </a:lnTo>
                  <a:lnTo>
                    <a:pt x="8" y="4"/>
                  </a:lnTo>
                  <a:lnTo>
                    <a:pt x="12" y="4"/>
                  </a:lnTo>
                  <a:lnTo>
                    <a:pt x="14" y="4"/>
                  </a:lnTo>
                  <a:lnTo>
                    <a:pt x="16" y="0"/>
                  </a:lnTo>
                  <a:lnTo>
                    <a:pt x="16" y="0"/>
                  </a:lnTo>
                  <a:lnTo>
                    <a:pt x="10" y="0"/>
                  </a:lnTo>
                  <a:lnTo>
                    <a:pt x="6" y="0"/>
                  </a:lnTo>
                  <a:lnTo>
                    <a:pt x="4" y="2"/>
                  </a:lnTo>
                  <a:lnTo>
                    <a:pt x="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8" name="Freeform 161"/>
            <p:cNvSpPr>
              <a:spLocks/>
            </p:cNvSpPr>
            <p:nvPr/>
          </p:nvSpPr>
          <p:spPr bwMode="auto">
            <a:xfrm>
              <a:off x="8080375" y="1749425"/>
              <a:ext cx="12700" cy="6350"/>
            </a:xfrm>
            <a:custGeom>
              <a:avLst/>
              <a:gdLst/>
              <a:ahLst/>
              <a:cxnLst>
                <a:cxn ang="0">
                  <a:pos x="6" y="0"/>
                </a:cxn>
                <a:cxn ang="0">
                  <a:pos x="6" y="0"/>
                </a:cxn>
                <a:cxn ang="0">
                  <a:pos x="2" y="0"/>
                </a:cxn>
                <a:cxn ang="0">
                  <a:pos x="0" y="2"/>
                </a:cxn>
                <a:cxn ang="0">
                  <a:pos x="0" y="2"/>
                </a:cxn>
                <a:cxn ang="0">
                  <a:pos x="2" y="4"/>
                </a:cxn>
                <a:cxn ang="0">
                  <a:pos x="4" y="4"/>
                </a:cxn>
                <a:cxn ang="0">
                  <a:pos x="4" y="4"/>
                </a:cxn>
                <a:cxn ang="0">
                  <a:pos x="8" y="4"/>
                </a:cxn>
                <a:cxn ang="0">
                  <a:pos x="8" y="0"/>
                </a:cxn>
                <a:cxn ang="0">
                  <a:pos x="8" y="0"/>
                </a:cxn>
                <a:cxn ang="0">
                  <a:pos x="8" y="0"/>
                </a:cxn>
                <a:cxn ang="0">
                  <a:pos x="6" y="0"/>
                </a:cxn>
                <a:cxn ang="0">
                  <a:pos x="6" y="0"/>
                </a:cxn>
              </a:cxnLst>
              <a:rect l="0" t="0" r="r" b="b"/>
              <a:pathLst>
                <a:path w="8" h="4">
                  <a:moveTo>
                    <a:pt x="6" y="0"/>
                  </a:moveTo>
                  <a:lnTo>
                    <a:pt x="6" y="0"/>
                  </a:lnTo>
                  <a:lnTo>
                    <a:pt x="2" y="0"/>
                  </a:lnTo>
                  <a:lnTo>
                    <a:pt x="0" y="2"/>
                  </a:lnTo>
                  <a:lnTo>
                    <a:pt x="0" y="2"/>
                  </a:lnTo>
                  <a:lnTo>
                    <a:pt x="2" y="4"/>
                  </a:lnTo>
                  <a:lnTo>
                    <a:pt x="4" y="4"/>
                  </a:lnTo>
                  <a:lnTo>
                    <a:pt x="4" y="4"/>
                  </a:lnTo>
                  <a:lnTo>
                    <a:pt x="8" y="4"/>
                  </a:lnTo>
                  <a:lnTo>
                    <a:pt x="8" y="0"/>
                  </a:lnTo>
                  <a:lnTo>
                    <a:pt x="8" y="0"/>
                  </a:lnTo>
                  <a:lnTo>
                    <a:pt x="8" y="0"/>
                  </a:lnTo>
                  <a:lnTo>
                    <a:pt x="6" y="0"/>
                  </a:lnTo>
                  <a:lnTo>
                    <a:pt x="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9" name="Freeform 162"/>
            <p:cNvSpPr>
              <a:spLocks/>
            </p:cNvSpPr>
            <p:nvPr/>
          </p:nvSpPr>
          <p:spPr bwMode="auto">
            <a:xfrm>
              <a:off x="7943850" y="1717675"/>
              <a:ext cx="19050" cy="9525"/>
            </a:xfrm>
            <a:custGeom>
              <a:avLst/>
              <a:gdLst/>
              <a:ahLst/>
              <a:cxnLst>
                <a:cxn ang="0">
                  <a:pos x="0" y="0"/>
                </a:cxn>
                <a:cxn ang="0">
                  <a:pos x="0" y="0"/>
                </a:cxn>
                <a:cxn ang="0">
                  <a:pos x="2" y="2"/>
                </a:cxn>
                <a:cxn ang="0">
                  <a:pos x="6" y="4"/>
                </a:cxn>
                <a:cxn ang="0">
                  <a:pos x="8" y="6"/>
                </a:cxn>
                <a:cxn ang="0">
                  <a:pos x="12" y="6"/>
                </a:cxn>
                <a:cxn ang="0">
                  <a:pos x="12" y="6"/>
                </a:cxn>
                <a:cxn ang="0">
                  <a:pos x="8" y="0"/>
                </a:cxn>
                <a:cxn ang="0">
                  <a:pos x="4" y="0"/>
                </a:cxn>
                <a:cxn ang="0">
                  <a:pos x="0" y="0"/>
                </a:cxn>
                <a:cxn ang="0">
                  <a:pos x="0" y="0"/>
                </a:cxn>
              </a:cxnLst>
              <a:rect l="0" t="0" r="r" b="b"/>
              <a:pathLst>
                <a:path w="12" h="6">
                  <a:moveTo>
                    <a:pt x="0" y="0"/>
                  </a:moveTo>
                  <a:lnTo>
                    <a:pt x="0" y="0"/>
                  </a:lnTo>
                  <a:lnTo>
                    <a:pt x="2" y="2"/>
                  </a:lnTo>
                  <a:lnTo>
                    <a:pt x="6" y="4"/>
                  </a:lnTo>
                  <a:lnTo>
                    <a:pt x="8" y="6"/>
                  </a:lnTo>
                  <a:lnTo>
                    <a:pt x="12" y="6"/>
                  </a:lnTo>
                  <a:lnTo>
                    <a:pt x="12" y="6"/>
                  </a:lnTo>
                  <a:lnTo>
                    <a:pt x="8" y="0"/>
                  </a:lnTo>
                  <a:lnTo>
                    <a:pt x="4"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0" name="Freeform 163"/>
            <p:cNvSpPr>
              <a:spLocks/>
            </p:cNvSpPr>
            <p:nvPr/>
          </p:nvSpPr>
          <p:spPr bwMode="auto">
            <a:xfrm>
              <a:off x="7915275" y="1701800"/>
              <a:ext cx="15875" cy="6350"/>
            </a:xfrm>
            <a:custGeom>
              <a:avLst/>
              <a:gdLst/>
              <a:ahLst/>
              <a:cxnLst>
                <a:cxn ang="0">
                  <a:pos x="10" y="4"/>
                </a:cxn>
                <a:cxn ang="0">
                  <a:pos x="10" y="4"/>
                </a:cxn>
                <a:cxn ang="0">
                  <a:pos x="6" y="2"/>
                </a:cxn>
                <a:cxn ang="0">
                  <a:pos x="6" y="2"/>
                </a:cxn>
                <a:cxn ang="0">
                  <a:pos x="4" y="0"/>
                </a:cxn>
                <a:cxn ang="0">
                  <a:pos x="0" y="0"/>
                </a:cxn>
                <a:cxn ang="0">
                  <a:pos x="0" y="0"/>
                </a:cxn>
                <a:cxn ang="0">
                  <a:pos x="0" y="2"/>
                </a:cxn>
                <a:cxn ang="0">
                  <a:pos x="0" y="2"/>
                </a:cxn>
                <a:cxn ang="0">
                  <a:pos x="2" y="4"/>
                </a:cxn>
                <a:cxn ang="0">
                  <a:pos x="4" y="4"/>
                </a:cxn>
                <a:cxn ang="0">
                  <a:pos x="6" y="4"/>
                </a:cxn>
                <a:cxn ang="0">
                  <a:pos x="6" y="4"/>
                </a:cxn>
                <a:cxn ang="0">
                  <a:pos x="10" y="4"/>
                </a:cxn>
                <a:cxn ang="0">
                  <a:pos x="10" y="4"/>
                </a:cxn>
                <a:cxn ang="0">
                  <a:pos x="10" y="4"/>
                </a:cxn>
                <a:cxn ang="0">
                  <a:pos x="10" y="4"/>
                </a:cxn>
                <a:cxn ang="0">
                  <a:pos x="10" y="4"/>
                </a:cxn>
                <a:cxn ang="0">
                  <a:pos x="10" y="4"/>
                </a:cxn>
                <a:cxn ang="0">
                  <a:pos x="10" y="2"/>
                </a:cxn>
                <a:cxn ang="0">
                  <a:pos x="10" y="2"/>
                </a:cxn>
                <a:cxn ang="0">
                  <a:pos x="10" y="4"/>
                </a:cxn>
                <a:cxn ang="0">
                  <a:pos x="10" y="4"/>
                </a:cxn>
              </a:cxnLst>
              <a:rect l="0" t="0" r="r" b="b"/>
              <a:pathLst>
                <a:path w="10" h="4">
                  <a:moveTo>
                    <a:pt x="10" y="4"/>
                  </a:moveTo>
                  <a:lnTo>
                    <a:pt x="10" y="4"/>
                  </a:lnTo>
                  <a:lnTo>
                    <a:pt x="6" y="2"/>
                  </a:lnTo>
                  <a:lnTo>
                    <a:pt x="6" y="2"/>
                  </a:lnTo>
                  <a:lnTo>
                    <a:pt x="4" y="0"/>
                  </a:lnTo>
                  <a:lnTo>
                    <a:pt x="0" y="0"/>
                  </a:lnTo>
                  <a:lnTo>
                    <a:pt x="0" y="0"/>
                  </a:lnTo>
                  <a:lnTo>
                    <a:pt x="0" y="2"/>
                  </a:lnTo>
                  <a:lnTo>
                    <a:pt x="0" y="2"/>
                  </a:lnTo>
                  <a:lnTo>
                    <a:pt x="2" y="4"/>
                  </a:lnTo>
                  <a:lnTo>
                    <a:pt x="4" y="4"/>
                  </a:lnTo>
                  <a:lnTo>
                    <a:pt x="6" y="4"/>
                  </a:lnTo>
                  <a:lnTo>
                    <a:pt x="6" y="4"/>
                  </a:lnTo>
                  <a:lnTo>
                    <a:pt x="10" y="4"/>
                  </a:lnTo>
                  <a:lnTo>
                    <a:pt x="10" y="4"/>
                  </a:lnTo>
                  <a:lnTo>
                    <a:pt x="10" y="4"/>
                  </a:lnTo>
                  <a:lnTo>
                    <a:pt x="10" y="4"/>
                  </a:lnTo>
                  <a:lnTo>
                    <a:pt x="10" y="4"/>
                  </a:lnTo>
                  <a:lnTo>
                    <a:pt x="10" y="4"/>
                  </a:lnTo>
                  <a:lnTo>
                    <a:pt x="10" y="2"/>
                  </a:lnTo>
                  <a:lnTo>
                    <a:pt x="10" y="2"/>
                  </a:lnTo>
                  <a:lnTo>
                    <a:pt x="10" y="4"/>
                  </a:lnTo>
                  <a:lnTo>
                    <a:pt x="1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1" name="Freeform 164"/>
            <p:cNvSpPr>
              <a:spLocks/>
            </p:cNvSpPr>
            <p:nvPr/>
          </p:nvSpPr>
          <p:spPr bwMode="auto">
            <a:xfrm>
              <a:off x="7931150" y="1698625"/>
              <a:ext cx="9525" cy="6350"/>
            </a:xfrm>
            <a:custGeom>
              <a:avLst/>
              <a:gdLst/>
              <a:ahLst/>
              <a:cxnLst>
                <a:cxn ang="0">
                  <a:pos x="4" y="0"/>
                </a:cxn>
                <a:cxn ang="0">
                  <a:pos x="4" y="0"/>
                </a:cxn>
                <a:cxn ang="0">
                  <a:pos x="2" y="0"/>
                </a:cxn>
                <a:cxn ang="0">
                  <a:pos x="2" y="0"/>
                </a:cxn>
                <a:cxn ang="0">
                  <a:pos x="0" y="0"/>
                </a:cxn>
                <a:cxn ang="0">
                  <a:pos x="0" y="2"/>
                </a:cxn>
                <a:cxn ang="0">
                  <a:pos x="0" y="4"/>
                </a:cxn>
                <a:cxn ang="0">
                  <a:pos x="0" y="4"/>
                </a:cxn>
                <a:cxn ang="0">
                  <a:pos x="4" y="4"/>
                </a:cxn>
                <a:cxn ang="0">
                  <a:pos x="6" y="4"/>
                </a:cxn>
                <a:cxn ang="0">
                  <a:pos x="4" y="0"/>
                </a:cxn>
                <a:cxn ang="0">
                  <a:pos x="4" y="0"/>
                </a:cxn>
              </a:cxnLst>
              <a:rect l="0" t="0" r="r" b="b"/>
              <a:pathLst>
                <a:path w="6" h="4">
                  <a:moveTo>
                    <a:pt x="4" y="0"/>
                  </a:moveTo>
                  <a:lnTo>
                    <a:pt x="4" y="0"/>
                  </a:lnTo>
                  <a:lnTo>
                    <a:pt x="2" y="0"/>
                  </a:lnTo>
                  <a:lnTo>
                    <a:pt x="2" y="0"/>
                  </a:lnTo>
                  <a:lnTo>
                    <a:pt x="0" y="0"/>
                  </a:lnTo>
                  <a:lnTo>
                    <a:pt x="0" y="2"/>
                  </a:lnTo>
                  <a:lnTo>
                    <a:pt x="0" y="4"/>
                  </a:lnTo>
                  <a:lnTo>
                    <a:pt x="0" y="4"/>
                  </a:lnTo>
                  <a:lnTo>
                    <a:pt x="4" y="4"/>
                  </a:lnTo>
                  <a:lnTo>
                    <a:pt x="6" y="4"/>
                  </a:lnTo>
                  <a:lnTo>
                    <a:pt x="4" y="0"/>
                  </a:lnTo>
                  <a:lnTo>
                    <a:pt x="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2" name="Freeform 165"/>
            <p:cNvSpPr>
              <a:spLocks/>
            </p:cNvSpPr>
            <p:nvPr/>
          </p:nvSpPr>
          <p:spPr bwMode="auto">
            <a:xfrm>
              <a:off x="5473700" y="530225"/>
              <a:ext cx="9525" cy="9525"/>
            </a:xfrm>
            <a:custGeom>
              <a:avLst/>
              <a:gdLst/>
              <a:ahLst/>
              <a:cxnLst>
                <a:cxn ang="0">
                  <a:pos x="0" y="4"/>
                </a:cxn>
                <a:cxn ang="0">
                  <a:pos x="0" y="4"/>
                </a:cxn>
                <a:cxn ang="0">
                  <a:pos x="2" y="6"/>
                </a:cxn>
                <a:cxn ang="0">
                  <a:pos x="2" y="6"/>
                </a:cxn>
                <a:cxn ang="0">
                  <a:pos x="6" y="6"/>
                </a:cxn>
                <a:cxn ang="0">
                  <a:pos x="6" y="4"/>
                </a:cxn>
                <a:cxn ang="0">
                  <a:pos x="6" y="4"/>
                </a:cxn>
                <a:cxn ang="0">
                  <a:pos x="6" y="2"/>
                </a:cxn>
                <a:cxn ang="0">
                  <a:pos x="4" y="0"/>
                </a:cxn>
                <a:cxn ang="0">
                  <a:pos x="4" y="0"/>
                </a:cxn>
                <a:cxn ang="0">
                  <a:pos x="2" y="2"/>
                </a:cxn>
                <a:cxn ang="0">
                  <a:pos x="0" y="4"/>
                </a:cxn>
                <a:cxn ang="0">
                  <a:pos x="0" y="4"/>
                </a:cxn>
              </a:cxnLst>
              <a:rect l="0" t="0" r="r" b="b"/>
              <a:pathLst>
                <a:path w="6" h="6">
                  <a:moveTo>
                    <a:pt x="0" y="4"/>
                  </a:moveTo>
                  <a:lnTo>
                    <a:pt x="0" y="4"/>
                  </a:lnTo>
                  <a:lnTo>
                    <a:pt x="2" y="6"/>
                  </a:lnTo>
                  <a:lnTo>
                    <a:pt x="2" y="6"/>
                  </a:lnTo>
                  <a:lnTo>
                    <a:pt x="6" y="6"/>
                  </a:lnTo>
                  <a:lnTo>
                    <a:pt x="6" y="4"/>
                  </a:lnTo>
                  <a:lnTo>
                    <a:pt x="6" y="4"/>
                  </a:lnTo>
                  <a:lnTo>
                    <a:pt x="6" y="2"/>
                  </a:lnTo>
                  <a:lnTo>
                    <a:pt x="4" y="0"/>
                  </a:lnTo>
                  <a:lnTo>
                    <a:pt x="4" y="0"/>
                  </a:lnTo>
                  <a:lnTo>
                    <a:pt x="2" y="2"/>
                  </a:lnTo>
                  <a:lnTo>
                    <a:pt x="0" y="4"/>
                  </a:ln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3" name="Freeform 166"/>
            <p:cNvSpPr>
              <a:spLocks/>
            </p:cNvSpPr>
            <p:nvPr/>
          </p:nvSpPr>
          <p:spPr bwMode="auto">
            <a:xfrm>
              <a:off x="8201025" y="809625"/>
              <a:ext cx="66675" cy="60325"/>
            </a:xfrm>
            <a:custGeom>
              <a:avLst/>
              <a:gdLst/>
              <a:ahLst/>
              <a:cxnLst>
                <a:cxn ang="0">
                  <a:pos x="4" y="38"/>
                </a:cxn>
                <a:cxn ang="0">
                  <a:pos x="4" y="38"/>
                </a:cxn>
                <a:cxn ang="0">
                  <a:pos x="4" y="30"/>
                </a:cxn>
                <a:cxn ang="0">
                  <a:pos x="4" y="30"/>
                </a:cxn>
                <a:cxn ang="0">
                  <a:pos x="20" y="32"/>
                </a:cxn>
                <a:cxn ang="0">
                  <a:pos x="20" y="32"/>
                </a:cxn>
                <a:cxn ang="0">
                  <a:pos x="26" y="32"/>
                </a:cxn>
                <a:cxn ang="0">
                  <a:pos x="32" y="28"/>
                </a:cxn>
                <a:cxn ang="0">
                  <a:pos x="42" y="22"/>
                </a:cxn>
                <a:cxn ang="0">
                  <a:pos x="42" y="22"/>
                </a:cxn>
                <a:cxn ang="0">
                  <a:pos x="38" y="16"/>
                </a:cxn>
                <a:cxn ang="0">
                  <a:pos x="38" y="16"/>
                </a:cxn>
                <a:cxn ang="0">
                  <a:pos x="32" y="16"/>
                </a:cxn>
                <a:cxn ang="0">
                  <a:pos x="24" y="10"/>
                </a:cxn>
                <a:cxn ang="0">
                  <a:pos x="18" y="4"/>
                </a:cxn>
                <a:cxn ang="0">
                  <a:pos x="12" y="0"/>
                </a:cxn>
                <a:cxn ang="0">
                  <a:pos x="12" y="0"/>
                </a:cxn>
                <a:cxn ang="0">
                  <a:pos x="14" y="4"/>
                </a:cxn>
                <a:cxn ang="0">
                  <a:pos x="14" y="10"/>
                </a:cxn>
                <a:cxn ang="0">
                  <a:pos x="12" y="18"/>
                </a:cxn>
                <a:cxn ang="0">
                  <a:pos x="6" y="24"/>
                </a:cxn>
                <a:cxn ang="0">
                  <a:pos x="0" y="30"/>
                </a:cxn>
                <a:cxn ang="0">
                  <a:pos x="0" y="30"/>
                </a:cxn>
                <a:cxn ang="0">
                  <a:pos x="0" y="34"/>
                </a:cxn>
                <a:cxn ang="0">
                  <a:pos x="0" y="36"/>
                </a:cxn>
                <a:cxn ang="0">
                  <a:pos x="4" y="38"/>
                </a:cxn>
                <a:cxn ang="0">
                  <a:pos x="4" y="38"/>
                </a:cxn>
              </a:cxnLst>
              <a:rect l="0" t="0" r="r" b="b"/>
              <a:pathLst>
                <a:path w="42" h="38">
                  <a:moveTo>
                    <a:pt x="4" y="38"/>
                  </a:moveTo>
                  <a:lnTo>
                    <a:pt x="4" y="38"/>
                  </a:lnTo>
                  <a:lnTo>
                    <a:pt x="4" y="30"/>
                  </a:lnTo>
                  <a:lnTo>
                    <a:pt x="4" y="30"/>
                  </a:lnTo>
                  <a:lnTo>
                    <a:pt x="20" y="32"/>
                  </a:lnTo>
                  <a:lnTo>
                    <a:pt x="20" y="32"/>
                  </a:lnTo>
                  <a:lnTo>
                    <a:pt x="26" y="32"/>
                  </a:lnTo>
                  <a:lnTo>
                    <a:pt x="32" y="28"/>
                  </a:lnTo>
                  <a:lnTo>
                    <a:pt x="42" y="22"/>
                  </a:lnTo>
                  <a:lnTo>
                    <a:pt x="42" y="22"/>
                  </a:lnTo>
                  <a:lnTo>
                    <a:pt x="38" y="16"/>
                  </a:lnTo>
                  <a:lnTo>
                    <a:pt x="38" y="16"/>
                  </a:lnTo>
                  <a:lnTo>
                    <a:pt x="32" y="16"/>
                  </a:lnTo>
                  <a:lnTo>
                    <a:pt x="24" y="10"/>
                  </a:lnTo>
                  <a:lnTo>
                    <a:pt x="18" y="4"/>
                  </a:lnTo>
                  <a:lnTo>
                    <a:pt x="12" y="0"/>
                  </a:lnTo>
                  <a:lnTo>
                    <a:pt x="12" y="0"/>
                  </a:lnTo>
                  <a:lnTo>
                    <a:pt x="14" y="4"/>
                  </a:lnTo>
                  <a:lnTo>
                    <a:pt x="14" y="10"/>
                  </a:lnTo>
                  <a:lnTo>
                    <a:pt x="12" y="18"/>
                  </a:lnTo>
                  <a:lnTo>
                    <a:pt x="6" y="24"/>
                  </a:lnTo>
                  <a:lnTo>
                    <a:pt x="0" y="30"/>
                  </a:lnTo>
                  <a:lnTo>
                    <a:pt x="0" y="30"/>
                  </a:lnTo>
                  <a:lnTo>
                    <a:pt x="0" y="34"/>
                  </a:lnTo>
                  <a:lnTo>
                    <a:pt x="0" y="36"/>
                  </a:lnTo>
                  <a:lnTo>
                    <a:pt x="4" y="38"/>
                  </a:lnTo>
                  <a:lnTo>
                    <a:pt x="4"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4" name="Freeform 167"/>
            <p:cNvSpPr>
              <a:spLocks/>
            </p:cNvSpPr>
            <p:nvPr/>
          </p:nvSpPr>
          <p:spPr bwMode="auto">
            <a:xfrm>
              <a:off x="7870825" y="1736725"/>
              <a:ext cx="495300" cy="463550"/>
            </a:xfrm>
            <a:custGeom>
              <a:avLst/>
              <a:gdLst/>
              <a:ahLst/>
              <a:cxnLst>
                <a:cxn ang="0">
                  <a:pos x="312" y="152"/>
                </a:cxn>
                <a:cxn ang="0">
                  <a:pos x="284" y="120"/>
                </a:cxn>
                <a:cxn ang="0">
                  <a:pos x="266" y="92"/>
                </a:cxn>
                <a:cxn ang="0">
                  <a:pos x="256" y="74"/>
                </a:cxn>
                <a:cxn ang="0">
                  <a:pos x="246" y="44"/>
                </a:cxn>
                <a:cxn ang="0">
                  <a:pos x="232" y="16"/>
                </a:cxn>
                <a:cxn ang="0">
                  <a:pos x="222" y="20"/>
                </a:cxn>
                <a:cxn ang="0">
                  <a:pos x="216" y="68"/>
                </a:cxn>
                <a:cxn ang="0">
                  <a:pos x="208" y="74"/>
                </a:cxn>
                <a:cxn ang="0">
                  <a:pos x="176" y="48"/>
                </a:cxn>
                <a:cxn ang="0">
                  <a:pos x="176" y="32"/>
                </a:cxn>
                <a:cxn ang="0">
                  <a:pos x="182" y="18"/>
                </a:cxn>
                <a:cxn ang="0">
                  <a:pos x="162" y="14"/>
                </a:cxn>
                <a:cxn ang="0">
                  <a:pos x="150" y="14"/>
                </a:cxn>
                <a:cxn ang="0">
                  <a:pos x="140" y="18"/>
                </a:cxn>
                <a:cxn ang="0">
                  <a:pos x="128" y="40"/>
                </a:cxn>
                <a:cxn ang="0">
                  <a:pos x="126" y="44"/>
                </a:cxn>
                <a:cxn ang="0">
                  <a:pos x="116" y="44"/>
                </a:cxn>
                <a:cxn ang="0">
                  <a:pos x="100" y="38"/>
                </a:cxn>
                <a:cxn ang="0">
                  <a:pos x="86" y="60"/>
                </a:cxn>
                <a:cxn ang="0">
                  <a:pos x="72" y="66"/>
                </a:cxn>
                <a:cxn ang="0">
                  <a:pos x="68" y="80"/>
                </a:cxn>
                <a:cxn ang="0">
                  <a:pos x="54" y="96"/>
                </a:cxn>
                <a:cxn ang="0">
                  <a:pos x="10" y="116"/>
                </a:cxn>
                <a:cxn ang="0">
                  <a:pos x="2" y="144"/>
                </a:cxn>
                <a:cxn ang="0">
                  <a:pos x="0" y="166"/>
                </a:cxn>
                <a:cxn ang="0">
                  <a:pos x="12" y="194"/>
                </a:cxn>
                <a:cxn ang="0">
                  <a:pos x="20" y="232"/>
                </a:cxn>
                <a:cxn ang="0">
                  <a:pos x="14" y="244"/>
                </a:cxn>
                <a:cxn ang="0">
                  <a:pos x="30" y="254"/>
                </a:cxn>
                <a:cxn ang="0">
                  <a:pos x="48" y="244"/>
                </a:cxn>
                <a:cxn ang="0">
                  <a:pos x="72" y="242"/>
                </a:cxn>
                <a:cxn ang="0">
                  <a:pos x="82" y="236"/>
                </a:cxn>
                <a:cxn ang="0">
                  <a:pos x="112" y="222"/>
                </a:cxn>
                <a:cxn ang="0">
                  <a:pos x="150" y="220"/>
                </a:cxn>
                <a:cxn ang="0">
                  <a:pos x="170" y="238"/>
                </a:cxn>
                <a:cxn ang="0">
                  <a:pos x="178" y="248"/>
                </a:cxn>
                <a:cxn ang="0">
                  <a:pos x="192" y="230"/>
                </a:cxn>
                <a:cxn ang="0">
                  <a:pos x="190" y="242"/>
                </a:cxn>
                <a:cxn ang="0">
                  <a:pos x="196" y="258"/>
                </a:cxn>
                <a:cxn ang="0">
                  <a:pos x="206" y="268"/>
                </a:cxn>
                <a:cxn ang="0">
                  <a:pos x="216" y="284"/>
                </a:cxn>
                <a:cxn ang="0">
                  <a:pos x="238" y="288"/>
                </a:cxn>
                <a:cxn ang="0">
                  <a:pos x="248" y="284"/>
                </a:cxn>
                <a:cxn ang="0">
                  <a:pos x="258" y="292"/>
                </a:cxn>
                <a:cxn ang="0">
                  <a:pos x="276" y="280"/>
                </a:cxn>
                <a:cxn ang="0">
                  <a:pos x="284" y="280"/>
                </a:cxn>
                <a:cxn ang="0">
                  <a:pos x="286" y="272"/>
                </a:cxn>
                <a:cxn ang="0">
                  <a:pos x="304" y="228"/>
                </a:cxn>
                <a:cxn ang="0">
                  <a:pos x="312" y="196"/>
                </a:cxn>
                <a:cxn ang="0">
                  <a:pos x="310" y="158"/>
                </a:cxn>
              </a:cxnLst>
              <a:rect l="0" t="0" r="r" b="b"/>
              <a:pathLst>
                <a:path w="312" h="292">
                  <a:moveTo>
                    <a:pt x="310" y="158"/>
                  </a:moveTo>
                  <a:lnTo>
                    <a:pt x="310" y="158"/>
                  </a:lnTo>
                  <a:lnTo>
                    <a:pt x="312" y="152"/>
                  </a:lnTo>
                  <a:lnTo>
                    <a:pt x="312" y="152"/>
                  </a:lnTo>
                  <a:lnTo>
                    <a:pt x="308" y="150"/>
                  </a:lnTo>
                  <a:lnTo>
                    <a:pt x="308" y="150"/>
                  </a:lnTo>
                  <a:lnTo>
                    <a:pt x="292" y="130"/>
                  </a:lnTo>
                  <a:lnTo>
                    <a:pt x="284" y="120"/>
                  </a:lnTo>
                  <a:lnTo>
                    <a:pt x="278" y="108"/>
                  </a:lnTo>
                  <a:lnTo>
                    <a:pt x="278" y="108"/>
                  </a:lnTo>
                  <a:lnTo>
                    <a:pt x="274" y="98"/>
                  </a:lnTo>
                  <a:lnTo>
                    <a:pt x="266" y="92"/>
                  </a:lnTo>
                  <a:lnTo>
                    <a:pt x="266" y="92"/>
                  </a:lnTo>
                  <a:lnTo>
                    <a:pt x="260" y="88"/>
                  </a:lnTo>
                  <a:lnTo>
                    <a:pt x="258" y="84"/>
                  </a:lnTo>
                  <a:lnTo>
                    <a:pt x="256" y="74"/>
                  </a:lnTo>
                  <a:lnTo>
                    <a:pt x="256" y="74"/>
                  </a:lnTo>
                  <a:lnTo>
                    <a:pt x="252" y="56"/>
                  </a:lnTo>
                  <a:lnTo>
                    <a:pt x="250" y="48"/>
                  </a:lnTo>
                  <a:lnTo>
                    <a:pt x="246" y="44"/>
                  </a:lnTo>
                  <a:lnTo>
                    <a:pt x="246" y="44"/>
                  </a:lnTo>
                  <a:lnTo>
                    <a:pt x="240" y="38"/>
                  </a:lnTo>
                  <a:lnTo>
                    <a:pt x="236" y="30"/>
                  </a:lnTo>
                  <a:lnTo>
                    <a:pt x="232" y="16"/>
                  </a:lnTo>
                  <a:lnTo>
                    <a:pt x="232" y="16"/>
                  </a:lnTo>
                  <a:lnTo>
                    <a:pt x="228" y="0"/>
                  </a:lnTo>
                  <a:lnTo>
                    <a:pt x="228" y="0"/>
                  </a:lnTo>
                  <a:lnTo>
                    <a:pt x="222" y="20"/>
                  </a:lnTo>
                  <a:lnTo>
                    <a:pt x="222" y="40"/>
                  </a:lnTo>
                  <a:lnTo>
                    <a:pt x="222" y="40"/>
                  </a:lnTo>
                  <a:lnTo>
                    <a:pt x="220" y="54"/>
                  </a:lnTo>
                  <a:lnTo>
                    <a:pt x="216" y="68"/>
                  </a:lnTo>
                  <a:lnTo>
                    <a:pt x="216" y="68"/>
                  </a:lnTo>
                  <a:lnTo>
                    <a:pt x="214" y="72"/>
                  </a:lnTo>
                  <a:lnTo>
                    <a:pt x="212" y="74"/>
                  </a:lnTo>
                  <a:lnTo>
                    <a:pt x="208" y="74"/>
                  </a:lnTo>
                  <a:lnTo>
                    <a:pt x="206" y="72"/>
                  </a:lnTo>
                  <a:lnTo>
                    <a:pt x="206" y="72"/>
                  </a:lnTo>
                  <a:lnTo>
                    <a:pt x="176" y="48"/>
                  </a:lnTo>
                  <a:lnTo>
                    <a:pt x="176" y="48"/>
                  </a:lnTo>
                  <a:lnTo>
                    <a:pt x="174" y="44"/>
                  </a:lnTo>
                  <a:lnTo>
                    <a:pt x="174" y="38"/>
                  </a:lnTo>
                  <a:lnTo>
                    <a:pt x="174" y="38"/>
                  </a:lnTo>
                  <a:lnTo>
                    <a:pt x="176" y="32"/>
                  </a:lnTo>
                  <a:lnTo>
                    <a:pt x="180" y="28"/>
                  </a:lnTo>
                  <a:lnTo>
                    <a:pt x="182" y="22"/>
                  </a:lnTo>
                  <a:lnTo>
                    <a:pt x="182" y="18"/>
                  </a:lnTo>
                  <a:lnTo>
                    <a:pt x="182" y="18"/>
                  </a:lnTo>
                  <a:lnTo>
                    <a:pt x="178" y="16"/>
                  </a:lnTo>
                  <a:lnTo>
                    <a:pt x="174" y="16"/>
                  </a:lnTo>
                  <a:lnTo>
                    <a:pt x="168" y="16"/>
                  </a:lnTo>
                  <a:lnTo>
                    <a:pt x="162" y="14"/>
                  </a:lnTo>
                  <a:lnTo>
                    <a:pt x="162" y="14"/>
                  </a:lnTo>
                  <a:lnTo>
                    <a:pt x="150" y="8"/>
                  </a:lnTo>
                  <a:lnTo>
                    <a:pt x="150" y="8"/>
                  </a:lnTo>
                  <a:lnTo>
                    <a:pt x="150" y="14"/>
                  </a:lnTo>
                  <a:lnTo>
                    <a:pt x="150" y="16"/>
                  </a:lnTo>
                  <a:lnTo>
                    <a:pt x="146" y="18"/>
                  </a:lnTo>
                  <a:lnTo>
                    <a:pt x="146" y="18"/>
                  </a:lnTo>
                  <a:lnTo>
                    <a:pt x="140" y="18"/>
                  </a:lnTo>
                  <a:lnTo>
                    <a:pt x="136" y="20"/>
                  </a:lnTo>
                  <a:lnTo>
                    <a:pt x="132" y="24"/>
                  </a:lnTo>
                  <a:lnTo>
                    <a:pt x="130" y="32"/>
                  </a:lnTo>
                  <a:lnTo>
                    <a:pt x="128" y="40"/>
                  </a:lnTo>
                  <a:lnTo>
                    <a:pt x="128" y="40"/>
                  </a:lnTo>
                  <a:lnTo>
                    <a:pt x="128" y="44"/>
                  </a:lnTo>
                  <a:lnTo>
                    <a:pt x="126" y="44"/>
                  </a:lnTo>
                  <a:lnTo>
                    <a:pt x="126" y="44"/>
                  </a:lnTo>
                  <a:lnTo>
                    <a:pt x="126" y="44"/>
                  </a:lnTo>
                  <a:lnTo>
                    <a:pt x="120" y="44"/>
                  </a:lnTo>
                  <a:lnTo>
                    <a:pt x="118" y="46"/>
                  </a:lnTo>
                  <a:lnTo>
                    <a:pt x="116" y="44"/>
                  </a:lnTo>
                  <a:lnTo>
                    <a:pt x="116" y="44"/>
                  </a:lnTo>
                  <a:lnTo>
                    <a:pt x="108" y="38"/>
                  </a:lnTo>
                  <a:lnTo>
                    <a:pt x="104" y="36"/>
                  </a:lnTo>
                  <a:lnTo>
                    <a:pt x="100" y="38"/>
                  </a:lnTo>
                  <a:lnTo>
                    <a:pt x="92" y="46"/>
                  </a:lnTo>
                  <a:lnTo>
                    <a:pt x="92" y="46"/>
                  </a:lnTo>
                  <a:lnTo>
                    <a:pt x="88" y="52"/>
                  </a:lnTo>
                  <a:lnTo>
                    <a:pt x="86" y="60"/>
                  </a:lnTo>
                  <a:lnTo>
                    <a:pt x="84" y="62"/>
                  </a:lnTo>
                  <a:lnTo>
                    <a:pt x="82" y="64"/>
                  </a:lnTo>
                  <a:lnTo>
                    <a:pt x="78" y="66"/>
                  </a:lnTo>
                  <a:lnTo>
                    <a:pt x="72" y="66"/>
                  </a:lnTo>
                  <a:lnTo>
                    <a:pt x="72" y="66"/>
                  </a:lnTo>
                  <a:lnTo>
                    <a:pt x="70" y="72"/>
                  </a:lnTo>
                  <a:lnTo>
                    <a:pt x="70" y="72"/>
                  </a:lnTo>
                  <a:lnTo>
                    <a:pt x="68" y="80"/>
                  </a:lnTo>
                  <a:lnTo>
                    <a:pt x="68" y="80"/>
                  </a:lnTo>
                  <a:lnTo>
                    <a:pt x="66" y="86"/>
                  </a:lnTo>
                  <a:lnTo>
                    <a:pt x="62" y="90"/>
                  </a:lnTo>
                  <a:lnTo>
                    <a:pt x="54" y="96"/>
                  </a:lnTo>
                  <a:lnTo>
                    <a:pt x="34" y="104"/>
                  </a:lnTo>
                  <a:lnTo>
                    <a:pt x="34" y="104"/>
                  </a:lnTo>
                  <a:lnTo>
                    <a:pt x="16" y="112"/>
                  </a:lnTo>
                  <a:lnTo>
                    <a:pt x="10" y="116"/>
                  </a:lnTo>
                  <a:lnTo>
                    <a:pt x="6" y="122"/>
                  </a:lnTo>
                  <a:lnTo>
                    <a:pt x="4" y="128"/>
                  </a:lnTo>
                  <a:lnTo>
                    <a:pt x="2" y="136"/>
                  </a:lnTo>
                  <a:lnTo>
                    <a:pt x="2" y="144"/>
                  </a:lnTo>
                  <a:lnTo>
                    <a:pt x="4" y="152"/>
                  </a:lnTo>
                  <a:lnTo>
                    <a:pt x="4" y="152"/>
                  </a:lnTo>
                  <a:lnTo>
                    <a:pt x="0" y="162"/>
                  </a:lnTo>
                  <a:lnTo>
                    <a:pt x="0" y="166"/>
                  </a:lnTo>
                  <a:lnTo>
                    <a:pt x="4" y="170"/>
                  </a:lnTo>
                  <a:lnTo>
                    <a:pt x="4" y="170"/>
                  </a:lnTo>
                  <a:lnTo>
                    <a:pt x="8" y="182"/>
                  </a:lnTo>
                  <a:lnTo>
                    <a:pt x="12" y="194"/>
                  </a:lnTo>
                  <a:lnTo>
                    <a:pt x="18" y="220"/>
                  </a:lnTo>
                  <a:lnTo>
                    <a:pt x="18" y="220"/>
                  </a:lnTo>
                  <a:lnTo>
                    <a:pt x="20" y="228"/>
                  </a:lnTo>
                  <a:lnTo>
                    <a:pt x="20" y="232"/>
                  </a:lnTo>
                  <a:lnTo>
                    <a:pt x="18" y="236"/>
                  </a:lnTo>
                  <a:lnTo>
                    <a:pt x="18" y="236"/>
                  </a:lnTo>
                  <a:lnTo>
                    <a:pt x="14" y="240"/>
                  </a:lnTo>
                  <a:lnTo>
                    <a:pt x="14" y="244"/>
                  </a:lnTo>
                  <a:lnTo>
                    <a:pt x="18" y="248"/>
                  </a:lnTo>
                  <a:lnTo>
                    <a:pt x="18" y="248"/>
                  </a:lnTo>
                  <a:lnTo>
                    <a:pt x="24" y="252"/>
                  </a:lnTo>
                  <a:lnTo>
                    <a:pt x="30" y="254"/>
                  </a:lnTo>
                  <a:lnTo>
                    <a:pt x="36" y="252"/>
                  </a:lnTo>
                  <a:lnTo>
                    <a:pt x="40" y="250"/>
                  </a:lnTo>
                  <a:lnTo>
                    <a:pt x="40" y="250"/>
                  </a:lnTo>
                  <a:lnTo>
                    <a:pt x="48" y="244"/>
                  </a:lnTo>
                  <a:lnTo>
                    <a:pt x="56" y="242"/>
                  </a:lnTo>
                  <a:lnTo>
                    <a:pt x="62" y="240"/>
                  </a:lnTo>
                  <a:lnTo>
                    <a:pt x="72" y="242"/>
                  </a:lnTo>
                  <a:lnTo>
                    <a:pt x="72" y="242"/>
                  </a:lnTo>
                  <a:lnTo>
                    <a:pt x="78" y="242"/>
                  </a:lnTo>
                  <a:lnTo>
                    <a:pt x="82" y="240"/>
                  </a:lnTo>
                  <a:lnTo>
                    <a:pt x="82" y="236"/>
                  </a:lnTo>
                  <a:lnTo>
                    <a:pt x="82" y="236"/>
                  </a:lnTo>
                  <a:lnTo>
                    <a:pt x="86" y="232"/>
                  </a:lnTo>
                  <a:lnTo>
                    <a:pt x="90" y="230"/>
                  </a:lnTo>
                  <a:lnTo>
                    <a:pt x="90" y="230"/>
                  </a:lnTo>
                  <a:lnTo>
                    <a:pt x="112" y="222"/>
                  </a:lnTo>
                  <a:lnTo>
                    <a:pt x="124" y="218"/>
                  </a:lnTo>
                  <a:lnTo>
                    <a:pt x="136" y="218"/>
                  </a:lnTo>
                  <a:lnTo>
                    <a:pt x="136" y="218"/>
                  </a:lnTo>
                  <a:lnTo>
                    <a:pt x="150" y="220"/>
                  </a:lnTo>
                  <a:lnTo>
                    <a:pt x="156" y="222"/>
                  </a:lnTo>
                  <a:lnTo>
                    <a:pt x="162" y="228"/>
                  </a:lnTo>
                  <a:lnTo>
                    <a:pt x="162" y="228"/>
                  </a:lnTo>
                  <a:lnTo>
                    <a:pt x="170" y="238"/>
                  </a:lnTo>
                  <a:lnTo>
                    <a:pt x="172" y="246"/>
                  </a:lnTo>
                  <a:lnTo>
                    <a:pt x="174" y="254"/>
                  </a:lnTo>
                  <a:lnTo>
                    <a:pt x="174" y="254"/>
                  </a:lnTo>
                  <a:lnTo>
                    <a:pt x="178" y="248"/>
                  </a:lnTo>
                  <a:lnTo>
                    <a:pt x="182" y="242"/>
                  </a:lnTo>
                  <a:lnTo>
                    <a:pt x="188" y="236"/>
                  </a:lnTo>
                  <a:lnTo>
                    <a:pt x="192" y="230"/>
                  </a:lnTo>
                  <a:lnTo>
                    <a:pt x="192" y="230"/>
                  </a:lnTo>
                  <a:lnTo>
                    <a:pt x="192" y="236"/>
                  </a:lnTo>
                  <a:lnTo>
                    <a:pt x="192" y="236"/>
                  </a:lnTo>
                  <a:lnTo>
                    <a:pt x="190" y="240"/>
                  </a:lnTo>
                  <a:lnTo>
                    <a:pt x="190" y="242"/>
                  </a:lnTo>
                  <a:lnTo>
                    <a:pt x="194" y="248"/>
                  </a:lnTo>
                  <a:lnTo>
                    <a:pt x="196" y="252"/>
                  </a:lnTo>
                  <a:lnTo>
                    <a:pt x="198" y="254"/>
                  </a:lnTo>
                  <a:lnTo>
                    <a:pt x="196" y="258"/>
                  </a:lnTo>
                  <a:lnTo>
                    <a:pt x="196" y="258"/>
                  </a:lnTo>
                  <a:lnTo>
                    <a:pt x="202" y="258"/>
                  </a:lnTo>
                  <a:lnTo>
                    <a:pt x="204" y="260"/>
                  </a:lnTo>
                  <a:lnTo>
                    <a:pt x="206" y="268"/>
                  </a:lnTo>
                  <a:lnTo>
                    <a:pt x="206" y="268"/>
                  </a:lnTo>
                  <a:lnTo>
                    <a:pt x="208" y="274"/>
                  </a:lnTo>
                  <a:lnTo>
                    <a:pt x="212" y="280"/>
                  </a:lnTo>
                  <a:lnTo>
                    <a:pt x="216" y="284"/>
                  </a:lnTo>
                  <a:lnTo>
                    <a:pt x="220" y="288"/>
                  </a:lnTo>
                  <a:lnTo>
                    <a:pt x="226" y="290"/>
                  </a:lnTo>
                  <a:lnTo>
                    <a:pt x="232" y="290"/>
                  </a:lnTo>
                  <a:lnTo>
                    <a:pt x="238" y="288"/>
                  </a:lnTo>
                  <a:lnTo>
                    <a:pt x="244" y="286"/>
                  </a:lnTo>
                  <a:lnTo>
                    <a:pt x="244" y="286"/>
                  </a:lnTo>
                  <a:lnTo>
                    <a:pt x="246" y="284"/>
                  </a:lnTo>
                  <a:lnTo>
                    <a:pt x="248" y="284"/>
                  </a:lnTo>
                  <a:lnTo>
                    <a:pt x="250" y="288"/>
                  </a:lnTo>
                  <a:lnTo>
                    <a:pt x="250" y="288"/>
                  </a:lnTo>
                  <a:lnTo>
                    <a:pt x="254" y="290"/>
                  </a:lnTo>
                  <a:lnTo>
                    <a:pt x="258" y="292"/>
                  </a:lnTo>
                  <a:lnTo>
                    <a:pt x="262" y="290"/>
                  </a:lnTo>
                  <a:lnTo>
                    <a:pt x="266" y="288"/>
                  </a:lnTo>
                  <a:lnTo>
                    <a:pt x="272" y="282"/>
                  </a:lnTo>
                  <a:lnTo>
                    <a:pt x="276" y="280"/>
                  </a:lnTo>
                  <a:lnTo>
                    <a:pt x="280" y="282"/>
                  </a:lnTo>
                  <a:lnTo>
                    <a:pt x="280" y="282"/>
                  </a:lnTo>
                  <a:lnTo>
                    <a:pt x="282" y="282"/>
                  </a:lnTo>
                  <a:lnTo>
                    <a:pt x="284" y="280"/>
                  </a:lnTo>
                  <a:lnTo>
                    <a:pt x="286" y="274"/>
                  </a:lnTo>
                  <a:lnTo>
                    <a:pt x="286" y="274"/>
                  </a:lnTo>
                  <a:lnTo>
                    <a:pt x="286" y="272"/>
                  </a:lnTo>
                  <a:lnTo>
                    <a:pt x="286" y="272"/>
                  </a:lnTo>
                  <a:lnTo>
                    <a:pt x="292" y="250"/>
                  </a:lnTo>
                  <a:lnTo>
                    <a:pt x="296" y="238"/>
                  </a:lnTo>
                  <a:lnTo>
                    <a:pt x="304" y="228"/>
                  </a:lnTo>
                  <a:lnTo>
                    <a:pt x="304" y="228"/>
                  </a:lnTo>
                  <a:lnTo>
                    <a:pt x="308" y="218"/>
                  </a:lnTo>
                  <a:lnTo>
                    <a:pt x="310" y="208"/>
                  </a:lnTo>
                  <a:lnTo>
                    <a:pt x="310" y="208"/>
                  </a:lnTo>
                  <a:lnTo>
                    <a:pt x="312" y="196"/>
                  </a:lnTo>
                  <a:lnTo>
                    <a:pt x="312" y="184"/>
                  </a:lnTo>
                  <a:lnTo>
                    <a:pt x="310" y="158"/>
                  </a:lnTo>
                  <a:lnTo>
                    <a:pt x="310" y="158"/>
                  </a:lnTo>
                  <a:lnTo>
                    <a:pt x="310" y="158"/>
                  </a:lnTo>
                  <a:lnTo>
                    <a:pt x="310" y="1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5" name="Freeform 168"/>
            <p:cNvSpPr>
              <a:spLocks/>
            </p:cNvSpPr>
            <p:nvPr/>
          </p:nvSpPr>
          <p:spPr bwMode="auto">
            <a:xfrm>
              <a:off x="5556250" y="2438400"/>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6" name="Freeform 169"/>
            <p:cNvSpPr>
              <a:spLocks/>
            </p:cNvSpPr>
            <p:nvPr/>
          </p:nvSpPr>
          <p:spPr bwMode="auto">
            <a:xfrm>
              <a:off x="5543550" y="2432050"/>
              <a:ext cx="12700" cy="6350"/>
            </a:xfrm>
            <a:custGeom>
              <a:avLst/>
              <a:gdLst/>
              <a:ahLst/>
              <a:cxnLst>
                <a:cxn ang="0">
                  <a:pos x="0" y="0"/>
                </a:cxn>
                <a:cxn ang="0">
                  <a:pos x="0" y="0"/>
                </a:cxn>
                <a:cxn ang="0">
                  <a:pos x="0" y="2"/>
                </a:cxn>
                <a:cxn ang="0">
                  <a:pos x="4" y="4"/>
                </a:cxn>
                <a:cxn ang="0">
                  <a:pos x="8" y="4"/>
                </a:cxn>
                <a:cxn ang="0">
                  <a:pos x="8" y="4"/>
                </a:cxn>
                <a:cxn ang="0">
                  <a:pos x="4" y="0"/>
                </a:cxn>
                <a:cxn ang="0">
                  <a:pos x="0" y="0"/>
                </a:cxn>
                <a:cxn ang="0">
                  <a:pos x="0" y="0"/>
                </a:cxn>
              </a:cxnLst>
              <a:rect l="0" t="0" r="r" b="b"/>
              <a:pathLst>
                <a:path w="8" h="4">
                  <a:moveTo>
                    <a:pt x="0" y="0"/>
                  </a:moveTo>
                  <a:lnTo>
                    <a:pt x="0" y="0"/>
                  </a:lnTo>
                  <a:lnTo>
                    <a:pt x="0" y="2"/>
                  </a:lnTo>
                  <a:lnTo>
                    <a:pt x="4" y="4"/>
                  </a:lnTo>
                  <a:lnTo>
                    <a:pt x="8" y="4"/>
                  </a:lnTo>
                  <a:lnTo>
                    <a:pt x="8" y="4"/>
                  </a:lnTo>
                  <a:lnTo>
                    <a:pt x="4"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7" name="Freeform 170"/>
            <p:cNvSpPr>
              <a:spLocks/>
            </p:cNvSpPr>
            <p:nvPr/>
          </p:nvSpPr>
          <p:spPr bwMode="auto">
            <a:xfrm>
              <a:off x="7978775" y="1403350"/>
              <a:ext cx="57150" cy="57150"/>
            </a:xfrm>
            <a:custGeom>
              <a:avLst/>
              <a:gdLst/>
              <a:ahLst/>
              <a:cxnLst>
                <a:cxn ang="0">
                  <a:pos x="0" y="24"/>
                </a:cxn>
                <a:cxn ang="0">
                  <a:pos x="0" y="24"/>
                </a:cxn>
                <a:cxn ang="0">
                  <a:pos x="8" y="20"/>
                </a:cxn>
                <a:cxn ang="0">
                  <a:pos x="8" y="20"/>
                </a:cxn>
                <a:cxn ang="0">
                  <a:pos x="12" y="18"/>
                </a:cxn>
                <a:cxn ang="0">
                  <a:pos x="16" y="18"/>
                </a:cxn>
                <a:cxn ang="0">
                  <a:pos x="16" y="22"/>
                </a:cxn>
                <a:cxn ang="0">
                  <a:pos x="16" y="26"/>
                </a:cxn>
                <a:cxn ang="0">
                  <a:pos x="16" y="26"/>
                </a:cxn>
                <a:cxn ang="0">
                  <a:pos x="16" y="30"/>
                </a:cxn>
                <a:cxn ang="0">
                  <a:pos x="16" y="34"/>
                </a:cxn>
                <a:cxn ang="0">
                  <a:pos x="20" y="36"/>
                </a:cxn>
                <a:cxn ang="0">
                  <a:pos x="24" y="36"/>
                </a:cxn>
                <a:cxn ang="0">
                  <a:pos x="24" y="36"/>
                </a:cxn>
                <a:cxn ang="0">
                  <a:pos x="28" y="36"/>
                </a:cxn>
                <a:cxn ang="0">
                  <a:pos x="28" y="34"/>
                </a:cxn>
                <a:cxn ang="0">
                  <a:pos x="26" y="30"/>
                </a:cxn>
                <a:cxn ang="0">
                  <a:pos x="26" y="30"/>
                </a:cxn>
                <a:cxn ang="0">
                  <a:pos x="28" y="26"/>
                </a:cxn>
                <a:cxn ang="0">
                  <a:pos x="28" y="26"/>
                </a:cxn>
                <a:cxn ang="0">
                  <a:pos x="34" y="26"/>
                </a:cxn>
                <a:cxn ang="0">
                  <a:pos x="36" y="22"/>
                </a:cxn>
                <a:cxn ang="0">
                  <a:pos x="34" y="16"/>
                </a:cxn>
                <a:cxn ang="0">
                  <a:pos x="34" y="16"/>
                </a:cxn>
                <a:cxn ang="0">
                  <a:pos x="32" y="8"/>
                </a:cxn>
                <a:cxn ang="0">
                  <a:pos x="32" y="4"/>
                </a:cxn>
                <a:cxn ang="0">
                  <a:pos x="30" y="0"/>
                </a:cxn>
                <a:cxn ang="0">
                  <a:pos x="30" y="0"/>
                </a:cxn>
                <a:cxn ang="0">
                  <a:pos x="26" y="4"/>
                </a:cxn>
                <a:cxn ang="0">
                  <a:pos x="24" y="8"/>
                </a:cxn>
                <a:cxn ang="0">
                  <a:pos x="16" y="10"/>
                </a:cxn>
                <a:cxn ang="0">
                  <a:pos x="10" y="12"/>
                </a:cxn>
                <a:cxn ang="0">
                  <a:pos x="2" y="18"/>
                </a:cxn>
                <a:cxn ang="0">
                  <a:pos x="2" y="18"/>
                </a:cxn>
                <a:cxn ang="0">
                  <a:pos x="0" y="20"/>
                </a:cxn>
                <a:cxn ang="0">
                  <a:pos x="0" y="24"/>
                </a:cxn>
                <a:cxn ang="0">
                  <a:pos x="0" y="24"/>
                </a:cxn>
              </a:cxnLst>
              <a:rect l="0" t="0" r="r" b="b"/>
              <a:pathLst>
                <a:path w="36" h="36">
                  <a:moveTo>
                    <a:pt x="0" y="24"/>
                  </a:moveTo>
                  <a:lnTo>
                    <a:pt x="0" y="24"/>
                  </a:lnTo>
                  <a:lnTo>
                    <a:pt x="8" y="20"/>
                  </a:lnTo>
                  <a:lnTo>
                    <a:pt x="8" y="20"/>
                  </a:lnTo>
                  <a:lnTo>
                    <a:pt x="12" y="18"/>
                  </a:lnTo>
                  <a:lnTo>
                    <a:pt x="16" y="18"/>
                  </a:lnTo>
                  <a:lnTo>
                    <a:pt x="16" y="22"/>
                  </a:lnTo>
                  <a:lnTo>
                    <a:pt x="16" y="26"/>
                  </a:lnTo>
                  <a:lnTo>
                    <a:pt x="16" y="26"/>
                  </a:lnTo>
                  <a:lnTo>
                    <a:pt x="16" y="30"/>
                  </a:lnTo>
                  <a:lnTo>
                    <a:pt x="16" y="34"/>
                  </a:lnTo>
                  <a:lnTo>
                    <a:pt x="20" y="36"/>
                  </a:lnTo>
                  <a:lnTo>
                    <a:pt x="24" y="36"/>
                  </a:lnTo>
                  <a:lnTo>
                    <a:pt x="24" y="36"/>
                  </a:lnTo>
                  <a:lnTo>
                    <a:pt x="28" y="36"/>
                  </a:lnTo>
                  <a:lnTo>
                    <a:pt x="28" y="34"/>
                  </a:lnTo>
                  <a:lnTo>
                    <a:pt x="26" y="30"/>
                  </a:lnTo>
                  <a:lnTo>
                    <a:pt x="26" y="30"/>
                  </a:lnTo>
                  <a:lnTo>
                    <a:pt x="28" y="26"/>
                  </a:lnTo>
                  <a:lnTo>
                    <a:pt x="28" y="26"/>
                  </a:lnTo>
                  <a:lnTo>
                    <a:pt x="34" y="26"/>
                  </a:lnTo>
                  <a:lnTo>
                    <a:pt x="36" y="22"/>
                  </a:lnTo>
                  <a:lnTo>
                    <a:pt x="34" y="16"/>
                  </a:lnTo>
                  <a:lnTo>
                    <a:pt x="34" y="16"/>
                  </a:lnTo>
                  <a:lnTo>
                    <a:pt x="32" y="8"/>
                  </a:lnTo>
                  <a:lnTo>
                    <a:pt x="32" y="4"/>
                  </a:lnTo>
                  <a:lnTo>
                    <a:pt x="30" y="0"/>
                  </a:lnTo>
                  <a:lnTo>
                    <a:pt x="30" y="0"/>
                  </a:lnTo>
                  <a:lnTo>
                    <a:pt x="26" y="4"/>
                  </a:lnTo>
                  <a:lnTo>
                    <a:pt x="24" y="8"/>
                  </a:lnTo>
                  <a:lnTo>
                    <a:pt x="16" y="10"/>
                  </a:lnTo>
                  <a:lnTo>
                    <a:pt x="10" y="12"/>
                  </a:lnTo>
                  <a:lnTo>
                    <a:pt x="2" y="18"/>
                  </a:lnTo>
                  <a:lnTo>
                    <a:pt x="2" y="18"/>
                  </a:lnTo>
                  <a:lnTo>
                    <a:pt x="0" y="20"/>
                  </a:lnTo>
                  <a:lnTo>
                    <a:pt x="0" y="24"/>
                  </a:lnTo>
                  <a:lnTo>
                    <a:pt x="0"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8" name="Freeform 171"/>
            <p:cNvSpPr>
              <a:spLocks/>
            </p:cNvSpPr>
            <p:nvPr/>
          </p:nvSpPr>
          <p:spPr bwMode="auto">
            <a:xfrm>
              <a:off x="6499225" y="901700"/>
              <a:ext cx="9525" cy="6350"/>
            </a:xfrm>
            <a:custGeom>
              <a:avLst/>
              <a:gdLst/>
              <a:ahLst/>
              <a:cxnLst>
                <a:cxn ang="0">
                  <a:pos x="6" y="2"/>
                </a:cxn>
                <a:cxn ang="0">
                  <a:pos x="6" y="2"/>
                </a:cxn>
                <a:cxn ang="0">
                  <a:pos x="6" y="0"/>
                </a:cxn>
                <a:cxn ang="0">
                  <a:pos x="4" y="0"/>
                </a:cxn>
                <a:cxn ang="0">
                  <a:pos x="4" y="0"/>
                </a:cxn>
                <a:cxn ang="0">
                  <a:pos x="0" y="4"/>
                </a:cxn>
                <a:cxn ang="0">
                  <a:pos x="0" y="4"/>
                </a:cxn>
                <a:cxn ang="0">
                  <a:pos x="2" y="4"/>
                </a:cxn>
                <a:cxn ang="0">
                  <a:pos x="2" y="4"/>
                </a:cxn>
                <a:cxn ang="0">
                  <a:pos x="4" y="4"/>
                </a:cxn>
                <a:cxn ang="0">
                  <a:pos x="6" y="2"/>
                </a:cxn>
                <a:cxn ang="0">
                  <a:pos x="6" y="2"/>
                </a:cxn>
              </a:cxnLst>
              <a:rect l="0" t="0" r="r" b="b"/>
              <a:pathLst>
                <a:path w="6" h="4">
                  <a:moveTo>
                    <a:pt x="6" y="2"/>
                  </a:moveTo>
                  <a:lnTo>
                    <a:pt x="6" y="2"/>
                  </a:lnTo>
                  <a:lnTo>
                    <a:pt x="6" y="0"/>
                  </a:lnTo>
                  <a:lnTo>
                    <a:pt x="4" y="0"/>
                  </a:lnTo>
                  <a:lnTo>
                    <a:pt x="4" y="0"/>
                  </a:lnTo>
                  <a:lnTo>
                    <a:pt x="0" y="4"/>
                  </a:lnTo>
                  <a:lnTo>
                    <a:pt x="0" y="4"/>
                  </a:lnTo>
                  <a:lnTo>
                    <a:pt x="2" y="4"/>
                  </a:lnTo>
                  <a:lnTo>
                    <a:pt x="2" y="4"/>
                  </a:lnTo>
                  <a:lnTo>
                    <a:pt x="4" y="4"/>
                  </a:lnTo>
                  <a:lnTo>
                    <a:pt x="6" y="2"/>
                  </a:lnTo>
                  <a:lnTo>
                    <a:pt x="6"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9" name="Freeform 172"/>
            <p:cNvSpPr>
              <a:spLocks/>
            </p:cNvSpPr>
            <p:nvPr/>
          </p:nvSpPr>
          <p:spPr bwMode="auto">
            <a:xfrm>
              <a:off x="7854950" y="330200"/>
              <a:ext cx="9525" cy="6350"/>
            </a:xfrm>
            <a:custGeom>
              <a:avLst/>
              <a:gdLst/>
              <a:ahLst/>
              <a:cxnLst>
                <a:cxn ang="0">
                  <a:pos x="2" y="0"/>
                </a:cxn>
                <a:cxn ang="0">
                  <a:pos x="2" y="0"/>
                </a:cxn>
                <a:cxn ang="0">
                  <a:pos x="0" y="4"/>
                </a:cxn>
                <a:cxn ang="0">
                  <a:pos x="0" y="4"/>
                </a:cxn>
                <a:cxn ang="0">
                  <a:pos x="4" y="4"/>
                </a:cxn>
                <a:cxn ang="0">
                  <a:pos x="6" y="4"/>
                </a:cxn>
                <a:cxn ang="0">
                  <a:pos x="6" y="2"/>
                </a:cxn>
                <a:cxn ang="0">
                  <a:pos x="6" y="2"/>
                </a:cxn>
                <a:cxn ang="0">
                  <a:pos x="2" y="0"/>
                </a:cxn>
                <a:cxn ang="0">
                  <a:pos x="2" y="0"/>
                </a:cxn>
              </a:cxnLst>
              <a:rect l="0" t="0" r="r" b="b"/>
              <a:pathLst>
                <a:path w="6" h="4">
                  <a:moveTo>
                    <a:pt x="2" y="0"/>
                  </a:moveTo>
                  <a:lnTo>
                    <a:pt x="2" y="0"/>
                  </a:lnTo>
                  <a:lnTo>
                    <a:pt x="0" y="4"/>
                  </a:lnTo>
                  <a:lnTo>
                    <a:pt x="0" y="4"/>
                  </a:lnTo>
                  <a:lnTo>
                    <a:pt x="4" y="4"/>
                  </a:lnTo>
                  <a:lnTo>
                    <a:pt x="6" y="4"/>
                  </a:lnTo>
                  <a:lnTo>
                    <a:pt x="6" y="2"/>
                  </a:lnTo>
                  <a:lnTo>
                    <a:pt x="6" y="2"/>
                  </a:lnTo>
                  <a:lnTo>
                    <a:pt x="2" y="0"/>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0" name="Freeform 173"/>
            <p:cNvSpPr>
              <a:spLocks/>
            </p:cNvSpPr>
            <p:nvPr/>
          </p:nvSpPr>
          <p:spPr bwMode="auto">
            <a:xfrm>
              <a:off x="5705475" y="1384300"/>
              <a:ext cx="6350" cy="9525"/>
            </a:xfrm>
            <a:custGeom>
              <a:avLst/>
              <a:gdLst/>
              <a:ahLst/>
              <a:cxnLst>
                <a:cxn ang="0">
                  <a:pos x="2" y="6"/>
                </a:cxn>
                <a:cxn ang="0">
                  <a:pos x="2" y="6"/>
                </a:cxn>
                <a:cxn ang="0">
                  <a:pos x="4" y="2"/>
                </a:cxn>
                <a:cxn ang="0">
                  <a:pos x="4" y="2"/>
                </a:cxn>
                <a:cxn ang="0">
                  <a:pos x="2" y="0"/>
                </a:cxn>
                <a:cxn ang="0">
                  <a:pos x="2" y="0"/>
                </a:cxn>
                <a:cxn ang="0">
                  <a:pos x="0" y="0"/>
                </a:cxn>
                <a:cxn ang="0">
                  <a:pos x="0" y="2"/>
                </a:cxn>
                <a:cxn ang="0">
                  <a:pos x="0" y="2"/>
                </a:cxn>
                <a:cxn ang="0">
                  <a:pos x="0" y="6"/>
                </a:cxn>
                <a:cxn ang="0">
                  <a:pos x="0" y="6"/>
                </a:cxn>
                <a:cxn ang="0">
                  <a:pos x="2" y="6"/>
                </a:cxn>
                <a:cxn ang="0">
                  <a:pos x="2" y="6"/>
                </a:cxn>
              </a:cxnLst>
              <a:rect l="0" t="0" r="r" b="b"/>
              <a:pathLst>
                <a:path w="4" h="6">
                  <a:moveTo>
                    <a:pt x="2" y="6"/>
                  </a:moveTo>
                  <a:lnTo>
                    <a:pt x="2" y="6"/>
                  </a:lnTo>
                  <a:lnTo>
                    <a:pt x="4" y="2"/>
                  </a:lnTo>
                  <a:lnTo>
                    <a:pt x="4" y="2"/>
                  </a:lnTo>
                  <a:lnTo>
                    <a:pt x="2" y="0"/>
                  </a:lnTo>
                  <a:lnTo>
                    <a:pt x="2" y="0"/>
                  </a:lnTo>
                  <a:lnTo>
                    <a:pt x="0" y="0"/>
                  </a:lnTo>
                  <a:lnTo>
                    <a:pt x="0" y="2"/>
                  </a:lnTo>
                  <a:lnTo>
                    <a:pt x="0" y="2"/>
                  </a:lnTo>
                  <a:lnTo>
                    <a:pt x="0" y="6"/>
                  </a:lnTo>
                  <a:lnTo>
                    <a:pt x="0" y="6"/>
                  </a:lnTo>
                  <a:lnTo>
                    <a:pt x="2" y="6"/>
                  </a:lnTo>
                  <a:lnTo>
                    <a:pt x="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1" name="Freeform 174"/>
            <p:cNvSpPr>
              <a:spLocks/>
            </p:cNvSpPr>
            <p:nvPr/>
          </p:nvSpPr>
          <p:spPr bwMode="auto">
            <a:xfrm>
              <a:off x="7991475" y="1377950"/>
              <a:ext cx="1588" cy="1588"/>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2" name="Freeform 175"/>
            <p:cNvSpPr>
              <a:spLocks/>
            </p:cNvSpPr>
            <p:nvPr/>
          </p:nvSpPr>
          <p:spPr bwMode="auto">
            <a:xfrm>
              <a:off x="7943850" y="1381125"/>
              <a:ext cx="9525" cy="9525"/>
            </a:xfrm>
            <a:custGeom>
              <a:avLst/>
              <a:gdLst/>
              <a:ahLst/>
              <a:cxnLst>
                <a:cxn ang="0">
                  <a:pos x="0" y="6"/>
                </a:cxn>
                <a:cxn ang="0">
                  <a:pos x="0" y="6"/>
                </a:cxn>
                <a:cxn ang="0">
                  <a:pos x="6" y="4"/>
                </a:cxn>
                <a:cxn ang="0">
                  <a:pos x="6" y="4"/>
                </a:cxn>
                <a:cxn ang="0">
                  <a:pos x="2" y="0"/>
                </a:cxn>
                <a:cxn ang="0">
                  <a:pos x="2" y="0"/>
                </a:cxn>
                <a:cxn ang="0">
                  <a:pos x="0" y="4"/>
                </a:cxn>
                <a:cxn ang="0">
                  <a:pos x="0" y="4"/>
                </a:cxn>
                <a:cxn ang="0">
                  <a:pos x="0" y="6"/>
                </a:cxn>
                <a:cxn ang="0">
                  <a:pos x="0" y="6"/>
                </a:cxn>
                <a:cxn ang="0">
                  <a:pos x="0" y="6"/>
                </a:cxn>
              </a:cxnLst>
              <a:rect l="0" t="0" r="r" b="b"/>
              <a:pathLst>
                <a:path w="6" h="6">
                  <a:moveTo>
                    <a:pt x="0" y="6"/>
                  </a:moveTo>
                  <a:lnTo>
                    <a:pt x="0" y="6"/>
                  </a:lnTo>
                  <a:lnTo>
                    <a:pt x="6" y="4"/>
                  </a:lnTo>
                  <a:lnTo>
                    <a:pt x="6" y="4"/>
                  </a:lnTo>
                  <a:lnTo>
                    <a:pt x="2" y="0"/>
                  </a:lnTo>
                  <a:lnTo>
                    <a:pt x="2" y="0"/>
                  </a:lnTo>
                  <a:lnTo>
                    <a:pt x="0" y="4"/>
                  </a:lnTo>
                  <a:lnTo>
                    <a:pt x="0" y="4"/>
                  </a:lnTo>
                  <a:lnTo>
                    <a:pt x="0" y="6"/>
                  </a:lnTo>
                  <a:lnTo>
                    <a:pt x="0" y="6"/>
                  </a:lnTo>
                  <a:lnTo>
                    <a:pt x="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3" name="Freeform 176"/>
            <p:cNvSpPr>
              <a:spLocks/>
            </p:cNvSpPr>
            <p:nvPr/>
          </p:nvSpPr>
          <p:spPr bwMode="auto">
            <a:xfrm>
              <a:off x="5276850" y="276225"/>
              <a:ext cx="22225" cy="6350"/>
            </a:xfrm>
            <a:custGeom>
              <a:avLst/>
              <a:gdLst/>
              <a:ahLst/>
              <a:cxnLst>
                <a:cxn ang="0">
                  <a:pos x="0" y="2"/>
                </a:cxn>
                <a:cxn ang="0">
                  <a:pos x="0" y="2"/>
                </a:cxn>
                <a:cxn ang="0">
                  <a:pos x="6" y="4"/>
                </a:cxn>
                <a:cxn ang="0">
                  <a:pos x="14" y="2"/>
                </a:cxn>
                <a:cxn ang="0">
                  <a:pos x="14" y="2"/>
                </a:cxn>
                <a:cxn ang="0">
                  <a:pos x="6" y="0"/>
                </a:cxn>
                <a:cxn ang="0">
                  <a:pos x="4" y="2"/>
                </a:cxn>
                <a:cxn ang="0">
                  <a:pos x="0" y="2"/>
                </a:cxn>
                <a:cxn ang="0">
                  <a:pos x="0" y="2"/>
                </a:cxn>
              </a:cxnLst>
              <a:rect l="0" t="0" r="r" b="b"/>
              <a:pathLst>
                <a:path w="14" h="4">
                  <a:moveTo>
                    <a:pt x="0" y="2"/>
                  </a:moveTo>
                  <a:lnTo>
                    <a:pt x="0" y="2"/>
                  </a:lnTo>
                  <a:lnTo>
                    <a:pt x="6" y="4"/>
                  </a:lnTo>
                  <a:lnTo>
                    <a:pt x="14" y="2"/>
                  </a:lnTo>
                  <a:lnTo>
                    <a:pt x="14" y="2"/>
                  </a:lnTo>
                  <a:lnTo>
                    <a:pt x="6" y="0"/>
                  </a:lnTo>
                  <a:lnTo>
                    <a:pt x="4" y="2"/>
                  </a:lnTo>
                  <a:lnTo>
                    <a:pt x="0" y="2"/>
                  </a:ln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4" name="Freeform 177"/>
            <p:cNvSpPr>
              <a:spLocks/>
            </p:cNvSpPr>
            <p:nvPr/>
          </p:nvSpPr>
          <p:spPr bwMode="auto">
            <a:xfrm>
              <a:off x="5670550" y="736600"/>
              <a:ext cx="28575" cy="12700"/>
            </a:xfrm>
            <a:custGeom>
              <a:avLst/>
              <a:gdLst/>
              <a:ahLst/>
              <a:cxnLst>
                <a:cxn ang="0">
                  <a:pos x="0" y="2"/>
                </a:cxn>
                <a:cxn ang="0">
                  <a:pos x="0" y="2"/>
                </a:cxn>
                <a:cxn ang="0">
                  <a:pos x="6" y="4"/>
                </a:cxn>
                <a:cxn ang="0">
                  <a:pos x="6" y="4"/>
                </a:cxn>
                <a:cxn ang="0">
                  <a:pos x="12" y="8"/>
                </a:cxn>
                <a:cxn ang="0">
                  <a:pos x="18" y="8"/>
                </a:cxn>
                <a:cxn ang="0">
                  <a:pos x="18" y="8"/>
                </a:cxn>
                <a:cxn ang="0">
                  <a:pos x="14" y="4"/>
                </a:cxn>
                <a:cxn ang="0">
                  <a:pos x="10" y="2"/>
                </a:cxn>
                <a:cxn ang="0">
                  <a:pos x="10" y="2"/>
                </a:cxn>
                <a:cxn ang="0">
                  <a:pos x="6" y="0"/>
                </a:cxn>
                <a:cxn ang="0">
                  <a:pos x="0" y="2"/>
                </a:cxn>
                <a:cxn ang="0">
                  <a:pos x="0" y="2"/>
                </a:cxn>
              </a:cxnLst>
              <a:rect l="0" t="0" r="r" b="b"/>
              <a:pathLst>
                <a:path w="18" h="8">
                  <a:moveTo>
                    <a:pt x="0" y="2"/>
                  </a:moveTo>
                  <a:lnTo>
                    <a:pt x="0" y="2"/>
                  </a:lnTo>
                  <a:lnTo>
                    <a:pt x="6" y="4"/>
                  </a:lnTo>
                  <a:lnTo>
                    <a:pt x="6" y="4"/>
                  </a:lnTo>
                  <a:lnTo>
                    <a:pt x="12" y="8"/>
                  </a:lnTo>
                  <a:lnTo>
                    <a:pt x="18" y="8"/>
                  </a:lnTo>
                  <a:lnTo>
                    <a:pt x="18" y="8"/>
                  </a:lnTo>
                  <a:lnTo>
                    <a:pt x="14" y="4"/>
                  </a:lnTo>
                  <a:lnTo>
                    <a:pt x="10" y="2"/>
                  </a:lnTo>
                  <a:lnTo>
                    <a:pt x="10" y="2"/>
                  </a:lnTo>
                  <a:lnTo>
                    <a:pt x="6" y="0"/>
                  </a:lnTo>
                  <a:lnTo>
                    <a:pt x="0" y="2"/>
                  </a:ln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5" name="Freeform 178"/>
            <p:cNvSpPr>
              <a:spLocks/>
            </p:cNvSpPr>
            <p:nvPr/>
          </p:nvSpPr>
          <p:spPr bwMode="auto">
            <a:xfrm>
              <a:off x="8083550" y="1558925"/>
              <a:ext cx="6350" cy="6350"/>
            </a:xfrm>
            <a:custGeom>
              <a:avLst/>
              <a:gdLst/>
              <a:ahLst/>
              <a:cxnLst>
                <a:cxn ang="0">
                  <a:pos x="4" y="2"/>
                </a:cxn>
                <a:cxn ang="0">
                  <a:pos x="4" y="2"/>
                </a:cxn>
                <a:cxn ang="0">
                  <a:pos x="2" y="0"/>
                </a:cxn>
                <a:cxn ang="0">
                  <a:pos x="2" y="0"/>
                </a:cxn>
                <a:cxn ang="0">
                  <a:pos x="0" y="2"/>
                </a:cxn>
                <a:cxn ang="0">
                  <a:pos x="0" y="2"/>
                </a:cxn>
                <a:cxn ang="0">
                  <a:pos x="2" y="4"/>
                </a:cxn>
                <a:cxn ang="0">
                  <a:pos x="2" y="4"/>
                </a:cxn>
                <a:cxn ang="0">
                  <a:pos x="4" y="4"/>
                </a:cxn>
                <a:cxn ang="0">
                  <a:pos x="4" y="2"/>
                </a:cxn>
                <a:cxn ang="0">
                  <a:pos x="4" y="2"/>
                </a:cxn>
              </a:cxnLst>
              <a:rect l="0" t="0" r="r" b="b"/>
              <a:pathLst>
                <a:path w="4" h="4">
                  <a:moveTo>
                    <a:pt x="4" y="2"/>
                  </a:moveTo>
                  <a:lnTo>
                    <a:pt x="4" y="2"/>
                  </a:lnTo>
                  <a:lnTo>
                    <a:pt x="2" y="0"/>
                  </a:lnTo>
                  <a:lnTo>
                    <a:pt x="2" y="0"/>
                  </a:lnTo>
                  <a:lnTo>
                    <a:pt x="0" y="2"/>
                  </a:lnTo>
                  <a:lnTo>
                    <a:pt x="0" y="2"/>
                  </a:lnTo>
                  <a:lnTo>
                    <a:pt x="2" y="4"/>
                  </a:lnTo>
                  <a:lnTo>
                    <a:pt x="2" y="4"/>
                  </a:lnTo>
                  <a:lnTo>
                    <a:pt x="4" y="4"/>
                  </a:lnTo>
                  <a:lnTo>
                    <a:pt x="4" y="2"/>
                  </a:lnTo>
                  <a:lnTo>
                    <a:pt x="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146" name="椭圆 145"/>
          <p:cNvSpPr/>
          <p:nvPr/>
        </p:nvSpPr>
        <p:spPr>
          <a:xfrm>
            <a:off x="584828" y="2443537"/>
            <a:ext cx="1893395" cy="1893395"/>
          </a:xfrm>
          <a:prstGeom prst="ellipse">
            <a:avLst/>
          </a:prstGeom>
          <a:solidFill>
            <a:schemeClr val="bg2">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Calibri"/>
              <a:ea typeface="宋体"/>
            </a:endParaRPr>
          </a:p>
        </p:txBody>
      </p:sp>
      <p:sp>
        <p:nvSpPr>
          <p:cNvPr id="147" name="文本框 4"/>
          <p:cNvSpPr txBox="1"/>
          <p:nvPr/>
        </p:nvSpPr>
        <p:spPr>
          <a:xfrm>
            <a:off x="740531" y="3039340"/>
            <a:ext cx="1531188" cy="707886"/>
          </a:xfrm>
          <a:prstGeom prst="rect">
            <a:avLst/>
          </a:prstGeom>
          <a:noFill/>
        </p:spPr>
        <p:txBody>
          <a:bodyPr wrap="none" rtlCol="0">
            <a:spAutoFit/>
          </a:bodyPr>
          <a:lstStyle/>
          <a:p>
            <a:pPr algn="ctr"/>
            <a:r>
              <a:rPr kumimoji="1" lang="zh-CN" altLang="en-US" sz="1500" dirty="0" smtClean="0">
                <a:solidFill>
                  <a:schemeClr val="bg1"/>
                </a:solidFill>
                <a:latin typeface="思源黑体 CN Medium" pitchFamily="34" charset="-122"/>
                <a:ea typeface="思源黑体 CN Medium" pitchFamily="34" charset="-122"/>
              </a:rPr>
              <a:t>提供知识对象的</a:t>
            </a:r>
          </a:p>
          <a:p>
            <a:pPr algn="ctr"/>
            <a:r>
              <a:rPr kumimoji="1" lang="zh-CN" altLang="en-US" sz="2500" dirty="0" smtClean="0">
                <a:solidFill>
                  <a:schemeClr val="bg1"/>
                </a:solidFill>
                <a:latin typeface="思源黑体 CN Medium" pitchFamily="34" charset="-122"/>
                <a:ea typeface="思源黑体 CN Medium" pitchFamily="34" charset="-122"/>
              </a:rPr>
              <a:t>垂直搜索</a:t>
            </a:r>
          </a:p>
        </p:txBody>
      </p:sp>
      <p:sp>
        <p:nvSpPr>
          <p:cNvPr id="149" name="椭圆 148"/>
          <p:cNvSpPr/>
          <p:nvPr/>
        </p:nvSpPr>
        <p:spPr>
          <a:xfrm>
            <a:off x="2663492" y="4006103"/>
            <a:ext cx="1893395" cy="1893395"/>
          </a:xfrm>
          <a:prstGeom prst="ellipse">
            <a:avLst/>
          </a:prstGeom>
          <a:solidFill>
            <a:schemeClr val="bg2">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Calibri"/>
              <a:ea typeface="宋体"/>
            </a:endParaRPr>
          </a:p>
        </p:txBody>
      </p:sp>
      <p:sp>
        <p:nvSpPr>
          <p:cNvPr id="152" name="椭圆 151"/>
          <p:cNvSpPr/>
          <p:nvPr/>
        </p:nvSpPr>
        <p:spPr>
          <a:xfrm>
            <a:off x="3879513" y="1611405"/>
            <a:ext cx="1893395" cy="1893395"/>
          </a:xfrm>
          <a:prstGeom prst="ellipse">
            <a:avLst/>
          </a:prstGeom>
          <a:solidFill>
            <a:schemeClr val="bg2">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Calibri"/>
              <a:ea typeface="宋体"/>
            </a:endParaRPr>
          </a:p>
        </p:txBody>
      </p:sp>
      <p:sp>
        <p:nvSpPr>
          <p:cNvPr id="155" name="椭圆 154"/>
          <p:cNvSpPr/>
          <p:nvPr/>
        </p:nvSpPr>
        <p:spPr>
          <a:xfrm>
            <a:off x="6467130" y="2147980"/>
            <a:ext cx="1893395" cy="1893395"/>
          </a:xfrm>
          <a:prstGeom prst="ellipse">
            <a:avLst/>
          </a:prstGeom>
          <a:solidFill>
            <a:schemeClr val="bg2">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Calibri"/>
              <a:ea typeface="宋体"/>
            </a:endParaRPr>
          </a:p>
        </p:txBody>
      </p:sp>
      <p:sp>
        <p:nvSpPr>
          <p:cNvPr id="159" name="文本框 4"/>
          <p:cNvSpPr txBox="1"/>
          <p:nvPr/>
        </p:nvSpPr>
        <p:spPr>
          <a:xfrm>
            <a:off x="6521712" y="2662456"/>
            <a:ext cx="1787670" cy="938719"/>
          </a:xfrm>
          <a:prstGeom prst="rect">
            <a:avLst/>
          </a:prstGeom>
          <a:noFill/>
        </p:spPr>
        <p:txBody>
          <a:bodyPr wrap="none" rtlCol="0">
            <a:spAutoFit/>
          </a:bodyPr>
          <a:lstStyle/>
          <a:p>
            <a:pPr algn="ctr"/>
            <a:r>
              <a:rPr kumimoji="1" lang="zh-CN" altLang="en-US" sz="1500" dirty="0" smtClean="0">
                <a:solidFill>
                  <a:schemeClr val="bg1"/>
                </a:solidFill>
                <a:latin typeface="思源黑体 CN Medium" pitchFamily="34" charset="-122"/>
                <a:ea typeface="思源黑体 CN Medium" pitchFamily="34" charset="-122"/>
              </a:rPr>
              <a:t>使读者快速获得</a:t>
            </a:r>
            <a:endParaRPr kumimoji="1" lang="en-US" altLang="zh-CN" sz="1500" dirty="0" smtClean="0">
              <a:solidFill>
                <a:schemeClr val="bg1"/>
              </a:solidFill>
              <a:latin typeface="思源黑体 CN Medium" pitchFamily="34" charset="-122"/>
              <a:ea typeface="思源黑体 CN Medium" pitchFamily="34" charset="-122"/>
            </a:endParaRPr>
          </a:p>
          <a:p>
            <a:pPr algn="ctr"/>
            <a:r>
              <a:rPr kumimoji="1" lang="zh-CN" altLang="en-US" sz="1500" dirty="0" smtClean="0">
                <a:solidFill>
                  <a:schemeClr val="bg1"/>
                </a:solidFill>
                <a:latin typeface="思源黑体 CN Medium" pitchFamily="34" charset="-122"/>
                <a:ea typeface="思源黑体 CN Medium" pitchFamily="34" charset="-122"/>
              </a:rPr>
              <a:t>检出信息的</a:t>
            </a:r>
            <a:endParaRPr kumimoji="1" lang="en-US" altLang="zh-CN" sz="1500" dirty="0" smtClean="0">
              <a:solidFill>
                <a:schemeClr val="bg1"/>
              </a:solidFill>
              <a:latin typeface="思源黑体 CN Medium" pitchFamily="34" charset="-122"/>
              <a:ea typeface="思源黑体 CN Medium" pitchFamily="34" charset="-122"/>
            </a:endParaRPr>
          </a:p>
          <a:p>
            <a:pPr algn="ctr"/>
            <a:r>
              <a:rPr kumimoji="1" lang="zh-CN" altLang="en-US" sz="2500" dirty="0" smtClean="0">
                <a:solidFill>
                  <a:schemeClr val="bg1"/>
                </a:solidFill>
                <a:latin typeface="思源黑体 CN Medium" pitchFamily="34" charset="-122"/>
                <a:ea typeface="思源黑体 CN Medium" pitchFamily="34" charset="-122"/>
              </a:rPr>
              <a:t>结构性认识</a:t>
            </a:r>
          </a:p>
        </p:txBody>
      </p:sp>
      <p:sp>
        <p:nvSpPr>
          <p:cNvPr id="160" name="文本框 4"/>
          <p:cNvSpPr txBox="1"/>
          <p:nvPr/>
        </p:nvSpPr>
        <p:spPr>
          <a:xfrm>
            <a:off x="2737624" y="4624272"/>
            <a:ext cx="1723549" cy="707886"/>
          </a:xfrm>
          <a:prstGeom prst="rect">
            <a:avLst/>
          </a:prstGeom>
          <a:noFill/>
        </p:spPr>
        <p:txBody>
          <a:bodyPr wrap="none" rtlCol="0">
            <a:spAutoFit/>
          </a:bodyPr>
          <a:lstStyle/>
          <a:p>
            <a:pPr algn="ctr"/>
            <a:r>
              <a:rPr kumimoji="1" lang="zh-CN" altLang="en-US" sz="1500" dirty="0" smtClean="0">
                <a:solidFill>
                  <a:schemeClr val="bg1"/>
                </a:solidFill>
                <a:latin typeface="思源黑体 CN Medium" pitchFamily="34" charset="-122"/>
                <a:ea typeface="思源黑体 CN Medium" pitchFamily="34" charset="-122"/>
              </a:rPr>
              <a:t>将信息服务升华到</a:t>
            </a:r>
            <a:endParaRPr kumimoji="1" lang="en-US" altLang="zh-CN" sz="1500" dirty="0" smtClean="0">
              <a:solidFill>
                <a:schemeClr val="bg1"/>
              </a:solidFill>
              <a:latin typeface="思源黑体 CN Medium" pitchFamily="34" charset="-122"/>
              <a:ea typeface="思源黑体 CN Medium" pitchFamily="34" charset="-122"/>
            </a:endParaRPr>
          </a:p>
          <a:p>
            <a:pPr algn="ctr"/>
            <a:r>
              <a:rPr kumimoji="1" lang="zh-CN" altLang="en-US" sz="2500" dirty="0" smtClean="0">
                <a:solidFill>
                  <a:schemeClr val="bg1"/>
                </a:solidFill>
                <a:latin typeface="思源黑体 CN Medium" pitchFamily="34" charset="-122"/>
                <a:ea typeface="思源黑体 CN Medium" pitchFamily="34" charset="-122"/>
              </a:rPr>
              <a:t>知识服务</a:t>
            </a:r>
          </a:p>
        </p:txBody>
      </p:sp>
      <p:sp>
        <p:nvSpPr>
          <p:cNvPr id="161" name="文本框 4"/>
          <p:cNvSpPr txBox="1"/>
          <p:nvPr/>
        </p:nvSpPr>
        <p:spPr>
          <a:xfrm>
            <a:off x="4083869" y="2131621"/>
            <a:ext cx="1467068" cy="938719"/>
          </a:xfrm>
          <a:prstGeom prst="rect">
            <a:avLst/>
          </a:prstGeom>
          <a:noFill/>
        </p:spPr>
        <p:txBody>
          <a:bodyPr wrap="none" rtlCol="0">
            <a:spAutoFit/>
          </a:bodyPr>
          <a:lstStyle/>
          <a:p>
            <a:pPr algn="ctr"/>
            <a:r>
              <a:rPr kumimoji="1" lang="zh-CN" altLang="en-US" sz="1500" dirty="0" smtClean="0">
                <a:solidFill>
                  <a:schemeClr val="bg1"/>
                </a:solidFill>
                <a:latin typeface="思源黑体 CN Medium" pitchFamily="34" charset="-122"/>
                <a:ea typeface="思源黑体 CN Medium" pitchFamily="34" charset="-122"/>
              </a:rPr>
              <a:t>提供知识对象</a:t>
            </a:r>
            <a:endParaRPr kumimoji="1" lang="en-US" altLang="zh-CN" sz="1500" dirty="0" smtClean="0">
              <a:solidFill>
                <a:schemeClr val="bg1"/>
              </a:solidFill>
              <a:latin typeface="思源黑体 CN Medium" pitchFamily="34" charset="-122"/>
              <a:ea typeface="思源黑体 CN Medium" pitchFamily="34" charset="-122"/>
            </a:endParaRPr>
          </a:p>
          <a:p>
            <a:pPr algn="ctr"/>
            <a:r>
              <a:rPr kumimoji="1" lang="zh-CN" altLang="en-US" sz="1500" dirty="0" smtClean="0">
                <a:solidFill>
                  <a:schemeClr val="bg1"/>
                </a:solidFill>
                <a:latin typeface="思源黑体 CN Medium" pitchFamily="34" charset="-122"/>
                <a:ea typeface="思源黑体 CN Medium" pitchFamily="34" charset="-122"/>
              </a:rPr>
              <a:t>关联关系的</a:t>
            </a:r>
            <a:endParaRPr kumimoji="1" lang="en-US" altLang="zh-CN" sz="1500" dirty="0" smtClean="0">
              <a:solidFill>
                <a:schemeClr val="bg1"/>
              </a:solidFill>
              <a:latin typeface="思源黑体 CN Medium" pitchFamily="34" charset="-122"/>
              <a:ea typeface="思源黑体 CN Medium" pitchFamily="34" charset="-122"/>
            </a:endParaRPr>
          </a:p>
          <a:p>
            <a:pPr algn="ctr"/>
            <a:r>
              <a:rPr kumimoji="1" lang="zh-CN" altLang="en-US" sz="2500" dirty="0" smtClean="0">
                <a:solidFill>
                  <a:schemeClr val="bg1"/>
                </a:solidFill>
                <a:latin typeface="思源黑体 CN Medium" pitchFamily="34" charset="-122"/>
                <a:ea typeface="思源黑体 CN Medium" pitchFamily="34" charset="-122"/>
              </a:rPr>
              <a:t>挖掘分析</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p:cTn id="7" dur="500" fill="hold"/>
                                        <p:tgtEl>
                                          <p:spTgt spid="147"/>
                                        </p:tgtEl>
                                        <p:attrNameLst>
                                          <p:attrName>ppt_w</p:attrName>
                                        </p:attrNameLst>
                                      </p:cBhvr>
                                      <p:tavLst>
                                        <p:tav tm="0">
                                          <p:val>
                                            <p:fltVal val="0"/>
                                          </p:val>
                                        </p:tav>
                                        <p:tav tm="100000">
                                          <p:val>
                                            <p:strVal val="#ppt_w"/>
                                          </p:val>
                                        </p:tav>
                                      </p:tavLst>
                                    </p:anim>
                                    <p:anim calcmode="lin" valueType="num">
                                      <p:cBhvr>
                                        <p:cTn id="8" dur="500" fill="hold"/>
                                        <p:tgtEl>
                                          <p:spTgt spid="147"/>
                                        </p:tgtEl>
                                        <p:attrNameLst>
                                          <p:attrName>ppt_h</p:attrName>
                                        </p:attrNameLst>
                                      </p:cBhvr>
                                      <p:tavLst>
                                        <p:tav tm="0">
                                          <p:val>
                                            <p:fltVal val="0"/>
                                          </p:val>
                                        </p:tav>
                                        <p:tav tm="100000">
                                          <p:val>
                                            <p:strVal val="#ppt_h"/>
                                          </p:val>
                                        </p:tav>
                                      </p:tavLst>
                                    </p:anim>
                                    <p:animEffect transition="in" filter="fade">
                                      <p:cBhvr>
                                        <p:cTn id="9" dur="500"/>
                                        <p:tgtEl>
                                          <p:spTgt spid="14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46"/>
                                        </p:tgtEl>
                                        <p:attrNameLst>
                                          <p:attrName>style.visibility</p:attrName>
                                        </p:attrNameLst>
                                      </p:cBhvr>
                                      <p:to>
                                        <p:strVal val="visible"/>
                                      </p:to>
                                    </p:set>
                                    <p:anim calcmode="lin" valueType="num">
                                      <p:cBhvr>
                                        <p:cTn id="12" dur="500" fill="hold"/>
                                        <p:tgtEl>
                                          <p:spTgt spid="146"/>
                                        </p:tgtEl>
                                        <p:attrNameLst>
                                          <p:attrName>ppt_w</p:attrName>
                                        </p:attrNameLst>
                                      </p:cBhvr>
                                      <p:tavLst>
                                        <p:tav tm="0">
                                          <p:val>
                                            <p:fltVal val="0"/>
                                          </p:val>
                                        </p:tav>
                                        <p:tav tm="100000">
                                          <p:val>
                                            <p:strVal val="#ppt_w"/>
                                          </p:val>
                                        </p:tav>
                                      </p:tavLst>
                                    </p:anim>
                                    <p:anim calcmode="lin" valueType="num">
                                      <p:cBhvr>
                                        <p:cTn id="13" dur="500" fill="hold"/>
                                        <p:tgtEl>
                                          <p:spTgt spid="146"/>
                                        </p:tgtEl>
                                        <p:attrNameLst>
                                          <p:attrName>ppt_h</p:attrName>
                                        </p:attrNameLst>
                                      </p:cBhvr>
                                      <p:tavLst>
                                        <p:tav tm="0">
                                          <p:val>
                                            <p:fltVal val="0"/>
                                          </p:val>
                                        </p:tav>
                                        <p:tav tm="100000">
                                          <p:val>
                                            <p:strVal val="#ppt_h"/>
                                          </p:val>
                                        </p:tav>
                                      </p:tavLst>
                                    </p:anim>
                                    <p:animEffect transition="in" filter="fade">
                                      <p:cBhvr>
                                        <p:cTn id="14" dur="500"/>
                                        <p:tgtEl>
                                          <p:spTgt spid="146"/>
                                        </p:tgtEl>
                                      </p:cBhvr>
                                    </p:animEffect>
                                  </p:childTnLst>
                                </p:cTn>
                              </p:par>
                            </p:childTnLst>
                          </p:cTn>
                        </p:par>
                        <p:par>
                          <p:cTn id="15" fill="hold">
                            <p:stCondLst>
                              <p:cond delay="500"/>
                            </p:stCondLst>
                            <p:childTnLst>
                              <p:par>
                                <p:cTn id="16" presetID="53" presetClass="entr" presetSubtype="0" fill="hold" grpId="0" nodeType="afterEffect">
                                  <p:stCondLst>
                                    <p:cond delay="0"/>
                                  </p:stCondLst>
                                  <p:childTnLst>
                                    <p:set>
                                      <p:cBhvr>
                                        <p:cTn id="17" dur="1" fill="hold">
                                          <p:stCondLst>
                                            <p:cond delay="0"/>
                                          </p:stCondLst>
                                        </p:cTn>
                                        <p:tgtEl>
                                          <p:spTgt spid="161"/>
                                        </p:tgtEl>
                                        <p:attrNameLst>
                                          <p:attrName>style.visibility</p:attrName>
                                        </p:attrNameLst>
                                      </p:cBhvr>
                                      <p:to>
                                        <p:strVal val="visible"/>
                                      </p:to>
                                    </p:set>
                                    <p:anim calcmode="lin" valueType="num">
                                      <p:cBhvr>
                                        <p:cTn id="18" dur="500" fill="hold"/>
                                        <p:tgtEl>
                                          <p:spTgt spid="161"/>
                                        </p:tgtEl>
                                        <p:attrNameLst>
                                          <p:attrName>ppt_w</p:attrName>
                                        </p:attrNameLst>
                                      </p:cBhvr>
                                      <p:tavLst>
                                        <p:tav tm="0">
                                          <p:val>
                                            <p:fltVal val="0"/>
                                          </p:val>
                                        </p:tav>
                                        <p:tav tm="100000">
                                          <p:val>
                                            <p:strVal val="#ppt_w"/>
                                          </p:val>
                                        </p:tav>
                                      </p:tavLst>
                                    </p:anim>
                                    <p:anim calcmode="lin" valueType="num">
                                      <p:cBhvr>
                                        <p:cTn id="19" dur="500" fill="hold"/>
                                        <p:tgtEl>
                                          <p:spTgt spid="161"/>
                                        </p:tgtEl>
                                        <p:attrNameLst>
                                          <p:attrName>ppt_h</p:attrName>
                                        </p:attrNameLst>
                                      </p:cBhvr>
                                      <p:tavLst>
                                        <p:tav tm="0">
                                          <p:val>
                                            <p:fltVal val="0"/>
                                          </p:val>
                                        </p:tav>
                                        <p:tav tm="100000">
                                          <p:val>
                                            <p:strVal val="#ppt_h"/>
                                          </p:val>
                                        </p:tav>
                                      </p:tavLst>
                                    </p:anim>
                                    <p:animEffect transition="in" filter="fade">
                                      <p:cBhvr>
                                        <p:cTn id="20" dur="500"/>
                                        <p:tgtEl>
                                          <p:spTgt spid="161"/>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152"/>
                                        </p:tgtEl>
                                        <p:attrNameLst>
                                          <p:attrName>style.visibility</p:attrName>
                                        </p:attrNameLst>
                                      </p:cBhvr>
                                      <p:to>
                                        <p:strVal val="visible"/>
                                      </p:to>
                                    </p:set>
                                    <p:anim calcmode="lin" valueType="num">
                                      <p:cBhvr>
                                        <p:cTn id="23" dur="500" fill="hold"/>
                                        <p:tgtEl>
                                          <p:spTgt spid="152"/>
                                        </p:tgtEl>
                                        <p:attrNameLst>
                                          <p:attrName>ppt_w</p:attrName>
                                        </p:attrNameLst>
                                      </p:cBhvr>
                                      <p:tavLst>
                                        <p:tav tm="0">
                                          <p:val>
                                            <p:fltVal val="0"/>
                                          </p:val>
                                        </p:tav>
                                        <p:tav tm="100000">
                                          <p:val>
                                            <p:strVal val="#ppt_w"/>
                                          </p:val>
                                        </p:tav>
                                      </p:tavLst>
                                    </p:anim>
                                    <p:anim calcmode="lin" valueType="num">
                                      <p:cBhvr>
                                        <p:cTn id="24" dur="500" fill="hold"/>
                                        <p:tgtEl>
                                          <p:spTgt spid="152"/>
                                        </p:tgtEl>
                                        <p:attrNameLst>
                                          <p:attrName>ppt_h</p:attrName>
                                        </p:attrNameLst>
                                      </p:cBhvr>
                                      <p:tavLst>
                                        <p:tav tm="0">
                                          <p:val>
                                            <p:fltVal val="0"/>
                                          </p:val>
                                        </p:tav>
                                        <p:tav tm="100000">
                                          <p:val>
                                            <p:strVal val="#ppt_h"/>
                                          </p:val>
                                        </p:tav>
                                      </p:tavLst>
                                    </p:anim>
                                    <p:animEffect transition="in" filter="fade">
                                      <p:cBhvr>
                                        <p:cTn id="25" dur="500"/>
                                        <p:tgtEl>
                                          <p:spTgt spid="152"/>
                                        </p:tgtEl>
                                      </p:cBhvr>
                                    </p:animEffect>
                                  </p:childTnLst>
                                </p:cTn>
                              </p:par>
                            </p:childTnLst>
                          </p:cTn>
                        </p:par>
                        <p:par>
                          <p:cTn id="26" fill="hold">
                            <p:stCondLst>
                              <p:cond delay="1000"/>
                            </p:stCondLst>
                            <p:childTnLst>
                              <p:par>
                                <p:cTn id="27" presetID="53" presetClass="entr" presetSubtype="0" fill="hold" grpId="0" nodeType="afterEffect">
                                  <p:stCondLst>
                                    <p:cond delay="0"/>
                                  </p:stCondLst>
                                  <p:childTnLst>
                                    <p:set>
                                      <p:cBhvr>
                                        <p:cTn id="28" dur="1" fill="hold">
                                          <p:stCondLst>
                                            <p:cond delay="0"/>
                                          </p:stCondLst>
                                        </p:cTn>
                                        <p:tgtEl>
                                          <p:spTgt spid="160"/>
                                        </p:tgtEl>
                                        <p:attrNameLst>
                                          <p:attrName>style.visibility</p:attrName>
                                        </p:attrNameLst>
                                      </p:cBhvr>
                                      <p:to>
                                        <p:strVal val="visible"/>
                                      </p:to>
                                    </p:set>
                                    <p:anim calcmode="lin" valueType="num">
                                      <p:cBhvr>
                                        <p:cTn id="29" dur="500" fill="hold"/>
                                        <p:tgtEl>
                                          <p:spTgt spid="160"/>
                                        </p:tgtEl>
                                        <p:attrNameLst>
                                          <p:attrName>ppt_w</p:attrName>
                                        </p:attrNameLst>
                                      </p:cBhvr>
                                      <p:tavLst>
                                        <p:tav tm="0">
                                          <p:val>
                                            <p:fltVal val="0"/>
                                          </p:val>
                                        </p:tav>
                                        <p:tav tm="100000">
                                          <p:val>
                                            <p:strVal val="#ppt_w"/>
                                          </p:val>
                                        </p:tav>
                                      </p:tavLst>
                                    </p:anim>
                                    <p:anim calcmode="lin" valueType="num">
                                      <p:cBhvr>
                                        <p:cTn id="30" dur="500" fill="hold"/>
                                        <p:tgtEl>
                                          <p:spTgt spid="160"/>
                                        </p:tgtEl>
                                        <p:attrNameLst>
                                          <p:attrName>ppt_h</p:attrName>
                                        </p:attrNameLst>
                                      </p:cBhvr>
                                      <p:tavLst>
                                        <p:tav tm="0">
                                          <p:val>
                                            <p:fltVal val="0"/>
                                          </p:val>
                                        </p:tav>
                                        <p:tav tm="100000">
                                          <p:val>
                                            <p:strVal val="#ppt_h"/>
                                          </p:val>
                                        </p:tav>
                                      </p:tavLst>
                                    </p:anim>
                                    <p:animEffect transition="in" filter="fade">
                                      <p:cBhvr>
                                        <p:cTn id="31" dur="500"/>
                                        <p:tgtEl>
                                          <p:spTgt spid="160"/>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149"/>
                                        </p:tgtEl>
                                        <p:attrNameLst>
                                          <p:attrName>style.visibility</p:attrName>
                                        </p:attrNameLst>
                                      </p:cBhvr>
                                      <p:to>
                                        <p:strVal val="visible"/>
                                      </p:to>
                                    </p:set>
                                    <p:anim calcmode="lin" valueType="num">
                                      <p:cBhvr>
                                        <p:cTn id="34" dur="500" fill="hold"/>
                                        <p:tgtEl>
                                          <p:spTgt spid="149"/>
                                        </p:tgtEl>
                                        <p:attrNameLst>
                                          <p:attrName>ppt_w</p:attrName>
                                        </p:attrNameLst>
                                      </p:cBhvr>
                                      <p:tavLst>
                                        <p:tav tm="0">
                                          <p:val>
                                            <p:fltVal val="0"/>
                                          </p:val>
                                        </p:tav>
                                        <p:tav tm="100000">
                                          <p:val>
                                            <p:strVal val="#ppt_w"/>
                                          </p:val>
                                        </p:tav>
                                      </p:tavLst>
                                    </p:anim>
                                    <p:anim calcmode="lin" valueType="num">
                                      <p:cBhvr>
                                        <p:cTn id="35" dur="500" fill="hold"/>
                                        <p:tgtEl>
                                          <p:spTgt spid="149"/>
                                        </p:tgtEl>
                                        <p:attrNameLst>
                                          <p:attrName>ppt_h</p:attrName>
                                        </p:attrNameLst>
                                      </p:cBhvr>
                                      <p:tavLst>
                                        <p:tav tm="0">
                                          <p:val>
                                            <p:fltVal val="0"/>
                                          </p:val>
                                        </p:tav>
                                        <p:tav tm="100000">
                                          <p:val>
                                            <p:strVal val="#ppt_h"/>
                                          </p:val>
                                        </p:tav>
                                      </p:tavLst>
                                    </p:anim>
                                    <p:animEffect transition="in" filter="fade">
                                      <p:cBhvr>
                                        <p:cTn id="36" dur="500"/>
                                        <p:tgtEl>
                                          <p:spTgt spid="149"/>
                                        </p:tgtEl>
                                      </p:cBhvr>
                                    </p:animEffect>
                                  </p:childTnLst>
                                </p:cTn>
                              </p:par>
                            </p:childTnLst>
                          </p:cTn>
                        </p:par>
                        <p:par>
                          <p:cTn id="37" fill="hold">
                            <p:stCondLst>
                              <p:cond delay="1500"/>
                            </p:stCondLst>
                            <p:childTnLst>
                              <p:par>
                                <p:cTn id="38" presetID="53" presetClass="entr" presetSubtype="0" fill="hold" grpId="0" nodeType="afterEffect">
                                  <p:stCondLst>
                                    <p:cond delay="0"/>
                                  </p:stCondLst>
                                  <p:childTnLst>
                                    <p:set>
                                      <p:cBhvr>
                                        <p:cTn id="39" dur="1" fill="hold">
                                          <p:stCondLst>
                                            <p:cond delay="0"/>
                                          </p:stCondLst>
                                        </p:cTn>
                                        <p:tgtEl>
                                          <p:spTgt spid="159"/>
                                        </p:tgtEl>
                                        <p:attrNameLst>
                                          <p:attrName>style.visibility</p:attrName>
                                        </p:attrNameLst>
                                      </p:cBhvr>
                                      <p:to>
                                        <p:strVal val="visible"/>
                                      </p:to>
                                    </p:set>
                                    <p:anim calcmode="lin" valueType="num">
                                      <p:cBhvr>
                                        <p:cTn id="40" dur="500" fill="hold"/>
                                        <p:tgtEl>
                                          <p:spTgt spid="159"/>
                                        </p:tgtEl>
                                        <p:attrNameLst>
                                          <p:attrName>ppt_w</p:attrName>
                                        </p:attrNameLst>
                                      </p:cBhvr>
                                      <p:tavLst>
                                        <p:tav tm="0">
                                          <p:val>
                                            <p:fltVal val="0"/>
                                          </p:val>
                                        </p:tav>
                                        <p:tav tm="100000">
                                          <p:val>
                                            <p:strVal val="#ppt_w"/>
                                          </p:val>
                                        </p:tav>
                                      </p:tavLst>
                                    </p:anim>
                                    <p:anim calcmode="lin" valueType="num">
                                      <p:cBhvr>
                                        <p:cTn id="41" dur="500" fill="hold"/>
                                        <p:tgtEl>
                                          <p:spTgt spid="159"/>
                                        </p:tgtEl>
                                        <p:attrNameLst>
                                          <p:attrName>ppt_h</p:attrName>
                                        </p:attrNameLst>
                                      </p:cBhvr>
                                      <p:tavLst>
                                        <p:tav tm="0">
                                          <p:val>
                                            <p:fltVal val="0"/>
                                          </p:val>
                                        </p:tav>
                                        <p:tav tm="100000">
                                          <p:val>
                                            <p:strVal val="#ppt_h"/>
                                          </p:val>
                                        </p:tav>
                                      </p:tavLst>
                                    </p:anim>
                                    <p:animEffect transition="in" filter="fade">
                                      <p:cBhvr>
                                        <p:cTn id="42" dur="500"/>
                                        <p:tgtEl>
                                          <p:spTgt spid="159"/>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155"/>
                                        </p:tgtEl>
                                        <p:attrNameLst>
                                          <p:attrName>style.visibility</p:attrName>
                                        </p:attrNameLst>
                                      </p:cBhvr>
                                      <p:to>
                                        <p:strVal val="visible"/>
                                      </p:to>
                                    </p:set>
                                    <p:anim calcmode="lin" valueType="num">
                                      <p:cBhvr>
                                        <p:cTn id="45" dur="500" fill="hold"/>
                                        <p:tgtEl>
                                          <p:spTgt spid="155"/>
                                        </p:tgtEl>
                                        <p:attrNameLst>
                                          <p:attrName>ppt_w</p:attrName>
                                        </p:attrNameLst>
                                      </p:cBhvr>
                                      <p:tavLst>
                                        <p:tav tm="0">
                                          <p:val>
                                            <p:fltVal val="0"/>
                                          </p:val>
                                        </p:tav>
                                        <p:tav tm="100000">
                                          <p:val>
                                            <p:strVal val="#ppt_w"/>
                                          </p:val>
                                        </p:tav>
                                      </p:tavLst>
                                    </p:anim>
                                    <p:anim calcmode="lin" valueType="num">
                                      <p:cBhvr>
                                        <p:cTn id="46" dur="500" fill="hold"/>
                                        <p:tgtEl>
                                          <p:spTgt spid="155"/>
                                        </p:tgtEl>
                                        <p:attrNameLst>
                                          <p:attrName>ppt_h</p:attrName>
                                        </p:attrNameLst>
                                      </p:cBhvr>
                                      <p:tavLst>
                                        <p:tav tm="0">
                                          <p:val>
                                            <p:fltVal val="0"/>
                                          </p:val>
                                        </p:tav>
                                        <p:tav tm="100000">
                                          <p:val>
                                            <p:strVal val="#ppt_h"/>
                                          </p:val>
                                        </p:tav>
                                      </p:tavLst>
                                    </p:anim>
                                    <p:animEffect transition="in" filter="fade">
                                      <p:cBhvr>
                                        <p:cTn id="47"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p:bldP spid="149" grpId="0" animBg="1"/>
      <p:bldP spid="152" grpId="0" animBg="1"/>
      <p:bldP spid="155" grpId="0" animBg="1"/>
      <p:bldP spid="159" grpId="0"/>
      <p:bldP spid="160" grpId="0"/>
      <p:bldP spid="16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521" y="2889012"/>
            <a:ext cx="5795890" cy="3423234"/>
          </a:xfrm>
          <a:prstGeom prst="rect">
            <a:avLst/>
          </a:prstGeom>
          <a:ln>
            <a:noFill/>
          </a:ln>
          <a:effectLst>
            <a:outerShdw blurRad="190500" algn="tl" rotWithShape="0">
              <a:srgbClr val="000000">
                <a:alpha val="70000"/>
              </a:srgbClr>
            </a:outerShdw>
          </a:effectLst>
        </p:spPr>
      </p:pic>
      <p:sp>
        <p:nvSpPr>
          <p:cNvPr id="7" name="文本框 4"/>
          <p:cNvSpPr txBox="1"/>
          <p:nvPr/>
        </p:nvSpPr>
        <p:spPr>
          <a:xfrm>
            <a:off x="899742" y="394983"/>
            <a:ext cx="3831724" cy="430887"/>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功能六：知识发现</a:t>
            </a:r>
          </a:p>
        </p:txBody>
      </p:sp>
      <p:sp>
        <p:nvSpPr>
          <p:cNvPr id="8" name="矩形 7"/>
          <p:cNvSpPr/>
          <p:nvPr/>
        </p:nvSpPr>
        <p:spPr>
          <a:xfrm>
            <a:off x="392916"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3</a:t>
            </a:r>
            <a:endParaRPr kumimoji="1" lang="zh-CN" altLang="en-US" sz="2300" b="1" dirty="0">
              <a:solidFill>
                <a:srgbClr val="1B2135"/>
              </a:solidFill>
              <a:latin typeface="Calibri"/>
              <a:ea typeface="宋体"/>
            </a:endParaRPr>
          </a:p>
        </p:txBody>
      </p:sp>
      <p:sp>
        <p:nvSpPr>
          <p:cNvPr id="154" name="矩形 153"/>
          <p:cNvSpPr/>
          <p:nvPr/>
        </p:nvSpPr>
        <p:spPr>
          <a:xfrm>
            <a:off x="612790" y="1053405"/>
            <a:ext cx="3142556" cy="477054"/>
          </a:xfrm>
          <a:prstGeom prst="rect">
            <a:avLst/>
          </a:prstGeom>
        </p:spPr>
        <p:txBody>
          <a:bodyPr wrap="squar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对象化数据</a:t>
            </a:r>
          </a:p>
        </p:txBody>
      </p:sp>
      <p:sp>
        <p:nvSpPr>
          <p:cNvPr id="156" name="矩形 155"/>
          <p:cNvSpPr/>
          <p:nvPr/>
        </p:nvSpPr>
        <p:spPr>
          <a:xfrm>
            <a:off x="623941" y="1519308"/>
            <a:ext cx="7065313" cy="461665"/>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提供对象级别的垂直搜索，把读者体验从资源保障服务提升到知识对象服务。</a:t>
            </a:r>
          </a:p>
        </p:txBody>
      </p:sp>
      <p:sp>
        <p:nvSpPr>
          <p:cNvPr id="157" name="矩形 156"/>
          <p:cNvSpPr/>
          <p:nvPr/>
        </p:nvSpPr>
        <p:spPr>
          <a:xfrm>
            <a:off x="623941" y="1875135"/>
            <a:ext cx="8012059" cy="830997"/>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提供基于期刊文献资源解析的</a:t>
            </a:r>
            <a:r>
              <a:rPr lang="zh-CN" altLang="en-US" sz="1600" dirty="0" smtClean="0">
                <a:solidFill>
                  <a:schemeClr val="bg2"/>
                </a:solidFill>
                <a:latin typeface="思源黑体 CN Medium" pitchFamily="34" charset="-122"/>
                <a:ea typeface="思源黑体 CN Medium" pitchFamily="34" charset="-122"/>
                <a:cs typeface="Arial" pitchFamily="34" charset="0"/>
              </a:rPr>
              <a:t>作者</a:t>
            </a: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a:t>
            </a:r>
            <a:r>
              <a:rPr lang="zh-CN" altLang="en-US" sz="1600" dirty="0" smtClean="0">
                <a:solidFill>
                  <a:schemeClr val="bg2"/>
                </a:solidFill>
                <a:latin typeface="思源黑体 CN Medium" pitchFamily="34" charset="-122"/>
                <a:ea typeface="思源黑体 CN Medium" pitchFamily="34" charset="-122"/>
                <a:cs typeface="Arial" pitchFamily="34" charset="0"/>
              </a:rPr>
              <a:t>机构</a:t>
            </a: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a:t>
            </a:r>
            <a:r>
              <a:rPr lang="zh-CN" altLang="en-US" sz="1600" dirty="0" smtClean="0">
                <a:solidFill>
                  <a:schemeClr val="bg2"/>
                </a:solidFill>
                <a:latin typeface="思源黑体 CN Medium" pitchFamily="34" charset="-122"/>
                <a:ea typeface="思源黑体 CN Medium" pitchFamily="34" charset="-122"/>
                <a:cs typeface="Arial" pitchFamily="34" charset="0"/>
              </a:rPr>
              <a:t>主题</a:t>
            </a: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a:t>
            </a:r>
            <a:r>
              <a:rPr lang="zh-CN" altLang="en-US" sz="1600" dirty="0" smtClean="0">
                <a:solidFill>
                  <a:schemeClr val="bg2"/>
                </a:solidFill>
                <a:latin typeface="思源黑体 CN Medium" pitchFamily="34" charset="-122"/>
                <a:ea typeface="思源黑体 CN Medium" pitchFamily="34" charset="-122"/>
                <a:cs typeface="Arial" pitchFamily="34" charset="0"/>
              </a:rPr>
              <a:t>基金</a:t>
            </a: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a:t>
            </a:r>
            <a:r>
              <a:rPr lang="zh-CN" altLang="en-US" sz="1600" dirty="0" smtClean="0">
                <a:solidFill>
                  <a:schemeClr val="bg2"/>
                </a:solidFill>
                <a:latin typeface="思源黑体 CN Medium" pitchFamily="34" charset="-122"/>
                <a:ea typeface="思源黑体 CN Medium" pitchFamily="34" charset="-122"/>
                <a:cs typeface="Arial" pitchFamily="34" charset="0"/>
              </a:rPr>
              <a:t>期刊</a:t>
            </a: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等知识对象的检索和描述内容字段，并提供分面聚类与结果寻优，极大帮助读者优化知识对象的检索结果。</a:t>
            </a:r>
          </a:p>
        </p:txBody>
      </p:sp>
      <p:sp>
        <p:nvSpPr>
          <p:cNvPr id="12" name="矩形 11"/>
          <p:cNvSpPr/>
          <p:nvPr/>
        </p:nvSpPr>
        <p:spPr>
          <a:xfrm>
            <a:off x="1696521" y="3456073"/>
            <a:ext cx="5795890" cy="451305"/>
          </a:xfrm>
          <a:prstGeom prst="rect">
            <a:avLst/>
          </a:prstGeom>
          <a:noFill/>
          <a:ln w="5715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dirty="0"/>
          </a:p>
        </p:txBody>
      </p:sp>
      <p:sp>
        <p:nvSpPr>
          <p:cNvPr id="13" name="矩形 12"/>
          <p:cNvSpPr/>
          <p:nvPr/>
        </p:nvSpPr>
        <p:spPr>
          <a:xfrm>
            <a:off x="1715716" y="4821541"/>
            <a:ext cx="1332284" cy="1455229"/>
          </a:xfrm>
          <a:prstGeom prst="rect">
            <a:avLst/>
          </a:prstGeom>
          <a:noFill/>
          <a:ln w="5715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dirty="0"/>
          </a:p>
        </p:txBody>
      </p:sp>
      <p:sp>
        <p:nvSpPr>
          <p:cNvPr id="14" name="矩形 13"/>
          <p:cNvSpPr/>
          <p:nvPr/>
        </p:nvSpPr>
        <p:spPr>
          <a:xfrm>
            <a:off x="5736028" y="5595265"/>
            <a:ext cx="893372" cy="239469"/>
          </a:xfrm>
          <a:prstGeom prst="rect">
            <a:avLst/>
          </a:prstGeom>
          <a:noFill/>
          <a:ln w="5715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5632" y="2783137"/>
            <a:ext cx="5722088" cy="3857633"/>
          </a:xfrm>
          <a:prstGeom prst="rect">
            <a:avLst/>
          </a:prstGeom>
          <a:ln>
            <a:noFill/>
          </a:ln>
          <a:effectLst>
            <a:outerShdw blurRad="190500" algn="tl" rotWithShape="0">
              <a:srgbClr val="000000">
                <a:alpha val="70000"/>
              </a:srgbClr>
            </a:outerShdw>
          </a:effectLst>
        </p:spPr>
      </p:pic>
      <p:sp>
        <p:nvSpPr>
          <p:cNvPr id="8" name="矩形 7"/>
          <p:cNvSpPr/>
          <p:nvPr/>
        </p:nvSpPr>
        <p:spPr>
          <a:xfrm>
            <a:off x="392916"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3</a:t>
            </a:r>
            <a:endParaRPr kumimoji="1" lang="zh-CN" altLang="en-US" sz="2300" b="1" dirty="0">
              <a:solidFill>
                <a:srgbClr val="1B2135"/>
              </a:solidFill>
              <a:latin typeface="Calibri"/>
              <a:ea typeface="宋体"/>
            </a:endParaRPr>
          </a:p>
        </p:txBody>
      </p:sp>
      <p:sp>
        <p:nvSpPr>
          <p:cNvPr id="154" name="矩形 153"/>
          <p:cNvSpPr/>
          <p:nvPr/>
        </p:nvSpPr>
        <p:spPr>
          <a:xfrm>
            <a:off x="937842" y="1091505"/>
            <a:ext cx="3142556" cy="477054"/>
          </a:xfrm>
          <a:prstGeom prst="rect">
            <a:avLst/>
          </a:prstGeom>
        </p:spPr>
        <p:txBody>
          <a:bodyPr wrap="squar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知识对象本体描述</a:t>
            </a:r>
          </a:p>
        </p:txBody>
      </p:sp>
      <p:sp>
        <p:nvSpPr>
          <p:cNvPr id="156" name="矩形 155"/>
          <p:cNvSpPr/>
          <p:nvPr/>
        </p:nvSpPr>
        <p:spPr>
          <a:xfrm>
            <a:off x="948993" y="1582808"/>
            <a:ext cx="7597599" cy="1200329"/>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对解析出的知识对象，提供详尽的知识本体内容描述，包括其</a:t>
            </a:r>
          </a:p>
          <a:p>
            <a:pPr>
              <a:lnSpc>
                <a:spcPct val="150000"/>
              </a:lnSpc>
            </a:pPr>
            <a:r>
              <a:rPr lang="zh-CN" altLang="en-US" sz="1600" dirty="0" smtClean="0">
                <a:solidFill>
                  <a:srgbClr val="00B0F0"/>
                </a:solidFill>
                <a:latin typeface="思源黑体 CN Medium" pitchFamily="34" charset="-122"/>
                <a:ea typeface="思源黑体 CN Medium" pitchFamily="34" charset="-122"/>
                <a:cs typeface="Arial" pitchFamily="34" charset="0"/>
              </a:rPr>
              <a:t>相关作品</a:t>
            </a: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a:t>
            </a:r>
            <a:r>
              <a:rPr lang="zh-CN" altLang="en-US" sz="1600" dirty="0" smtClean="0">
                <a:solidFill>
                  <a:srgbClr val="00B0F0"/>
                </a:solidFill>
                <a:latin typeface="思源黑体 CN Medium" pitchFamily="34" charset="-122"/>
                <a:ea typeface="思源黑体 CN Medium" pitchFamily="34" charset="-122"/>
                <a:cs typeface="Arial" pitchFamily="34" charset="0"/>
              </a:rPr>
              <a:t>相关机构</a:t>
            </a: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a:t>
            </a:r>
            <a:r>
              <a:rPr lang="zh-CN" altLang="en-US" sz="1600" dirty="0" smtClean="0">
                <a:solidFill>
                  <a:srgbClr val="00B0F0"/>
                </a:solidFill>
                <a:latin typeface="思源黑体 CN Medium" pitchFamily="34" charset="-122"/>
                <a:ea typeface="思源黑体 CN Medium" pitchFamily="34" charset="-122"/>
                <a:cs typeface="Arial" pitchFamily="34" charset="0"/>
              </a:rPr>
              <a:t>相关作者</a:t>
            </a: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a:t>
            </a:r>
            <a:r>
              <a:rPr lang="zh-CN" altLang="en-US" sz="1600" dirty="0" smtClean="0">
                <a:solidFill>
                  <a:srgbClr val="00B0F0"/>
                </a:solidFill>
                <a:latin typeface="思源黑体 CN Medium" pitchFamily="34" charset="-122"/>
                <a:ea typeface="思源黑体 CN Medium" pitchFamily="34" charset="-122"/>
                <a:cs typeface="Arial" pitchFamily="34" charset="0"/>
              </a:rPr>
              <a:t>相关传媒</a:t>
            </a: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a:t>
            </a:r>
            <a:r>
              <a:rPr lang="zh-CN" altLang="en-US" sz="1600" dirty="0" smtClean="0">
                <a:solidFill>
                  <a:srgbClr val="00B0F0"/>
                </a:solidFill>
                <a:latin typeface="思源黑体 CN Medium" pitchFamily="34" charset="-122"/>
                <a:ea typeface="思源黑体 CN Medium" pitchFamily="34" charset="-122"/>
                <a:cs typeface="Arial" pitchFamily="34" charset="0"/>
              </a:rPr>
              <a:t>相关主题</a:t>
            </a: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a:t>
            </a:r>
            <a:r>
              <a:rPr lang="zh-CN" altLang="en-US" sz="1600" dirty="0" smtClean="0">
                <a:solidFill>
                  <a:srgbClr val="00B0F0"/>
                </a:solidFill>
                <a:latin typeface="思源黑体 CN Medium" pitchFamily="34" charset="-122"/>
                <a:ea typeface="思源黑体 CN Medium" pitchFamily="34" charset="-122"/>
                <a:cs typeface="Arial" pitchFamily="34" charset="0"/>
              </a:rPr>
              <a:t>相关基金</a:t>
            </a: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a:t>
            </a:r>
            <a:r>
              <a:rPr lang="zh-CN" altLang="en-US" sz="1600" dirty="0" smtClean="0">
                <a:solidFill>
                  <a:srgbClr val="00B0F0"/>
                </a:solidFill>
                <a:latin typeface="思源黑体 CN Medium" pitchFamily="34" charset="-122"/>
                <a:ea typeface="思源黑体 CN Medium" pitchFamily="34" charset="-122"/>
                <a:cs typeface="Arial" pitchFamily="34" charset="0"/>
              </a:rPr>
              <a:t>相关领域</a:t>
            </a:r>
            <a:r>
              <a:rPr lang="en-US" altLang="zh-CN" sz="1600" dirty="0" smtClean="0">
                <a:solidFill>
                  <a:prstClr val="black">
                    <a:lumMod val="75000"/>
                    <a:lumOff val="25000"/>
                  </a:prstClr>
                </a:solidFill>
                <a:latin typeface="思源黑体 CN Medium" pitchFamily="34" charset="-122"/>
                <a:ea typeface="思源黑体 CN Medium" pitchFamily="34" charset="-122"/>
                <a:cs typeface="Arial" pitchFamily="34" charset="0"/>
              </a:rPr>
              <a:t>……</a:t>
            </a:r>
            <a:endPar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endParaRPr>
          </a:p>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通过全面的描述，读者可更深度的了解所需知识内容。</a:t>
            </a:r>
          </a:p>
        </p:txBody>
      </p:sp>
      <p:sp>
        <p:nvSpPr>
          <p:cNvPr id="9" name="文本框 4"/>
          <p:cNvSpPr txBox="1"/>
          <p:nvPr/>
        </p:nvSpPr>
        <p:spPr>
          <a:xfrm>
            <a:off x="899742" y="394983"/>
            <a:ext cx="3831724" cy="430887"/>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功能六：知识发现</a:t>
            </a:r>
          </a:p>
        </p:txBody>
      </p:sp>
      <p:sp>
        <p:nvSpPr>
          <p:cNvPr id="13" name="矩形 12"/>
          <p:cNvSpPr/>
          <p:nvPr/>
        </p:nvSpPr>
        <p:spPr>
          <a:xfrm>
            <a:off x="1703754" y="4938978"/>
            <a:ext cx="5743966" cy="403150"/>
          </a:xfrm>
          <a:prstGeom prst="rect">
            <a:avLst/>
          </a:prstGeom>
          <a:noFill/>
          <a:ln w="5715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754" y="1678615"/>
            <a:ext cx="7709338" cy="4478161"/>
          </a:xfrm>
          <a:prstGeom prst="rect">
            <a:avLst/>
          </a:prstGeom>
          <a:ln>
            <a:noFill/>
          </a:ln>
          <a:effectLst>
            <a:outerShdw blurRad="190500" algn="tl" rotWithShape="0">
              <a:srgbClr val="000000">
                <a:alpha val="70000"/>
              </a:srgbClr>
            </a:outerShdw>
          </a:effectLst>
        </p:spPr>
      </p:pic>
      <p:sp>
        <p:nvSpPr>
          <p:cNvPr id="8" name="矩形 7"/>
          <p:cNvSpPr/>
          <p:nvPr/>
        </p:nvSpPr>
        <p:spPr>
          <a:xfrm>
            <a:off x="392916"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3</a:t>
            </a:r>
            <a:endParaRPr kumimoji="1" lang="zh-CN" altLang="en-US" sz="2300" b="1" dirty="0">
              <a:solidFill>
                <a:srgbClr val="1B2135"/>
              </a:solidFill>
              <a:latin typeface="Calibri"/>
              <a:ea typeface="宋体"/>
            </a:endParaRPr>
          </a:p>
        </p:txBody>
      </p:sp>
      <p:sp>
        <p:nvSpPr>
          <p:cNvPr id="154" name="矩形 153"/>
          <p:cNvSpPr/>
          <p:nvPr/>
        </p:nvSpPr>
        <p:spPr>
          <a:xfrm>
            <a:off x="1115642" y="1091505"/>
            <a:ext cx="4182798" cy="477054"/>
          </a:xfrm>
          <a:prstGeom prst="rect">
            <a:avLst/>
          </a:prstGeom>
        </p:spPr>
        <p:txBody>
          <a:bodyPr wrap="squar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支持导出对象分析报告。</a:t>
            </a:r>
          </a:p>
        </p:txBody>
      </p:sp>
      <p:sp>
        <p:nvSpPr>
          <p:cNvPr id="9" name="文本框 4"/>
          <p:cNvSpPr txBox="1"/>
          <p:nvPr/>
        </p:nvSpPr>
        <p:spPr>
          <a:xfrm>
            <a:off x="899742" y="394983"/>
            <a:ext cx="3831724" cy="430887"/>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功能六：知识发现</a:t>
            </a:r>
          </a:p>
        </p:txBody>
      </p:sp>
      <p:sp>
        <p:nvSpPr>
          <p:cNvPr id="12" name="矩形 11"/>
          <p:cNvSpPr/>
          <p:nvPr/>
        </p:nvSpPr>
        <p:spPr>
          <a:xfrm>
            <a:off x="7204021" y="1832689"/>
            <a:ext cx="926593" cy="329184"/>
          </a:xfrm>
          <a:prstGeom prst="rect">
            <a:avLst/>
          </a:prstGeom>
          <a:noFill/>
          <a:ln w="5715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40754" y="4262809"/>
            <a:ext cx="743713" cy="329184"/>
          </a:xfrm>
          <a:prstGeom prst="rect">
            <a:avLst/>
          </a:prstGeom>
          <a:noFill/>
          <a:ln w="5715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569803" y="4195176"/>
            <a:ext cx="780289" cy="438912"/>
          </a:xfrm>
          <a:prstGeom prst="rect">
            <a:avLst/>
          </a:prstGeom>
          <a:noFill/>
          <a:ln w="5715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2084" y="1874606"/>
            <a:ext cx="4686677" cy="4086175"/>
          </a:xfrm>
          <a:prstGeom prst="rect">
            <a:avLst/>
          </a:prstGeom>
          <a:ln>
            <a:noFill/>
          </a:ln>
          <a:effectLst>
            <a:outerShdw blurRad="190500" algn="tl" rotWithShape="0">
              <a:srgbClr val="000000">
                <a:alpha val="70000"/>
              </a:srgbClr>
            </a:outerShdw>
          </a:effec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2916"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3</a:t>
            </a:r>
            <a:endParaRPr kumimoji="1" lang="zh-CN" altLang="en-US" sz="2300" b="1" dirty="0">
              <a:solidFill>
                <a:srgbClr val="1B2135"/>
              </a:solidFill>
              <a:latin typeface="Calibri"/>
              <a:ea typeface="宋体"/>
            </a:endParaRPr>
          </a:p>
        </p:txBody>
      </p:sp>
      <p:sp>
        <p:nvSpPr>
          <p:cNvPr id="154" name="矩形 153"/>
          <p:cNvSpPr/>
          <p:nvPr/>
        </p:nvSpPr>
        <p:spPr>
          <a:xfrm>
            <a:off x="876882" y="1040705"/>
            <a:ext cx="5365422" cy="477054"/>
          </a:xfrm>
          <a:prstGeom prst="rect">
            <a:avLst/>
          </a:prstGeom>
        </p:spPr>
        <p:txBody>
          <a:bodyPr wrap="squar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期刊、学科、地区的本体导航</a:t>
            </a:r>
          </a:p>
        </p:txBody>
      </p:sp>
      <p:sp>
        <p:nvSpPr>
          <p:cNvPr id="156" name="矩形 155"/>
          <p:cNvSpPr/>
          <p:nvPr/>
        </p:nvSpPr>
        <p:spPr>
          <a:xfrm>
            <a:off x="888033" y="1532008"/>
            <a:ext cx="7407607" cy="792396"/>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基于期刊文献资源解析的期刊、学科、地区做知识本体内容的详尽描述，</a:t>
            </a:r>
            <a:endParaRPr lang="en-US" altLang="zh-CN" sz="1600" dirty="0" smtClean="0">
              <a:solidFill>
                <a:prstClr val="black">
                  <a:lumMod val="75000"/>
                  <a:lumOff val="25000"/>
                </a:prstClr>
              </a:solidFill>
              <a:latin typeface="思源黑体 CN Medium" pitchFamily="34" charset="-122"/>
              <a:ea typeface="思源黑体 CN Medium" pitchFamily="34" charset="-122"/>
              <a:cs typeface="Arial" pitchFamily="34" charset="0"/>
            </a:endParaRPr>
          </a:p>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并提供整理、统计及分析服务，提供相关内容的导航导读功能。</a:t>
            </a:r>
          </a:p>
        </p:txBody>
      </p:sp>
      <p:sp>
        <p:nvSpPr>
          <p:cNvPr id="10" name="文本框 4"/>
          <p:cNvSpPr txBox="1"/>
          <p:nvPr/>
        </p:nvSpPr>
        <p:spPr>
          <a:xfrm>
            <a:off x="899742" y="394983"/>
            <a:ext cx="3831724" cy="430887"/>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功能六：知识发现</a:t>
            </a:r>
          </a:p>
        </p:txBody>
      </p:sp>
      <p:pic>
        <p:nvPicPr>
          <p:cNvPr id="13" name="Picture 2"/>
          <p:cNvPicPr>
            <a:picLocks noChangeAspect="1" noChangeArrowheads="1"/>
          </p:cNvPicPr>
          <p:nvPr/>
        </p:nvPicPr>
        <p:blipFill>
          <a:blip r:embed="rId3" cstate="print"/>
          <a:srcRect/>
          <a:stretch>
            <a:fillRect/>
          </a:stretch>
        </p:blipFill>
        <p:spPr bwMode="auto">
          <a:xfrm>
            <a:off x="284571" y="2561908"/>
            <a:ext cx="5454813" cy="4107116"/>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4" name="Picture 3"/>
          <p:cNvPicPr>
            <a:picLocks noChangeAspect="1" noChangeArrowheads="1"/>
          </p:cNvPicPr>
          <p:nvPr/>
        </p:nvPicPr>
        <p:blipFill>
          <a:blip r:embed="rId4" cstate="print"/>
          <a:srcRect/>
          <a:stretch>
            <a:fillRect/>
          </a:stretch>
        </p:blipFill>
        <p:spPr bwMode="auto">
          <a:xfrm>
            <a:off x="1646890" y="2565401"/>
            <a:ext cx="6169152" cy="4112768"/>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7" name="Picture 4"/>
          <p:cNvPicPr>
            <a:picLocks noChangeAspect="1" noChangeArrowheads="1"/>
          </p:cNvPicPr>
          <p:nvPr/>
        </p:nvPicPr>
        <p:blipFill>
          <a:blip r:embed="rId5" cstate="print"/>
          <a:srcRect/>
          <a:stretch>
            <a:fillRect/>
          </a:stretch>
        </p:blipFill>
        <p:spPr bwMode="auto">
          <a:xfrm>
            <a:off x="3194876" y="2555048"/>
            <a:ext cx="5704714" cy="4120072"/>
          </a:xfrm>
          <a:prstGeom prst="rect">
            <a:avLst/>
          </a:prstGeom>
          <a:noFill/>
          <a:ln w="9525">
            <a:noFill/>
            <a:miter lim="800000"/>
            <a:headEnd/>
            <a:tailEnd/>
          </a:ln>
          <a:effectLst>
            <a:outerShdw blurRad="50800" dist="38100" dir="8100000" algn="tr" rotWithShape="0">
              <a:prstClr val="black">
                <a:alpha val="40000"/>
              </a:prstClr>
            </a:outerShdw>
          </a:effec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2916"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3</a:t>
            </a:r>
            <a:endParaRPr kumimoji="1" lang="zh-CN" altLang="en-US" sz="2300" b="1" dirty="0">
              <a:solidFill>
                <a:srgbClr val="1B2135"/>
              </a:solidFill>
              <a:latin typeface="Calibri"/>
              <a:ea typeface="宋体"/>
            </a:endParaRPr>
          </a:p>
        </p:txBody>
      </p:sp>
      <p:sp>
        <p:nvSpPr>
          <p:cNvPr id="154" name="矩形 153"/>
          <p:cNvSpPr/>
          <p:nvPr/>
        </p:nvSpPr>
        <p:spPr>
          <a:xfrm>
            <a:off x="1437714" y="1091505"/>
            <a:ext cx="3142556" cy="477054"/>
          </a:xfrm>
          <a:prstGeom prst="rect">
            <a:avLst/>
          </a:prstGeom>
        </p:spPr>
        <p:txBody>
          <a:bodyPr wrap="squar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数据深度挖掘</a:t>
            </a:r>
          </a:p>
        </p:txBody>
      </p:sp>
      <p:sp>
        <p:nvSpPr>
          <p:cNvPr id="156" name="矩形 155"/>
          <p:cNvSpPr/>
          <p:nvPr/>
        </p:nvSpPr>
        <p:spPr>
          <a:xfrm>
            <a:off x="1448865" y="1582808"/>
            <a:ext cx="7407607" cy="423065"/>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基于文献资源深度挖掘析出文本、图片、表格等极具价值的知识元素。</a:t>
            </a:r>
          </a:p>
        </p:txBody>
      </p:sp>
      <p:sp>
        <p:nvSpPr>
          <p:cNvPr id="11" name="文本框 4"/>
          <p:cNvSpPr txBox="1"/>
          <p:nvPr/>
        </p:nvSpPr>
        <p:spPr>
          <a:xfrm>
            <a:off x="899742" y="394983"/>
            <a:ext cx="3831724" cy="430887"/>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功能六：知识发现</a:t>
            </a:r>
          </a:p>
        </p:txBody>
      </p:sp>
      <p:pic>
        <p:nvPicPr>
          <p:cNvPr id="12" name="Picture 2"/>
          <p:cNvPicPr>
            <a:picLocks noChangeAspect="1" noChangeArrowheads="1"/>
          </p:cNvPicPr>
          <p:nvPr/>
        </p:nvPicPr>
        <p:blipFill>
          <a:blip r:embed="rId3" cstate="print"/>
          <a:srcRect/>
          <a:stretch>
            <a:fillRect/>
          </a:stretch>
        </p:blipFill>
        <p:spPr bwMode="auto">
          <a:xfrm>
            <a:off x="1606495" y="2154352"/>
            <a:ext cx="5932949" cy="4381144"/>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2916"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3</a:t>
            </a:r>
            <a:endParaRPr kumimoji="1" lang="zh-CN" altLang="en-US" sz="2300" b="1" dirty="0">
              <a:solidFill>
                <a:srgbClr val="1B2135"/>
              </a:solidFill>
              <a:latin typeface="Calibri"/>
              <a:ea typeface="宋体"/>
            </a:endParaRPr>
          </a:p>
        </p:txBody>
      </p:sp>
      <p:sp>
        <p:nvSpPr>
          <p:cNvPr id="154" name="矩形 153"/>
          <p:cNvSpPr/>
          <p:nvPr/>
        </p:nvSpPr>
        <p:spPr>
          <a:xfrm>
            <a:off x="1474290" y="1067121"/>
            <a:ext cx="3142556" cy="477054"/>
          </a:xfrm>
          <a:prstGeom prst="rect">
            <a:avLst/>
          </a:prstGeom>
        </p:spPr>
        <p:txBody>
          <a:bodyPr wrap="squar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对象比较</a:t>
            </a:r>
          </a:p>
        </p:txBody>
      </p:sp>
      <p:sp>
        <p:nvSpPr>
          <p:cNvPr id="156" name="矩形 155"/>
          <p:cNvSpPr/>
          <p:nvPr/>
        </p:nvSpPr>
        <p:spPr>
          <a:xfrm>
            <a:off x="1485441" y="1558424"/>
            <a:ext cx="6439359" cy="830997"/>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提供作者、机构、基金、期刊、主题等同类对象两两间的产出对比，</a:t>
            </a:r>
            <a:endParaRPr lang="en-US" altLang="zh-CN" sz="1600" dirty="0" smtClean="0">
              <a:solidFill>
                <a:prstClr val="black">
                  <a:lumMod val="75000"/>
                  <a:lumOff val="25000"/>
                </a:prstClr>
              </a:solidFill>
              <a:latin typeface="思源黑体 CN Medium" pitchFamily="34" charset="-122"/>
              <a:ea typeface="思源黑体 CN Medium" pitchFamily="34" charset="-122"/>
              <a:cs typeface="Arial" pitchFamily="34" charset="0"/>
            </a:endParaRPr>
          </a:p>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知识脉络关联及延伸的比较报告功能。</a:t>
            </a:r>
          </a:p>
        </p:txBody>
      </p:sp>
      <p:sp>
        <p:nvSpPr>
          <p:cNvPr id="11" name="文本框 4"/>
          <p:cNvSpPr txBox="1"/>
          <p:nvPr/>
        </p:nvSpPr>
        <p:spPr>
          <a:xfrm>
            <a:off x="899742" y="394983"/>
            <a:ext cx="3831724" cy="430887"/>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功能六：知识发现</a:t>
            </a:r>
          </a:p>
        </p:txBody>
      </p:sp>
      <p:pic>
        <p:nvPicPr>
          <p:cNvPr id="12" name="Picture 2"/>
          <p:cNvPicPr>
            <a:picLocks noChangeAspect="1" noChangeArrowheads="1"/>
          </p:cNvPicPr>
          <p:nvPr/>
        </p:nvPicPr>
        <p:blipFill>
          <a:blip r:embed="rId3" cstate="print"/>
          <a:srcRect l="30194"/>
          <a:stretch>
            <a:fillRect/>
          </a:stretch>
        </p:blipFill>
        <p:spPr bwMode="auto">
          <a:xfrm>
            <a:off x="1450866" y="2499360"/>
            <a:ext cx="6185655" cy="398627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5" name="矩形 14"/>
          <p:cNvSpPr/>
          <p:nvPr/>
        </p:nvSpPr>
        <p:spPr>
          <a:xfrm>
            <a:off x="1430792" y="3499104"/>
            <a:ext cx="5035297" cy="1572768"/>
          </a:xfrm>
          <a:prstGeom prst="rect">
            <a:avLst/>
          </a:prstGeom>
          <a:noFill/>
          <a:ln w="5715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148840" y="5681472"/>
            <a:ext cx="524257" cy="512064"/>
          </a:xfrm>
          <a:prstGeom prst="rect">
            <a:avLst/>
          </a:prstGeom>
          <a:noFill/>
          <a:ln w="5715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3"/>
          <p:cNvPicPr>
            <a:picLocks noChangeAspect="1" noChangeArrowheads="1"/>
          </p:cNvPicPr>
          <p:nvPr/>
        </p:nvPicPr>
        <p:blipFill>
          <a:blip r:embed="rId4" cstate="print"/>
          <a:srcRect/>
          <a:stretch>
            <a:fillRect/>
          </a:stretch>
        </p:blipFill>
        <p:spPr bwMode="auto">
          <a:xfrm>
            <a:off x="1994574" y="2499360"/>
            <a:ext cx="5268927" cy="392782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8" name="Picture 4"/>
          <p:cNvPicPr>
            <a:picLocks noChangeAspect="1" noChangeArrowheads="1"/>
          </p:cNvPicPr>
          <p:nvPr/>
        </p:nvPicPr>
        <p:blipFill>
          <a:blip r:embed="rId5" cstate="print"/>
          <a:srcRect/>
          <a:stretch>
            <a:fillRect/>
          </a:stretch>
        </p:blipFill>
        <p:spPr bwMode="auto">
          <a:xfrm>
            <a:off x="1131873" y="2487168"/>
            <a:ext cx="6945231" cy="355370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9" name="Picture 5"/>
          <p:cNvPicPr>
            <a:picLocks noChangeAspect="1" noChangeArrowheads="1"/>
          </p:cNvPicPr>
          <p:nvPr/>
        </p:nvPicPr>
        <p:blipFill>
          <a:blip r:embed="rId6" cstate="print"/>
          <a:srcRect/>
          <a:stretch>
            <a:fillRect/>
          </a:stretch>
        </p:blipFill>
        <p:spPr bwMode="auto">
          <a:xfrm>
            <a:off x="1582976" y="2470023"/>
            <a:ext cx="5951679" cy="4115657"/>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strVal val="#ppt_x"/>
                                          </p:val>
                                        </p:tav>
                                        <p:tav tm="100000">
                                          <p:val>
                                            <p:strVal val="#ppt_x"/>
                                          </p:val>
                                        </p:tav>
                                      </p:tavLst>
                                    </p:anim>
                                    <p:anim calcmode="lin" valueType="num">
                                      <p:cBhvr>
                                        <p:cTn id="15"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xit" presetSubtype="8" fill="hold" nodeType="clickEffect">
                                  <p:stCondLst>
                                    <p:cond delay="0"/>
                                  </p:stCondLst>
                                  <p:childTnLst>
                                    <p:anim calcmode="lin" valueType="num">
                                      <p:cBhvr additive="base">
                                        <p:cTn id="19" dur="500"/>
                                        <p:tgtEl>
                                          <p:spTgt spid="12"/>
                                        </p:tgtEl>
                                        <p:attrNameLst>
                                          <p:attrName>ppt_x</p:attrName>
                                        </p:attrNameLst>
                                      </p:cBhvr>
                                      <p:tavLst>
                                        <p:tav tm="0">
                                          <p:val>
                                            <p:strVal val="ppt_x"/>
                                          </p:val>
                                        </p:tav>
                                        <p:tav tm="100000">
                                          <p:val>
                                            <p:strVal val="0-ppt_w/2"/>
                                          </p:val>
                                        </p:tav>
                                      </p:tavLst>
                                    </p:anim>
                                    <p:anim calcmode="lin" valueType="num">
                                      <p:cBhvr additive="base">
                                        <p:cTn id="20" dur="500"/>
                                        <p:tgtEl>
                                          <p:spTgt spid="12"/>
                                        </p:tgtEl>
                                        <p:attrNameLst>
                                          <p:attrName>ppt_y</p:attrName>
                                        </p:attrNameLst>
                                      </p:cBhvr>
                                      <p:tavLst>
                                        <p:tav tm="0">
                                          <p:val>
                                            <p:strVal val="ppt_y"/>
                                          </p:val>
                                        </p:tav>
                                        <p:tav tm="100000">
                                          <p:val>
                                            <p:strVal val="ppt_y"/>
                                          </p:val>
                                        </p:tav>
                                      </p:tavLst>
                                    </p:anim>
                                    <p:set>
                                      <p:cBhvr>
                                        <p:cTn id="21" dur="1" fill="hold">
                                          <p:stCondLst>
                                            <p:cond delay="499"/>
                                          </p:stCondLst>
                                        </p:cTn>
                                        <p:tgtEl>
                                          <p:spTgt spid="12"/>
                                        </p:tgtEl>
                                        <p:attrNameLst>
                                          <p:attrName>style.visibility</p:attrName>
                                        </p:attrNameLst>
                                      </p:cBhvr>
                                      <p:to>
                                        <p:strVal val="hidden"/>
                                      </p:to>
                                    </p:set>
                                  </p:childTnLst>
                                </p:cTn>
                              </p:par>
                              <p:par>
                                <p:cTn id="22" presetID="2" presetClass="exit" presetSubtype="8" fill="hold" grpId="1" nodeType="withEffect">
                                  <p:stCondLst>
                                    <p:cond delay="0"/>
                                  </p:stCondLst>
                                  <p:childTnLst>
                                    <p:anim calcmode="lin" valueType="num">
                                      <p:cBhvr additive="base">
                                        <p:cTn id="23" dur="500"/>
                                        <p:tgtEl>
                                          <p:spTgt spid="15"/>
                                        </p:tgtEl>
                                        <p:attrNameLst>
                                          <p:attrName>ppt_x</p:attrName>
                                        </p:attrNameLst>
                                      </p:cBhvr>
                                      <p:tavLst>
                                        <p:tav tm="0">
                                          <p:val>
                                            <p:strVal val="ppt_x"/>
                                          </p:val>
                                        </p:tav>
                                        <p:tav tm="100000">
                                          <p:val>
                                            <p:strVal val="0-ppt_w/2"/>
                                          </p:val>
                                        </p:tav>
                                      </p:tavLst>
                                    </p:anim>
                                    <p:anim calcmode="lin" valueType="num">
                                      <p:cBhvr additive="base">
                                        <p:cTn id="24" dur="500"/>
                                        <p:tgtEl>
                                          <p:spTgt spid="15"/>
                                        </p:tgtEl>
                                        <p:attrNameLst>
                                          <p:attrName>ppt_y</p:attrName>
                                        </p:attrNameLst>
                                      </p:cBhvr>
                                      <p:tavLst>
                                        <p:tav tm="0">
                                          <p:val>
                                            <p:strVal val="ppt_y"/>
                                          </p:val>
                                        </p:tav>
                                        <p:tav tm="100000">
                                          <p:val>
                                            <p:strVal val="ppt_y"/>
                                          </p:val>
                                        </p:tav>
                                      </p:tavLst>
                                    </p:anim>
                                    <p:set>
                                      <p:cBhvr>
                                        <p:cTn id="25" dur="1" fill="hold">
                                          <p:stCondLst>
                                            <p:cond delay="499"/>
                                          </p:stCondLst>
                                        </p:cTn>
                                        <p:tgtEl>
                                          <p:spTgt spid="15"/>
                                        </p:tgtEl>
                                        <p:attrNameLst>
                                          <p:attrName>style.visibility</p:attrName>
                                        </p:attrNameLst>
                                      </p:cBhvr>
                                      <p:to>
                                        <p:strVal val="hidden"/>
                                      </p:to>
                                    </p:set>
                                  </p:childTnLst>
                                </p:cTn>
                              </p:par>
                              <p:par>
                                <p:cTn id="26" presetID="2" presetClass="exit" presetSubtype="8" fill="hold" grpId="1" nodeType="with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0-ppt_w/2"/>
                                          </p:val>
                                        </p:tav>
                                      </p:tavLst>
                                    </p:anim>
                                    <p:anim calcmode="lin" valueType="num">
                                      <p:cBhvr additive="base">
                                        <p:cTn id="28" dur="500"/>
                                        <p:tgtEl>
                                          <p:spTgt spid="16"/>
                                        </p:tgtEl>
                                        <p:attrNameLst>
                                          <p:attrName>ppt_y</p:attrName>
                                        </p:attrNameLst>
                                      </p:cBhvr>
                                      <p:tavLst>
                                        <p:tav tm="0">
                                          <p:val>
                                            <p:strVal val="ppt_y"/>
                                          </p:val>
                                        </p:tav>
                                        <p:tav tm="100000">
                                          <p:val>
                                            <p:strVal val="ppt_y"/>
                                          </p:val>
                                        </p:tav>
                                      </p:tavLst>
                                    </p:anim>
                                    <p:set>
                                      <p:cBhvr>
                                        <p:cTn id="29" dur="1" fill="hold">
                                          <p:stCondLst>
                                            <p:cond delay="499"/>
                                          </p:stCondLst>
                                        </p:cTn>
                                        <p:tgtEl>
                                          <p:spTgt spid="16"/>
                                        </p:tgtEl>
                                        <p:attrNameLst>
                                          <p:attrName>style.visibility</p:attrName>
                                        </p:attrNameLst>
                                      </p:cBhvr>
                                      <p:to>
                                        <p:strVal val="hidden"/>
                                      </p:to>
                                    </p:set>
                                  </p:childTnLst>
                                </p:cTn>
                              </p:par>
                              <p:par>
                                <p:cTn id="30" presetID="2" presetClass="entr" presetSubtype="2"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xit" presetSubtype="8" fill="hold" nodeType="clickEffect">
                                  <p:stCondLst>
                                    <p:cond delay="0"/>
                                  </p:stCondLst>
                                  <p:childTnLst>
                                    <p:anim calcmode="lin" valueType="num">
                                      <p:cBhvr additive="base">
                                        <p:cTn id="37" dur="500"/>
                                        <p:tgtEl>
                                          <p:spTgt spid="17"/>
                                        </p:tgtEl>
                                        <p:attrNameLst>
                                          <p:attrName>ppt_x</p:attrName>
                                        </p:attrNameLst>
                                      </p:cBhvr>
                                      <p:tavLst>
                                        <p:tav tm="0">
                                          <p:val>
                                            <p:strVal val="ppt_x"/>
                                          </p:val>
                                        </p:tav>
                                        <p:tav tm="100000">
                                          <p:val>
                                            <p:strVal val="0-ppt_w/2"/>
                                          </p:val>
                                        </p:tav>
                                      </p:tavLst>
                                    </p:anim>
                                    <p:anim calcmode="lin" valueType="num">
                                      <p:cBhvr additive="base">
                                        <p:cTn id="38" dur="500"/>
                                        <p:tgtEl>
                                          <p:spTgt spid="17"/>
                                        </p:tgtEl>
                                        <p:attrNameLst>
                                          <p:attrName>ppt_y</p:attrName>
                                        </p:attrNameLst>
                                      </p:cBhvr>
                                      <p:tavLst>
                                        <p:tav tm="0">
                                          <p:val>
                                            <p:strVal val="ppt_y"/>
                                          </p:val>
                                        </p:tav>
                                        <p:tav tm="100000">
                                          <p:val>
                                            <p:strVal val="ppt_y"/>
                                          </p:val>
                                        </p:tav>
                                      </p:tavLst>
                                    </p:anim>
                                    <p:set>
                                      <p:cBhvr>
                                        <p:cTn id="39" dur="1" fill="hold">
                                          <p:stCondLst>
                                            <p:cond delay="499"/>
                                          </p:stCondLst>
                                        </p:cTn>
                                        <p:tgtEl>
                                          <p:spTgt spid="17"/>
                                        </p:tgtEl>
                                        <p:attrNameLst>
                                          <p:attrName>style.visibility</p:attrName>
                                        </p:attrNameLst>
                                      </p:cBhvr>
                                      <p:to>
                                        <p:strVal val="hidden"/>
                                      </p:to>
                                    </p:set>
                                  </p:childTnLst>
                                </p:cTn>
                              </p:par>
                              <p:par>
                                <p:cTn id="40" presetID="2" presetClass="entr" presetSubtype="2"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1+#ppt_w/2"/>
                                          </p:val>
                                        </p:tav>
                                        <p:tav tm="100000">
                                          <p:val>
                                            <p:strVal val="#ppt_x"/>
                                          </p:val>
                                        </p:tav>
                                      </p:tavLst>
                                    </p:anim>
                                    <p:anim calcmode="lin" valueType="num">
                                      <p:cBhvr additive="base">
                                        <p:cTn id="4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xit" presetSubtype="8" fill="hold" nodeType="clickEffect">
                                  <p:stCondLst>
                                    <p:cond delay="0"/>
                                  </p:stCondLst>
                                  <p:childTnLst>
                                    <p:anim calcmode="lin" valueType="num">
                                      <p:cBhvr additive="base">
                                        <p:cTn id="47" dur="500"/>
                                        <p:tgtEl>
                                          <p:spTgt spid="18"/>
                                        </p:tgtEl>
                                        <p:attrNameLst>
                                          <p:attrName>ppt_x</p:attrName>
                                        </p:attrNameLst>
                                      </p:cBhvr>
                                      <p:tavLst>
                                        <p:tav tm="0">
                                          <p:val>
                                            <p:strVal val="ppt_x"/>
                                          </p:val>
                                        </p:tav>
                                        <p:tav tm="100000">
                                          <p:val>
                                            <p:strVal val="0-ppt_w/2"/>
                                          </p:val>
                                        </p:tav>
                                      </p:tavLst>
                                    </p:anim>
                                    <p:anim calcmode="lin" valueType="num">
                                      <p:cBhvr additive="base">
                                        <p:cTn id="48" dur="500"/>
                                        <p:tgtEl>
                                          <p:spTgt spid="18"/>
                                        </p:tgtEl>
                                        <p:attrNameLst>
                                          <p:attrName>ppt_y</p:attrName>
                                        </p:attrNameLst>
                                      </p:cBhvr>
                                      <p:tavLst>
                                        <p:tav tm="0">
                                          <p:val>
                                            <p:strVal val="ppt_y"/>
                                          </p:val>
                                        </p:tav>
                                        <p:tav tm="100000">
                                          <p:val>
                                            <p:strVal val="ppt_y"/>
                                          </p:val>
                                        </p:tav>
                                      </p:tavLst>
                                    </p:anim>
                                    <p:set>
                                      <p:cBhvr>
                                        <p:cTn id="49" dur="1" fill="hold">
                                          <p:stCondLst>
                                            <p:cond delay="499"/>
                                          </p:stCondLst>
                                        </p:cTn>
                                        <p:tgtEl>
                                          <p:spTgt spid="18"/>
                                        </p:tgtEl>
                                        <p:attrNameLst>
                                          <p:attrName>style.visibility</p:attrName>
                                        </p:attrNameLst>
                                      </p:cBhvr>
                                      <p:to>
                                        <p:strVal val="hidden"/>
                                      </p:to>
                                    </p:set>
                                  </p:childTnLst>
                                </p:cTn>
                              </p:par>
                              <p:par>
                                <p:cTn id="50" presetID="2" presetClass="entr" presetSubtype="2"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1+#ppt_w/2"/>
                                          </p:val>
                                        </p:tav>
                                        <p:tav tm="100000">
                                          <p:val>
                                            <p:strVal val="#ppt_x"/>
                                          </p:val>
                                        </p:tav>
                                      </p:tavLst>
                                    </p:anim>
                                    <p:anim calcmode="lin" valueType="num">
                                      <p:cBhvr additive="base">
                                        <p:cTn id="5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工作网盘\工作杂\Office模版\IOS9 STYLE [TEMPLATE]\背景图\5.jpg"/>
          <p:cNvPicPr>
            <a:picLocks noChangeAspect="1" noChangeArrowheads="1"/>
          </p:cNvPicPr>
          <p:nvPr/>
        </p:nvPicPr>
        <p:blipFill>
          <a:blip r:embed="rId3"/>
          <a:srcRect r="25000"/>
          <a:stretch>
            <a:fillRect/>
          </a:stretch>
        </p:blipFill>
        <p:spPr bwMode="auto">
          <a:xfrm>
            <a:off x="1" y="0"/>
            <a:ext cx="9143999" cy="6858000"/>
          </a:xfrm>
          <a:prstGeom prst="rect">
            <a:avLst/>
          </a:prstGeom>
          <a:noFill/>
        </p:spPr>
      </p:pic>
      <p:sp>
        <p:nvSpPr>
          <p:cNvPr id="17" name="文本框 12"/>
          <p:cNvSpPr txBox="1"/>
          <p:nvPr/>
        </p:nvSpPr>
        <p:spPr>
          <a:xfrm>
            <a:off x="3473279" y="4516228"/>
            <a:ext cx="2441694" cy="769441"/>
          </a:xfrm>
          <a:prstGeom prst="rect">
            <a:avLst/>
          </a:prstGeom>
          <a:noFill/>
        </p:spPr>
        <p:txBody>
          <a:bodyPr wrap="none" rtlCol="0">
            <a:spAutoFit/>
          </a:bodyPr>
          <a:lstStyle>
            <a:defPPr>
              <a:defRPr lang="zh-CN"/>
            </a:defPPr>
            <a:lvl1pPr>
              <a:defRPr b="1">
                <a:solidFill>
                  <a:schemeClr val="accent1"/>
                </a:solidFill>
                <a:latin typeface="Calibri" panose="020F0502020204030204" pitchFamily="34" charset="0"/>
                <a:ea typeface="Adobe Gothic Std B" panose="020B0800000000000000" pitchFamily="34" charset="-128"/>
              </a:defRPr>
            </a:lvl1pPr>
          </a:lstStyle>
          <a:p>
            <a:pPr algn="ctr"/>
            <a:r>
              <a:rPr lang="zh-CN" altLang="en-US" sz="4400" b="0" dirty="0" smtClean="0">
                <a:solidFill>
                  <a:schemeClr val="bg1"/>
                </a:solidFill>
                <a:latin typeface="思源黑体 CN Medium" pitchFamily="34" charset="-122"/>
                <a:ea typeface="思源黑体 CN Medium" pitchFamily="34" charset="-122"/>
              </a:rPr>
              <a:t>平台价值</a:t>
            </a:r>
          </a:p>
        </p:txBody>
      </p:sp>
      <p:sp>
        <p:nvSpPr>
          <p:cNvPr id="22" name="椭圆 21"/>
          <p:cNvSpPr/>
          <p:nvPr/>
        </p:nvSpPr>
        <p:spPr>
          <a:xfrm>
            <a:off x="3384296" y="1420212"/>
            <a:ext cx="2619658" cy="2619658"/>
          </a:xfrm>
          <a:prstGeom prst="ellipse">
            <a:avLst/>
          </a:prstGeom>
          <a:solidFill>
            <a:srgbClr val="F8F9FA">
              <a:alpha val="10196"/>
            </a:srgbClr>
          </a:solidFill>
          <a:ln w="12700" cap="flat" cmpd="sng" algn="ctr">
            <a:solidFill>
              <a:srgbClr val="FFFFFF">
                <a:alpha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6000" b="0" i="0" u="none" strike="noStrike" kern="0" cap="none" spc="0" normalizeH="0" baseline="0" noProof="0" dirty="0">
              <a:ln>
                <a:noFill/>
              </a:ln>
              <a:solidFill>
                <a:sysClr val="window" lastClr="FFFFFF"/>
              </a:solidFill>
              <a:effectLst/>
              <a:uLnTx/>
              <a:uFillTx/>
              <a:latin typeface="方正兰亭超细黑简体" panose="02000000000000000000" pitchFamily="2" charset="-122"/>
              <a:ea typeface="方正兰亭超细黑简体" panose="02000000000000000000" pitchFamily="2" charset="-122"/>
              <a:cs typeface="+mn-cs"/>
            </a:endParaRPr>
          </a:p>
        </p:txBody>
      </p:sp>
      <p:sp>
        <p:nvSpPr>
          <p:cNvPr id="10" name="文本框 5"/>
          <p:cNvSpPr txBox="1"/>
          <p:nvPr/>
        </p:nvSpPr>
        <p:spPr>
          <a:xfrm>
            <a:off x="3742583" y="1760545"/>
            <a:ext cx="1903085" cy="1938992"/>
          </a:xfrm>
          <a:prstGeom prst="rect">
            <a:avLst/>
          </a:prstGeom>
          <a:noFill/>
        </p:spPr>
        <p:txBody>
          <a:bodyPr wrap="non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en-US" altLang="zh-CN" sz="12000" b="0" i="0" u="none" strike="noStrike" kern="0" cap="none" spc="300" normalizeH="0" baseline="0" noProof="0" dirty="0" smtClean="0">
                <a:ln w="28575">
                  <a:solidFill>
                    <a:sysClr val="window" lastClr="FFFFFF"/>
                  </a:solidFill>
                </a:ln>
                <a:solidFill>
                  <a:schemeClr val="bg1"/>
                </a:solidFill>
                <a:effectLst>
                  <a:innerShdw blurRad="63500" dist="50800" dir="18900000">
                    <a:prstClr val="black">
                      <a:alpha val="50000"/>
                    </a:prstClr>
                  </a:innerShdw>
                </a:effectLst>
                <a:uLnTx/>
                <a:uFillTx/>
                <a:latin typeface="Impact" panose="020B0806030902050204" pitchFamily="34" charset="0"/>
              </a:rPr>
              <a:t>04</a:t>
            </a:r>
            <a:endParaRPr kumimoji="0" lang="zh-CN" altLang="en-US" sz="12000" b="0" i="0" u="none" strike="noStrike" kern="0" cap="none" spc="300" normalizeH="0" baseline="0" noProof="0" dirty="0">
              <a:ln w="28575">
                <a:solidFill>
                  <a:sysClr val="window" lastClr="FFFFFF"/>
                </a:solidFill>
              </a:ln>
              <a:solidFill>
                <a:schemeClr val="bg1"/>
              </a:solidFill>
              <a:effectLst>
                <a:innerShdw blurRad="63500" dist="50800" dir="18900000">
                  <a:prstClr val="black">
                    <a:alpha val="50000"/>
                  </a:prstClr>
                </a:innerShdw>
              </a:effectLst>
              <a:uLnTx/>
              <a:uFillTx/>
              <a:latin typeface="Impact" panose="020B0806030902050204" pitchFamily="34" charset="0"/>
            </a:endParaRPr>
          </a:p>
        </p:txBody>
      </p:sp>
      <p:sp>
        <p:nvSpPr>
          <p:cNvPr id="23" name="矩形 22"/>
          <p:cNvSpPr/>
          <p:nvPr/>
        </p:nvSpPr>
        <p:spPr>
          <a:xfrm>
            <a:off x="4021225" y="5419004"/>
            <a:ext cx="193937" cy="177939"/>
          </a:xfrm>
          <a:prstGeom prst="rect">
            <a:avLst/>
          </a:prstGeom>
          <a:solidFill>
            <a:srgbClr val="F8F8F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424124" y="5419004"/>
            <a:ext cx="193937" cy="177939"/>
          </a:xfrm>
          <a:prstGeom prst="rect">
            <a:avLst/>
          </a:prstGeom>
          <a:solidFill>
            <a:srgbClr val="F8F8F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827023" y="5419004"/>
            <a:ext cx="193937" cy="177939"/>
          </a:xfrm>
          <a:prstGeom prst="rect">
            <a:avLst/>
          </a:prstGeom>
          <a:solidFill>
            <a:srgbClr val="F8F8F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229923" y="5419004"/>
            <a:ext cx="193937" cy="177939"/>
          </a:xfrm>
          <a:prstGeom prst="rect">
            <a:avLst/>
          </a:prstGeom>
          <a:solidFill>
            <a:srgbClr val="F8F8F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4686" y="2635756"/>
            <a:ext cx="5608320" cy="3385615"/>
          </a:xfrm>
          <a:prstGeom prst="rect">
            <a:avLst/>
          </a:prstGeom>
          <a:ln>
            <a:noFill/>
          </a:ln>
          <a:effectLst>
            <a:outerShdw blurRad="190500" algn="tl" rotWithShape="0">
              <a:srgbClr val="000000">
                <a:alpha val="70000"/>
              </a:srgbClr>
            </a:outerShdw>
          </a:effectLst>
        </p:spPr>
      </p:pic>
      <p:sp>
        <p:nvSpPr>
          <p:cNvPr id="2" name="文本框 4"/>
          <p:cNvSpPr txBox="1"/>
          <p:nvPr/>
        </p:nvSpPr>
        <p:spPr>
          <a:xfrm>
            <a:off x="943285" y="406781"/>
            <a:ext cx="1976534" cy="407291"/>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平台简介</a:t>
            </a:r>
          </a:p>
        </p:txBody>
      </p:sp>
      <p:sp>
        <p:nvSpPr>
          <p:cNvPr id="3" name="矩形 2"/>
          <p:cNvSpPr/>
          <p:nvPr/>
        </p:nvSpPr>
        <p:spPr>
          <a:xfrm>
            <a:off x="436458"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1</a:t>
            </a:r>
            <a:endParaRPr kumimoji="1" lang="zh-CN" altLang="en-US" sz="2300" b="1" dirty="0">
              <a:solidFill>
                <a:srgbClr val="1B2135"/>
              </a:solidFill>
              <a:latin typeface="Calibri"/>
              <a:ea typeface="宋体"/>
            </a:endParaRPr>
          </a:p>
        </p:txBody>
      </p:sp>
      <p:sp>
        <p:nvSpPr>
          <p:cNvPr id="6" name="矩形 5"/>
          <p:cNvSpPr/>
          <p:nvPr/>
        </p:nvSpPr>
        <p:spPr>
          <a:xfrm>
            <a:off x="436458" y="1034938"/>
            <a:ext cx="8205737" cy="1338828"/>
          </a:xfrm>
          <a:prstGeom prst="rect">
            <a:avLst/>
          </a:prstGeom>
        </p:spPr>
        <p:txBody>
          <a:bodyPr wrap="square">
            <a:spAutoFit/>
          </a:bodyPr>
          <a:lstStyle/>
          <a:p>
            <a:pPr lvl="0" defTabSz="914400">
              <a:lnSpc>
                <a:spcPct val="200000"/>
              </a:lnSpc>
              <a:defRPr/>
            </a:pPr>
            <a:r>
              <a:rPr lang="zh-CN" altLang="en-US" kern="0" dirty="0" smtClean="0">
                <a:solidFill>
                  <a:srgbClr val="029BD7"/>
                </a:solidFill>
                <a:latin typeface="思源黑体 CN Heavy" pitchFamily="34" charset="-122"/>
                <a:ea typeface="思源黑体 CN Heavy" pitchFamily="34" charset="-122"/>
                <a:cs typeface="Arial" pitchFamily="34" charset="0"/>
              </a:rPr>
              <a:t>中文期刊</a:t>
            </a:r>
            <a:r>
              <a:rPr lang="en-US" altLang="zh-CN" kern="0" dirty="0" smtClean="0">
                <a:solidFill>
                  <a:srgbClr val="029BD7"/>
                </a:solidFill>
                <a:latin typeface="思源黑体 CN Heavy" pitchFamily="34" charset="-122"/>
                <a:ea typeface="思源黑体 CN Heavy" pitchFamily="34" charset="-122"/>
                <a:cs typeface="Arial" pitchFamily="34" charset="0"/>
              </a:rPr>
              <a:t>(V6.5) </a:t>
            </a:r>
            <a:r>
              <a:rPr lang="zh-CN" altLang="en-US" kern="0" dirty="0" smtClean="0">
                <a:solidFill>
                  <a:srgbClr val="029BD7"/>
                </a:solidFill>
                <a:latin typeface="思源黑体 CN Heavy" pitchFamily="34" charset="-122"/>
                <a:ea typeface="思源黑体 CN Heavy" pitchFamily="34" charset="-122"/>
                <a:cs typeface="Arial" pitchFamily="34" charset="0"/>
              </a:rPr>
              <a:t>是我们 </a:t>
            </a:r>
            <a:r>
              <a:rPr lang="en-US" altLang="zh-CN" kern="0" dirty="0" smtClean="0">
                <a:solidFill>
                  <a:srgbClr val="029BD7"/>
                </a:solidFill>
                <a:latin typeface="思源黑体 CN Heavy" pitchFamily="34" charset="-122"/>
                <a:ea typeface="思源黑体 CN Heavy" pitchFamily="34" charset="-122"/>
                <a:cs typeface="Arial" pitchFamily="34" charset="0"/>
              </a:rPr>
              <a:t>90% </a:t>
            </a:r>
            <a:r>
              <a:rPr lang="zh-CN" altLang="en-US" kern="0" dirty="0" smtClean="0">
                <a:solidFill>
                  <a:srgbClr val="029BD7"/>
                </a:solidFill>
                <a:latin typeface="思源黑体 CN Heavy" pitchFamily="34" charset="-122"/>
                <a:ea typeface="思源黑体 CN Heavy" pitchFamily="34" charset="-122"/>
                <a:cs typeface="Arial" pitchFamily="34" charset="0"/>
              </a:rPr>
              <a:t>客户单位目前使用的平台版本。</a:t>
            </a:r>
            <a:endParaRPr lang="en-US" altLang="zh-CN" kern="0" dirty="0" smtClean="0">
              <a:solidFill>
                <a:srgbClr val="029BD7"/>
              </a:solidFill>
              <a:latin typeface="思源黑体 CN Heavy" pitchFamily="34" charset="-122"/>
              <a:ea typeface="思源黑体 CN Heavy" pitchFamily="34" charset="-122"/>
              <a:cs typeface="Arial" pitchFamily="34" charset="0"/>
            </a:endParaRPr>
          </a:p>
          <a:p>
            <a:pPr lvl="0" defTabSz="914400">
              <a:lnSpc>
                <a:spcPct val="150000"/>
              </a:lnSpc>
              <a:defRPr/>
            </a:pPr>
            <a:r>
              <a:rPr lang="zh-CN" altLang="en-US" sz="1500" kern="0" dirty="0" smtClean="0">
                <a:solidFill>
                  <a:sysClr val="windowText" lastClr="000000">
                    <a:lumMod val="75000"/>
                    <a:lumOff val="25000"/>
                  </a:sysClr>
                </a:solidFill>
                <a:latin typeface="思源黑体 CN Medium" pitchFamily="34" charset="-122"/>
                <a:ea typeface="思源黑体 CN Medium" pitchFamily="34" charset="-122"/>
                <a:cs typeface="Arial" pitchFamily="34" charset="0"/>
              </a:rPr>
              <a:t>图书馆电子资源类型已经极大丰富，但期刊仍然是价值最高的连续动态的出版物。中文期刊产品仍然是图书馆最为常用的电子资源。针对用户的反馈，我们对中文期刊平台做了全面的产品升级。</a:t>
            </a:r>
          </a:p>
        </p:txBody>
      </p:sp>
      <p:sp>
        <p:nvSpPr>
          <p:cNvPr id="9" name="椭圆 8"/>
          <p:cNvSpPr/>
          <p:nvPr/>
        </p:nvSpPr>
        <p:spPr>
          <a:xfrm>
            <a:off x="6500119" y="3543300"/>
            <a:ext cx="2311400" cy="2311400"/>
          </a:xfrm>
          <a:prstGeom prst="ellipse">
            <a:avLst/>
          </a:prstGeom>
          <a:noFill/>
          <a:ln w="762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 name="矩形 9"/>
          <p:cNvSpPr/>
          <p:nvPr/>
        </p:nvSpPr>
        <p:spPr>
          <a:xfrm rot="19541340">
            <a:off x="6861152" y="3879308"/>
            <a:ext cx="1559562" cy="1631216"/>
          </a:xfrm>
          <a:prstGeom prst="rect">
            <a:avLst/>
          </a:prstGeom>
        </p:spPr>
        <p:txBody>
          <a:bodyPr wrap="square">
            <a:spAutoFit/>
          </a:bodyPr>
          <a:lstStyle/>
          <a:p>
            <a:pPr algn="ctr"/>
            <a:r>
              <a:rPr lang="zh-CN" altLang="en-US" sz="10000" kern="0" dirty="0" smtClean="0">
                <a:solidFill>
                  <a:srgbClr val="029BD7"/>
                </a:solidFill>
                <a:latin typeface="思源黑体 CN Heavy" pitchFamily="34" charset="-122"/>
                <a:ea typeface="思源黑体 CN Heavy" pitchFamily="34" charset="-122"/>
                <a:cs typeface="Arial" pitchFamily="34" charset="0"/>
              </a:rPr>
              <a:t>旧 </a:t>
            </a:r>
            <a:endParaRPr lang="zh-CN" altLang="en-US" sz="10000" dirty="0"/>
          </a:p>
        </p:txBody>
      </p:sp>
    </p:spTree>
  </p:cSld>
  <p:clrMapOvr>
    <a:masterClrMapping/>
  </p:clrMapOvr>
  <p:transition>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 name="直接连接符 57"/>
          <p:cNvCxnSpPr/>
          <p:nvPr/>
        </p:nvCxnSpPr>
        <p:spPr>
          <a:xfrm>
            <a:off x="1579642" y="2601395"/>
            <a:ext cx="0" cy="1471031"/>
          </a:xfrm>
          <a:prstGeom prst="line">
            <a:avLst/>
          </a:prstGeom>
          <a:ln>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8" name="直接连接符 58"/>
          <p:cNvCxnSpPr/>
          <p:nvPr/>
        </p:nvCxnSpPr>
        <p:spPr>
          <a:xfrm>
            <a:off x="3591442" y="2601395"/>
            <a:ext cx="0" cy="1471031"/>
          </a:xfrm>
          <a:prstGeom prst="line">
            <a:avLst/>
          </a:prstGeom>
          <a:ln>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9" name="直接连接符 59"/>
          <p:cNvCxnSpPr/>
          <p:nvPr/>
        </p:nvCxnSpPr>
        <p:spPr>
          <a:xfrm>
            <a:off x="5605217" y="2601395"/>
            <a:ext cx="0" cy="1471031"/>
          </a:xfrm>
          <a:prstGeom prst="line">
            <a:avLst/>
          </a:prstGeom>
          <a:ln>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0" name="直接连接符 60"/>
          <p:cNvCxnSpPr/>
          <p:nvPr/>
        </p:nvCxnSpPr>
        <p:spPr>
          <a:xfrm>
            <a:off x="7618991" y="2601395"/>
            <a:ext cx="0" cy="1471031"/>
          </a:xfrm>
          <a:prstGeom prst="line">
            <a:avLst/>
          </a:prstGeom>
          <a:ln>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101" name="椭圆 100"/>
          <p:cNvSpPr>
            <a:spLocks noChangeAspect="1"/>
          </p:cNvSpPr>
          <p:nvPr/>
        </p:nvSpPr>
        <p:spPr>
          <a:xfrm>
            <a:off x="817824" y="1298230"/>
            <a:ext cx="1523633" cy="1523633"/>
          </a:xfrm>
          <a:prstGeom prst="ellipse">
            <a:avLst/>
          </a:prstGeom>
          <a:solidFill>
            <a:srgbClr val="1B2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a:spLocks noChangeAspect="1"/>
          </p:cNvSpPr>
          <p:nvPr/>
        </p:nvSpPr>
        <p:spPr>
          <a:xfrm>
            <a:off x="2829626" y="1298230"/>
            <a:ext cx="1523633" cy="1523633"/>
          </a:xfrm>
          <a:prstGeom prst="ellipse">
            <a:avLst/>
          </a:prstGeom>
          <a:solidFill>
            <a:srgbClr val="00B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a:spLocks noChangeAspect="1"/>
          </p:cNvSpPr>
          <p:nvPr/>
        </p:nvSpPr>
        <p:spPr>
          <a:xfrm>
            <a:off x="4841428" y="1298230"/>
            <a:ext cx="1523633" cy="1523633"/>
          </a:xfrm>
          <a:prstGeom prst="ellipse">
            <a:avLst/>
          </a:prstGeom>
          <a:solidFill>
            <a:srgbClr val="1B2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a:spLocks noChangeAspect="1"/>
          </p:cNvSpPr>
          <p:nvPr/>
        </p:nvSpPr>
        <p:spPr>
          <a:xfrm>
            <a:off x="6853229" y="1298230"/>
            <a:ext cx="1523633" cy="1523633"/>
          </a:xfrm>
          <a:prstGeom prst="ellipse">
            <a:avLst/>
          </a:prstGeom>
          <a:solidFill>
            <a:srgbClr val="00B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燕尾形 104"/>
          <p:cNvSpPr/>
          <p:nvPr/>
        </p:nvSpPr>
        <p:spPr>
          <a:xfrm>
            <a:off x="474514" y="3150988"/>
            <a:ext cx="2210254" cy="460718"/>
          </a:xfrm>
          <a:prstGeom prst="chevron">
            <a:avLst/>
          </a:prstGeom>
          <a:solidFill>
            <a:srgbClr val="1B2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b="1" dirty="0">
              <a:solidFill>
                <a:prstClr val="black">
                  <a:lumMod val="75000"/>
                  <a:lumOff val="25000"/>
                </a:prstClr>
              </a:solidFill>
            </a:endParaRPr>
          </a:p>
        </p:txBody>
      </p:sp>
      <p:sp>
        <p:nvSpPr>
          <p:cNvPr id="106" name="燕尾形 105"/>
          <p:cNvSpPr/>
          <p:nvPr/>
        </p:nvSpPr>
        <p:spPr>
          <a:xfrm>
            <a:off x="2486316" y="3150988"/>
            <a:ext cx="2210254" cy="46071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107" name="燕尾形 106"/>
          <p:cNvSpPr/>
          <p:nvPr/>
        </p:nvSpPr>
        <p:spPr>
          <a:xfrm>
            <a:off x="4498117" y="3150987"/>
            <a:ext cx="2210254" cy="460718"/>
          </a:xfrm>
          <a:prstGeom prst="chevron">
            <a:avLst/>
          </a:prstGeom>
          <a:solidFill>
            <a:srgbClr val="1B2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108" name="燕尾形 107"/>
          <p:cNvSpPr/>
          <p:nvPr/>
        </p:nvSpPr>
        <p:spPr>
          <a:xfrm>
            <a:off x="6509919" y="3150986"/>
            <a:ext cx="2210254" cy="46071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109" name="文本框 8"/>
          <p:cNvSpPr txBox="1"/>
          <p:nvPr/>
        </p:nvSpPr>
        <p:spPr>
          <a:xfrm>
            <a:off x="617742" y="4374648"/>
            <a:ext cx="1944237" cy="182357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a:lnSpc>
                <a:spcPct val="150000"/>
              </a:lnSpc>
            </a:pPr>
            <a:r>
              <a:rPr lang="zh-CN" altLang="en-US" sz="1500" dirty="0" smtClean="0">
                <a:solidFill>
                  <a:srgbClr val="000000"/>
                </a:solidFill>
                <a:latin typeface="思源黑体 CN Medium" pitchFamily="34" charset="-122"/>
                <a:ea typeface="思源黑体 CN Medium" pitchFamily="34" charset="-122"/>
              </a:rPr>
              <a:t>智能的文献检索系统</a:t>
            </a:r>
          </a:p>
          <a:p>
            <a:pPr lvl="0" defTabSz="457200">
              <a:lnSpc>
                <a:spcPct val="150000"/>
              </a:lnSpc>
            </a:pPr>
            <a:r>
              <a:rPr lang="zh-CN" altLang="en-US" sz="1500" dirty="0" smtClean="0">
                <a:solidFill>
                  <a:srgbClr val="000000"/>
                </a:solidFill>
                <a:latin typeface="思源黑体 CN Medium" pitchFamily="34" charset="-122"/>
                <a:ea typeface="思源黑体 CN Medium" pitchFamily="34" charset="-122"/>
              </a:rPr>
              <a:t>灵活的聚类组配方式</a:t>
            </a:r>
          </a:p>
          <a:p>
            <a:pPr lvl="0" defTabSz="457200">
              <a:lnSpc>
                <a:spcPct val="150000"/>
              </a:lnSpc>
            </a:pPr>
            <a:r>
              <a:rPr lang="zh-CN" altLang="en-US" sz="1500" dirty="0" smtClean="0">
                <a:solidFill>
                  <a:srgbClr val="000000"/>
                </a:solidFill>
                <a:latin typeface="思源黑体 CN Medium" pitchFamily="34" charset="-122"/>
                <a:ea typeface="思源黑体 CN Medium" pitchFamily="34" charset="-122"/>
              </a:rPr>
              <a:t>深入的引文分布追踪</a:t>
            </a:r>
          </a:p>
          <a:p>
            <a:pPr lvl="0" defTabSz="457200">
              <a:lnSpc>
                <a:spcPct val="150000"/>
              </a:lnSpc>
            </a:pPr>
            <a:r>
              <a:rPr lang="zh-CN" altLang="en-US" sz="1500" dirty="0" smtClean="0">
                <a:solidFill>
                  <a:srgbClr val="000000"/>
                </a:solidFill>
                <a:latin typeface="思源黑体 CN Medium" pitchFamily="34" charset="-122"/>
                <a:ea typeface="思源黑体 CN Medium" pitchFamily="34" charset="-122"/>
              </a:rPr>
              <a:t>详尽的计量分析报告</a:t>
            </a:r>
          </a:p>
          <a:p>
            <a:pPr lvl="0" defTabSz="457200">
              <a:lnSpc>
                <a:spcPct val="150000"/>
              </a:lnSpc>
            </a:pPr>
            <a:r>
              <a:rPr lang="zh-CN" altLang="en-US" sz="1500" dirty="0" smtClean="0">
                <a:solidFill>
                  <a:srgbClr val="000000"/>
                </a:solidFill>
                <a:latin typeface="思源黑体 CN Medium" pitchFamily="34" charset="-122"/>
                <a:ea typeface="思源黑体 CN Medium" pitchFamily="34" charset="-122"/>
              </a:rPr>
              <a:t>精确的对象数据对比</a:t>
            </a:r>
            <a:endParaRPr lang="zh-CN" altLang="en-US" sz="1500" dirty="0">
              <a:solidFill>
                <a:srgbClr val="000000"/>
              </a:solidFill>
              <a:latin typeface="思源黑体 CN Medium" pitchFamily="34" charset="-122"/>
              <a:ea typeface="思源黑体 CN Medium" pitchFamily="34" charset="-122"/>
            </a:endParaRPr>
          </a:p>
        </p:txBody>
      </p:sp>
      <p:sp>
        <p:nvSpPr>
          <p:cNvPr id="113" name="文本框 22"/>
          <p:cNvSpPr txBox="1"/>
          <p:nvPr/>
        </p:nvSpPr>
        <p:spPr>
          <a:xfrm>
            <a:off x="1034024" y="1433637"/>
            <a:ext cx="1082348" cy="1169551"/>
          </a:xfrm>
          <a:prstGeom prst="rect">
            <a:avLst/>
          </a:prstGeom>
          <a:noFill/>
        </p:spPr>
        <p:txBody>
          <a:bodyPr wrap="none" rtlCol="0">
            <a:spAutoFit/>
          </a:bodyPr>
          <a:lstStyle/>
          <a:p>
            <a:pPr algn="ctr"/>
            <a:r>
              <a:rPr kumimoji="1" lang="zh-CN" altLang="en-US" sz="3500" b="1" dirty="0" smtClean="0">
                <a:solidFill>
                  <a:schemeClr val="bg1"/>
                </a:solidFill>
              </a:rPr>
              <a:t>我们</a:t>
            </a:r>
            <a:endParaRPr kumimoji="1" lang="en-US" altLang="zh-CN" sz="3500" b="1" dirty="0" smtClean="0">
              <a:solidFill>
                <a:schemeClr val="bg1"/>
              </a:solidFill>
            </a:endParaRPr>
          </a:p>
          <a:p>
            <a:pPr algn="ctr"/>
            <a:r>
              <a:rPr kumimoji="1" lang="zh-CN" altLang="en-US" sz="3500" b="1" dirty="0" smtClean="0">
                <a:solidFill>
                  <a:schemeClr val="bg1"/>
                </a:solidFill>
              </a:rPr>
              <a:t>提供</a:t>
            </a:r>
            <a:endParaRPr kumimoji="1" lang="zh-CN" altLang="en-US" sz="3500" b="1" dirty="0">
              <a:solidFill>
                <a:schemeClr val="bg1"/>
              </a:solidFill>
            </a:endParaRPr>
          </a:p>
        </p:txBody>
      </p:sp>
      <p:sp>
        <p:nvSpPr>
          <p:cNvPr id="122" name="文本框 22"/>
          <p:cNvSpPr txBox="1"/>
          <p:nvPr/>
        </p:nvSpPr>
        <p:spPr>
          <a:xfrm>
            <a:off x="3050268" y="1433637"/>
            <a:ext cx="1082348" cy="1169551"/>
          </a:xfrm>
          <a:prstGeom prst="rect">
            <a:avLst/>
          </a:prstGeom>
          <a:noFill/>
        </p:spPr>
        <p:txBody>
          <a:bodyPr wrap="none" rtlCol="0">
            <a:spAutoFit/>
          </a:bodyPr>
          <a:lstStyle/>
          <a:p>
            <a:pPr algn="ctr"/>
            <a:r>
              <a:rPr kumimoji="1" lang="zh-CN" altLang="en-US" sz="3500" b="1" dirty="0" smtClean="0">
                <a:solidFill>
                  <a:schemeClr val="bg1"/>
                </a:solidFill>
              </a:rPr>
              <a:t>用户</a:t>
            </a:r>
            <a:endParaRPr kumimoji="1" lang="en-US" altLang="zh-CN" sz="3500" b="1" dirty="0" smtClean="0">
              <a:solidFill>
                <a:schemeClr val="bg1"/>
              </a:solidFill>
            </a:endParaRPr>
          </a:p>
          <a:p>
            <a:pPr algn="ctr"/>
            <a:r>
              <a:rPr kumimoji="1" lang="zh-CN" altLang="en-US" sz="3500" b="1" dirty="0" smtClean="0">
                <a:solidFill>
                  <a:schemeClr val="bg1"/>
                </a:solidFill>
              </a:rPr>
              <a:t>获得</a:t>
            </a:r>
            <a:endParaRPr kumimoji="1" lang="zh-CN" altLang="en-US" sz="3500" b="1" dirty="0">
              <a:solidFill>
                <a:schemeClr val="bg1"/>
              </a:solidFill>
            </a:endParaRPr>
          </a:p>
        </p:txBody>
      </p:sp>
      <p:sp>
        <p:nvSpPr>
          <p:cNvPr id="123" name="文本框 22"/>
          <p:cNvSpPr txBox="1"/>
          <p:nvPr/>
        </p:nvSpPr>
        <p:spPr>
          <a:xfrm>
            <a:off x="5064043" y="1433637"/>
            <a:ext cx="1082348" cy="1169551"/>
          </a:xfrm>
          <a:prstGeom prst="rect">
            <a:avLst/>
          </a:prstGeom>
          <a:noFill/>
        </p:spPr>
        <p:txBody>
          <a:bodyPr wrap="none" rtlCol="0">
            <a:spAutoFit/>
          </a:bodyPr>
          <a:lstStyle/>
          <a:p>
            <a:pPr algn="ctr"/>
            <a:r>
              <a:rPr kumimoji="1" lang="zh-CN" altLang="en-US" sz="3500" b="1" dirty="0" smtClean="0">
                <a:solidFill>
                  <a:schemeClr val="bg1"/>
                </a:solidFill>
              </a:rPr>
              <a:t>我们</a:t>
            </a:r>
            <a:endParaRPr kumimoji="1" lang="en-US" altLang="zh-CN" sz="3500" b="1" dirty="0" smtClean="0">
              <a:solidFill>
                <a:schemeClr val="bg1"/>
              </a:solidFill>
            </a:endParaRPr>
          </a:p>
          <a:p>
            <a:pPr algn="ctr"/>
            <a:r>
              <a:rPr kumimoji="1" lang="zh-CN" altLang="en-US" sz="3500" b="1" dirty="0" smtClean="0">
                <a:solidFill>
                  <a:schemeClr val="bg1"/>
                </a:solidFill>
              </a:rPr>
              <a:t>提供</a:t>
            </a:r>
            <a:endParaRPr kumimoji="1" lang="zh-CN" altLang="en-US" sz="3500" b="1" dirty="0">
              <a:solidFill>
                <a:schemeClr val="bg1"/>
              </a:solidFill>
            </a:endParaRPr>
          </a:p>
        </p:txBody>
      </p:sp>
      <p:sp>
        <p:nvSpPr>
          <p:cNvPr id="124" name="文本框 22"/>
          <p:cNvSpPr txBox="1"/>
          <p:nvPr/>
        </p:nvSpPr>
        <p:spPr>
          <a:xfrm>
            <a:off x="7077817" y="1433637"/>
            <a:ext cx="1082348" cy="1169551"/>
          </a:xfrm>
          <a:prstGeom prst="rect">
            <a:avLst/>
          </a:prstGeom>
          <a:noFill/>
        </p:spPr>
        <p:txBody>
          <a:bodyPr wrap="none" rtlCol="0">
            <a:spAutoFit/>
          </a:bodyPr>
          <a:lstStyle/>
          <a:p>
            <a:pPr algn="ctr"/>
            <a:r>
              <a:rPr kumimoji="1" lang="zh-CN" altLang="en-US" sz="3500" b="1" dirty="0" smtClean="0">
                <a:solidFill>
                  <a:schemeClr val="bg1"/>
                </a:solidFill>
              </a:rPr>
              <a:t>用户</a:t>
            </a:r>
            <a:endParaRPr kumimoji="1" lang="en-US" altLang="zh-CN" sz="3500" b="1" dirty="0" smtClean="0">
              <a:solidFill>
                <a:schemeClr val="bg1"/>
              </a:solidFill>
            </a:endParaRPr>
          </a:p>
          <a:p>
            <a:pPr algn="ctr"/>
            <a:r>
              <a:rPr kumimoji="1" lang="zh-CN" altLang="en-US" sz="3500" b="1" dirty="0" smtClean="0">
                <a:solidFill>
                  <a:schemeClr val="bg1"/>
                </a:solidFill>
              </a:rPr>
              <a:t>获得</a:t>
            </a:r>
            <a:endParaRPr kumimoji="1" lang="zh-CN" altLang="en-US" sz="3500" b="1" dirty="0">
              <a:solidFill>
                <a:schemeClr val="bg1"/>
              </a:solidFill>
            </a:endParaRPr>
          </a:p>
        </p:txBody>
      </p:sp>
      <p:sp>
        <p:nvSpPr>
          <p:cNvPr id="125" name="文本框 4"/>
          <p:cNvSpPr txBox="1"/>
          <p:nvPr/>
        </p:nvSpPr>
        <p:spPr>
          <a:xfrm>
            <a:off x="899742" y="406781"/>
            <a:ext cx="3831724" cy="407291"/>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平台价值</a:t>
            </a:r>
          </a:p>
        </p:txBody>
      </p:sp>
      <p:sp>
        <p:nvSpPr>
          <p:cNvPr id="126" name="矩形 125"/>
          <p:cNvSpPr/>
          <p:nvPr/>
        </p:nvSpPr>
        <p:spPr>
          <a:xfrm>
            <a:off x="392916"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4</a:t>
            </a:r>
            <a:endParaRPr kumimoji="1" lang="zh-CN" altLang="en-US" sz="2300" b="1" dirty="0">
              <a:solidFill>
                <a:srgbClr val="1B2135"/>
              </a:solidFill>
              <a:latin typeface="Calibri"/>
              <a:ea typeface="宋体"/>
            </a:endParaRPr>
          </a:p>
        </p:txBody>
      </p:sp>
      <p:sp>
        <p:nvSpPr>
          <p:cNvPr id="127" name="文本框 8"/>
          <p:cNvSpPr txBox="1"/>
          <p:nvPr/>
        </p:nvSpPr>
        <p:spPr>
          <a:xfrm>
            <a:off x="2619323" y="4374648"/>
            <a:ext cx="1944237" cy="182357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a:lnSpc>
                <a:spcPct val="150000"/>
              </a:lnSpc>
            </a:pPr>
            <a:r>
              <a:rPr lang="zh-CN" altLang="en-US" sz="1500" dirty="0" smtClean="0">
                <a:solidFill>
                  <a:schemeClr val="tx2"/>
                </a:solidFill>
                <a:latin typeface="思源黑体 CN Medium" pitchFamily="34" charset="-122"/>
                <a:ea typeface="思源黑体 CN Medium" pitchFamily="34" charset="-122"/>
              </a:rPr>
              <a:t>资源的快速准确定位</a:t>
            </a:r>
          </a:p>
          <a:p>
            <a:pPr lvl="0" defTabSz="457200">
              <a:lnSpc>
                <a:spcPct val="150000"/>
              </a:lnSpc>
            </a:pPr>
            <a:r>
              <a:rPr lang="zh-CN" altLang="en-US" sz="1500" dirty="0" smtClean="0">
                <a:solidFill>
                  <a:schemeClr val="tx2"/>
                </a:solidFill>
                <a:latin typeface="思源黑体 CN Medium" pitchFamily="34" charset="-122"/>
                <a:ea typeface="思源黑体 CN Medium" pitchFamily="34" charset="-122"/>
              </a:rPr>
              <a:t>多面的资源筛选方式</a:t>
            </a:r>
          </a:p>
          <a:p>
            <a:pPr lvl="0" defTabSz="457200">
              <a:lnSpc>
                <a:spcPct val="150000"/>
              </a:lnSpc>
            </a:pPr>
            <a:r>
              <a:rPr lang="zh-CN" altLang="en-US" sz="1500" dirty="0" smtClean="0">
                <a:solidFill>
                  <a:schemeClr val="tx2"/>
                </a:solidFill>
                <a:latin typeface="思源黑体 CN Medium" pitchFamily="34" charset="-122"/>
                <a:ea typeface="思源黑体 CN Medium" pitchFamily="34" charset="-122"/>
              </a:rPr>
              <a:t>准确的课题趋势分析</a:t>
            </a:r>
          </a:p>
          <a:p>
            <a:pPr lvl="0" defTabSz="457200">
              <a:lnSpc>
                <a:spcPct val="150000"/>
              </a:lnSpc>
            </a:pPr>
            <a:r>
              <a:rPr lang="zh-CN" altLang="en-US" sz="1500" dirty="0" smtClean="0">
                <a:solidFill>
                  <a:schemeClr val="tx2"/>
                </a:solidFill>
                <a:latin typeface="思源黑体 CN Medium" pitchFamily="34" charset="-122"/>
                <a:ea typeface="思源黑体 CN Medium" pitchFamily="34" charset="-122"/>
              </a:rPr>
              <a:t>热点领域的前沿成果</a:t>
            </a:r>
          </a:p>
          <a:p>
            <a:pPr lvl="0" defTabSz="457200">
              <a:lnSpc>
                <a:spcPct val="150000"/>
              </a:lnSpc>
            </a:pPr>
            <a:r>
              <a:rPr lang="zh-CN" altLang="en-US" sz="1500" dirty="0" smtClean="0">
                <a:solidFill>
                  <a:schemeClr val="tx2"/>
                </a:solidFill>
                <a:latin typeface="思源黑体 CN Medium" pitchFamily="34" charset="-122"/>
                <a:ea typeface="思源黑体 CN Medium" pitchFamily="34" charset="-122"/>
              </a:rPr>
              <a:t>严密的学术链条分析</a:t>
            </a:r>
          </a:p>
        </p:txBody>
      </p:sp>
      <p:sp>
        <p:nvSpPr>
          <p:cNvPr id="128" name="文本框 8"/>
          <p:cNvSpPr txBox="1"/>
          <p:nvPr/>
        </p:nvSpPr>
        <p:spPr>
          <a:xfrm>
            <a:off x="4645290" y="4374648"/>
            <a:ext cx="1944237" cy="14773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a:lnSpc>
                <a:spcPct val="150000"/>
              </a:lnSpc>
            </a:pPr>
            <a:r>
              <a:rPr lang="zh-CN" altLang="en-US" sz="1500" dirty="0" smtClean="0">
                <a:solidFill>
                  <a:srgbClr val="000000"/>
                </a:solidFill>
                <a:latin typeface="思源黑体 CN Medium" pitchFamily="34" charset="-122"/>
                <a:ea typeface="思源黑体 CN Medium" pitchFamily="34" charset="-122"/>
              </a:rPr>
              <a:t>完善的全文保障服务</a:t>
            </a:r>
          </a:p>
          <a:p>
            <a:pPr lvl="0" defTabSz="457200">
              <a:lnSpc>
                <a:spcPct val="150000"/>
              </a:lnSpc>
            </a:pPr>
            <a:r>
              <a:rPr lang="zh-CN" altLang="en-US" sz="1500" dirty="0" smtClean="0">
                <a:solidFill>
                  <a:srgbClr val="000000"/>
                </a:solidFill>
                <a:latin typeface="思源黑体 CN Medium" pitchFamily="34" charset="-122"/>
                <a:ea typeface="思源黑体 CN Medium" pitchFamily="34" charset="-122"/>
              </a:rPr>
              <a:t>良好的阅读预览体验</a:t>
            </a:r>
          </a:p>
          <a:p>
            <a:pPr lvl="0" defTabSz="457200">
              <a:lnSpc>
                <a:spcPct val="150000"/>
              </a:lnSpc>
            </a:pPr>
            <a:r>
              <a:rPr lang="zh-CN" altLang="en-US" sz="1500" dirty="0" smtClean="0">
                <a:solidFill>
                  <a:srgbClr val="000000"/>
                </a:solidFill>
                <a:latin typeface="思源黑体 CN Medium" pitchFamily="34" charset="-122"/>
                <a:ea typeface="思源黑体 CN Medium" pitchFamily="34" charset="-122"/>
              </a:rPr>
              <a:t>强大的底层架构支持</a:t>
            </a:r>
          </a:p>
          <a:p>
            <a:pPr lvl="0" defTabSz="457200">
              <a:lnSpc>
                <a:spcPct val="150000"/>
              </a:lnSpc>
            </a:pPr>
            <a:r>
              <a:rPr lang="zh-CN" altLang="en-US" sz="1500" dirty="0" smtClean="0">
                <a:solidFill>
                  <a:srgbClr val="000000"/>
                </a:solidFill>
                <a:latin typeface="思源黑体 CN Medium" pitchFamily="34" charset="-122"/>
                <a:ea typeface="思源黑体 CN Medium" pitchFamily="34" charset="-122"/>
              </a:rPr>
              <a:t>多样的设备云端共享</a:t>
            </a:r>
          </a:p>
        </p:txBody>
      </p:sp>
      <p:sp>
        <p:nvSpPr>
          <p:cNvPr id="129" name="文本框 8"/>
          <p:cNvSpPr txBox="1"/>
          <p:nvPr/>
        </p:nvSpPr>
        <p:spPr>
          <a:xfrm>
            <a:off x="6646871" y="4374648"/>
            <a:ext cx="1944237" cy="14773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a:lnSpc>
                <a:spcPct val="150000"/>
              </a:lnSpc>
            </a:pPr>
            <a:r>
              <a:rPr lang="zh-CN" altLang="en-US" sz="1500" dirty="0" smtClean="0">
                <a:solidFill>
                  <a:schemeClr val="tx2"/>
                </a:solidFill>
                <a:latin typeface="思源黑体 CN Medium" pitchFamily="34" charset="-122"/>
                <a:ea typeface="思源黑体 CN Medium" pitchFamily="34" charset="-122"/>
              </a:rPr>
              <a:t>全面的资源获取渠道</a:t>
            </a:r>
          </a:p>
          <a:p>
            <a:pPr lvl="0" defTabSz="457200">
              <a:lnSpc>
                <a:spcPct val="150000"/>
              </a:lnSpc>
            </a:pPr>
            <a:r>
              <a:rPr lang="zh-CN" altLang="en-US" sz="1500" dirty="0" smtClean="0">
                <a:solidFill>
                  <a:schemeClr val="tx2"/>
                </a:solidFill>
                <a:latin typeface="思源黑体 CN Medium" pitchFamily="34" charset="-122"/>
                <a:ea typeface="思源黑体 CN Medium" pitchFamily="34" charset="-122"/>
              </a:rPr>
              <a:t>直观的全文预览体验</a:t>
            </a:r>
          </a:p>
          <a:p>
            <a:pPr lvl="0" defTabSz="457200">
              <a:lnSpc>
                <a:spcPct val="150000"/>
              </a:lnSpc>
            </a:pPr>
            <a:r>
              <a:rPr lang="zh-CN" altLang="en-US" sz="1500" dirty="0" smtClean="0">
                <a:solidFill>
                  <a:schemeClr val="tx2"/>
                </a:solidFill>
                <a:latin typeface="思源黑体 CN Medium" pitchFamily="34" charset="-122"/>
                <a:ea typeface="思源黑体 CN Medium" pitchFamily="34" charset="-122"/>
              </a:rPr>
              <a:t>畅通的云端访问体验</a:t>
            </a:r>
          </a:p>
          <a:p>
            <a:pPr lvl="0" defTabSz="457200">
              <a:lnSpc>
                <a:spcPct val="150000"/>
              </a:lnSpc>
            </a:pPr>
            <a:r>
              <a:rPr lang="zh-CN" altLang="en-US" sz="1500" dirty="0" smtClean="0">
                <a:solidFill>
                  <a:schemeClr val="tx2"/>
                </a:solidFill>
                <a:latin typeface="思源黑体 CN Medium" pitchFamily="34" charset="-122"/>
                <a:ea typeface="思源黑体 CN Medium" pitchFamily="34" charset="-122"/>
              </a:rPr>
              <a:t>全新的信息获取方式</a:t>
            </a:r>
          </a:p>
        </p:txBody>
      </p:sp>
    </p:spTree>
  </p:cSld>
  <p:clrMapOvr>
    <a:masterClrMapping/>
  </p:clrMapOvr>
  <p:transition>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1088954" y="2325624"/>
            <a:ext cx="3324171" cy="1133856"/>
            <a:chOff x="4527477" y="1706880"/>
            <a:chExt cx="3324171" cy="1133856"/>
          </a:xfrm>
          <a:effectLst>
            <a:outerShdw blurRad="50800" dist="38100" dir="2700000" algn="tl" rotWithShape="0">
              <a:prstClr val="black">
                <a:alpha val="40000"/>
              </a:prstClr>
            </a:outerShdw>
          </a:effectLst>
        </p:grpSpPr>
        <p:pic>
          <p:nvPicPr>
            <p:cNvPr id="51" name="Picture 4" descr="QQ截图20120302100552"/>
            <p:cNvPicPr>
              <a:picLocks noChangeAspect="1" noChangeArrowheads="1"/>
            </p:cNvPicPr>
            <p:nvPr/>
          </p:nvPicPr>
          <p:blipFill>
            <a:blip r:embed="rId3" cstate="print"/>
            <a:srcRect l="-152" t="17551" r="67091" b="47073"/>
            <a:stretch>
              <a:fillRect/>
            </a:stretch>
          </p:blipFill>
          <p:spPr bwMode="auto">
            <a:xfrm>
              <a:off x="5193792" y="1706880"/>
              <a:ext cx="2657856" cy="1133856"/>
            </a:xfrm>
            <a:prstGeom prst="rect">
              <a:avLst/>
            </a:prstGeom>
            <a:noFill/>
            <a:ln w="9525">
              <a:noFill/>
              <a:miter lim="800000"/>
              <a:headEnd/>
              <a:tailEnd/>
            </a:ln>
            <a:effectLst/>
          </p:spPr>
        </p:pic>
        <p:grpSp>
          <p:nvGrpSpPr>
            <p:cNvPr id="52" name="组合 12"/>
            <p:cNvGrpSpPr/>
            <p:nvPr/>
          </p:nvGrpSpPr>
          <p:grpSpPr>
            <a:xfrm>
              <a:off x="4527477" y="1814288"/>
              <a:ext cx="835660" cy="835660"/>
              <a:chOff x="3612390" y="2447763"/>
              <a:chExt cx="835660" cy="835660"/>
            </a:xfrm>
          </p:grpSpPr>
          <p:grpSp>
            <p:nvGrpSpPr>
              <p:cNvPr id="53" name="组合 13"/>
              <p:cNvGrpSpPr/>
              <p:nvPr/>
            </p:nvGrpSpPr>
            <p:grpSpPr>
              <a:xfrm>
                <a:off x="3612390" y="2447763"/>
                <a:ext cx="835660" cy="835660"/>
                <a:chOff x="8122422" y="2445351"/>
                <a:chExt cx="1938714" cy="1938714"/>
              </a:xfrm>
            </p:grpSpPr>
            <p:sp>
              <p:nvSpPr>
                <p:cNvPr id="55" name="椭圆 54"/>
                <p:cNvSpPr/>
                <p:nvPr/>
              </p:nvSpPr>
              <p:spPr>
                <a:xfrm>
                  <a:off x="8122422" y="2445351"/>
                  <a:ext cx="1938714" cy="1938714"/>
                </a:xfrm>
                <a:prstGeom prst="ellipse">
                  <a:avLst/>
                </a:prstGeom>
                <a:gradFill flip="none" rotWithShape="1">
                  <a:gsLst>
                    <a:gs pos="0">
                      <a:srgbClr val="0D0D0D">
                        <a:lumMod val="0"/>
                        <a:lumOff val="100000"/>
                      </a:srgbClr>
                    </a:gs>
                    <a:gs pos="35000">
                      <a:srgbClr val="0D0D0D">
                        <a:lumMod val="0"/>
                        <a:lumOff val="100000"/>
                      </a:srgbClr>
                    </a:gs>
                    <a:gs pos="100000">
                      <a:sysClr val="window" lastClr="FFFFFF">
                        <a:lumMod val="75000"/>
                      </a:sysClr>
                    </a:gs>
                  </a:gsLst>
                  <a:path path="circle">
                    <a:fillToRect l="100000" b="100000"/>
                  </a:path>
                  <a:tileRect t="-100000" r="-100000"/>
                </a:gradFill>
                <a:ln w="12700" cap="flat" cmpd="sng" algn="ctr">
                  <a:noFill/>
                  <a:prstDash val="solid"/>
                  <a:miter lim="800000"/>
                </a:ln>
                <a:effectLst>
                  <a:outerShdw blurRad="368300" dist="139700" dir="7980000" sx="108000" sy="108000" algn="t" rotWithShape="0">
                    <a:prstClr val="black">
                      <a:alpha val="3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a:ln>
                      <a:noFill/>
                    </a:ln>
                    <a:solidFill>
                      <a:srgbClr val="02AFF3"/>
                    </a:solidFill>
                    <a:effectLst/>
                    <a:uLnTx/>
                    <a:uFillTx/>
                    <a:latin typeface="Calibri"/>
                    <a:ea typeface="宋体"/>
                    <a:cs typeface="+mn-cs"/>
                  </a:endParaRPr>
                </a:p>
              </p:txBody>
            </p:sp>
            <p:sp>
              <p:nvSpPr>
                <p:cNvPr id="56" name="椭圆 55"/>
                <p:cNvSpPr/>
                <p:nvPr/>
              </p:nvSpPr>
              <p:spPr>
                <a:xfrm>
                  <a:off x="8178600" y="2501529"/>
                  <a:ext cx="1826360" cy="1826360"/>
                </a:xfrm>
                <a:prstGeom prst="ellipse">
                  <a:avLst/>
                </a:prstGeom>
                <a:gradFill flip="none" rotWithShape="1">
                  <a:gsLst>
                    <a:gs pos="0">
                      <a:srgbClr val="0D0D0D">
                        <a:lumMod val="0"/>
                        <a:lumOff val="100000"/>
                      </a:srgbClr>
                    </a:gs>
                    <a:gs pos="35000">
                      <a:srgbClr val="FFFFFF"/>
                    </a:gs>
                    <a:gs pos="68000">
                      <a:sysClr val="window" lastClr="FFFFFF">
                        <a:lumMod val="85000"/>
                      </a:sysClr>
                    </a:gs>
                    <a:gs pos="54000">
                      <a:srgbClr val="E9E9E9"/>
                    </a:gs>
                    <a:gs pos="95000">
                      <a:sysClr val="window" lastClr="FFFFFF">
                        <a:lumMod val="65000"/>
                      </a:sys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a:ln>
                      <a:noFill/>
                    </a:ln>
                    <a:solidFill>
                      <a:srgbClr val="02AFF3"/>
                    </a:solidFill>
                    <a:effectLst/>
                    <a:uLnTx/>
                    <a:uFillTx/>
                    <a:latin typeface="Calibri"/>
                    <a:ea typeface="宋体"/>
                    <a:cs typeface="+mn-cs"/>
                  </a:endParaRPr>
                </a:p>
              </p:txBody>
            </p:sp>
          </p:grpSp>
          <p:sp>
            <p:nvSpPr>
              <p:cNvPr id="54" name="文本框 14"/>
              <p:cNvSpPr txBox="1"/>
              <p:nvPr/>
            </p:nvSpPr>
            <p:spPr>
              <a:xfrm>
                <a:off x="3849722" y="2556942"/>
                <a:ext cx="360996"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smtClean="0">
                    <a:ln>
                      <a:noFill/>
                    </a:ln>
                    <a:solidFill>
                      <a:srgbClr val="02AFF3"/>
                    </a:solidFill>
                    <a:effectLst>
                      <a:innerShdw blurRad="63500" dist="50800" dir="18900000">
                        <a:prstClr val="black">
                          <a:alpha val="50000"/>
                        </a:prstClr>
                      </a:innerShdw>
                    </a:effectLst>
                    <a:uLnTx/>
                    <a:uFillTx/>
                    <a:latin typeface="Impact" panose="020B0806030902050204" pitchFamily="34" charset="0"/>
                  </a:rPr>
                  <a:t>1</a:t>
                </a:r>
                <a:endParaRPr kumimoji="0" lang="zh-CN" altLang="en-US" sz="3600" b="1" i="0" u="none" strike="noStrike" kern="0" cap="none" spc="0" normalizeH="0" baseline="0" noProof="0" dirty="0">
                  <a:ln>
                    <a:noFill/>
                  </a:ln>
                  <a:solidFill>
                    <a:srgbClr val="02AFF3"/>
                  </a:solidFill>
                  <a:effectLst>
                    <a:innerShdw blurRad="63500" dist="50800" dir="18900000">
                      <a:prstClr val="black">
                        <a:alpha val="50000"/>
                      </a:prstClr>
                    </a:innerShdw>
                  </a:effectLst>
                  <a:uLnTx/>
                  <a:uFillTx/>
                  <a:latin typeface="Impact" panose="020B0806030902050204" pitchFamily="34" charset="0"/>
                </a:endParaRPr>
              </a:p>
            </p:txBody>
          </p:sp>
        </p:grpSp>
      </p:grpSp>
      <p:grpSp>
        <p:nvGrpSpPr>
          <p:cNvPr id="57" name="组合 56"/>
          <p:cNvGrpSpPr/>
          <p:nvPr/>
        </p:nvGrpSpPr>
        <p:grpSpPr>
          <a:xfrm>
            <a:off x="1088954" y="3813048"/>
            <a:ext cx="3348555" cy="1133856"/>
            <a:chOff x="4527477" y="3438144"/>
            <a:chExt cx="3348555" cy="1133856"/>
          </a:xfrm>
          <a:effectLst>
            <a:outerShdw blurRad="50800" dist="38100" dir="2700000" algn="tl" rotWithShape="0">
              <a:prstClr val="black">
                <a:alpha val="40000"/>
              </a:prstClr>
            </a:outerShdw>
          </a:effectLst>
        </p:grpSpPr>
        <p:pic>
          <p:nvPicPr>
            <p:cNvPr id="58" name="Picture 4" descr="QQ截图20120302100552"/>
            <p:cNvPicPr>
              <a:picLocks noChangeAspect="1" noChangeArrowheads="1"/>
            </p:cNvPicPr>
            <p:nvPr/>
          </p:nvPicPr>
          <p:blipFill>
            <a:blip r:embed="rId3" cstate="print"/>
            <a:srcRect l="32909" t="17266" r="33576" b="47358"/>
            <a:stretch>
              <a:fillRect/>
            </a:stretch>
          </p:blipFill>
          <p:spPr bwMode="auto">
            <a:xfrm>
              <a:off x="5181600" y="3438144"/>
              <a:ext cx="2694432" cy="1133856"/>
            </a:xfrm>
            <a:prstGeom prst="rect">
              <a:avLst/>
            </a:prstGeom>
            <a:noFill/>
            <a:ln w="9525">
              <a:noFill/>
              <a:miter lim="800000"/>
              <a:headEnd/>
              <a:tailEnd/>
            </a:ln>
          </p:spPr>
        </p:pic>
        <p:grpSp>
          <p:nvGrpSpPr>
            <p:cNvPr id="59" name="组合 17"/>
            <p:cNvGrpSpPr/>
            <p:nvPr/>
          </p:nvGrpSpPr>
          <p:grpSpPr>
            <a:xfrm>
              <a:off x="4527477" y="3564622"/>
              <a:ext cx="835660" cy="835660"/>
              <a:chOff x="3612390" y="2447763"/>
              <a:chExt cx="835660" cy="835660"/>
            </a:xfrm>
          </p:grpSpPr>
          <p:grpSp>
            <p:nvGrpSpPr>
              <p:cNvPr id="60" name="组合 18"/>
              <p:cNvGrpSpPr/>
              <p:nvPr/>
            </p:nvGrpSpPr>
            <p:grpSpPr>
              <a:xfrm>
                <a:off x="3612390" y="2447763"/>
                <a:ext cx="835660" cy="835660"/>
                <a:chOff x="8122422" y="2445351"/>
                <a:chExt cx="1938714" cy="1938714"/>
              </a:xfrm>
            </p:grpSpPr>
            <p:sp>
              <p:nvSpPr>
                <p:cNvPr id="62" name="椭圆 61"/>
                <p:cNvSpPr/>
                <p:nvPr/>
              </p:nvSpPr>
              <p:spPr>
                <a:xfrm>
                  <a:off x="8122422" y="2445351"/>
                  <a:ext cx="1938714" cy="1938714"/>
                </a:xfrm>
                <a:prstGeom prst="ellipse">
                  <a:avLst/>
                </a:prstGeom>
                <a:gradFill flip="none" rotWithShape="1">
                  <a:gsLst>
                    <a:gs pos="0">
                      <a:srgbClr val="0D0D0D">
                        <a:lumMod val="0"/>
                        <a:lumOff val="100000"/>
                      </a:srgbClr>
                    </a:gs>
                    <a:gs pos="35000">
                      <a:srgbClr val="0D0D0D">
                        <a:lumMod val="0"/>
                        <a:lumOff val="100000"/>
                      </a:srgbClr>
                    </a:gs>
                    <a:gs pos="100000">
                      <a:sysClr val="window" lastClr="FFFFFF">
                        <a:lumMod val="75000"/>
                      </a:sysClr>
                    </a:gs>
                  </a:gsLst>
                  <a:path path="circle">
                    <a:fillToRect l="100000" b="100000"/>
                  </a:path>
                  <a:tileRect t="-100000" r="-100000"/>
                </a:gradFill>
                <a:ln w="12700" cap="flat" cmpd="sng" algn="ctr">
                  <a:noFill/>
                  <a:prstDash val="solid"/>
                  <a:miter lim="800000"/>
                </a:ln>
                <a:effectLst>
                  <a:outerShdw blurRad="368300" dist="139700" dir="7980000" sx="108000" sy="108000" algn="t" rotWithShape="0">
                    <a:prstClr val="black">
                      <a:alpha val="3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a:ln>
                      <a:noFill/>
                    </a:ln>
                    <a:solidFill>
                      <a:srgbClr val="02AFF3"/>
                    </a:solidFill>
                    <a:effectLst/>
                    <a:uLnTx/>
                    <a:uFillTx/>
                    <a:latin typeface="Calibri"/>
                    <a:ea typeface="宋体"/>
                    <a:cs typeface="+mn-cs"/>
                  </a:endParaRPr>
                </a:p>
              </p:txBody>
            </p:sp>
            <p:sp>
              <p:nvSpPr>
                <p:cNvPr id="63" name="椭圆 62"/>
                <p:cNvSpPr/>
                <p:nvPr/>
              </p:nvSpPr>
              <p:spPr>
                <a:xfrm>
                  <a:off x="8178600" y="2501529"/>
                  <a:ext cx="1826360" cy="1826360"/>
                </a:xfrm>
                <a:prstGeom prst="ellipse">
                  <a:avLst/>
                </a:prstGeom>
                <a:gradFill flip="none" rotWithShape="1">
                  <a:gsLst>
                    <a:gs pos="0">
                      <a:srgbClr val="0D0D0D">
                        <a:lumMod val="0"/>
                        <a:lumOff val="100000"/>
                      </a:srgbClr>
                    </a:gs>
                    <a:gs pos="35000">
                      <a:srgbClr val="FFFFFF"/>
                    </a:gs>
                    <a:gs pos="68000">
                      <a:sysClr val="window" lastClr="FFFFFF">
                        <a:lumMod val="85000"/>
                      </a:sysClr>
                    </a:gs>
                    <a:gs pos="54000">
                      <a:srgbClr val="E9E9E9"/>
                    </a:gs>
                    <a:gs pos="95000">
                      <a:sysClr val="window" lastClr="FFFFFF">
                        <a:lumMod val="65000"/>
                      </a:sys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a:ln>
                      <a:noFill/>
                    </a:ln>
                    <a:solidFill>
                      <a:srgbClr val="02AFF3"/>
                    </a:solidFill>
                    <a:effectLst/>
                    <a:uLnTx/>
                    <a:uFillTx/>
                    <a:latin typeface="Calibri"/>
                    <a:ea typeface="宋体"/>
                    <a:cs typeface="+mn-cs"/>
                  </a:endParaRPr>
                </a:p>
              </p:txBody>
            </p:sp>
          </p:grpSp>
          <p:sp>
            <p:nvSpPr>
              <p:cNvPr id="61" name="文本框 19"/>
              <p:cNvSpPr txBox="1"/>
              <p:nvPr/>
            </p:nvSpPr>
            <p:spPr>
              <a:xfrm>
                <a:off x="3821669" y="2556942"/>
                <a:ext cx="417102"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smtClean="0">
                    <a:ln>
                      <a:noFill/>
                    </a:ln>
                    <a:solidFill>
                      <a:srgbClr val="02AFF3"/>
                    </a:solidFill>
                    <a:effectLst>
                      <a:innerShdw blurRad="63500" dist="50800" dir="18900000">
                        <a:prstClr val="black">
                          <a:alpha val="50000"/>
                        </a:prstClr>
                      </a:innerShdw>
                    </a:effectLst>
                    <a:uLnTx/>
                    <a:uFillTx/>
                    <a:latin typeface="Impact" panose="020B0806030902050204" pitchFamily="34" charset="0"/>
                  </a:rPr>
                  <a:t>2</a:t>
                </a:r>
                <a:endParaRPr kumimoji="0" lang="zh-CN" altLang="en-US" sz="3600" b="1" i="0" u="none" strike="noStrike" kern="0" cap="none" spc="0" normalizeH="0" baseline="0" noProof="0" dirty="0">
                  <a:ln>
                    <a:noFill/>
                  </a:ln>
                  <a:solidFill>
                    <a:srgbClr val="02AFF3"/>
                  </a:solidFill>
                  <a:effectLst>
                    <a:innerShdw blurRad="63500" dist="50800" dir="18900000">
                      <a:prstClr val="black">
                        <a:alpha val="50000"/>
                      </a:prstClr>
                    </a:innerShdw>
                  </a:effectLst>
                  <a:uLnTx/>
                  <a:uFillTx/>
                  <a:latin typeface="Impact" panose="020B0806030902050204" pitchFamily="34" charset="0"/>
                </a:endParaRPr>
              </a:p>
            </p:txBody>
          </p:sp>
        </p:grpSp>
      </p:grpSp>
      <p:grpSp>
        <p:nvGrpSpPr>
          <p:cNvPr id="64" name="组合 63"/>
          <p:cNvGrpSpPr/>
          <p:nvPr/>
        </p:nvGrpSpPr>
        <p:grpSpPr>
          <a:xfrm>
            <a:off x="1088954" y="5288280"/>
            <a:ext cx="3324171" cy="1194816"/>
            <a:chOff x="4527477" y="5266944"/>
            <a:chExt cx="3324171" cy="1194816"/>
          </a:xfrm>
          <a:effectLst>
            <a:outerShdw blurRad="50800" dist="38100" dir="2700000" algn="tl" rotWithShape="0">
              <a:prstClr val="black">
                <a:alpha val="40000"/>
              </a:prstClr>
            </a:outerShdw>
          </a:effectLst>
        </p:grpSpPr>
        <p:pic>
          <p:nvPicPr>
            <p:cNvPr id="65" name="Picture 4" descr="QQ截图20120302100552"/>
            <p:cNvPicPr>
              <a:picLocks noChangeAspect="1" noChangeArrowheads="1"/>
            </p:cNvPicPr>
            <p:nvPr/>
          </p:nvPicPr>
          <p:blipFill>
            <a:blip r:embed="rId3" cstate="print"/>
            <a:srcRect l="66576" t="16030" r="212" b="46692"/>
            <a:stretch>
              <a:fillRect/>
            </a:stretch>
          </p:blipFill>
          <p:spPr bwMode="auto">
            <a:xfrm>
              <a:off x="5181600" y="5266944"/>
              <a:ext cx="2670048" cy="1194816"/>
            </a:xfrm>
            <a:prstGeom prst="rect">
              <a:avLst/>
            </a:prstGeom>
            <a:noFill/>
            <a:ln w="9525">
              <a:noFill/>
              <a:miter lim="800000"/>
              <a:headEnd/>
              <a:tailEnd/>
            </a:ln>
          </p:spPr>
        </p:pic>
        <p:grpSp>
          <p:nvGrpSpPr>
            <p:cNvPr id="66" name="组合 22"/>
            <p:cNvGrpSpPr/>
            <p:nvPr/>
          </p:nvGrpSpPr>
          <p:grpSpPr>
            <a:xfrm>
              <a:off x="4527477" y="5418822"/>
              <a:ext cx="835660" cy="835660"/>
              <a:chOff x="3612390" y="2447763"/>
              <a:chExt cx="835660" cy="835660"/>
            </a:xfrm>
          </p:grpSpPr>
          <p:grpSp>
            <p:nvGrpSpPr>
              <p:cNvPr id="67" name="组合 23"/>
              <p:cNvGrpSpPr/>
              <p:nvPr/>
            </p:nvGrpSpPr>
            <p:grpSpPr>
              <a:xfrm>
                <a:off x="3612390" y="2447763"/>
                <a:ext cx="835660" cy="835660"/>
                <a:chOff x="8122422" y="2445351"/>
                <a:chExt cx="1938714" cy="1938714"/>
              </a:xfrm>
            </p:grpSpPr>
            <p:sp>
              <p:nvSpPr>
                <p:cNvPr id="69" name="椭圆 68"/>
                <p:cNvSpPr/>
                <p:nvPr/>
              </p:nvSpPr>
              <p:spPr>
                <a:xfrm>
                  <a:off x="8122422" y="2445351"/>
                  <a:ext cx="1938714" cy="1938714"/>
                </a:xfrm>
                <a:prstGeom prst="ellipse">
                  <a:avLst/>
                </a:prstGeom>
                <a:gradFill flip="none" rotWithShape="1">
                  <a:gsLst>
                    <a:gs pos="0">
                      <a:srgbClr val="0D0D0D">
                        <a:lumMod val="0"/>
                        <a:lumOff val="100000"/>
                      </a:srgbClr>
                    </a:gs>
                    <a:gs pos="35000">
                      <a:srgbClr val="0D0D0D">
                        <a:lumMod val="0"/>
                        <a:lumOff val="100000"/>
                      </a:srgbClr>
                    </a:gs>
                    <a:gs pos="100000">
                      <a:sysClr val="window" lastClr="FFFFFF">
                        <a:lumMod val="75000"/>
                      </a:sysClr>
                    </a:gs>
                  </a:gsLst>
                  <a:path path="circle">
                    <a:fillToRect l="100000" b="100000"/>
                  </a:path>
                  <a:tileRect t="-100000" r="-100000"/>
                </a:gradFill>
                <a:ln w="12700" cap="flat" cmpd="sng" algn="ctr">
                  <a:noFill/>
                  <a:prstDash val="solid"/>
                  <a:miter lim="800000"/>
                </a:ln>
                <a:effectLst>
                  <a:outerShdw blurRad="368300" dist="139700" dir="7980000" sx="108000" sy="108000" algn="t" rotWithShape="0">
                    <a:prstClr val="black">
                      <a:alpha val="3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a:ln>
                      <a:noFill/>
                    </a:ln>
                    <a:solidFill>
                      <a:srgbClr val="02AFF3"/>
                    </a:solidFill>
                    <a:effectLst/>
                    <a:uLnTx/>
                    <a:uFillTx/>
                    <a:latin typeface="Calibri"/>
                    <a:ea typeface="宋体"/>
                    <a:cs typeface="+mn-cs"/>
                  </a:endParaRPr>
                </a:p>
              </p:txBody>
            </p:sp>
            <p:sp>
              <p:nvSpPr>
                <p:cNvPr id="70" name="椭圆 69"/>
                <p:cNvSpPr/>
                <p:nvPr/>
              </p:nvSpPr>
              <p:spPr>
                <a:xfrm>
                  <a:off x="8178600" y="2501529"/>
                  <a:ext cx="1826360" cy="1826360"/>
                </a:xfrm>
                <a:prstGeom prst="ellipse">
                  <a:avLst/>
                </a:prstGeom>
                <a:gradFill flip="none" rotWithShape="1">
                  <a:gsLst>
                    <a:gs pos="0">
                      <a:srgbClr val="0D0D0D">
                        <a:lumMod val="0"/>
                        <a:lumOff val="100000"/>
                      </a:srgbClr>
                    </a:gs>
                    <a:gs pos="35000">
                      <a:srgbClr val="FFFFFF"/>
                    </a:gs>
                    <a:gs pos="68000">
                      <a:sysClr val="window" lastClr="FFFFFF">
                        <a:lumMod val="85000"/>
                      </a:sysClr>
                    </a:gs>
                    <a:gs pos="54000">
                      <a:srgbClr val="E9E9E9"/>
                    </a:gs>
                    <a:gs pos="95000">
                      <a:sysClr val="window" lastClr="FFFFFF">
                        <a:lumMod val="65000"/>
                      </a:sys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a:ln>
                      <a:noFill/>
                    </a:ln>
                    <a:solidFill>
                      <a:srgbClr val="02AFF3"/>
                    </a:solidFill>
                    <a:effectLst/>
                    <a:uLnTx/>
                    <a:uFillTx/>
                    <a:latin typeface="Calibri"/>
                    <a:ea typeface="宋体"/>
                    <a:cs typeface="+mn-cs"/>
                  </a:endParaRPr>
                </a:p>
              </p:txBody>
            </p:sp>
          </p:grpSp>
          <p:sp>
            <p:nvSpPr>
              <p:cNvPr id="68" name="文本框 24"/>
              <p:cNvSpPr txBox="1"/>
              <p:nvPr/>
            </p:nvSpPr>
            <p:spPr>
              <a:xfrm>
                <a:off x="3815257" y="2556942"/>
                <a:ext cx="429926"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smtClean="0">
                    <a:ln>
                      <a:noFill/>
                    </a:ln>
                    <a:solidFill>
                      <a:srgbClr val="02AFF3"/>
                    </a:solidFill>
                    <a:effectLst>
                      <a:innerShdw blurRad="63500" dist="50800" dir="18900000">
                        <a:prstClr val="black">
                          <a:alpha val="50000"/>
                        </a:prstClr>
                      </a:innerShdw>
                    </a:effectLst>
                    <a:uLnTx/>
                    <a:uFillTx/>
                    <a:latin typeface="Impact" panose="020B0806030902050204" pitchFamily="34" charset="0"/>
                  </a:rPr>
                  <a:t>3</a:t>
                </a:r>
                <a:endParaRPr kumimoji="0" lang="zh-CN" altLang="en-US" sz="3600" b="1" i="0" u="none" strike="noStrike" kern="0" cap="none" spc="0" normalizeH="0" baseline="0" noProof="0" dirty="0">
                  <a:ln>
                    <a:noFill/>
                  </a:ln>
                  <a:solidFill>
                    <a:srgbClr val="02AFF3"/>
                  </a:solidFill>
                  <a:effectLst>
                    <a:innerShdw blurRad="63500" dist="50800" dir="18900000">
                      <a:prstClr val="black">
                        <a:alpha val="50000"/>
                      </a:prstClr>
                    </a:innerShdw>
                  </a:effectLst>
                  <a:uLnTx/>
                  <a:uFillTx/>
                  <a:latin typeface="Impact" panose="020B0806030902050204" pitchFamily="34" charset="0"/>
                </a:endParaRPr>
              </a:p>
            </p:txBody>
          </p:sp>
        </p:grpSp>
      </p:grpSp>
      <p:sp>
        <p:nvSpPr>
          <p:cNvPr id="75" name="矩形 74"/>
          <p:cNvSpPr/>
          <p:nvPr/>
        </p:nvSpPr>
        <p:spPr>
          <a:xfrm>
            <a:off x="1198681" y="967333"/>
            <a:ext cx="4311723" cy="430887"/>
          </a:xfrm>
          <a:prstGeom prst="rect">
            <a:avLst/>
          </a:prstGeom>
        </p:spPr>
        <p:txBody>
          <a:bodyPr wrap="square">
            <a:spAutoFit/>
          </a:bodyPr>
          <a:lstStyle/>
          <a:p>
            <a:r>
              <a:rPr lang="en-US" altLang="zh-CN" sz="2200" dirty="0" smtClean="0">
                <a:solidFill>
                  <a:srgbClr val="44546A"/>
                </a:solidFill>
                <a:latin typeface="思源黑体 CN Bold" pitchFamily="34" charset="-122"/>
                <a:ea typeface="思源黑体 CN Bold" pitchFamily="34" charset="-122"/>
                <a:cs typeface="Arial" pitchFamily="34" charset="0"/>
              </a:rPr>
              <a:t>《</a:t>
            </a:r>
            <a:r>
              <a:rPr lang="zh-CN" altLang="en-US" sz="2200" dirty="0" smtClean="0">
                <a:solidFill>
                  <a:srgbClr val="44546A"/>
                </a:solidFill>
                <a:latin typeface="思源黑体 CN Bold" pitchFamily="34" charset="-122"/>
                <a:ea typeface="思源黑体 CN Bold" pitchFamily="34" charset="-122"/>
                <a:cs typeface="Arial" pitchFamily="34" charset="0"/>
              </a:rPr>
              <a:t>中文期刊服务平台</a:t>
            </a:r>
            <a:r>
              <a:rPr lang="en-US" altLang="zh-CN" sz="2200" dirty="0" smtClean="0">
                <a:solidFill>
                  <a:srgbClr val="44546A"/>
                </a:solidFill>
                <a:latin typeface="思源黑体 CN Bold" pitchFamily="34" charset="-122"/>
                <a:ea typeface="思源黑体 CN Bold" pitchFamily="34" charset="-122"/>
                <a:cs typeface="Arial" pitchFamily="34" charset="0"/>
              </a:rPr>
              <a:t>7.0》</a:t>
            </a:r>
          </a:p>
        </p:txBody>
      </p:sp>
      <p:grpSp>
        <p:nvGrpSpPr>
          <p:cNvPr id="77" name="组合 76"/>
          <p:cNvGrpSpPr/>
          <p:nvPr/>
        </p:nvGrpSpPr>
        <p:grpSpPr>
          <a:xfrm>
            <a:off x="4685594" y="2337816"/>
            <a:ext cx="3372939" cy="1146048"/>
            <a:chOff x="8124117" y="1719072"/>
            <a:chExt cx="3372939" cy="1146048"/>
          </a:xfrm>
          <a:effectLst>
            <a:outerShdw blurRad="50800" dist="38100" dir="2700000" algn="tl" rotWithShape="0">
              <a:prstClr val="black">
                <a:alpha val="40000"/>
              </a:prstClr>
            </a:outerShdw>
          </a:effectLst>
        </p:grpSpPr>
        <p:pic>
          <p:nvPicPr>
            <p:cNvPr id="78" name="Picture 4" descr="QQ截图20120302100552"/>
            <p:cNvPicPr>
              <a:picLocks noChangeAspect="1" noChangeArrowheads="1"/>
            </p:cNvPicPr>
            <p:nvPr/>
          </p:nvPicPr>
          <p:blipFill>
            <a:blip r:embed="rId3" cstate="print"/>
            <a:srcRect t="54449" r="66788" b="9795"/>
            <a:stretch>
              <a:fillRect/>
            </a:stretch>
          </p:blipFill>
          <p:spPr bwMode="auto">
            <a:xfrm>
              <a:off x="8827008" y="1719072"/>
              <a:ext cx="2670048" cy="1146048"/>
            </a:xfrm>
            <a:prstGeom prst="rect">
              <a:avLst/>
            </a:prstGeom>
            <a:noFill/>
            <a:ln w="9525">
              <a:noFill/>
              <a:miter lim="800000"/>
              <a:headEnd/>
              <a:tailEnd/>
            </a:ln>
            <a:effectLst/>
          </p:spPr>
        </p:pic>
        <p:grpSp>
          <p:nvGrpSpPr>
            <p:cNvPr id="79" name="组合 12"/>
            <p:cNvGrpSpPr/>
            <p:nvPr/>
          </p:nvGrpSpPr>
          <p:grpSpPr>
            <a:xfrm>
              <a:off x="8124117" y="1814288"/>
              <a:ext cx="835660" cy="835660"/>
              <a:chOff x="3612390" y="2447763"/>
              <a:chExt cx="835660" cy="835660"/>
            </a:xfrm>
          </p:grpSpPr>
          <p:grpSp>
            <p:nvGrpSpPr>
              <p:cNvPr id="80" name="组合 13"/>
              <p:cNvGrpSpPr/>
              <p:nvPr/>
            </p:nvGrpSpPr>
            <p:grpSpPr>
              <a:xfrm>
                <a:off x="3612390" y="2447763"/>
                <a:ext cx="835660" cy="835660"/>
                <a:chOff x="8122422" y="2445351"/>
                <a:chExt cx="1938714" cy="1938714"/>
              </a:xfrm>
            </p:grpSpPr>
            <p:sp>
              <p:nvSpPr>
                <p:cNvPr id="82" name="椭圆 81"/>
                <p:cNvSpPr/>
                <p:nvPr/>
              </p:nvSpPr>
              <p:spPr>
                <a:xfrm>
                  <a:off x="8122422" y="2445351"/>
                  <a:ext cx="1938714" cy="1938714"/>
                </a:xfrm>
                <a:prstGeom prst="ellipse">
                  <a:avLst/>
                </a:prstGeom>
                <a:gradFill flip="none" rotWithShape="1">
                  <a:gsLst>
                    <a:gs pos="0">
                      <a:srgbClr val="0D0D0D">
                        <a:lumMod val="0"/>
                        <a:lumOff val="100000"/>
                      </a:srgbClr>
                    </a:gs>
                    <a:gs pos="35000">
                      <a:srgbClr val="0D0D0D">
                        <a:lumMod val="0"/>
                        <a:lumOff val="100000"/>
                      </a:srgbClr>
                    </a:gs>
                    <a:gs pos="100000">
                      <a:sysClr val="window" lastClr="FFFFFF">
                        <a:lumMod val="75000"/>
                      </a:sysClr>
                    </a:gs>
                  </a:gsLst>
                  <a:path path="circle">
                    <a:fillToRect l="100000" b="100000"/>
                  </a:path>
                  <a:tileRect t="-100000" r="-100000"/>
                </a:gradFill>
                <a:ln w="12700" cap="flat" cmpd="sng" algn="ctr">
                  <a:noFill/>
                  <a:prstDash val="solid"/>
                  <a:miter lim="800000"/>
                </a:ln>
                <a:effectLst>
                  <a:outerShdw blurRad="368300" dist="139700" dir="7980000" sx="108000" sy="108000" algn="t" rotWithShape="0">
                    <a:prstClr val="black">
                      <a:alpha val="3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a:ln>
                      <a:noFill/>
                    </a:ln>
                    <a:solidFill>
                      <a:srgbClr val="02AFF3"/>
                    </a:solidFill>
                    <a:effectLst/>
                    <a:uLnTx/>
                    <a:uFillTx/>
                    <a:latin typeface="Calibri"/>
                    <a:ea typeface="宋体"/>
                    <a:cs typeface="+mn-cs"/>
                  </a:endParaRPr>
                </a:p>
              </p:txBody>
            </p:sp>
            <p:sp>
              <p:nvSpPr>
                <p:cNvPr id="83" name="椭圆 82"/>
                <p:cNvSpPr/>
                <p:nvPr/>
              </p:nvSpPr>
              <p:spPr>
                <a:xfrm>
                  <a:off x="8178600" y="2501529"/>
                  <a:ext cx="1826360" cy="1826360"/>
                </a:xfrm>
                <a:prstGeom prst="ellipse">
                  <a:avLst/>
                </a:prstGeom>
                <a:gradFill flip="none" rotWithShape="1">
                  <a:gsLst>
                    <a:gs pos="0">
                      <a:srgbClr val="0D0D0D">
                        <a:lumMod val="0"/>
                        <a:lumOff val="100000"/>
                      </a:srgbClr>
                    </a:gs>
                    <a:gs pos="35000">
                      <a:srgbClr val="FFFFFF"/>
                    </a:gs>
                    <a:gs pos="68000">
                      <a:sysClr val="window" lastClr="FFFFFF">
                        <a:lumMod val="85000"/>
                      </a:sysClr>
                    </a:gs>
                    <a:gs pos="54000">
                      <a:srgbClr val="E9E9E9"/>
                    </a:gs>
                    <a:gs pos="95000">
                      <a:sysClr val="window" lastClr="FFFFFF">
                        <a:lumMod val="65000"/>
                      </a:sys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a:ln>
                      <a:noFill/>
                    </a:ln>
                    <a:solidFill>
                      <a:srgbClr val="02AFF3"/>
                    </a:solidFill>
                    <a:effectLst/>
                    <a:uLnTx/>
                    <a:uFillTx/>
                    <a:latin typeface="Calibri"/>
                    <a:ea typeface="宋体"/>
                    <a:cs typeface="+mn-cs"/>
                  </a:endParaRPr>
                </a:p>
              </p:txBody>
            </p:sp>
          </p:grpSp>
          <p:sp>
            <p:nvSpPr>
              <p:cNvPr id="81" name="文本框 14"/>
              <p:cNvSpPr txBox="1"/>
              <p:nvPr/>
            </p:nvSpPr>
            <p:spPr>
              <a:xfrm>
                <a:off x="3822471" y="2556942"/>
                <a:ext cx="415498"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smtClean="0">
                    <a:ln>
                      <a:noFill/>
                    </a:ln>
                    <a:solidFill>
                      <a:srgbClr val="02AFF3"/>
                    </a:solidFill>
                    <a:effectLst>
                      <a:innerShdw blurRad="63500" dist="50800" dir="18900000">
                        <a:prstClr val="black">
                          <a:alpha val="50000"/>
                        </a:prstClr>
                      </a:innerShdw>
                    </a:effectLst>
                    <a:uLnTx/>
                    <a:uFillTx/>
                    <a:latin typeface="Impact" panose="020B0806030902050204" pitchFamily="34" charset="0"/>
                  </a:rPr>
                  <a:t>4</a:t>
                </a:r>
                <a:endParaRPr kumimoji="0" lang="zh-CN" altLang="en-US" sz="3600" b="1" i="0" u="none" strike="noStrike" kern="0" cap="none" spc="0" normalizeH="0" baseline="0" noProof="0" dirty="0">
                  <a:ln>
                    <a:noFill/>
                  </a:ln>
                  <a:solidFill>
                    <a:srgbClr val="02AFF3"/>
                  </a:solidFill>
                  <a:effectLst>
                    <a:innerShdw blurRad="63500" dist="50800" dir="18900000">
                      <a:prstClr val="black">
                        <a:alpha val="50000"/>
                      </a:prstClr>
                    </a:innerShdw>
                  </a:effectLst>
                  <a:uLnTx/>
                  <a:uFillTx/>
                  <a:latin typeface="Impact" panose="020B0806030902050204" pitchFamily="34" charset="0"/>
                </a:endParaRPr>
              </a:p>
            </p:txBody>
          </p:sp>
        </p:grpSp>
      </p:grpSp>
      <p:grpSp>
        <p:nvGrpSpPr>
          <p:cNvPr id="84" name="组合 83"/>
          <p:cNvGrpSpPr/>
          <p:nvPr/>
        </p:nvGrpSpPr>
        <p:grpSpPr>
          <a:xfrm>
            <a:off x="4685594" y="3800856"/>
            <a:ext cx="3372939" cy="1158240"/>
            <a:chOff x="8124117" y="3425952"/>
            <a:chExt cx="3372939" cy="1158240"/>
          </a:xfrm>
          <a:effectLst>
            <a:outerShdw blurRad="50800" dist="38100" dir="2700000" algn="tl" rotWithShape="0">
              <a:prstClr val="black">
                <a:alpha val="40000"/>
              </a:prstClr>
            </a:outerShdw>
          </a:effectLst>
        </p:grpSpPr>
        <p:pic>
          <p:nvPicPr>
            <p:cNvPr id="85" name="Picture 4" descr="QQ截图20120302100552"/>
            <p:cNvPicPr>
              <a:picLocks noChangeAspect="1" noChangeArrowheads="1"/>
            </p:cNvPicPr>
            <p:nvPr/>
          </p:nvPicPr>
          <p:blipFill>
            <a:blip r:embed="rId3" cstate="print"/>
            <a:srcRect l="33015" t="54829" r="33318" b="9034"/>
            <a:stretch>
              <a:fillRect/>
            </a:stretch>
          </p:blipFill>
          <p:spPr bwMode="auto">
            <a:xfrm>
              <a:off x="8790432" y="3425952"/>
              <a:ext cx="2706624" cy="1158240"/>
            </a:xfrm>
            <a:prstGeom prst="rect">
              <a:avLst/>
            </a:prstGeom>
            <a:noFill/>
            <a:ln w="9525">
              <a:noFill/>
              <a:miter lim="800000"/>
              <a:headEnd/>
              <a:tailEnd/>
            </a:ln>
          </p:spPr>
        </p:pic>
        <p:grpSp>
          <p:nvGrpSpPr>
            <p:cNvPr id="86" name="组合 17"/>
            <p:cNvGrpSpPr/>
            <p:nvPr/>
          </p:nvGrpSpPr>
          <p:grpSpPr>
            <a:xfrm>
              <a:off x="8124117" y="3564622"/>
              <a:ext cx="835660" cy="835660"/>
              <a:chOff x="3612390" y="2447763"/>
              <a:chExt cx="835660" cy="835660"/>
            </a:xfrm>
          </p:grpSpPr>
          <p:grpSp>
            <p:nvGrpSpPr>
              <p:cNvPr id="87" name="组合 18"/>
              <p:cNvGrpSpPr/>
              <p:nvPr/>
            </p:nvGrpSpPr>
            <p:grpSpPr>
              <a:xfrm>
                <a:off x="3612390" y="2447763"/>
                <a:ext cx="835660" cy="835660"/>
                <a:chOff x="8122422" y="2445351"/>
                <a:chExt cx="1938714" cy="1938714"/>
              </a:xfrm>
            </p:grpSpPr>
            <p:sp>
              <p:nvSpPr>
                <p:cNvPr id="89" name="椭圆 88"/>
                <p:cNvSpPr/>
                <p:nvPr/>
              </p:nvSpPr>
              <p:spPr>
                <a:xfrm>
                  <a:off x="8122422" y="2445351"/>
                  <a:ext cx="1938714" cy="1938714"/>
                </a:xfrm>
                <a:prstGeom prst="ellipse">
                  <a:avLst/>
                </a:prstGeom>
                <a:gradFill flip="none" rotWithShape="1">
                  <a:gsLst>
                    <a:gs pos="0">
                      <a:srgbClr val="0D0D0D">
                        <a:lumMod val="0"/>
                        <a:lumOff val="100000"/>
                      </a:srgbClr>
                    </a:gs>
                    <a:gs pos="35000">
                      <a:srgbClr val="0D0D0D">
                        <a:lumMod val="0"/>
                        <a:lumOff val="100000"/>
                      </a:srgbClr>
                    </a:gs>
                    <a:gs pos="100000">
                      <a:sysClr val="window" lastClr="FFFFFF">
                        <a:lumMod val="75000"/>
                      </a:sysClr>
                    </a:gs>
                  </a:gsLst>
                  <a:path path="circle">
                    <a:fillToRect l="100000" b="100000"/>
                  </a:path>
                  <a:tileRect t="-100000" r="-100000"/>
                </a:gradFill>
                <a:ln w="12700" cap="flat" cmpd="sng" algn="ctr">
                  <a:noFill/>
                  <a:prstDash val="solid"/>
                  <a:miter lim="800000"/>
                </a:ln>
                <a:effectLst>
                  <a:outerShdw blurRad="368300" dist="139700" dir="7980000" sx="108000" sy="108000" algn="t" rotWithShape="0">
                    <a:prstClr val="black">
                      <a:alpha val="3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a:ln>
                      <a:noFill/>
                    </a:ln>
                    <a:solidFill>
                      <a:srgbClr val="02AFF3"/>
                    </a:solidFill>
                    <a:effectLst/>
                    <a:uLnTx/>
                    <a:uFillTx/>
                    <a:latin typeface="Calibri"/>
                    <a:ea typeface="宋体"/>
                    <a:cs typeface="+mn-cs"/>
                  </a:endParaRPr>
                </a:p>
              </p:txBody>
            </p:sp>
            <p:sp>
              <p:nvSpPr>
                <p:cNvPr id="90" name="椭圆 89"/>
                <p:cNvSpPr/>
                <p:nvPr/>
              </p:nvSpPr>
              <p:spPr>
                <a:xfrm>
                  <a:off x="8178600" y="2501529"/>
                  <a:ext cx="1826360" cy="1826360"/>
                </a:xfrm>
                <a:prstGeom prst="ellipse">
                  <a:avLst/>
                </a:prstGeom>
                <a:gradFill flip="none" rotWithShape="1">
                  <a:gsLst>
                    <a:gs pos="0">
                      <a:srgbClr val="0D0D0D">
                        <a:lumMod val="0"/>
                        <a:lumOff val="100000"/>
                      </a:srgbClr>
                    </a:gs>
                    <a:gs pos="35000">
                      <a:srgbClr val="FFFFFF"/>
                    </a:gs>
                    <a:gs pos="68000">
                      <a:sysClr val="window" lastClr="FFFFFF">
                        <a:lumMod val="85000"/>
                      </a:sysClr>
                    </a:gs>
                    <a:gs pos="54000">
                      <a:srgbClr val="E9E9E9"/>
                    </a:gs>
                    <a:gs pos="95000">
                      <a:sysClr val="window" lastClr="FFFFFF">
                        <a:lumMod val="65000"/>
                      </a:sys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a:ln>
                      <a:noFill/>
                    </a:ln>
                    <a:solidFill>
                      <a:srgbClr val="02AFF3"/>
                    </a:solidFill>
                    <a:effectLst/>
                    <a:uLnTx/>
                    <a:uFillTx/>
                    <a:latin typeface="Calibri"/>
                    <a:ea typeface="宋体"/>
                    <a:cs typeface="+mn-cs"/>
                  </a:endParaRPr>
                </a:p>
              </p:txBody>
            </p:sp>
          </p:grpSp>
          <p:sp>
            <p:nvSpPr>
              <p:cNvPr id="88" name="文本框 19"/>
              <p:cNvSpPr txBox="1"/>
              <p:nvPr/>
            </p:nvSpPr>
            <p:spPr>
              <a:xfrm>
                <a:off x="3813654" y="2556942"/>
                <a:ext cx="433132"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smtClean="0">
                    <a:ln>
                      <a:noFill/>
                    </a:ln>
                    <a:solidFill>
                      <a:srgbClr val="02AFF3"/>
                    </a:solidFill>
                    <a:effectLst>
                      <a:innerShdw blurRad="63500" dist="50800" dir="18900000">
                        <a:prstClr val="black">
                          <a:alpha val="50000"/>
                        </a:prstClr>
                      </a:innerShdw>
                    </a:effectLst>
                    <a:uLnTx/>
                    <a:uFillTx/>
                    <a:latin typeface="Impact" panose="020B0806030902050204" pitchFamily="34" charset="0"/>
                  </a:rPr>
                  <a:t>5</a:t>
                </a:r>
                <a:endParaRPr kumimoji="0" lang="zh-CN" altLang="en-US" sz="3600" b="1" i="0" u="none" strike="noStrike" kern="0" cap="none" spc="0" normalizeH="0" baseline="0" noProof="0" dirty="0">
                  <a:ln>
                    <a:noFill/>
                  </a:ln>
                  <a:solidFill>
                    <a:srgbClr val="02AFF3"/>
                  </a:solidFill>
                  <a:effectLst>
                    <a:innerShdw blurRad="63500" dist="50800" dir="18900000">
                      <a:prstClr val="black">
                        <a:alpha val="50000"/>
                      </a:prstClr>
                    </a:innerShdw>
                  </a:effectLst>
                  <a:uLnTx/>
                  <a:uFillTx/>
                  <a:latin typeface="Impact" panose="020B0806030902050204" pitchFamily="34" charset="0"/>
                </a:endParaRPr>
              </a:p>
            </p:txBody>
          </p:sp>
        </p:grpSp>
      </p:grpSp>
      <p:grpSp>
        <p:nvGrpSpPr>
          <p:cNvPr id="91" name="组合 90"/>
          <p:cNvGrpSpPr/>
          <p:nvPr/>
        </p:nvGrpSpPr>
        <p:grpSpPr>
          <a:xfrm>
            <a:off x="4685594" y="5276088"/>
            <a:ext cx="3393638" cy="1194816"/>
            <a:chOff x="8124117" y="5254752"/>
            <a:chExt cx="3393638" cy="1194816"/>
          </a:xfrm>
          <a:effectLst>
            <a:outerShdw blurRad="50800" dist="38100" dir="2700000" algn="tl" rotWithShape="0">
              <a:prstClr val="black">
                <a:alpha val="40000"/>
              </a:prstClr>
            </a:outerShdw>
          </a:effectLst>
        </p:grpSpPr>
        <p:pic>
          <p:nvPicPr>
            <p:cNvPr id="92" name="Picture 4" descr="QQ截图20120302100552"/>
            <p:cNvPicPr>
              <a:picLocks noChangeAspect="1" noChangeArrowheads="1"/>
            </p:cNvPicPr>
            <p:nvPr/>
          </p:nvPicPr>
          <p:blipFill>
            <a:blip r:embed="rId3" cstate="print"/>
            <a:srcRect l="66530" t="54829" b="7893"/>
            <a:stretch>
              <a:fillRect/>
            </a:stretch>
          </p:blipFill>
          <p:spPr bwMode="auto">
            <a:xfrm>
              <a:off x="8827008" y="5254752"/>
              <a:ext cx="2690747" cy="1194816"/>
            </a:xfrm>
            <a:prstGeom prst="rect">
              <a:avLst/>
            </a:prstGeom>
            <a:noFill/>
            <a:ln w="9525">
              <a:noFill/>
              <a:miter lim="800000"/>
              <a:headEnd/>
              <a:tailEnd/>
            </a:ln>
          </p:spPr>
        </p:pic>
        <p:grpSp>
          <p:nvGrpSpPr>
            <p:cNvPr id="93" name="组合 22"/>
            <p:cNvGrpSpPr/>
            <p:nvPr/>
          </p:nvGrpSpPr>
          <p:grpSpPr>
            <a:xfrm>
              <a:off x="8124117" y="5418822"/>
              <a:ext cx="835660" cy="835660"/>
              <a:chOff x="3612390" y="2447763"/>
              <a:chExt cx="835660" cy="835660"/>
            </a:xfrm>
          </p:grpSpPr>
          <p:grpSp>
            <p:nvGrpSpPr>
              <p:cNvPr id="94" name="组合 23"/>
              <p:cNvGrpSpPr/>
              <p:nvPr/>
            </p:nvGrpSpPr>
            <p:grpSpPr>
              <a:xfrm>
                <a:off x="3612390" y="2447763"/>
                <a:ext cx="835660" cy="835660"/>
                <a:chOff x="8122422" y="2445351"/>
                <a:chExt cx="1938714" cy="1938714"/>
              </a:xfrm>
            </p:grpSpPr>
            <p:sp>
              <p:nvSpPr>
                <p:cNvPr id="96" name="椭圆 95"/>
                <p:cNvSpPr/>
                <p:nvPr/>
              </p:nvSpPr>
              <p:spPr>
                <a:xfrm>
                  <a:off x="8122422" y="2445351"/>
                  <a:ext cx="1938714" cy="1938714"/>
                </a:xfrm>
                <a:prstGeom prst="ellipse">
                  <a:avLst/>
                </a:prstGeom>
                <a:gradFill flip="none" rotWithShape="1">
                  <a:gsLst>
                    <a:gs pos="0">
                      <a:srgbClr val="0D0D0D">
                        <a:lumMod val="0"/>
                        <a:lumOff val="100000"/>
                      </a:srgbClr>
                    </a:gs>
                    <a:gs pos="35000">
                      <a:srgbClr val="0D0D0D">
                        <a:lumMod val="0"/>
                        <a:lumOff val="100000"/>
                      </a:srgbClr>
                    </a:gs>
                    <a:gs pos="100000">
                      <a:sysClr val="window" lastClr="FFFFFF">
                        <a:lumMod val="75000"/>
                      </a:sysClr>
                    </a:gs>
                  </a:gsLst>
                  <a:path path="circle">
                    <a:fillToRect l="100000" b="100000"/>
                  </a:path>
                  <a:tileRect t="-100000" r="-100000"/>
                </a:gradFill>
                <a:ln w="12700" cap="flat" cmpd="sng" algn="ctr">
                  <a:noFill/>
                  <a:prstDash val="solid"/>
                  <a:miter lim="800000"/>
                </a:ln>
                <a:effectLst>
                  <a:outerShdw blurRad="368300" dist="139700" dir="7980000" sx="108000" sy="108000" algn="t" rotWithShape="0">
                    <a:prstClr val="black">
                      <a:alpha val="3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a:ln>
                      <a:noFill/>
                    </a:ln>
                    <a:solidFill>
                      <a:srgbClr val="02AFF3"/>
                    </a:solidFill>
                    <a:effectLst/>
                    <a:uLnTx/>
                    <a:uFillTx/>
                    <a:latin typeface="Calibri"/>
                    <a:ea typeface="宋体"/>
                    <a:cs typeface="+mn-cs"/>
                  </a:endParaRPr>
                </a:p>
              </p:txBody>
            </p:sp>
            <p:sp>
              <p:nvSpPr>
                <p:cNvPr id="97" name="椭圆 96"/>
                <p:cNvSpPr/>
                <p:nvPr/>
              </p:nvSpPr>
              <p:spPr>
                <a:xfrm>
                  <a:off x="8178600" y="2501529"/>
                  <a:ext cx="1826360" cy="1826360"/>
                </a:xfrm>
                <a:prstGeom prst="ellipse">
                  <a:avLst/>
                </a:prstGeom>
                <a:gradFill flip="none" rotWithShape="1">
                  <a:gsLst>
                    <a:gs pos="0">
                      <a:srgbClr val="0D0D0D">
                        <a:lumMod val="0"/>
                        <a:lumOff val="100000"/>
                      </a:srgbClr>
                    </a:gs>
                    <a:gs pos="35000">
                      <a:srgbClr val="FFFFFF"/>
                    </a:gs>
                    <a:gs pos="68000">
                      <a:sysClr val="window" lastClr="FFFFFF">
                        <a:lumMod val="85000"/>
                      </a:sysClr>
                    </a:gs>
                    <a:gs pos="54000">
                      <a:srgbClr val="E9E9E9"/>
                    </a:gs>
                    <a:gs pos="95000">
                      <a:sysClr val="window" lastClr="FFFFFF">
                        <a:lumMod val="65000"/>
                      </a:sys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a:ln>
                      <a:noFill/>
                    </a:ln>
                    <a:solidFill>
                      <a:srgbClr val="02AFF3"/>
                    </a:solidFill>
                    <a:effectLst/>
                    <a:uLnTx/>
                    <a:uFillTx/>
                    <a:latin typeface="Calibri"/>
                    <a:ea typeface="宋体"/>
                    <a:cs typeface="+mn-cs"/>
                  </a:endParaRPr>
                </a:p>
              </p:txBody>
            </p:sp>
          </p:grpSp>
          <p:sp>
            <p:nvSpPr>
              <p:cNvPr id="95" name="文本框 24"/>
              <p:cNvSpPr txBox="1"/>
              <p:nvPr/>
            </p:nvSpPr>
            <p:spPr>
              <a:xfrm>
                <a:off x="3812853" y="2556942"/>
                <a:ext cx="434734"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smtClean="0">
                    <a:ln>
                      <a:noFill/>
                    </a:ln>
                    <a:solidFill>
                      <a:srgbClr val="02AFF3"/>
                    </a:solidFill>
                    <a:effectLst>
                      <a:innerShdw blurRad="63500" dist="50800" dir="18900000">
                        <a:prstClr val="black">
                          <a:alpha val="50000"/>
                        </a:prstClr>
                      </a:innerShdw>
                    </a:effectLst>
                    <a:uLnTx/>
                    <a:uFillTx/>
                    <a:latin typeface="Impact" panose="020B0806030902050204" pitchFamily="34" charset="0"/>
                  </a:rPr>
                  <a:t>6</a:t>
                </a:r>
                <a:endParaRPr kumimoji="0" lang="zh-CN" altLang="en-US" sz="3600" b="1" i="0" u="none" strike="noStrike" kern="0" cap="none" spc="0" normalizeH="0" baseline="0" noProof="0" dirty="0">
                  <a:ln>
                    <a:noFill/>
                  </a:ln>
                  <a:solidFill>
                    <a:srgbClr val="02AFF3"/>
                  </a:solidFill>
                  <a:effectLst>
                    <a:innerShdw blurRad="63500" dist="50800" dir="18900000">
                      <a:prstClr val="black">
                        <a:alpha val="50000"/>
                      </a:prstClr>
                    </a:innerShdw>
                  </a:effectLst>
                  <a:uLnTx/>
                  <a:uFillTx/>
                  <a:latin typeface="Impact" panose="020B0806030902050204" pitchFamily="34" charset="0"/>
                </a:endParaRPr>
              </a:p>
            </p:txBody>
          </p:sp>
        </p:grpSp>
      </p:grpSp>
      <p:sp>
        <p:nvSpPr>
          <p:cNvPr id="98" name="文本框 4"/>
          <p:cNvSpPr txBox="1"/>
          <p:nvPr/>
        </p:nvSpPr>
        <p:spPr>
          <a:xfrm>
            <a:off x="899742" y="406781"/>
            <a:ext cx="3831724" cy="407291"/>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平台价值</a:t>
            </a:r>
          </a:p>
        </p:txBody>
      </p:sp>
      <p:sp>
        <p:nvSpPr>
          <p:cNvPr id="99" name="矩形 98"/>
          <p:cNvSpPr/>
          <p:nvPr/>
        </p:nvSpPr>
        <p:spPr>
          <a:xfrm>
            <a:off x="392916"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4</a:t>
            </a:r>
            <a:endParaRPr kumimoji="1" lang="zh-CN" altLang="en-US" sz="2300" b="1" dirty="0">
              <a:solidFill>
                <a:srgbClr val="1B2135"/>
              </a:solidFill>
              <a:latin typeface="Calibri"/>
              <a:ea typeface="宋体"/>
            </a:endParaRPr>
          </a:p>
        </p:txBody>
      </p:sp>
      <p:sp>
        <p:nvSpPr>
          <p:cNvPr id="100" name="矩形 99"/>
          <p:cNvSpPr/>
          <p:nvPr/>
        </p:nvSpPr>
        <p:spPr>
          <a:xfrm>
            <a:off x="1338478" y="1397091"/>
            <a:ext cx="7037426" cy="830997"/>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广泛应用于</a:t>
            </a:r>
            <a:r>
              <a:rPr lang="zh-CN" altLang="en-US" sz="1600" dirty="0" smtClean="0">
                <a:solidFill>
                  <a:schemeClr val="tx2"/>
                </a:solidFill>
                <a:latin typeface="思源黑体 CN Medium" pitchFamily="34" charset="-122"/>
                <a:ea typeface="思源黑体 CN Medium" pitchFamily="34" charset="-122"/>
                <a:cs typeface="Arial" pitchFamily="34" charset="0"/>
              </a:rPr>
              <a:t>课题调研</a:t>
            </a: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a:t>
            </a:r>
            <a:r>
              <a:rPr lang="zh-CN" altLang="en-US" sz="1600" dirty="0" smtClean="0">
                <a:solidFill>
                  <a:schemeClr val="tx2"/>
                </a:solidFill>
                <a:latin typeface="思源黑体 CN Medium" pitchFamily="34" charset="-122"/>
                <a:ea typeface="思源黑体 CN Medium" pitchFamily="34" charset="-122"/>
                <a:cs typeface="Arial" pitchFamily="34" charset="0"/>
              </a:rPr>
              <a:t>科技查新</a:t>
            </a: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a:t>
            </a:r>
            <a:r>
              <a:rPr lang="zh-CN" altLang="en-US" sz="1600" dirty="0" smtClean="0">
                <a:solidFill>
                  <a:schemeClr val="tx2"/>
                </a:solidFill>
                <a:latin typeface="思源黑体 CN Medium" pitchFamily="34" charset="-122"/>
                <a:ea typeface="思源黑体 CN Medium" pitchFamily="34" charset="-122"/>
                <a:cs typeface="Arial" pitchFamily="34" charset="0"/>
              </a:rPr>
              <a:t>项目评估</a:t>
            </a: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a:t>
            </a:r>
            <a:r>
              <a:rPr lang="zh-CN" altLang="en-US" sz="1600" dirty="0" smtClean="0">
                <a:solidFill>
                  <a:schemeClr val="tx2"/>
                </a:solidFill>
                <a:latin typeface="思源黑体 CN Medium" pitchFamily="34" charset="-122"/>
                <a:ea typeface="思源黑体 CN Medium" pitchFamily="34" charset="-122"/>
                <a:cs typeface="Arial" pitchFamily="34" charset="0"/>
              </a:rPr>
              <a:t>成果申报</a:t>
            </a: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a:t>
            </a:r>
            <a:r>
              <a:rPr lang="zh-CN" altLang="en-US" sz="1600" dirty="0" smtClean="0">
                <a:solidFill>
                  <a:schemeClr val="tx2"/>
                </a:solidFill>
                <a:latin typeface="思源黑体 CN Medium" pitchFamily="34" charset="-122"/>
                <a:ea typeface="思源黑体 CN Medium" pitchFamily="34" charset="-122"/>
                <a:cs typeface="Arial" pitchFamily="34" charset="0"/>
              </a:rPr>
              <a:t>人才选拔</a:t>
            </a: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a:t>
            </a:r>
          </a:p>
          <a:p>
            <a:pPr>
              <a:lnSpc>
                <a:spcPct val="150000"/>
              </a:lnSpc>
            </a:pPr>
            <a:r>
              <a:rPr lang="zh-CN" altLang="en-US" sz="1600" dirty="0" smtClean="0">
                <a:solidFill>
                  <a:schemeClr val="tx2"/>
                </a:solidFill>
                <a:latin typeface="思源黑体 CN Medium" pitchFamily="34" charset="-122"/>
                <a:ea typeface="思源黑体 CN Medium" pitchFamily="34" charset="-122"/>
                <a:cs typeface="Arial" pitchFamily="34" charset="0"/>
              </a:rPr>
              <a:t>科研管理</a:t>
            </a: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a:t>
            </a:r>
            <a:r>
              <a:rPr lang="zh-CN" altLang="en-US" sz="1600" dirty="0" smtClean="0">
                <a:solidFill>
                  <a:schemeClr val="tx2"/>
                </a:solidFill>
                <a:latin typeface="思源黑体 CN Medium" pitchFamily="34" charset="-122"/>
                <a:ea typeface="思源黑体 CN Medium" pitchFamily="34" charset="-122"/>
                <a:cs typeface="Arial" pitchFamily="34" charset="0"/>
              </a:rPr>
              <a:t>期刊投稿</a:t>
            </a: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等用途。</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anim calcmode="lin" valueType="num">
                                      <p:cBhvr>
                                        <p:cTn id="8" dur="500" fill="hold"/>
                                        <p:tgtEl>
                                          <p:spTgt spid="50"/>
                                        </p:tgtEl>
                                        <p:attrNameLst>
                                          <p:attrName>ppt_x</p:attrName>
                                        </p:attrNameLst>
                                      </p:cBhvr>
                                      <p:tavLst>
                                        <p:tav tm="0">
                                          <p:val>
                                            <p:strVal val="#ppt_x"/>
                                          </p:val>
                                        </p:tav>
                                        <p:tav tm="100000">
                                          <p:val>
                                            <p:strVal val="#ppt_x"/>
                                          </p:val>
                                        </p:tav>
                                      </p:tavLst>
                                    </p:anim>
                                    <p:anim calcmode="lin" valueType="num">
                                      <p:cBhvr>
                                        <p:cTn id="9" dur="5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anim calcmode="lin" valueType="num">
                                      <p:cBhvr>
                                        <p:cTn id="14" dur="500" fill="hold"/>
                                        <p:tgtEl>
                                          <p:spTgt spid="57"/>
                                        </p:tgtEl>
                                        <p:attrNameLst>
                                          <p:attrName>ppt_x</p:attrName>
                                        </p:attrNameLst>
                                      </p:cBhvr>
                                      <p:tavLst>
                                        <p:tav tm="0">
                                          <p:val>
                                            <p:strVal val="#ppt_x"/>
                                          </p:val>
                                        </p:tav>
                                        <p:tav tm="100000">
                                          <p:val>
                                            <p:strVal val="#ppt_x"/>
                                          </p:val>
                                        </p:tav>
                                      </p:tavLst>
                                    </p:anim>
                                    <p:anim calcmode="lin" valueType="num">
                                      <p:cBhvr>
                                        <p:cTn id="15" dur="500" fill="hold"/>
                                        <p:tgtEl>
                                          <p:spTgt spid="5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500"/>
                                        <p:tgtEl>
                                          <p:spTgt spid="64"/>
                                        </p:tgtEl>
                                      </p:cBhvr>
                                    </p:animEffect>
                                    <p:anim calcmode="lin" valueType="num">
                                      <p:cBhvr>
                                        <p:cTn id="20" dur="500" fill="hold"/>
                                        <p:tgtEl>
                                          <p:spTgt spid="64"/>
                                        </p:tgtEl>
                                        <p:attrNameLst>
                                          <p:attrName>ppt_x</p:attrName>
                                        </p:attrNameLst>
                                      </p:cBhvr>
                                      <p:tavLst>
                                        <p:tav tm="0">
                                          <p:val>
                                            <p:strVal val="#ppt_x"/>
                                          </p:val>
                                        </p:tav>
                                        <p:tav tm="100000">
                                          <p:val>
                                            <p:strVal val="#ppt_x"/>
                                          </p:val>
                                        </p:tav>
                                      </p:tavLst>
                                    </p:anim>
                                    <p:anim calcmode="lin" valueType="num">
                                      <p:cBhvr>
                                        <p:cTn id="21" dur="500" fill="hold"/>
                                        <p:tgtEl>
                                          <p:spTgt spid="6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500"/>
                                        <p:tgtEl>
                                          <p:spTgt spid="77"/>
                                        </p:tgtEl>
                                      </p:cBhvr>
                                    </p:animEffect>
                                    <p:anim calcmode="lin" valueType="num">
                                      <p:cBhvr>
                                        <p:cTn id="26" dur="500" fill="hold"/>
                                        <p:tgtEl>
                                          <p:spTgt spid="77"/>
                                        </p:tgtEl>
                                        <p:attrNameLst>
                                          <p:attrName>ppt_x</p:attrName>
                                        </p:attrNameLst>
                                      </p:cBhvr>
                                      <p:tavLst>
                                        <p:tav tm="0">
                                          <p:val>
                                            <p:strVal val="#ppt_x"/>
                                          </p:val>
                                        </p:tav>
                                        <p:tav tm="100000">
                                          <p:val>
                                            <p:strVal val="#ppt_x"/>
                                          </p:val>
                                        </p:tav>
                                      </p:tavLst>
                                    </p:anim>
                                    <p:anim calcmode="lin" valueType="num">
                                      <p:cBhvr>
                                        <p:cTn id="27" dur="500" fill="hold"/>
                                        <p:tgtEl>
                                          <p:spTgt spid="7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500"/>
                                        <p:tgtEl>
                                          <p:spTgt spid="84"/>
                                        </p:tgtEl>
                                      </p:cBhvr>
                                    </p:animEffect>
                                    <p:anim calcmode="lin" valueType="num">
                                      <p:cBhvr>
                                        <p:cTn id="32" dur="500" fill="hold"/>
                                        <p:tgtEl>
                                          <p:spTgt spid="84"/>
                                        </p:tgtEl>
                                        <p:attrNameLst>
                                          <p:attrName>ppt_x</p:attrName>
                                        </p:attrNameLst>
                                      </p:cBhvr>
                                      <p:tavLst>
                                        <p:tav tm="0">
                                          <p:val>
                                            <p:strVal val="#ppt_x"/>
                                          </p:val>
                                        </p:tav>
                                        <p:tav tm="100000">
                                          <p:val>
                                            <p:strVal val="#ppt_x"/>
                                          </p:val>
                                        </p:tav>
                                      </p:tavLst>
                                    </p:anim>
                                    <p:anim calcmode="lin" valueType="num">
                                      <p:cBhvr>
                                        <p:cTn id="33" dur="500" fill="hold"/>
                                        <p:tgtEl>
                                          <p:spTgt spid="8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fade">
                                      <p:cBhvr>
                                        <p:cTn id="37" dur="500"/>
                                        <p:tgtEl>
                                          <p:spTgt spid="91"/>
                                        </p:tgtEl>
                                      </p:cBhvr>
                                    </p:animEffect>
                                    <p:anim calcmode="lin" valueType="num">
                                      <p:cBhvr>
                                        <p:cTn id="38" dur="500" fill="hold"/>
                                        <p:tgtEl>
                                          <p:spTgt spid="91"/>
                                        </p:tgtEl>
                                        <p:attrNameLst>
                                          <p:attrName>ppt_x</p:attrName>
                                        </p:attrNameLst>
                                      </p:cBhvr>
                                      <p:tavLst>
                                        <p:tav tm="0">
                                          <p:val>
                                            <p:strVal val="#ppt_x"/>
                                          </p:val>
                                        </p:tav>
                                        <p:tav tm="100000">
                                          <p:val>
                                            <p:strVal val="#ppt_x"/>
                                          </p:val>
                                        </p:tav>
                                      </p:tavLst>
                                    </p:anim>
                                    <p:anim calcmode="lin" valueType="num">
                                      <p:cBhvr>
                                        <p:cTn id="39" dur="5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E:\工作网盘\工作杂\Office模版\IOS9 STYLE [TEMPLATE]\图片\Office-furniture.jpg"/>
          <p:cNvPicPr>
            <a:picLocks noChangeAspect="1" noChangeArrowheads="1"/>
          </p:cNvPicPr>
          <p:nvPr/>
        </p:nvPicPr>
        <p:blipFill>
          <a:blip r:embed="rId3"/>
          <a:srcRect l="15088" r="9990"/>
          <a:stretch>
            <a:fillRect/>
          </a:stretch>
        </p:blipFill>
        <p:spPr bwMode="auto">
          <a:xfrm>
            <a:off x="0" y="-9589"/>
            <a:ext cx="9144000" cy="6867589"/>
          </a:xfrm>
          <a:prstGeom prst="rect">
            <a:avLst/>
          </a:prstGeom>
          <a:noFill/>
        </p:spPr>
      </p:pic>
      <p:sp>
        <p:nvSpPr>
          <p:cNvPr id="30" name="矩形 29"/>
          <p:cNvSpPr/>
          <p:nvPr/>
        </p:nvSpPr>
        <p:spPr>
          <a:xfrm>
            <a:off x="0" y="-9588"/>
            <a:ext cx="9144000" cy="6867588"/>
          </a:xfrm>
          <a:prstGeom prst="rect">
            <a:avLst/>
          </a:prstGeom>
          <a:solidFill>
            <a:srgbClr val="276C9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44"/>
          <p:cNvSpPr txBox="1"/>
          <p:nvPr/>
        </p:nvSpPr>
        <p:spPr>
          <a:xfrm>
            <a:off x="740533" y="876200"/>
            <a:ext cx="4600490" cy="554767"/>
          </a:xfrm>
          <a:prstGeom prst="rect">
            <a:avLst/>
          </a:prstGeom>
          <a:noFill/>
        </p:spPr>
        <p:txBody>
          <a:bodyPr wrap="square" rtlCol="0">
            <a:spAutoFit/>
          </a:bodyPr>
          <a:lstStyle/>
          <a:p>
            <a:pPr>
              <a:lnSpc>
                <a:spcPct val="114000"/>
              </a:lnSpc>
            </a:pPr>
            <a:r>
              <a:rPr lang="zh-CN" altLang="en-US" sz="2800" dirty="0" smtClean="0">
                <a:solidFill>
                  <a:srgbClr val="F8F9FA"/>
                </a:solidFill>
                <a:latin typeface="思源黑体 CN Medium" pitchFamily="34" charset="-122"/>
                <a:ea typeface="思源黑体 CN Medium" pitchFamily="34" charset="-122"/>
              </a:rPr>
              <a:t>联系我们</a:t>
            </a:r>
            <a:endParaRPr lang="zh-CN" altLang="en-US" sz="2800" dirty="0">
              <a:solidFill>
                <a:srgbClr val="F8F9FA"/>
              </a:solidFill>
              <a:latin typeface="思源黑体 CN Medium" pitchFamily="34" charset="-122"/>
              <a:ea typeface="思源黑体 CN Medium" pitchFamily="34" charset="-122"/>
            </a:endParaRPr>
          </a:p>
        </p:txBody>
      </p:sp>
      <p:sp>
        <p:nvSpPr>
          <p:cNvPr id="10" name="矩形 9"/>
          <p:cNvSpPr/>
          <p:nvPr/>
        </p:nvSpPr>
        <p:spPr>
          <a:xfrm>
            <a:off x="872113" y="1505872"/>
            <a:ext cx="87122" cy="84999"/>
          </a:xfrm>
          <a:prstGeom prst="rect">
            <a:avLst/>
          </a:prstGeom>
          <a:solidFill>
            <a:srgbClr val="F8F8F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1" name="矩形 10"/>
          <p:cNvSpPr/>
          <p:nvPr/>
        </p:nvSpPr>
        <p:spPr>
          <a:xfrm>
            <a:off x="1078917" y="1505872"/>
            <a:ext cx="87122" cy="84999"/>
          </a:xfrm>
          <a:prstGeom prst="rect">
            <a:avLst/>
          </a:prstGeom>
          <a:solidFill>
            <a:srgbClr val="F8F8F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2" name="矩形 11"/>
          <p:cNvSpPr/>
          <p:nvPr/>
        </p:nvSpPr>
        <p:spPr>
          <a:xfrm>
            <a:off x="1281264" y="1505872"/>
            <a:ext cx="87122" cy="84999"/>
          </a:xfrm>
          <a:prstGeom prst="rect">
            <a:avLst/>
          </a:prstGeom>
          <a:solidFill>
            <a:srgbClr val="F8F8F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3" name="菱形 12"/>
          <p:cNvSpPr/>
          <p:nvPr/>
        </p:nvSpPr>
        <p:spPr>
          <a:xfrm rot="18900000">
            <a:off x="102951" y="1806371"/>
            <a:ext cx="4442461" cy="4442461"/>
          </a:xfrm>
          <a:prstGeom prst="diamond">
            <a:avLst/>
          </a:prstGeom>
          <a:solidFill>
            <a:srgbClr val="FFFFFF">
              <a:alpha val="10196"/>
            </a:srgbClr>
          </a:solidFill>
          <a:ln w="63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菱形 14"/>
          <p:cNvSpPr/>
          <p:nvPr/>
        </p:nvSpPr>
        <p:spPr>
          <a:xfrm rot="18900000">
            <a:off x="3917705" y="2935370"/>
            <a:ext cx="1061525" cy="1061525"/>
          </a:xfrm>
          <a:prstGeom prst="diamond">
            <a:avLst/>
          </a:prstGeom>
          <a:solidFill>
            <a:srgbClr val="F8F8F8">
              <a:alpha val="20000"/>
            </a:srgbClr>
          </a:solidFill>
          <a:ln w="6350">
            <a:solidFill>
              <a:srgbClr val="FFFFFF">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菱形 15"/>
          <p:cNvSpPr/>
          <p:nvPr/>
        </p:nvSpPr>
        <p:spPr>
          <a:xfrm rot="18900000">
            <a:off x="3758991" y="3761365"/>
            <a:ext cx="2157474" cy="2157474"/>
          </a:xfrm>
          <a:prstGeom prst="diamond">
            <a:avLst/>
          </a:prstGeom>
          <a:solidFill>
            <a:srgbClr val="F8F8F8">
              <a:alpha val="10196"/>
            </a:srgbClr>
          </a:solidFill>
          <a:ln w="635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3" descr="适用于2.5米以外远距离扫码"/>
          <p:cNvPicPr>
            <a:picLocks noChangeAspect="1" noChangeArrowheads="1"/>
          </p:cNvPicPr>
          <p:nvPr/>
        </p:nvPicPr>
        <p:blipFill>
          <a:blip r:embed="rId4" cstate="print"/>
          <a:srcRect l="5271" t="5554" r="5050" b="4468"/>
          <a:stretch>
            <a:fillRect/>
          </a:stretch>
        </p:blipFill>
        <p:spPr>
          <a:xfrm>
            <a:off x="1145457" y="2829149"/>
            <a:ext cx="2357449" cy="2396905"/>
          </a:xfrm>
          <a:prstGeom prst="rect">
            <a:avLst/>
          </a:prstGeom>
          <a:noFill/>
          <a:effectLst>
            <a:innerShdw blurRad="63500" dist="50800" dir="18900000">
              <a:prstClr val="black">
                <a:alpha val="50000"/>
              </a:prstClr>
            </a:innerShdw>
          </a:effectLst>
        </p:spPr>
      </p:pic>
      <p:grpSp>
        <p:nvGrpSpPr>
          <p:cNvPr id="99" name="组合 98"/>
          <p:cNvGrpSpPr/>
          <p:nvPr/>
        </p:nvGrpSpPr>
        <p:grpSpPr>
          <a:xfrm>
            <a:off x="4903518" y="3146240"/>
            <a:ext cx="3778864" cy="458468"/>
            <a:chOff x="4903518" y="3146240"/>
            <a:chExt cx="3778864" cy="458468"/>
          </a:xfrm>
        </p:grpSpPr>
        <p:sp>
          <p:nvSpPr>
            <p:cNvPr id="24" name="文本框 3"/>
            <p:cNvSpPr txBox="1"/>
            <p:nvPr/>
          </p:nvSpPr>
          <p:spPr>
            <a:xfrm>
              <a:off x="5138077" y="3158432"/>
              <a:ext cx="3544305" cy="446276"/>
            </a:xfrm>
            <a:prstGeom prst="rect">
              <a:avLst/>
            </a:prstGeom>
            <a:noFill/>
          </p:spPr>
          <p:txBody>
            <a:bodyPr wrap="square" rtlCol="0">
              <a:spAutoFit/>
            </a:bodyPr>
            <a:lstStyle/>
            <a:p>
              <a:r>
                <a:rPr lang="zh-CN" altLang="en-US" sz="2300" dirty="0" smtClean="0">
                  <a:solidFill>
                    <a:schemeClr val="bg1"/>
                  </a:solidFill>
                  <a:latin typeface="思源黑体 CN Medium" pitchFamily="34" charset="-122"/>
                  <a:ea typeface="思源黑体 CN Medium" pitchFamily="34" charset="-122"/>
                </a:rPr>
                <a:t>重庆维普资讯有限公司</a:t>
              </a:r>
              <a:endParaRPr lang="zh-CN" altLang="en-US" sz="2300" dirty="0">
                <a:solidFill>
                  <a:schemeClr val="bg1"/>
                </a:solidFill>
                <a:latin typeface="思源黑体 CN Medium" pitchFamily="34" charset="-122"/>
                <a:ea typeface="思源黑体 CN Medium" pitchFamily="34" charset="-122"/>
              </a:endParaRPr>
            </a:p>
          </p:txBody>
        </p:sp>
        <p:sp>
          <p:nvSpPr>
            <p:cNvPr id="26" name="圆角矩形 25"/>
            <p:cNvSpPr/>
            <p:nvPr/>
          </p:nvSpPr>
          <p:spPr>
            <a:xfrm>
              <a:off x="4903518" y="3146240"/>
              <a:ext cx="3552295" cy="446276"/>
            </a:xfrm>
            <a:prstGeom prst="roundRect">
              <a:avLst/>
            </a:prstGeom>
            <a:solidFill>
              <a:srgbClr val="F8F8F8">
                <a:alpha val="12157"/>
              </a:srgbClr>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grpSp>
        <p:nvGrpSpPr>
          <p:cNvPr id="98" name="组合 97"/>
          <p:cNvGrpSpPr/>
          <p:nvPr/>
        </p:nvGrpSpPr>
        <p:grpSpPr>
          <a:xfrm>
            <a:off x="3855645" y="2251801"/>
            <a:ext cx="4911813" cy="1389483"/>
            <a:chOff x="3880029" y="1800697"/>
            <a:chExt cx="4911813" cy="1389483"/>
          </a:xfrm>
        </p:grpSpPr>
        <p:sp>
          <p:nvSpPr>
            <p:cNvPr id="27" name="文本框 49"/>
            <p:cNvSpPr txBox="1"/>
            <p:nvPr/>
          </p:nvSpPr>
          <p:spPr>
            <a:xfrm>
              <a:off x="3880029" y="1800697"/>
              <a:ext cx="1800313" cy="1389483"/>
            </a:xfrm>
            <a:prstGeom prst="rect">
              <a:avLst/>
            </a:prstGeom>
            <a:noFill/>
          </p:spPr>
          <p:txBody>
            <a:bodyPr wrap="square" rtlCol="0">
              <a:spAutoFit/>
            </a:bodyPr>
            <a:lstStyle/>
            <a:p>
              <a:pPr>
                <a:lnSpc>
                  <a:spcPct val="114000"/>
                </a:lnSpc>
              </a:pPr>
              <a:r>
                <a:rPr lang="en-US" altLang="zh-CN" sz="8000" dirty="0" smtClean="0">
                  <a:solidFill>
                    <a:srgbClr val="F8F9FA"/>
                  </a:solidFill>
                  <a:latin typeface="方正兰亭纤黑简体" panose="03000509000000000000" pitchFamily="65" charset="-122"/>
                  <a:ea typeface="方正兰亭纤黑简体" panose="03000509000000000000" pitchFamily="65" charset="-122"/>
                </a:rPr>
                <a:t>“</a:t>
              </a:r>
              <a:endParaRPr lang="zh-CN" altLang="en-US" sz="8000" dirty="0" smtClean="0">
                <a:solidFill>
                  <a:srgbClr val="F8F9FA"/>
                </a:solidFill>
                <a:latin typeface="方正兰亭纤黑简体" panose="03000509000000000000" pitchFamily="65" charset="-122"/>
                <a:ea typeface="方正兰亭纤黑简体" panose="03000509000000000000" pitchFamily="65" charset="-122"/>
              </a:endParaRPr>
            </a:p>
          </p:txBody>
        </p:sp>
        <p:sp>
          <p:nvSpPr>
            <p:cNvPr id="28" name="文本框 51"/>
            <p:cNvSpPr txBox="1"/>
            <p:nvPr/>
          </p:nvSpPr>
          <p:spPr>
            <a:xfrm>
              <a:off x="4960449" y="1927335"/>
              <a:ext cx="3831393" cy="489236"/>
            </a:xfrm>
            <a:prstGeom prst="rect">
              <a:avLst/>
            </a:prstGeom>
            <a:noFill/>
          </p:spPr>
          <p:txBody>
            <a:bodyPr wrap="square" rtlCol="0">
              <a:spAutoFit/>
            </a:bodyPr>
            <a:lstStyle/>
            <a:p>
              <a:pPr>
                <a:lnSpc>
                  <a:spcPct val="114000"/>
                </a:lnSpc>
              </a:pPr>
              <a:r>
                <a:rPr lang="zh-CN" altLang="en-US" sz="1600" dirty="0" smtClean="0">
                  <a:solidFill>
                    <a:srgbClr val="F8F9FA"/>
                  </a:solidFill>
                  <a:latin typeface="思源黑体 CN Normal" pitchFamily="34" charset="-122"/>
                  <a:ea typeface="思源黑体 CN Normal" pitchFamily="34" charset="-122"/>
                </a:rPr>
                <a:t>技术服务热线：</a:t>
              </a:r>
              <a:r>
                <a:rPr lang="en-US" altLang="zh-CN" sz="2400" dirty="0" smtClean="0">
                  <a:solidFill>
                    <a:srgbClr val="F8F9FA"/>
                  </a:solidFill>
                  <a:latin typeface="思源黑体 CN Normal" pitchFamily="34" charset="-122"/>
                  <a:ea typeface="思源黑体 CN Normal" pitchFamily="34" charset="-122"/>
                </a:rPr>
                <a:t>400-638-5550</a:t>
              </a:r>
            </a:p>
          </p:txBody>
        </p:sp>
        <p:sp>
          <p:nvSpPr>
            <p:cNvPr id="65" name="矩形 64"/>
            <p:cNvSpPr/>
            <p:nvPr/>
          </p:nvSpPr>
          <p:spPr>
            <a:xfrm>
              <a:off x="6440597" y="2437800"/>
              <a:ext cx="105417" cy="102849"/>
            </a:xfrm>
            <a:prstGeom prst="rect">
              <a:avLst/>
            </a:prstGeom>
            <a:solidFill>
              <a:srgbClr val="F8F8F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66" name="矩形 65"/>
            <p:cNvSpPr/>
            <p:nvPr/>
          </p:nvSpPr>
          <p:spPr>
            <a:xfrm>
              <a:off x="6647401" y="2437800"/>
              <a:ext cx="105417" cy="102849"/>
            </a:xfrm>
            <a:prstGeom prst="rect">
              <a:avLst/>
            </a:prstGeom>
            <a:solidFill>
              <a:srgbClr val="F8F8F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67" name="矩形 66"/>
            <p:cNvSpPr/>
            <p:nvPr/>
          </p:nvSpPr>
          <p:spPr>
            <a:xfrm>
              <a:off x="6849748" y="2437800"/>
              <a:ext cx="105417" cy="102849"/>
            </a:xfrm>
            <a:prstGeom prst="rect">
              <a:avLst/>
            </a:prstGeom>
            <a:solidFill>
              <a:srgbClr val="F8F8F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68" name="矩形 67"/>
            <p:cNvSpPr/>
            <p:nvPr/>
          </p:nvSpPr>
          <p:spPr>
            <a:xfrm>
              <a:off x="7052095" y="2437800"/>
              <a:ext cx="105417" cy="102849"/>
            </a:xfrm>
            <a:prstGeom prst="rect">
              <a:avLst/>
            </a:prstGeom>
            <a:solidFill>
              <a:srgbClr val="F8F8F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69" name="矩形 68"/>
            <p:cNvSpPr/>
            <p:nvPr/>
          </p:nvSpPr>
          <p:spPr>
            <a:xfrm>
              <a:off x="7258899" y="2437800"/>
              <a:ext cx="105417" cy="102849"/>
            </a:xfrm>
            <a:prstGeom prst="rect">
              <a:avLst/>
            </a:prstGeom>
            <a:solidFill>
              <a:srgbClr val="F8F8F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70" name="矩形 69"/>
            <p:cNvSpPr/>
            <p:nvPr/>
          </p:nvSpPr>
          <p:spPr>
            <a:xfrm>
              <a:off x="7461246" y="2437800"/>
              <a:ext cx="105417" cy="102849"/>
            </a:xfrm>
            <a:prstGeom prst="rect">
              <a:avLst/>
            </a:prstGeom>
            <a:solidFill>
              <a:srgbClr val="F8F8F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71" name="矩形 70"/>
            <p:cNvSpPr/>
            <p:nvPr/>
          </p:nvSpPr>
          <p:spPr>
            <a:xfrm>
              <a:off x="7656736" y="2437800"/>
              <a:ext cx="105417" cy="102849"/>
            </a:xfrm>
            <a:prstGeom prst="rect">
              <a:avLst/>
            </a:prstGeom>
            <a:solidFill>
              <a:srgbClr val="F8F8F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72" name="矩形 71"/>
            <p:cNvSpPr/>
            <p:nvPr/>
          </p:nvSpPr>
          <p:spPr>
            <a:xfrm>
              <a:off x="7863540" y="2437800"/>
              <a:ext cx="105417" cy="102849"/>
            </a:xfrm>
            <a:prstGeom prst="rect">
              <a:avLst/>
            </a:prstGeom>
            <a:solidFill>
              <a:srgbClr val="F8F8F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73" name="矩形 72"/>
            <p:cNvSpPr/>
            <p:nvPr/>
          </p:nvSpPr>
          <p:spPr>
            <a:xfrm>
              <a:off x="8065887" y="2437800"/>
              <a:ext cx="105417" cy="102849"/>
            </a:xfrm>
            <a:prstGeom prst="rect">
              <a:avLst/>
            </a:prstGeom>
            <a:solidFill>
              <a:srgbClr val="F8F8F8">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74" name="矩形 73"/>
            <p:cNvSpPr/>
            <p:nvPr/>
          </p:nvSpPr>
          <p:spPr>
            <a:xfrm>
              <a:off x="8268234" y="2437800"/>
              <a:ext cx="105417" cy="102849"/>
            </a:xfrm>
            <a:prstGeom prst="rect">
              <a:avLst/>
            </a:prstGeom>
            <a:solidFill>
              <a:srgbClr val="F8F8F8">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anim calcmode="lin" valueType="num">
                                      <p:cBhvr>
                                        <p:cTn id="8" dur="250" fill="hold"/>
                                        <p:tgtEl>
                                          <p:spTgt spid="9"/>
                                        </p:tgtEl>
                                        <p:attrNameLst>
                                          <p:attrName>ppt_x</p:attrName>
                                        </p:attrNameLst>
                                      </p:cBhvr>
                                      <p:tavLst>
                                        <p:tav tm="0">
                                          <p:val>
                                            <p:strVal val="#ppt_x"/>
                                          </p:val>
                                        </p:tav>
                                        <p:tav tm="100000">
                                          <p:val>
                                            <p:strVal val="#ppt_x"/>
                                          </p:val>
                                        </p:tav>
                                      </p:tavLst>
                                    </p:anim>
                                    <p:anim calcmode="lin" valueType="num">
                                      <p:cBhvr>
                                        <p:cTn id="9" dur="250" fill="hold"/>
                                        <p:tgtEl>
                                          <p:spTgt spid="9"/>
                                        </p:tgtEl>
                                        <p:attrNameLst>
                                          <p:attrName>ppt_y</p:attrName>
                                        </p:attrNameLst>
                                      </p:cBhvr>
                                      <p:tavLst>
                                        <p:tav tm="0">
                                          <p:val>
                                            <p:strVal val="#ppt_y+.1"/>
                                          </p:val>
                                        </p:tav>
                                        <p:tav tm="100000">
                                          <p:val>
                                            <p:strVal val="#ppt_y"/>
                                          </p:val>
                                        </p:tav>
                                      </p:tavLst>
                                    </p:anim>
                                  </p:childTnLst>
                                </p:cTn>
                              </p:par>
                              <p:par>
                                <p:cTn id="10" presetID="12" presetClass="entr" presetSubtype="2"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50"/>
                                        <p:tgtEl>
                                          <p:spTgt spid="10"/>
                                        </p:tgtEl>
                                        <p:attrNameLst>
                                          <p:attrName>ppt_x</p:attrName>
                                        </p:attrNameLst>
                                      </p:cBhvr>
                                      <p:tavLst>
                                        <p:tav tm="0">
                                          <p:val>
                                            <p:strVal val="#ppt_x+#ppt_w*1.125000"/>
                                          </p:val>
                                        </p:tav>
                                        <p:tav tm="100000">
                                          <p:val>
                                            <p:strVal val="#ppt_x"/>
                                          </p:val>
                                        </p:tav>
                                      </p:tavLst>
                                    </p:anim>
                                    <p:animEffect transition="in" filter="wipe(left)">
                                      <p:cBhvr>
                                        <p:cTn id="13" dur="250"/>
                                        <p:tgtEl>
                                          <p:spTgt spid="10"/>
                                        </p:tgtEl>
                                      </p:cBhvr>
                                    </p:animEffect>
                                  </p:childTnLst>
                                </p:cTn>
                              </p:par>
                            </p:childTnLst>
                          </p:cTn>
                        </p:par>
                        <p:par>
                          <p:cTn id="14" fill="hold">
                            <p:stCondLst>
                              <p:cond delay="250"/>
                            </p:stCondLst>
                            <p:childTnLst>
                              <p:par>
                                <p:cTn id="15" presetID="1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50"/>
                                        <p:tgtEl>
                                          <p:spTgt spid="11"/>
                                        </p:tgtEl>
                                        <p:attrNameLst>
                                          <p:attrName>ppt_x</p:attrName>
                                        </p:attrNameLst>
                                      </p:cBhvr>
                                      <p:tavLst>
                                        <p:tav tm="0">
                                          <p:val>
                                            <p:strVal val="#ppt_x+#ppt_w*1.125000"/>
                                          </p:val>
                                        </p:tav>
                                        <p:tav tm="100000">
                                          <p:val>
                                            <p:strVal val="#ppt_x"/>
                                          </p:val>
                                        </p:tav>
                                      </p:tavLst>
                                    </p:anim>
                                    <p:animEffect transition="in" filter="wipe(left)">
                                      <p:cBhvr>
                                        <p:cTn id="18" dur="250"/>
                                        <p:tgtEl>
                                          <p:spTgt spid="11"/>
                                        </p:tgtEl>
                                      </p:cBhvr>
                                    </p:animEffect>
                                  </p:childTnLst>
                                </p:cTn>
                              </p:par>
                            </p:childTnLst>
                          </p:cTn>
                        </p:par>
                        <p:par>
                          <p:cTn id="19" fill="hold">
                            <p:stCondLst>
                              <p:cond delay="500"/>
                            </p:stCondLst>
                            <p:childTnLst>
                              <p:par>
                                <p:cTn id="20" presetID="12" presetClass="entr" presetSubtype="2"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250"/>
                                        <p:tgtEl>
                                          <p:spTgt spid="12"/>
                                        </p:tgtEl>
                                        <p:attrNameLst>
                                          <p:attrName>ppt_x</p:attrName>
                                        </p:attrNameLst>
                                      </p:cBhvr>
                                      <p:tavLst>
                                        <p:tav tm="0">
                                          <p:val>
                                            <p:strVal val="#ppt_x+#ppt_w*1.125000"/>
                                          </p:val>
                                        </p:tav>
                                        <p:tav tm="100000">
                                          <p:val>
                                            <p:strVal val="#ppt_x"/>
                                          </p:val>
                                        </p:tav>
                                      </p:tavLst>
                                    </p:anim>
                                    <p:animEffect transition="in" filter="wipe(left)">
                                      <p:cBhvr>
                                        <p:cTn id="23" dur="250"/>
                                        <p:tgtEl>
                                          <p:spTgt spid="12"/>
                                        </p:tgtEl>
                                      </p:cBhvr>
                                    </p:animEffect>
                                  </p:childTnLst>
                                </p:cTn>
                              </p:par>
                            </p:childTnLst>
                          </p:cTn>
                        </p:par>
                        <p:par>
                          <p:cTn id="24" fill="hold">
                            <p:stCondLst>
                              <p:cond delay="75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6" presetClass="entr" presetSubtype="32"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out)">
                                      <p:cBhvr>
                                        <p:cTn id="32" dur="500"/>
                                        <p:tgtEl>
                                          <p:spTgt spid="17"/>
                                        </p:tgtEl>
                                      </p:cBhvr>
                                    </p:animEffect>
                                  </p:childTnLst>
                                </p:cTn>
                              </p:par>
                            </p:childTnLst>
                          </p:cTn>
                        </p:par>
                        <p:par>
                          <p:cTn id="33" fill="hold">
                            <p:stCondLst>
                              <p:cond delay="1250"/>
                            </p:stCondLst>
                            <p:childTnLst>
                              <p:par>
                                <p:cTn id="34" presetID="53" presetClass="entr" presetSubtype="16"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400" fill="hold"/>
                                        <p:tgtEl>
                                          <p:spTgt spid="16"/>
                                        </p:tgtEl>
                                        <p:attrNameLst>
                                          <p:attrName>ppt_w</p:attrName>
                                        </p:attrNameLst>
                                      </p:cBhvr>
                                      <p:tavLst>
                                        <p:tav tm="0">
                                          <p:val>
                                            <p:fltVal val="0"/>
                                          </p:val>
                                        </p:tav>
                                        <p:tav tm="100000">
                                          <p:val>
                                            <p:strVal val="#ppt_w"/>
                                          </p:val>
                                        </p:tav>
                                      </p:tavLst>
                                    </p:anim>
                                    <p:anim calcmode="lin" valueType="num">
                                      <p:cBhvr>
                                        <p:cTn id="37" dur="400" fill="hold"/>
                                        <p:tgtEl>
                                          <p:spTgt spid="16"/>
                                        </p:tgtEl>
                                        <p:attrNameLst>
                                          <p:attrName>ppt_h</p:attrName>
                                        </p:attrNameLst>
                                      </p:cBhvr>
                                      <p:tavLst>
                                        <p:tav tm="0">
                                          <p:val>
                                            <p:fltVal val="0"/>
                                          </p:val>
                                        </p:tav>
                                        <p:tav tm="100000">
                                          <p:val>
                                            <p:strVal val="#ppt_h"/>
                                          </p:val>
                                        </p:tav>
                                      </p:tavLst>
                                    </p:anim>
                                    <p:animEffect transition="in" filter="fade">
                                      <p:cBhvr>
                                        <p:cTn id="38" dur="400"/>
                                        <p:tgtEl>
                                          <p:spTgt spid="16"/>
                                        </p:tgtEl>
                                      </p:cBhvr>
                                    </p:animEffect>
                                  </p:childTnLst>
                                </p:cTn>
                              </p:par>
                            </p:childTnLst>
                          </p:cTn>
                        </p:par>
                        <p:par>
                          <p:cTn id="39" fill="hold">
                            <p:stCondLst>
                              <p:cond delay="1650"/>
                            </p:stCondLst>
                            <p:childTnLst>
                              <p:par>
                                <p:cTn id="40" presetID="53" presetClass="entr" presetSubtype="16"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250" fill="hold"/>
                                        <p:tgtEl>
                                          <p:spTgt spid="15"/>
                                        </p:tgtEl>
                                        <p:attrNameLst>
                                          <p:attrName>ppt_w</p:attrName>
                                        </p:attrNameLst>
                                      </p:cBhvr>
                                      <p:tavLst>
                                        <p:tav tm="0">
                                          <p:val>
                                            <p:fltVal val="0"/>
                                          </p:val>
                                        </p:tav>
                                        <p:tav tm="100000">
                                          <p:val>
                                            <p:strVal val="#ppt_w"/>
                                          </p:val>
                                        </p:tav>
                                      </p:tavLst>
                                    </p:anim>
                                    <p:anim calcmode="lin" valueType="num">
                                      <p:cBhvr>
                                        <p:cTn id="43" dur="250" fill="hold"/>
                                        <p:tgtEl>
                                          <p:spTgt spid="15"/>
                                        </p:tgtEl>
                                        <p:attrNameLst>
                                          <p:attrName>ppt_h</p:attrName>
                                        </p:attrNameLst>
                                      </p:cBhvr>
                                      <p:tavLst>
                                        <p:tav tm="0">
                                          <p:val>
                                            <p:fltVal val="0"/>
                                          </p:val>
                                        </p:tav>
                                        <p:tav tm="100000">
                                          <p:val>
                                            <p:strVal val="#ppt_h"/>
                                          </p:val>
                                        </p:tav>
                                      </p:tavLst>
                                    </p:anim>
                                    <p:animEffect transition="in" filter="fade">
                                      <p:cBhvr>
                                        <p:cTn id="44" dur="250"/>
                                        <p:tgtEl>
                                          <p:spTgt spid="15"/>
                                        </p:tgtEl>
                                      </p:cBhvr>
                                    </p:animEffect>
                                  </p:childTnLst>
                                </p:cTn>
                              </p:par>
                            </p:childTnLst>
                          </p:cTn>
                        </p:par>
                        <p:par>
                          <p:cTn id="45" fill="hold">
                            <p:stCondLst>
                              <p:cond delay="1900"/>
                            </p:stCondLst>
                            <p:childTnLst>
                              <p:par>
                                <p:cTn id="46" presetID="29" presetClass="entr" presetSubtype="0" fill="hold" nodeType="afterEffect">
                                  <p:stCondLst>
                                    <p:cond delay="0"/>
                                  </p:stCondLst>
                                  <p:childTnLst>
                                    <p:set>
                                      <p:cBhvr>
                                        <p:cTn id="47" dur="1" fill="hold">
                                          <p:stCondLst>
                                            <p:cond delay="0"/>
                                          </p:stCondLst>
                                        </p:cTn>
                                        <p:tgtEl>
                                          <p:spTgt spid="98"/>
                                        </p:tgtEl>
                                        <p:attrNameLst>
                                          <p:attrName>style.visibility</p:attrName>
                                        </p:attrNameLst>
                                      </p:cBhvr>
                                      <p:to>
                                        <p:strVal val="visible"/>
                                      </p:to>
                                    </p:set>
                                    <p:anim calcmode="lin" valueType="num">
                                      <p:cBhvr>
                                        <p:cTn id="48" dur="500" fill="hold"/>
                                        <p:tgtEl>
                                          <p:spTgt spid="98"/>
                                        </p:tgtEl>
                                        <p:attrNameLst>
                                          <p:attrName>ppt_x</p:attrName>
                                        </p:attrNameLst>
                                      </p:cBhvr>
                                      <p:tavLst>
                                        <p:tav tm="0">
                                          <p:val>
                                            <p:strVal val="#ppt_x-.2"/>
                                          </p:val>
                                        </p:tav>
                                        <p:tav tm="100000">
                                          <p:val>
                                            <p:strVal val="#ppt_x"/>
                                          </p:val>
                                        </p:tav>
                                      </p:tavLst>
                                    </p:anim>
                                    <p:anim calcmode="lin" valueType="num">
                                      <p:cBhvr>
                                        <p:cTn id="49" dur="500" fill="hold"/>
                                        <p:tgtEl>
                                          <p:spTgt spid="98"/>
                                        </p:tgtEl>
                                        <p:attrNameLst>
                                          <p:attrName>ppt_y</p:attrName>
                                        </p:attrNameLst>
                                      </p:cBhvr>
                                      <p:tavLst>
                                        <p:tav tm="0">
                                          <p:val>
                                            <p:strVal val="#ppt_y"/>
                                          </p:val>
                                        </p:tav>
                                        <p:tav tm="100000">
                                          <p:val>
                                            <p:strVal val="#ppt_y"/>
                                          </p:val>
                                        </p:tav>
                                      </p:tavLst>
                                    </p:anim>
                                    <p:animEffect transition="in" filter="wipe(right)" prLst="gradientSize: 0.1">
                                      <p:cBhvr>
                                        <p:cTn id="50" dur="500"/>
                                        <p:tgtEl>
                                          <p:spTgt spid="98"/>
                                        </p:tgtEl>
                                      </p:cBhvr>
                                    </p:animEffect>
                                  </p:childTnLst>
                                </p:cTn>
                              </p:par>
                              <p:par>
                                <p:cTn id="51" presetID="29" presetClass="entr" presetSubtype="0" fill="hold" nodeType="withEffect">
                                  <p:stCondLst>
                                    <p:cond delay="0"/>
                                  </p:stCondLst>
                                  <p:childTnLst>
                                    <p:set>
                                      <p:cBhvr>
                                        <p:cTn id="52" dur="1" fill="hold">
                                          <p:stCondLst>
                                            <p:cond delay="0"/>
                                          </p:stCondLst>
                                        </p:cTn>
                                        <p:tgtEl>
                                          <p:spTgt spid="99"/>
                                        </p:tgtEl>
                                        <p:attrNameLst>
                                          <p:attrName>style.visibility</p:attrName>
                                        </p:attrNameLst>
                                      </p:cBhvr>
                                      <p:to>
                                        <p:strVal val="visible"/>
                                      </p:to>
                                    </p:set>
                                    <p:anim calcmode="lin" valueType="num">
                                      <p:cBhvr>
                                        <p:cTn id="53" dur="500" fill="hold"/>
                                        <p:tgtEl>
                                          <p:spTgt spid="99"/>
                                        </p:tgtEl>
                                        <p:attrNameLst>
                                          <p:attrName>ppt_x</p:attrName>
                                        </p:attrNameLst>
                                      </p:cBhvr>
                                      <p:tavLst>
                                        <p:tav tm="0">
                                          <p:val>
                                            <p:strVal val="#ppt_x-.2"/>
                                          </p:val>
                                        </p:tav>
                                        <p:tav tm="100000">
                                          <p:val>
                                            <p:strVal val="#ppt_x"/>
                                          </p:val>
                                        </p:tav>
                                      </p:tavLst>
                                    </p:anim>
                                    <p:anim calcmode="lin" valueType="num">
                                      <p:cBhvr>
                                        <p:cTn id="54" dur="500" fill="hold"/>
                                        <p:tgtEl>
                                          <p:spTgt spid="99"/>
                                        </p:tgtEl>
                                        <p:attrNameLst>
                                          <p:attrName>ppt_y</p:attrName>
                                        </p:attrNameLst>
                                      </p:cBhvr>
                                      <p:tavLst>
                                        <p:tav tm="0">
                                          <p:val>
                                            <p:strVal val="#ppt_y"/>
                                          </p:val>
                                        </p:tav>
                                        <p:tav tm="100000">
                                          <p:val>
                                            <p:strVal val="#ppt_y"/>
                                          </p:val>
                                        </p:tav>
                                      </p:tavLst>
                                    </p:anim>
                                    <p:animEffect transition="in" filter="wipe(right)" prLst="gradientSize: 0.1">
                                      <p:cBhvr>
                                        <p:cTn id="55"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5" grpId="0" animBg="1"/>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工作网盘\工作杂\Office模版\IOS9 STYLE [TEMPLATE]\背景图\5.jpg"/>
          <p:cNvPicPr>
            <a:picLocks noChangeAspect="1" noChangeArrowheads="1"/>
          </p:cNvPicPr>
          <p:nvPr/>
        </p:nvPicPr>
        <p:blipFill>
          <a:blip r:embed="rId2"/>
          <a:srcRect r="25000"/>
          <a:stretch>
            <a:fillRect/>
          </a:stretch>
        </p:blipFill>
        <p:spPr bwMode="auto">
          <a:xfrm>
            <a:off x="1" y="0"/>
            <a:ext cx="9143999" cy="6858000"/>
          </a:xfrm>
          <a:prstGeom prst="rect">
            <a:avLst/>
          </a:prstGeom>
          <a:noFill/>
        </p:spPr>
      </p:pic>
      <p:sp>
        <p:nvSpPr>
          <p:cNvPr id="12" name="圆角矩形 11"/>
          <p:cNvSpPr/>
          <p:nvPr/>
        </p:nvSpPr>
        <p:spPr>
          <a:xfrm>
            <a:off x="3742349" y="3744194"/>
            <a:ext cx="1794691" cy="440872"/>
          </a:xfrm>
          <a:prstGeom prst="roundRect">
            <a:avLst/>
          </a:prstGeom>
          <a:no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dirty="0" smtClean="0">
                <a:solidFill>
                  <a:srgbClr val="FFFFFF"/>
                </a:solidFill>
                <a:latin typeface="思源黑体 CN Medium" pitchFamily="34" charset="-122"/>
                <a:ea typeface="思源黑体 CN Medium" pitchFamily="34" charset="-122"/>
              </a:rPr>
              <a:t>维普资讯</a:t>
            </a:r>
            <a:endParaRPr kumimoji="1" lang="zh-CN" altLang="en-US" dirty="0">
              <a:solidFill>
                <a:srgbClr val="FFFFFF"/>
              </a:solidFill>
              <a:latin typeface="思源黑体 CN Medium" pitchFamily="34" charset="-122"/>
              <a:ea typeface="思源黑体 CN Medium" pitchFamily="34" charset="-122"/>
            </a:endParaRPr>
          </a:p>
        </p:txBody>
      </p:sp>
      <p:sp>
        <p:nvSpPr>
          <p:cNvPr id="13" name="矩形 12"/>
          <p:cNvSpPr/>
          <p:nvPr/>
        </p:nvSpPr>
        <p:spPr>
          <a:xfrm>
            <a:off x="2869388" y="2522954"/>
            <a:ext cx="3570208" cy="1006429"/>
          </a:xfrm>
          <a:prstGeom prst="rect">
            <a:avLst/>
          </a:prstGeom>
        </p:spPr>
        <p:txBody>
          <a:bodyPr wrap="none">
            <a:spAutoFit/>
          </a:bodyPr>
          <a:lstStyle/>
          <a:p>
            <a:pPr lvl="0">
              <a:lnSpc>
                <a:spcPct val="90000"/>
              </a:lnSpc>
            </a:pPr>
            <a:r>
              <a:rPr kumimoji="1" lang="zh-CN" altLang="en-US" sz="6600" b="1" dirty="0" smtClean="0">
                <a:solidFill>
                  <a:schemeClr val="bg1"/>
                </a:solidFill>
              </a:rPr>
              <a:t>感谢聆听</a:t>
            </a:r>
            <a:endParaRPr kumimoji="1" lang="zh-CN" altLang="en-US" sz="6600" b="1" dirty="0">
              <a:solidFill>
                <a:schemeClr val="bg1"/>
              </a:solidFill>
            </a:endParaRPr>
          </a:p>
        </p:txBody>
      </p:sp>
    </p:spTree>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943285" y="406781"/>
            <a:ext cx="1976534" cy="407291"/>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平台简介</a:t>
            </a:r>
          </a:p>
        </p:txBody>
      </p:sp>
      <p:sp>
        <p:nvSpPr>
          <p:cNvPr id="3" name="矩形 2"/>
          <p:cNvSpPr/>
          <p:nvPr/>
        </p:nvSpPr>
        <p:spPr>
          <a:xfrm>
            <a:off x="436458"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1</a:t>
            </a:r>
            <a:endParaRPr kumimoji="1" lang="zh-CN" altLang="en-US" sz="2300" b="1" dirty="0">
              <a:solidFill>
                <a:srgbClr val="1B2135"/>
              </a:solidFill>
              <a:latin typeface="Calibri"/>
              <a:ea typeface="宋体"/>
            </a:endParaRPr>
          </a:p>
        </p:txBody>
      </p:sp>
      <p:sp>
        <p:nvSpPr>
          <p:cNvPr id="6" name="矩形 5"/>
          <p:cNvSpPr/>
          <p:nvPr/>
        </p:nvSpPr>
        <p:spPr>
          <a:xfrm>
            <a:off x="5778501" y="3644900"/>
            <a:ext cx="3098799" cy="2169825"/>
          </a:xfrm>
          <a:prstGeom prst="rect">
            <a:avLst/>
          </a:prstGeom>
        </p:spPr>
        <p:txBody>
          <a:bodyPr wrap="square">
            <a:spAutoFit/>
          </a:bodyPr>
          <a:lstStyle/>
          <a:p>
            <a:pPr lvl="0" defTabSz="914400">
              <a:lnSpc>
                <a:spcPct val="150000"/>
              </a:lnSpc>
              <a:defRPr/>
            </a:pPr>
            <a:r>
              <a:rPr lang="en-US" altLang="zh-CN" kern="0" dirty="0" smtClean="0">
                <a:solidFill>
                  <a:srgbClr val="029BD7"/>
                </a:solidFill>
                <a:latin typeface="思源黑体 CN Heavy" pitchFamily="34" charset="-122"/>
                <a:ea typeface="思源黑体 CN Heavy" pitchFamily="34" charset="-122"/>
                <a:cs typeface="Arial" pitchFamily="34" charset="0"/>
              </a:rPr>
              <a:t>《</a:t>
            </a:r>
            <a:r>
              <a:rPr lang="zh-CN" altLang="en-US" kern="0" dirty="0" smtClean="0">
                <a:solidFill>
                  <a:srgbClr val="029BD7"/>
                </a:solidFill>
                <a:latin typeface="思源黑体 CN Heavy" pitchFamily="34" charset="-122"/>
                <a:ea typeface="思源黑体 CN Heavy" pitchFamily="34" charset="-122"/>
                <a:cs typeface="Arial" pitchFamily="34" charset="0"/>
              </a:rPr>
              <a:t>中文期刊服务平台</a:t>
            </a:r>
            <a:r>
              <a:rPr lang="en-US" altLang="zh-CN" kern="0" dirty="0" smtClean="0">
                <a:solidFill>
                  <a:srgbClr val="029BD7"/>
                </a:solidFill>
                <a:latin typeface="思源黑体 CN Heavy" pitchFamily="34" charset="-122"/>
                <a:ea typeface="思源黑体 CN Heavy" pitchFamily="34" charset="-122"/>
                <a:cs typeface="Arial" pitchFamily="34" charset="0"/>
              </a:rPr>
              <a:t>7.0》</a:t>
            </a:r>
            <a:r>
              <a:rPr lang="zh-CN" altLang="en-US" kern="0" dirty="0" smtClean="0">
                <a:solidFill>
                  <a:srgbClr val="029BD7"/>
                </a:solidFill>
                <a:latin typeface="思源黑体 CN Heavy" pitchFamily="34" charset="-122"/>
                <a:ea typeface="思源黑体 CN Heavy" pitchFamily="34" charset="-122"/>
                <a:cs typeface="Arial" pitchFamily="34" charset="0"/>
              </a:rPr>
              <a:t>重点新增了知识本体对象的挖掘、分析和呈现服务。使中文期刊平台兼具资源保障价值</a:t>
            </a:r>
            <a:r>
              <a:rPr lang="en-US" altLang="zh-CN" kern="0" dirty="0" smtClean="0">
                <a:solidFill>
                  <a:srgbClr val="029BD7"/>
                </a:solidFill>
                <a:latin typeface="思源黑体 CN Heavy" pitchFamily="34" charset="-122"/>
                <a:ea typeface="思源黑体 CN Heavy" pitchFamily="34" charset="-122"/>
                <a:cs typeface="Arial" pitchFamily="34" charset="0"/>
              </a:rPr>
              <a:t>&amp;</a:t>
            </a:r>
            <a:r>
              <a:rPr lang="zh-CN" altLang="en-US" kern="0" dirty="0" smtClean="0">
                <a:solidFill>
                  <a:srgbClr val="029BD7"/>
                </a:solidFill>
                <a:latin typeface="思源黑体 CN Heavy" pitchFamily="34" charset="-122"/>
                <a:ea typeface="思源黑体 CN Heavy" pitchFamily="34" charset="-122"/>
                <a:cs typeface="Arial" pitchFamily="34" charset="0"/>
              </a:rPr>
              <a:t>知识情报价值。</a:t>
            </a:r>
            <a:endParaRPr lang="zh-CN" altLang="en-US" sz="1500" kern="0" dirty="0" smtClean="0">
              <a:solidFill>
                <a:sysClr val="windowText" lastClr="000000">
                  <a:lumMod val="75000"/>
                  <a:lumOff val="25000"/>
                </a:sysClr>
              </a:solidFill>
              <a:latin typeface="思源黑体 CN Medium" pitchFamily="34" charset="-122"/>
              <a:ea typeface="思源黑体 CN Medium" pitchFamily="34" charset="-122"/>
              <a:cs typeface="Arial" pitchFamily="34" charset="0"/>
            </a:endParaRPr>
          </a:p>
        </p:txBody>
      </p:sp>
      <p:pic>
        <p:nvPicPr>
          <p:cNvPr id="11" name="图片 3" descr="维普资讯中文期刊服务平台- 首页.png"/>
          <p:cNvPicPr>
            <a:picLocks noChangeAspect="1"/>
          </p:cNvPicPr>
          <p:nvPr/>
        </p:nvPicPr>
        <p:blipFill>
          <a:blip r:embed="rId3" cstate="print"/>
          <a:srcRect r="1936"/>
          <a:stretch>
            <a:fillRect/>
          </a:stretch>
        </p:blipFill>
        <p:spPr bwMode="auto">
          <a:xfrm>
            <a:off x="614259" y="3257141"/>
            <a:ext cx="4872141" cy="2928002"/>
          </a:xfrm>
          <a:prstGeom prst="rect">
            <a:avLst/>
          </a:prstGeom>
          <a:noFill/>
          <a:ln w="9525">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pic>
      <p:sp>
        <p:nvSpPr>
          <p:cNvPr id="13" name="矩形 12"/>
          <p:cNvSpPr/>
          <p:nvPr/>
        </p:nvSpPr>
        <p:spPr>
          <a:xfrm>
            <a:off x="512659" y="1676400"/>
            <a:ext cx="8580541" cy="1384995"/>
          </a:xfrm>
          <a:prstGeom prst="rect">
            <a:avLst/>
          </a:prstGeom>
        </p:spPr>
        <p:txBody>
          <a:bodyPr wrap="square">
            <a:spAutoFit/>
          </a:bodyPr>
          <a:lstStyle/>
          <a:p>
            <a:pPr>
              <a:lnSpc>
                <a:spcPct val="150000"/>
              </a:lnSpc>
              <a:buFont typeface="Wingdings" pitchFamily="2" charset="2"/>
              <a:buChar char="u"/>
            </a:pPr>
            <a:r>
              <a:rPr lang="zh-CN" altLang="en-US" sz="1400" dirty="0" smtClean="0">
                <a:solidFill>
                  <a:prstClr val="black">
                    <a:lumMod val="75000"/>
                    <a:lumOff val="25000"/>
                  </a:prstClr>
                </a:solidFill>
                <a:latin typeface="思源黑体 CN Medium" pitchFamily="34" charset="-122"/>
                <a:ea typeface="思源黑体 CN Medium" pitchFamily="34" charset="-122"/>
                <a:cs typeface="Arial" pitchFamily="34" charset="0"/>
              </a:rPr>
              <a:t>提升元数据质量，增补了元数据字段缺失，通过提高引文数据加工及反证率使文章被引次数获得提升。 </a:t>
            </a:r>
          </a:p>
          <a:p>
            <a:pPr>
              <a:lnSpc>
                <a:spcPct val="150000"/>
              </a:lnSpc>
              <a:buFont typeface="Wingdings" pitchFamily="2" charset="2"/>
              <a:buChar char="u"/>
            </a:pPr>
            <a:r>
              <a:rPr lang="zh-CN" altLang="en-US" sz="1400" dirty="0" smtClean="0">
                <a:solidFill>
                  <a:prstClr val="black">
                    <a:lumMod val="75000"/>
                    <a:lumOff val="25000"/>
                  </a:prstClr>
                </a:solidFill>
                <a:latin typeface="思源黑体 CN Medium" pitchFamily="34" charset="-122"/>
                <a:ea typeface="思源黑体 CN Medium" pitchFamily="34" charset="-122"/>
                <a:cs typeface="Arial" pitchFamily="34" charset="0"/>
              </a:rPr>
              <a:t>提供检索结果的分面聚类、排序筛选。</a:t>
            </a:r>
          </a:p>
          <a:p>
            <a:pPr>
              <a:lnSpc>
                <a:spcPct val="150000"/>
              </a:lnSpc>
              <a:buFont typeface="Wingdings" pitchFamily="2" charset="2"/>
              <a:buChar char="u"/>
            </a:pPr>
            <a:r>
              <a:rPr lang="zh-CN" altLang="en-US" sz="1400" dirty="0" smtClean="0">
                <a:solidFill>
                  <a:prstClr val="black">
                    <a:lumMod val="75000"/>
                    <a:lumOff val="25000"/>
                  </a:prstClr>
                </a:solidFill>
                <a:latin typeface="思源黑体 CN Medium" pitchFamily="34" charset="-122"/>
                <a:ea typeface="思源黑体 CN Medium" pitchFamily="34" charset="-122"/>
                <a:cs typeface="Arial" pitchFamily="34" charset="0"/>
              </a:rPr>
              <a:t>提供对象级别的垂直搜索，把读者体验从资源保障服务提升到知识对象服务。</a:t>
            </a:r>
          </a:p>
          <a:p>
            <a:pPr>
              <a:lnSpc>
                <a:spcPct val="150000"/>
              </a:lnSpc>
              <a:buFont typeface="Wingdings" pitchFamily="2" charset="2"/>
              <a:buChar char="u"/>
            </a:pPr>
            <a:r>
              <a:rPr lang="zh-CN" altLang="en-US" sz="1400" dirty="0" smtClean="0">
                <a:solidFill>
                  <a:prstClr val="black">
                    <a:lumMod val="75000"/>
                    <a:lumOff val="25000"/>
                  </a:prstClr>
                </a:solidFill>
                <a:latin typeface="思源黑体 CN Medium" pitchFamily="34" charset="-122"/>
                <a:ea typeface="思源黑体 CN Medium" pitchFamily="34" charset="-122"/>
                <a:cs typeface="Arial" pitchFamily="34" charset="0"/>
              </a:rPr>
              <a:t>七个维度知识对象的知识网络组织，直观获得信息分析结果，降低读者信息素养的要求。</a:t>
            </a:r>
          </a:p>
        </p:txBody>
      </p:sp>
      <p:sp>
        <p:nvSpPr>
          <p:cNvPr id="14" name="矩形 13"/>
          <p:cNvSpPr/>
          <p:nvPr/>
        </p:nvSpPr>
        <p:spPr>
          <a:xfrm>
            <a:off x="525359" y="1161246"/>
            <a:ext cx="1467068" cy="477054"/>
          </a:xfrm>
          <a:prstGeom prst="rect">
            <a:avLst/>
          </a:prstGeom>
        </p:spPr>
        <p:txBody>
          <a:bodyPr wrap="non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四大改进</a:t>
            </a:r>
          </a:p>
        </p:txBody>
      </p:sp>
    </p:spTree>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工作网盘\工作杂\Office模版\IOS9 STYLE [TEMPLATE]\背景图\5.jpg"/>
          <p:cNvPicPr>
            <a:picLocks noChangeAspect="1" noChangeArrowheads="1"/>
          </p:cNvPicPr>
          <p:nvPr/>
        </p:nvPicPr>
        <p:blipFill>
          <a:blip r:embed="rId3"/>
          <a:srcRect r="25000"/>
          <a:stretch>
            <a:fillRect/>
          </a:stretch>
        </p:blipFill>
        <p:spPr bwMode="auto">
          <a:xfrm>
            <a:off x="1" y="0"/>
            <a:ext cx="9143999" cy="6858000"/>
          </a:xfrm>
          <a:prstGeom prst="rect">
            <a:avLst/>
          </a:prstGeom>
          <a:noFill/>
        </p:spPr>
      </p:pic>
      <p:sp>
        <p:nvSpPr>
          <p:cNvPr id="17" name="文本框 12"/>
          <p:cNvSpPr txBox="1"/>
          <p:nvPr/>
        </p:nvSpPr>
        <p:spPr>
          <a:xfrm>
            <a:off x="3473278" y="4516228"/>
            <a:ext cx="2441694" cy="769441"/>
          </a:xfrm>
          <a:prstGeom prst="rect">
            <a:avLst/>
          </a:prstGeom>
          <a:noFill/>
        </p:spPr>
        <p:txBody>
          <a:bodyPr wrap="none" rtlCol="0">
            <a:spAutoFit/>
          </a:bodyPr>
          <a:lstStyle>
            <a:defPPr>
              <a:defRPr lang="zh-CN"/>
            </a:defPPr>
            <a:lvl1pPr>
              <a:defRPr b="1">
                <a:solidFill>
                  <a:schemeClr val="accent1"/>
                </a:solidFill>
                <a:latin typeface="Calibri" panose="020F0502020204030204" pitchFamily="34" charset="0"/>
                <a:ea typeface="Adobe Gothic Std B" panose="020B0800000000000000" pitchFamily="34" charset="-128"/>
              </a:defRPr>
            </a:lvl1pPr>
          </a:lstStyle>
          <a:p>
            <a:pPr algn="ctr"/>
            <a:r>
              <a:rPr lang="zh-CN" altLang="en-US" sz="4400" b="0" dirty="0" smtClean="0">
                <a:solidFill>
                  <a:schemeClr val="bg1"/>
                </a:solidFill>
                <a:latin typeface="思源黑体 CN Medium" pitchFamily="34" charset="-122"/>
                <a:ea typeface="思源黑体 CN Medium" pitchFamily="34" charset="-122"/>
              </a:rPr>
              <a:t>平台参数</a:t>
            </a:r>
          </a:p>
        </p:txBody>
      </p:sp>
      <p:sp>
        <p:nvSpPr>
          <p:cNvPr id="22" name="椭圆 21"/>
          <p:cNvSpPr/>
          <p:nvPr/>
        </p:nvSpPr>
        <p:spPr>
          <a:xfrm>
            <a:off x="3384296" y="1420212"/>
            <a:ext cx="2619658" cy="2619658"/>
          </a:xfrm>
          <a:prstGeom prst="ellipse">
            <a:avLst/>
          </a:prstGeom>
          <a:solidFill>
            <a:srgbClr val="F8F9FA">
              <a:alpha val="10196"/>
            </a:srgbClr>
          </a:solidFill>
          <a:ln w="12700" cap="flat" cmpd="sng" algn="ctr">
            <a:solidFill>
              <a:srgbClr val="FFFFFF">
                <a:alpha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6000" b="0" i="0" u="none" strike="noStrike" kern="0" cap="none" spc="0" normalizeH="0" baseline="0" noProof="0" dirty="0">
              <a:ln>
                <a:noFill/>
              </a:ln>
              <a:solidFill>
                <a:sysClr val="window" lastClr="FFFFFF"/>
              </a:solidFill>
              <a:effectLst/>
              <a:uLnTx/>
              <a:uFillTx/>
              <a:latin typeface="方正兰亭超细黑简体" panose="02000000000000000000" pitchFamily="2" charset="-122"/>
              <a:ea typeface="方正兰亭超细黑简体" panose="02000000000000000000" pitchFamily="2" charset="-122"/>
              <a:cs typeface="+mn-cs"/>
            </a:endParaRPr>
          </a:p>
        </p:txBody>
      </p:sp>
      <p:sp>
        <p:nvSpPr>
          <p:cNvPr id="10" name="文本框 5"/>
          <p:cNvSpPr txBox="1"/>
          <p:nvPr/>
        </p:nvSpPr>
        <p:spPr>
          <a:xfrm>
            <a:off x="3764223" y="1760545"/>
            <a:ext cx="1859805" cy="1938992"/>
          </a:xfrm>
          <a:prstGeom prst="rect">
            <a:avLst/>
          </a:prstGeom>
          <a:noFill/>
        </p:spPr>
        <p:txBody>
          <a:bodyPr wrap="non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en-US" altLang="zh-CN" sz="12000" b="0" i="0" u="none" strike="noStrike" kern="0" cap="none" spc="300" normalizeH="0" baseline="0" noProof="0" dirty="0" smtClean="0">
                <a:ln w="28575">
                  <a:solidFill>
                    <a:sysClr val="window" lastClr="FFFFFF"/>
                  </a:solidFill>
                </a:ln>
                <a:solidFill>
                  <a:schemeClr val="bg1"/>
                </a:solidFill>
                <a:effectLst>
                  <a:innerShdw blurRad="63500" dist="50800" dir="18900000">
                    <a:prstClr val="black">
                      <a:alpha val="50000"/>
                    </a:prstClr>
                  </a:innerShdw>
                </a:effectLst>
                <a:uLnTx/>
                <a:uFillTx/>
                <a:latin typeface="Impact" panose="020B0806030902050204" pitchFamily="34" charset="0"/>
              </a:rPr>
              <a:t>02</a:t>
            </a:r>
            <a:endParaRPr kumimoji="0" lang="zh-CN" altLang="en-US" sz="12000" b="0" i="0" u="none" strike="noStrike" kern="0" cap="none" spc="300" normalizeH="0" baseline="0" noProof="0" dirty="0">
              <a:ln w="28575">
                <a:solidFill>
                  <a:sysClr val="window" lastClr="FFFFFF"/>
                </a:solidFill>
              </a:ln>
              <a:solidFill>
                <a:schemeClr val="bg1"/>
              </a:solidFill>
              <a:effectLst>
                <a:innerShdw blurRad="63500" dist="50800" dir="18900000">
                  <a:prstClr val="black">
                    <a:alpha val="50000"/>
                  </a:prstClr>
                </a:innerShdw>
              </a:effectLst>
              <a:uLnTx/>
              <a:uFillTx/>
              <a:latin typeface="Impact" panose="020B0806030902050204" pitchFamily="34" charset="0"/>
            </a:endParaRPr>
          </a:p>
        </p:txBody>
      </p:sp>
      <p:sp>
        <p:nvSpPr>
          <p:cNvPr id="23" name="矩形 22"/>
          <p:cNvSpPr/>
          <p:nvPr/>
        </p:nvSpPr>
        <p:spPr>
          <a:xfrm>
            <a:off x="4021225" y="5419004"/>
            <a:ext cx="193937" cy="177939"/>
          </a:xfrm>
          <a:prstGeom prst="rect">
            <a:avLst/>
          </a:prstGeom>
          <a:solidFill>
            <a:srgbClr val="F8F8F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424124" y="5419004"/>
            <a:ext cx="193937" cy="177939"/>
          </a:xfrm>
          <a:prstGeom prst="rect">
            <a:avLst/>
          </a:prstGeom>
          <a:solidFill>
            <a:srgbClr val="F8F8F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827023" y="5419004"/>
            <a:ext cx="193937" cy="177939"/>
          </a:xfrm>
          <a:prstGeom prst="rect">
            <a:avLst/>
          </a:prstGeom>
          <a:solidFill>
            <a:srgbClr val="F8F8F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229923" y="5419004"/>
            <a:ext cx="193937" cy="177939"/>
          </a:xfrm>
          <a:prstGeom prst="rect">
            <a:avLst/>
          </a:prstGeom>
          <a:solidFill>
            <a:srgbClr val="F8F8F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943285" y="406781"/>
            <a:ext cx="1976534" cy="407291"/>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平台参数</a:t>
            </a:r>
          </a:p>
        </p:txBody>
      </p:sp>
      <p:sp>
        <p:nvSpPr>
          <p:cNvPr id="3" name="矩形 2"/>
          <p:cNvSpPr/>
          <p:nvPr/>
        </p:nvSpPr>
        <p:spPr>
          <a:xfrm>
            <a:off x="436458"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2</a:t>
            </a:r>
            <a:endParaRPr kumimoji="1" lang="zh-CN" altLang="en-US" sz="2300" b="1" dirty="0">
              <a:solidFill>
                <a:srgbClr val="1B2135"/>
              </a:solidFill>
              <a:latin typeface="Calibri"/>
              <a:ea typeface="宋体"/>
            </a:endParaRPr>
          </a:p>
        </p:txBody>
      </p:sp>
      <p:grpSp>
        <p:nvGrpSpPr>
          <p:cNvPr id="83" name="组合 82"/>
          <p:cNvGrpSpPr/>
          <p:nvPr/>
        </p:nvGrpSpPr>
        <p:grpSpPr>
          <a:xfrm>
            <a:off x="676855" y="1541965"/>
            <a:ext cx="3667292" cy="1239708"/>
            <a:chOff x="1433625" y="1662349"/>
            <a:chExt cx="4590657" cy="1551846"/>
          </a:xfrm>
        </p:grpSpPr>
        <p:sp>
          <p:nvSpPr>
            <p:cNvPr id="84" name="矩形 83"/>
            <p:cNvSpPr/>
            <p:nvPr/>
          </p:nvSpPr>
          <p:spPr>
            <a:xfrm rot="5400000">
              <a:off x="3731353" y="892887"/>
              <a:ext cx="1478036" cy="3107822"/>
            </a:xfrm>
            <a:prstGeom prst="rect">
              <a:avLst/>
            </a:prstGeom>
            <a:solidFill>
              <a:srgbClr val="02AFF3"/>
            </a:solidFill>
            <a:ln w="12700" cap="flat" cmpd="sng" algn="ctr">
              <a:noFill/>
              <a:prstDash val="solid"/>
              <a:miter lim="800000"/>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nvGrpSpPr>
            <p:cNvPr id="85" name="组合 68"/>
            <p:cNvGrpSpPr/>
            <p:nvPr/>
          </p:nvGrpSpPr>
          <p:grpSpPr>
            <a:xfrm>
              <a:off x="1433625" y="1662349"/>
              <a:ext cx="1551622" cy="1551846"/>
              <a:chOff x="1303009" y="1641021"/>
              <a:chExt cx="1471451" cy="1471664"/>
            </a:xfrm>
          </p:grpSpPr>
          <p:sp>
            <p:nvSpPr>
              <p:cNvPr id="87" name="圆角矩形 86"/>
              <p:cNvSpPr/>
              <p:nvPr/>
            </p:nvSpPr>
            <p:spPr>
              <a:xfrm>
                <a:off x="1303009" y="1641021"/>
                <a:ext cx="1471451" cy="1471451"/>
              </a:xfrm>
              <a:prstGeom prst="roundRect">
                <a:avLst>
                  <a:gd name="adj" fmla="val 9690"/>
                </a:avLst>
              </a:prstGeom>
              <a:gradFill flip="none" rotWithShape="1">
                <a:gsLst>
                  <a:gs pos="0">
                    <a:srgbClr val="0D0D0D">
                      <a:lumMod val="0"/>
                      <a:lumOff val="100000"/>
                    </a:srgbClr>
                  </a:gs>
                  <a:gs pos="35000">
                    <a:srgbClr val="0D0D0D">
                      <a:lumMod val="0"/>
                      <a:lumOff val="100000"/>
                    </a:srgbClr>
                  </a:gs>
                  <a:gs pos="100000">
                    <a:sysClr val="window" lastClr="FFFFFF">
                      <a:lumMod val="65000"/>
                    </a:sysClr>
                  </a:gs>
                  <a:gs pos="74000">
                    <a:sysClr val="window" lastClr="FFFFFF">
                      <a:lumMod val="75000"/>
                    </a:sysClr>
                  </a:gs>
                </a:gsLst>
                <a:path path="circle">
                  <a:fillToRect l="100000" b="100000"/>
                </a:path>
                <a:tileRect t="-100000" r="-100000"/>
              </a:gradFill>
              <a:ln w="12700" cap="flat" cmpd="sng" algn="ctr">
                <a:noFill/>
                <a:prstDash val="solid"/>
                <a:miter lim="800000"/>
              </a:ln>
              <a:effectLst>
                <a:outerShdw blurRad="368300" dist="139700" dir="7980000" sx="108000" sy="108000" algn="t" rotWithShape="0">
                  <a:prstClr val="black">
                    <a:alpha val="2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88" name="圆角矩形 87"/>
              <p:cNvSpPr/>
              <p:nvPr/>
            </p:nvSpPr>
            <p:spPr>
              <a:xfrm>
                <a:off x="1339538" y="1677192"/>
                <a:ext cx="1434922" cy="1435493"/>
              </a:xfrm>
              <a:prstGeom prst="roundRect">
                <a:avLst>
                  <a:gd name="adj" fmla="val 9690"/>
                </a:avLst>
              </a:prstGeom>
              <a:gradFill flip="none" rotWithShape="1">
                <a:gsLst>
                  <a:gs pos="0">
                    <a:srgbClr val="0D0D0D">
                      <a:lumMod val="0"/>
                      <a:lumOff val="100000"/>
                    </a:srgbClr>
                  </a:gs>
                  <a:gs pos="35000">
                    <a:srgbClr val="FFFFFF"/>
                  </a:gs>
                  <a:gs pos="79000">
                    <a:sysClr val="window" lastClr="FFFFFF">
                      <a:lumMod val="85000"/>
                    </a:sysClr>
                  </a:gs>
                  <a:gs pos="63000">
                    <a:srgbClr val="E9E9E9"/>
                  </a:gs>
                  <a:gs pos="95000">
                    <a:sysClr val="window" lastClr="FFFFFF">
                      <a:lumMod val="75000"/>
                    </a:sys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000" b="0" i="0" u="none" strike="noStrike" kern="0" cap="none" spc="0" normalizeH="0" baseline="0" noProof="0" dirty="0" smtClean="0">
                    <a:ln>
                      <a:noFill/>
                    </a:ln>
                    <a:solidFill>
                      <a:srgbClr val="F2F2F2">
                        <a:lumMod val="25000"/>
                      </a:srgbClr>
                    </a:solidFill>
                    <a:effectLst/>
                    <a:uLnTx/>
                    <a:uFillTx/>
                    <a:latin typeface="思源黑体 CN Bold" pitchFamily="34" charset="-122"/>
                    <a:ea typeface="思源黑体 CN Bold" pitchFamily="34" charset="-122"/>
                    <a:cs typeface="+mn-cs"/>
                  </a:rPr>
                  <a:t>期刊总量</a:t>
                </a:r>
                <a:endParaRPr kumimoji="0" lang="zh-CN" altLang="en-US" sz="3000" b="0" i="0" u="none" strike="noStrike" kern="0" cap="none" spc="0" normalizeH="0" baseline="0" noProof="0" dirty="0">
                  <a:ln>
                    <a:noFill/>
                  </a:ln>
                  <a:solidFill>
                    <a:srgbClr val="F2F2F2">
                      <a:lumMod val="25000"/>
                    </a:srgbClr>
                  </a:solidFill>
                  <a:effectLst/>
                  <a:uLnTx/>
                  <a:uFillTx/>
                  <a:latin typeface="思源黑体 CN Bold" pitchFamily="34" charset="-122"/>
                  <a:ea typeface="思源黑体 CN Bold" pitchFamily="34" charset="-122"/>
                  <a:cs typeface="+mn-cs"/>
                </a:endParaRPr>
              </a:p>
            </p:txBody>
          </p:sp>
        </p:grpSp>
        <p:sp>
          <p:nvSpPr>
            <p:cNvPr id="86" name="矩形 85"/>
            <p:cNvSpPr/>
            <p:nvPr/>
          </p:nvSpPr>
          <p:spPr>
            <a:xfrm>
              <a:off x="3323842" y="1990013"/>
              <a:ext cx="2395792" cy="8827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14500</a:t>
              </a:r>
              <a:r>
                <a:rPr kumimoji="0" lang="zh-CN" altLang="en-US" sz="18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余种</a:t>
              </a:r>
              <a:endParaRPr kumimoji="0" lang="en-US" altLang="zh-CN" sz="18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其中现刊</a:t>
              </a:r>
              <a:r>
                <a:rPr kumimoji="0" lang="en-US" altLang="zh-CN" sz="18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9510</a:t>
              </a:r>
              <a:r>
                <a:rPr kumimoji="0" lang="zh-CN" altLang="en-US" sz="18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种</a:t>
              </a:r>
              <a:endParaRPr kumimoji="0" lang="en-US" altLang="zh-CN" sz="1800" b="0" i="0" u="none" strike="noStrike" kern="0" cap="none" spc="0" normalizeH="0" baseline="0" noProof="0" dirty="0">
                <a:ln>
                  <a:noFill/>
                </a:ln>
                <a:solidFill>
                  <a:sysClr val="window" lastClr="FFFFFF"/>
                </a:solidFill>
                <a:effectLst/>
                <a:uLnTx/>
                <a:uFillTx/>
                <a:latin typeface="思源黑体 CN Medium" pitchFamily="34" charset="-122"/>
                <a:ea typeface="思源黑体 CN Medium" pitchFamily="34" charset="-122"/>
              </a:endParaRPr>
            </a:p>
          </p:txBody>
        </p:sp>
      </p:grpSp>
      <p:grpSp>
        <p:nvGrpSpPr>
          <p:cNvPr id="89" name="组合 88"/>
          <p:cNvGrpSpPr/>
          <p:nvPr/>
        </p:nvGrpSpPr>
        <p:grpSpPr>
          <a:xfrm>
            <a:off x="676855" y="3222848"/>
            <a:ext cx="3667292" cy="1239708"/>
            <a:chOff x="1433625" y="1662349"/>
            <a:chExt cx="4590657" cy="1551846"/>
          </a:xfrm>
        </p:grpSpPr>
        <p:sp>
          <p:nvSpPr>
            <p:cNvPr id="90" name="矩形 89"/>
            <p:cNvSpPr/>
            <p:nvPr/>
          </p:nvSpPr>
          <p:spPr>
            <a:xfrm rot="5400000">
              <a:off x="3731353" y="892887"/>
              <a:ext cx="1478036" cy="3107822"/>
            </a:xfrm>
            <a:prstGeom prst="rect">
              <a:avLst/>
            </a:prstGeom>
            <a:solidFill>
              <a:srgbClr val="02AFF3"/>
            </a:solidFill>
            <a:ln w="12700" cap="flat" cmpd="sng" algn="ctr">
              <a:noFill/>
              <a:prstDash val="solid"/>
              <a:miter lim="800000"/>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nvGrpSpPr>
            <p:cNvPr id="91" name="组合 116"/>
            <p:cNvGrpSpPr/>
            <p:nvPr/>
          </p:nvGrpSpPr>
          <p:grpSpPr>
            <a:xfrm>
              <a:off x="1433625" y="1662349"/>
              <a:ext cx="1551622" cy="1551846"/>
              <a:chOff x="1303009" y="1641021"/>
              <a:chExt cx="1471451" cy="1471664"/>
            </a:xfrm>
          </p:grpSpPr>
          <p:sp>
            <p:nvSpPr>
              <p:cNvPr id="93" name="圆角矩形 92"/>
              <p:cNvSpPr/>
              <p:nvPr/>
            </p:nvSpPr>
            <p:spPr>
              <a:xfrm>
                <a:off x="1303009" y="1641021"/>
                <a:ext cx="1471451" cy="1471451"/>
              </a:xfrm>
              <a:prstGeom prst="roundRect">
                <a:avLst>
                  <a:gd name="adj" fmla="val 9690"/>
                </a:avLst>
              </a:prstGeom>
              <a:gradFill flip="none" rotWithShape="1">
                <a:gsLst>
                  <a:gs pos="0">
                    <a:srgbClr val="0D0D0D">
                      <a:lumMod val="0"/>
                      <a:lumOff val="100000"/>
                    </a:srgbClr>
                  </a:gs>
                  <a:gs pos="35000">
                    <a:srgbClr val="0D0D0D">
                      <a:lumMod val="0"/>
                      <a:lumOff val="100000"/>
                    </a:srgbClr>
                  </a:gs>
                  <a:gs pos="100000">
                    <a:sysClr val="window" lastClr="FFFFFF">
                      <a:lumMod val="65000"/>
                    </a:sysClr>
                  </a:gs>
                  <a:gs pos="74000">
                    <a:sysClr val="window" lastClr="FFFFFF">
                      <a:lumMod val="75000"/>
                    </a:sysClr>
                  </a:gs>
                </a:gsLst>
                <a:path path="circle">
                  <a:fillToRect l="100000" b="100000"/>
                </a:path>
                <a:tileRect t="-100000" r="-100000"/>
              </a:gradFill>
              <a:ln w="12700" cap="flat" cmpd="sng" algn="ctr">
                <a:noFill/>
                <a:prstDash val="solid"/>
                <a:miter lim="800000"/>
              </a:ln>
              <a:effectLst>
                <a:outerShdw blurRad="368300" dist="139700" dir="7980000" sx="108000" sy="108000" algn="t" rotWithShape="0">
                  <a:prstClr val="black">
                    <a:alpha val="2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94" name="圆角矩形 93"/>
              <p:cNvSpPr/>
              <p:nvPr/>
            </p:nvSpPr>
            <p:spPr>
              <a:xfrm>
                <a:off x="1339538" y="1677192"/>
                <a:ext cx="1434922" cy="1435493"/>
              </a:xfrm>
              <a:prstGeom prst="roundRect">
                <a:avLst>
                  <a:gd name="adj" fmla="val 9690"/>
                </a:avLst>
              </a:prstGeom>
              <a:gradFill flip="none" rotWithShape="1">
                <a:gsLst>
                  <a:gs pos="0">
                    <a:srgbClr val="0D0D0D">
                      <a:lumMod val="0"/>
                      <a:lumOff val="100000"/>
                    </a:srgbClr>
                  </a:gs>
                  <a:gs pos="35000">
                    <a:srgbClr val="FFFFFF"/>
                  </a:gs>
                  <a:gs pos="79000">
                    <a:sysClr val="window" lastClr="FFFFFF">
                      <a:lumMod val="85000"/>
                    </a:sysClr>
                  </a:gs>
                  <a:gs pos="63000">
                    <a:srgbClr val="E9E9E9"/>
                  </a:gs>
                  <a:gs pos="95000">
                    <a:sysClr val="window" lastClr="FFFFFF">
                      <a:lumMod val="75000"/>
                    </a:sys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000" b="0" i="0" u="none" strike="noStrike" kern="0" cap="none" spc="0" normalizeH="0" baseline="0" noProof="0" dirty="0" smtClean="0">
                    <a:ln>
                      <a:noFill/>
                    </a:ln>
                    <a:solidFill>
                      <a:srgbClr val="F2F2F2">
                        <a:lumMod val="25000"/>
                      </a:srgbClr>
                    </a:solidFill>
                    <a:effectLst/>
                    <a:uLnTx/>
                    <a:uFillTx/>
                    <a:latin typeface="思源黑体 CN Bold" pitchFamily="34" charset="-122"/>
                    <a:ea typeface="思源黑体 CN Bold" pitchFamily="34" charset="-122"/>
                    <a:cs typeface="+mn-cs"/>
                  </a:rPr>
                  <a:t>核心期刊</a:t>
                </a:r>
                <a:endParaRPr kumimoji="0" lang="zh-CN" altLang="en-US" sz="3000" b="0" i="0" u="none" strike="noStrike" kern="0" cap="none" spc="0" normalizeH="0" baseline="0" noProof="0" dirty="0">
                  <a:ln>
                    <a:noFill/>
                  </a:ln>
                  <a:solidFill>
                    <a:srgbClr val="F2F2F2">
                      <a:lumMod val="25000"/>
                    </a:srgbClr>
                  </a:solidFill>
                  <a:effectLst/>
                  <a:uLnTx/>
                  <a:uFillTx/>
                  <a:latin typeface="思源黑体 CN Bold" pitchFamily="34" charset="-122"/>
                  <a:ea typeface="思源黑体 CN Bold" pitchFamily="34" charset="-122"/>
                  <a:cs typeface="+mn-cs"/>
                </a:endParaRPr>
              </a:p>
            </p:txBody>
          </p:sp>
        </p:grpSp>
        <p:sp>
          <p:nvSpPr>
            <p:cNvPr id="92" name="矩形 91"/>
            <p:cNvSpPr/>
            <p:nvPr/>
          </p:nvSpPr>
          <p:spPr>
            <a:xfrm>
              <a:off x="3338126" y="2147135"/>
              <a:ext cx="2395792" cy="58847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1983</a:t>
              </a:r>
              <a:r>
                <a:rPr kumimoji="0" lang="zh-CN" altLang="en-US" sz="1800" b="1"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种</a:t>
              </a:r>
              <a:endParaRPr kumimoji="0" lang="en-US" altLang="zh-CN" sz="1800" b="1" i="0" u="none" strike="noStrike" kern="0" cap="none" spc="0" normalizeH="0" baseline="0" noProof="0" dirty="0">
                <a:ln>
                  <a:noFill/>
                </a:ln>
                <a:solidFill>
                  <a:sysClr val="window" lastClr="FFFFFF"/>
                </a:solidFill>
                <a:effectLst/>
                <a:uLnTx/>
                <a:uFillTx/>
                <a:latin typeface="思源黑体 CN Medium" pitchFamily="34" charset="-122"/>
                <a:ea typeface="思源黑体 CN Medium" pitchFamily="34" charset="-122"/>
              </a:endParaRPr>
            </a:p>
          </p:txBody>
        </p:sp>
      </p:grpSp>
      <p:grpSp>
        <p:nvGrpSpPr>
          <p:cNvPr id="95" name="组合 94"/>
          <p:cNvGrpSpPr/>
          <p:nvPr/>
        </p:nvGrpSpPr>
        <p:grpSpPr>
          <a:xfrm>
            <a:off x="676855" y="4930624"/>
            <a:ext cx="3667292" cy="1239708"/>
            <a:chOff x="1433625" y="1662349"/>
            <a:chExt cx="4590657" cy="1551846"/>
          </a:xfrm>
        </p:grpSpPr>
        <p:sp>
          <p:nvSpPr>
            <p:cNvPr id="96" name="矩形 95"/>
            <p:cNvSpPr/>
            <p:nvPr/>
          </p:nvSpPr>
          <p:spPr>
            <a:xfrm rot="5400000">
              <a:off x="3731353" y="892886"/>
              <a:ext cx="1478036" cy="3107822"/>
            </a:xfrm>
            <a:prstGeom prst="rect">
              <a:avLst/>
            </a:prstGeom>
            <a:solidFill>
              <a:srgbClr val="02AFF3"/>
            </a:solidFill>
            <a:ln w="12700" cap="flat" cmpd="sng" algn="ctr">
              <a:noFill/>
              <a:prstDash val="solid"/>
              <a:miter lim="800000"/>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nvGrpSpPr>
            <p:cNvPr id="97" name="组合 123"/>
            <p:cNvGrpSpPr/>
            <p:nvPr/>
          </p:nvGrpSpPr>
          <p:grpSpPr>
            <a:xfrm>
              <a:off x="1433625" y="1662349"/>
              <a:ext cx="1551622" cy="1551846"/>
              <a:chOff x="1303009" y="1641021"/>
              <a:chExt cx="1471451" cy="1471664"/>
            </a:xfrm>
          </p:grpSpPr>
          <p:sp>
            <p:nvSpPr>
              <p:cNvPr id="99" name="圆角矩形 98"/>
              <p:cNvSpPr/>
              <p:nvPr/>
            </p:nvSpPr>
            <p:spPr>
              <a:xfrm>
                <a:off x="1303009" y="1641021"/>
                <a:ext cx="1471451" cy="1471451"/>
              </a:xfrm>
              <a:prstGeom prst="roundRect">
                <a:avLst>
                  <a:gd name="adj" fmla="val 9690"/>
                </a:avLst>
              </a:prstGeom>
              <a:gradFill flip="none" rotWithShape="1">
                <a:gsLst>
                  <a:gs pos="0">
                    <a:srgbClr val="0D0D0D">
                      <a:lumMod val="0"/>
                      <a:lumOff val="100000"/>
                    </a:srgbClr>
                  </a:gs>
                  <a:gs pos="35000">
                    <a:srgbClr val="0D0D0D">
                      <a:lumMod val="0"/>
                      <a:lumOff val="100000"/>
                    </a:srgbClr>
                  </a:gs>
                  <a:gs pos="100000">
                    <a:sysClr val="window" lastClr="FFFFFF">
                      <a:lumMod val="65000"/>
                    </a:sysClr>
                  </a:gs>
                  <a:gs pos="74000">
                    <a:sysClr val="window" lastClr="FFFFFF">
                      <a:lumMod val="75000"/>
                    </a:sysClr>
                  </a:gs>
                </a:gsLst>
                <a:path path="circle">
                  <a:fillToRect l="100000" b="100000"/>
                </a:path>
                <a:tileRect t="-100000" r="-100000"/>
              </a:gradFill>
              <a:ln w="12700" cap="flat" cmpd="sng" algn="ctr">
                <a:noFill/>
                <a:prstDash val="solid"/>
                <a:miter lim="800000"/>
              </a:ln>
              <a:effectLst>
                <a:outerShdw blurRad="368300" dist="139700" dir="7980000" sx="108000" sy="108000" algn="t" rotWithShape="0">
                  <a:prstClr val="black">
                    <a:alpha val="2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00" name="圆角矩形 99"/>
              <p:cNvSpPr/>
              <p:nvPr/>
            </p:nvSpPr>
            <p:spPr>
              <a:xfrm>
                <a:off x="1339538" y="1677192"/>
                <a:ext cx="1434922" cy="1435493"/>
              </a:xfrm>
              <a:prstGeom prst="roundRect">
                <a:avLst>
                  <a:gd name="adj" fmla="val 9690"/>
                </a:avLst>
              </a:prstGeom>
              <a:gradFill flip="none" rotWithShape="1">
                <a:gsLst>
                  <a:gs pos="0">
                    <a:srgbClr val="0D0D0D">
                      <a:lumMod val="0"/>
                      <a:lumOff val="100000"/>
                    </a:srgbClr>
                  </a:gs>
                  <a:gs pos="35000">
                    <a:srgbClr val="FFFFFF"/>
                  </a:gs>
                  <a:gs pos="79000">
                    <a:sysClr val="window" lastClr="FFFFFF">
                      <a:lumMod val="85000"/>
                    </a:sysClr>
                  </a:gs>
                  <a:gs pos="63000">
                    <a:srgbClr val="E9E9E9"/>
                  </a:gs>
                  <a:gs pos="95000">
                    <a:sysClr val="window" lastClr="FFFFFF">
                      <a:lumMod val="75000"/>
                    </a:sys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000" b="0" i="0" u="none" strike="noStrike" kern="0" cap="none" spc="0" normalizeH="0" baseline="0" noProof="0" dirty="0" smtClean="0">
                    <a:ln>
                      <a:noFill/>
                    </a:ln>
                    <a:solidFill>
                      <a:srgbClr val="F2F2F2">
                        <a:lumMod val="25000"/>
                      </a:srgbClr>
                    </a:solidFill>
                    <a:effectLst/>
                    <a:uLnTx/>
                    <a:uFillTx/>
                    <a:latin typeface="思源黑体 CN Bold" pitchFamily="34" charset="-122"/>
                    <a:ea typeface="思源黑体 CN Bold" pitchFamily="34" charset="-122"/>
                    <a:cs typeface="+mn-cs"/>
                  </a:rPr>
                  <a:t>文献总量</a:t>
                </a:r>
                <a:endParaRPr kumimoji="0" lang="zh-CN" altLang="en-US" sz="3000" b="0" i="0" u="none" strike="noStrike" kern="0" cap="none" spc="0" normalizeH="0" baseline="0" noProof="0" dirty="0">
                  <a:ln>
                    <a:noFill/>
                  </a:ln>
                  <a:solidFill>
                    <a:srgbClr val="F2F2F2">
                      <a:lumMod val="25000"/>
                    </a:srgbClr>
                  </a:solidFill>
                  <a:effectLst/>
                  <a:uLnTx/>
                  <a:uFillTx/>
                  <a:latin typeface="思源黑体 CN Bold" pitchFamily="34" charset="-122"/>
                  <a:ea typeface="思源黑体 CN Bold" pitchFamily="34" charset="-122"/>
                  <a:cs typeface="+mn-cs"/>
                </a:endParaRPr>
              </a:p>
            </p:txBody>
          </p:sp>
        </p:grpSp>
        <p:sp>
          <p:nvSpPr>
            <p:cNvPr id="98" name="矩形 97"/>
            <p:cNvSpPr/>
            <p:nvPr/>
          </p:nvSpPr>
          <p:spPr>
            <a:xfrm>
              <a:off x="3323842" y="2147134"/>
              <a:ext cx="2395792" cy="58847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5700</a:t>
              </a:r>
              <a:r>
                <a:rPr kumimoji="0" lang="zh-CN" altLang="en-US" sz="18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余万篇</a:t>
              </a:r>
              <a:endParaRPr kumimoji="0" lang="en-US" altLang="zh-CN" sz="1800" b="0" i="0" u="none" strike="noStrike" kern="0" cap="none" spc="0" normalizeH="0" baseline="0" noProof="0" dirty="0">
                <a:ln>
                  <a:noFill/>
                </a:ln>
                <a:solidFill>
                  <a:sysClr val="window" lastClr="FFFFFF"/>
                </a:solidFill>
                <a:effectLst/>
                <a:uLnTx/>
                <a:uFillTx/>
                <a:latin typeface="思源黑体 CN Medium" pitchFamily="34" charset="-122"/>
                <a:ea typeface="思源黑体 CN Medium" pitchFamily="34" charset="-122"/>
              </a:endParaRPr>
            </a:p>
          </p:txBody>
        </p:sp>
      </p:grpSp>
      <p:grpSp>
        <p:nvGrpSpPr>
          <p:cNvPr id="101" name="组合 100"/>
          <p:cNvGrpSpPr/>
          <p:nvPr/>
        </p:nvGrpSpPr>
        <p:grpSpPr>
          <a:xfrm>
            <a:off x="4943308" y="1541965"/>
            <a:ext cx="3667292" cy="1239708"/>
            <a:chOff x="1433625" y="1662349"/>
            <a:chExt cx="4590657" cy="1551846"/>
          </a:xfrm>
        </p:grpSpPr>
        <p:sp>
          <p:nvSpPr>
            <p:cNvPr id="102" name="矩形 101"/>
            <p:cNvSpPr/>
            <p:nvPr/>
          </p:nvSpPr>
          <p:spPr>
            <a:xfrm rot="5400000">
              <a:off x="3731353" y="892887"/>
              <a:ext cx="1478036" cy="3107822"/>
            </a:xfrm>
            <a:prstGeom prst="rect">
              <a:avLst/>
            </a:prstGeom>
            <a:solidFill>
              <a:srgbClr val="02AFF3"/>
            </a:solidFill>
            <a:ln w="12700" cap="flat" cmpd="sng" algn="ctr">
              <a:noFill/>
              <a:prstDash val="solid"/>
              <a:miter lim="800000"/>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nvGrpSpPr>
            <p:cNvPr id="103" name="组合 130"/>
            <p:cNvGrpSpPr/>
            <p:nvPr/>
          </p:nvGrpSpPr>
          <p:grpSpPr>
            <a:xfrm>
              <a:off x="1433625" y="1662349"/>
              <a:ext cx="1551622" cy="1551846"/>
              <a:chOff x="1303009" y="1641021"/>
              <a:chExt cx="1471451" cy="1471664"/>
            </a:xfrm>
          </p:grpSpPr>
          <p:sp>
            <p:nvSpPr>
              <p:cNvPr id="105" name="圆角矩形 104"/>
              <p:cNvSpPr/>
              <p:nvPr/>
            </p:nvSpPr>
            <p:spPr>
              <a:xfrm>
                <a:off x="1303009" y="1641021"/>
                <a:ext cx="1471451" cy="1471451"/>
              </a:xfrm>
              <a:prstGeom prst="roundRect">
                <a:avLst>
                  <a:gd name="adj" fmla="val 9690"/>
                </a:avLst>
              </a:prstGeom>
              <a:gradFill flip="none" rotWithShape="1">
                <a:gsLst>
                  <a:gs pos="0">
                    <a:srgbClr val="0D0D0D">
                      <a:lumMod val="0"/>
                      <a:lumOff val="100000"/>
                    </a:srgbClr>
                  </a:gs>
                  <a:gs pos="35000">
                    <a:srgbClr val="0D0D0D">
                      <a:lumMod val="0"/>
                      <a:lumOff val="100000"/>
                    </a:srgbClr>
                  </a:gs>
                  <a:gs pos="100000">
                    <a:sysClr val="window" lastClr="FFFFFF">
                      <a:lumMod val="65000"/>
                    </a:sysClr>
                  </a:gs>
                  <a:gs pos="74000">
                    <a:sysClr val="window" lastClr="FFFFFF">
                      <a:lumMod val="75000"/>
                    </a:sysClr>
                  </a:gs>
                </a:gsLst>
                <a:path path="circle">
                  <a:fillToRect l="100000" b="100000"/>
                </a:path>
                <a:tileRect t="-100000" r="-100000"/>
              </a:gradFill>
              <a:ln w="12700" cap="flat" cmpd="sng" algn="ctr">
                <a:noFill/>
                <a:prstDash val="solid"/>
                <a:miter lim="800000"/>
              </a:ln>
              <a:effectLst>
                <a:outerShdw blurRad="368300" dist="139700" dir="7980000" sx="108000" sy="108000" algn="t" rotWithShape="0">
                  <a:prstClr val="black">
                    <a:alpha val="2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06" name="圆角矩形 105"/>
              <p:cNvSpPr/>
              <p:nvPr/>
            </p:nvSpPr>
            <p:spPr>
              <a:xfrm>
                <a:off x="1339538" y="1677192"/>
                <a:ext cx="1434922" cy="1435493"/>
              </a:xfrm>
              <a:prstGeom prst="roundRect">
                <a:avLst>
                  <a:gd name="adj" fmla="val 9690"/>
                </a:avLst>
              </a:prstGeom>
              <a:gradFill flip="none" rotWithShape="1">
                <a:gsLst>
                  <a:gs pos="0">
                    <a:srgbClr val="0D0D0D">
                      <a:lumMod val="0"/>
                      <a:lumOff val="100000"/>
                    </a:srgbClr>
                  </a:gs>
                  <a:gs pos="35000">
                    <a:srgbClr val="FFFFFF"/>
                  </a:gs>
                  <a:gs pos="79000">
                    <a:sysClr val="window" lastClr="FFFFFF">
                      <a:lumMod val="85000"/>
                    </a:sysClr>
                  </a:gs>
                  <a:gs pos="63000">
                    <a:srgbClr val="E9E9E9"/>
                  </a:gs>
                  <a:gs pos="95000">
                    <a:sysClr val="window" lastClr="FFFFFF">
                      <a:lumMod val="75000"/>
                    </a:sys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000" b="0" i="0" u="none" strike="noStrike" kern="0" cap="none" spc="0" normalizeH="0" baseline="0" noProof="0" dirty="0" smtClean="0">
                    <a:ln>
                      <a:noFill/>
                    </a:ln>
                    <a:solidFill>
                      <a:srgbClr val="F2F2F2">
                        <a:lumMod val="25000"/>
                      </a:srgbClr>
                    </a:solidFill>
                    <a:effectLst/>
                    <a:uLnTx/>
                    <a:uFillTx/>
                    <a:latin typeface="思源黑体 CN Bold" pitchFamily="34" charset="-122"/>
                    <a:ea typeface="思源黑体 CN Bold" pitchFamily="34" charset="-122"/>
                    <a:cs typeface="+mn-cs"/>
                  </a:rPr>
                  <a:t>回溯年限</a:t>
                </a:r>
                <a:endParaRPr kumimoji="0" lang="zh-CN" altLang="en-US" sz="3000" b="0" i="0" u="none" strike="noStrike" kern="0" cap="none" spc="0" normalizeH="0" baseline="0" noProof="0" dirty="0">
                  <a:ln>
                    <a:noFill/>
                  </a:ln>
                  <a:solidFill>
                    <a:srgbClr val="F2F2F2">
                      <a:lumMod val="25000"/>
                    </a:srgbClr>
                  </a:solidFill>
                  <a:effectLst/>
                  <a:uLnTx/>
                  <a:uFillTx/>
                  <a:latin typeface="思源黑体 CN Bold" pitchFamily="34" charset="-122"/>
                  <a:ea typeface="思源黑体 CN Bold" pitchFamily="34" charset="-122"/>
                  <a:cs typeface="+mn-cs"/>
                </a:endParaRPr>
              </a:p>
            </p:txBody>
          </p:sp>
        </p:grpSp>
        <p:sp>
          <p:nvSpPr>
            <p:cNvPr id="104" name="矩形 103"/>
            <p:cNvSpPr/>
            <p:nvPr/>
          </p:nvSpPr>
          <p:spPr>
            <a:xfrm>
              <a:off x="3052449" y="1939092"/>
              <a:ext cx="2957548" cy="100170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1989</a:t>
              </a:r>
              <a:r>
                <a:rPr kumimoji="0" lang="zh-CN" altLang="en-US" sz="18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年</a:t>
              </a:r>
              <a:endParaRPr kumimoji="0" lang="en-US" altLang="zh-CN" sz="18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部分期刊回溯至</a:t>
              </a:r>
              <a:r>
                <a:rPr kumimoji="0" lang="en-US" altLang="zh-CN" sz="16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1955</a:t>
              </a:r>
              <a:r>
                <a:rPr kumimoji="0" lang="zh-CN" altLang="en-US" sz="16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年</a:t>
              </a:r>
              <a:endParaRPr kumimoji="0" lang="en-US" altLang="zh-CN" sz="1600" b="0" i="0" u="none" strike="noStrike" kern="0" cap="none" spc="0" normalizeH="0" baseline="0" noProof="0" dirty="0">
                <a:ln>
                  <a:noFill/>
                </a:ln>
                <a:solidFill>
                  <a:sysClr val="window" lastClr="FFFFFF"/>
                </a:solidFill>
                <a:effectLst/>
                <a:uLnTx/>
                <a:uFillTx/>
                <a:latin typeface="思源黑体 CN Medium" pitchFamily="34" charset="-122"/>
                <a:ea typeface="思源黑体 CN Medium" pitchFamily="34" charset="-122"/>
              </a:endParaRPr>
            </a:p>
          </p:txBody>
        </p:sp>
      </p:grpSp>
      <p:grpSp>
        <p:nvGrpSpPr>
          <p:cNvPr id="107" name="组合 106"/>
          <p:cNvGrpSpPr/>
          <p:nvPr/>
        </p:nvGrpSpPr>
        <p:grpSpPr>
          <a:xfrm>
            <a:off x="4943308" y="3222848"/>
            <a:ext cx="3667292" cy="1239708"/>
            <a:chOff x="1433625" y="1662349"/>
            <a:chExt cx="4590657" cy="1551846"/>
          </a:xfrm>
        </p:grpSpPr>
        <p:sp>
          <p:nvSpPr>
            <p:cNvPr id="108" name="矩形 107"/>
            <p:cNvSpPr/>
            <p:nvPr/>
          </p:nvSpPr>
          <p:spPr>
            <a:xfrm rot="5400000">
              <a:off x="3731353" y="892887"/>
              <a:ext cx="1478036" cy="3107822"/>
            </a:xfrm>
            <a:prstGeom prst="rect">
              <a:avLst/>
            </a:prstGeom>
            <a:solidFill>
              <a:srgbClr val="02AFF3"/>
            </a:solidFill>
            <a:ln w="12700" cap="flat" cmpd="sng" algn="ctr">
              <a:noFill/>
              <a:prstDash val="solid"/>
              <a:miter lim="800000"/>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nvGrpSpPr>
            <p:cNvPr id="109" name="组合 153"/>
            <p:cNvGrpSpPr/>
            <p:nvPr/>
          </p:nvGrpSpPr>
          <p:grpSpPr>
            <a:xfrm>
              <a:off x="1433625" y="1662349"/>
              <a:ext cx="1551622" cy="1551846"/>
              <a:chOff x="1303009" y="1641021"/>
              <a:chExt cx="1471451" cy="1471664"/>
            </a:xfrm>
          </p:grpSpPr>
          <p:sp>
            <p:nvSpPr>
              <p:cNvPr id="111" name="圆角矩形 110"/>
              <p:cNvSpPr/>
              <p:nvPr/>
            </p:nvSpPr>
            <p:spPr>
              <a:xfrm>
                <a:off x="1303009" y="1641021"/>
                <a:ext cx="1471451" cy="1471451"/>
              </a:xfrm>
              <a:prstGeom prst="roundRect">
                <a:avLst>
                  <a:gd name="adj" fmla="val 9690"/>
                </a:avLst>
              </a:prstGeom>
              <a:gradFill flip="none" rotWithShape="1">
                <a:gsLst>
                  <a:gs pos="0">
                    <a:srgbClr val="0D0D0D">
                      <a:lumMod val="0"/>
                      <a:lumOff val="100000"/>
                    </a:srgbClr>
                  </a:gs>
                  <a:gs pos="35000">
                    <a:srgbClr val="0D0D0D">
                      <a:lumMod val="0"/>
                      <a:lumOff val="100000"/>
                    </a:srgbClr>
                  </a:gs>
                  <a:gs pos="100000">
                    <a:sysClr val="window" lastClr="FFFFFF">
                      <a:lumMod val="65000"/>
                    </a:sysClr>
                  </a:gs>
                  <a:gs pos="74000">
                    <a:sysClr val="window" lastClr="FFFFFF">
                      <a:lumMod val="75000"/>
                    </a:sysClr>
                  </a:gs>
                </a:gsLst>
                <a:path path="circle">
                  <a:fillToRect l="100000" b="100000"/>
                </a:path>
                <a:tileRect t="-100000" r="-100000"/>
              </a:gradFill>
              <a:ln w="12700" cap="flat" cmpd="sng" algn="ctr">
                <a:noFill/>
                <a:prstDash val="solid"/>
                <a:miter lim="800000"/>
              </a:ln>
              <a:effectLst>
                <a:outerShdw blurRad="368300" dist="139700" dir="7980000" sx="108000" sy="108000" algn="t" rotWithShape="0">
                  <a:prstClr val="black">
                    <a:alpha val="2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12" name="圆角矩形 111"/>
              <p:cNvSpPr/>
              <p:nvPr/>
            </p:nvSpPr>
            <p:spPr>
              <a:xfrm>
                <a:off x="1339538" y="1677192"/>
                <a:ext cx="1434922" cy="1435493"/>
              </a:xfrm>
              <a:prstGeom prst="roundRect">
                <a:avLst>
                  <a:gd name="adj" fmla="val 9690"/>
                </a:avLst>
              </a:prstGeom>
              <a:gradFill flip="none" rotWithShape="1">
                <a:gsLst>
                  <a:gs pos="0">
                    <a:srgbClr val="0D0D0D">
                      <a:lumMod val="0"/>
                      <a:lumOff val="100000"/>
                    </a:srgbClr>
                  </a:gs>
                  <a:gs pos="35000">
                    <a:srgbClr val="FFFFFF"/>
                  </a:gs>
                  <a:gs pos="79000">
                    <a:sysClr val="window" lastClr="FFFFFF">
                      <a:lumMod val="85000"/>
                    </a:sysClr>
                  </a:gs>
                  <a:gs pos="63000">
                    <a:srgbClr val="E9E9E9"/>
                  </a:gs>
                  <a:gs pos="95000">
                    <a:sysClr val="window" lastClr="FFFFFF">
                      <a:lumMod val="75000"/>
                    </a:sys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000" b="0" i="0" u="none" strike="noStrike" kern="0" cap="none" spc="0" normalizeH="0" baseline="0" noProof="0" dirty="0" smtClean="0">
                    <a:ln>
                      <a:noFill/>
                    </a:ln>
                    <a:solidFill>
                      <a:srgbClr val="F2F2F2">
                        <a:lumMod val="25000"/>
                      </a:srgbClr>
                    </a:solidFill>
                    <a:effectLst/>
                    <a:uLnTx/>
                    <a:uFillTx/>
                    <a:latin typeface="思源黑体 CN Bold" pitchFamily="34" charset="-122"/>
                    <a:ea typeface="思源黑体 CN Bold" pitchFamily="34" charset="-122"/>
                    <a:cs typeface="+mn-cs"/>
                  </a:rPr>
                  <a:t>更新周期</a:t>
                </a:r>
                <a:endParaRPr kumimoji="0" lang="zh-CN" altLang="en-US" sz="3000" b="0" i="0" u="none" strike="noStrike" kern="0" cap="none" spc="0" normalizeH="0" baseline="0" noProof="0" dirty="0">
                  <a:ln>
                    <a:noFill/>
                  </a:ln>
                  <a:solidFill>
                    <a:srgbClr val="F2F2F2">
                      <a:lumMod val="25000"/>
                    </a:srgbClr>
                  </a:solidFill>
                  <a:effectLst/>
                  <a:uLnTx/>
                  <a:uFillTx/>
                  <a:latin typeface="思源黑体 CN Bold" pitchFamily="34" charset="-122"/>
                  <a:ea typeface="思源黑体 CN Bold" pitchFamily="34" charset="-122"/>
                  <a:cs typeface="+mn-cs"/>
                </a:endParaRPr>
              </a:p>
            </p:txBody>
          </p:sp>
        </p:grpSp>
        <p:sp>
          <p:nvSpPr>
            <p:cNvPr id="110" name="矩形 109"/>
            <p:cNvSpPr/>
            <p:nvPr/>
          </p:nvSpPr>
          <p:spPr>
            <a:xfrm>
              <a:off x="3004756" y="1937238"/>
              <a:ext cx="2957548" cy="10402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中心网站</a:t>
              </a:r>
              <a:endParaRPr kumimoji="0" lang="en-US" altLang="zh-CN" sz="18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0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每日更新</a:t>
              </a:r>
              <a:endParaRPr kumimoji="0" lang="en-US" altLang="zh-CN" sz="3000" b="0" i="0" u="none" strike="noStrike" kern="0" cap="none" spc="0" normalizeH="0" baseline="0" noProof="0" dirty="0">
                <a:ln>
                  <a:noFill/>
                </a:ln>
                <a:solidFill>
                  <a:sysClr val="window" lastClr="FFFFFF"/>
                </a:solidFill>
                <a:effectLst/>
                <a:uLnTx/>
                <a:uFillTx/>
                <a:latin typeface="思源黑体 CN Medium" pitchFamily="34" charset="-122"/>
                <a:ea typeface="思源黑体 CN Medium" pitchFamily="34" charset="-122"/>
              </a:endParaRPr>
            </a:p>
          </p:txBody>
        </p:sp>
      </p:grpSp>
      <p:grpSp>
        <p:nvGrpSpPr>
          <p:cNvPr id="113" name="组合 112"/>
          <p:cNvGrpSpPr/>
          <p:nvPr/>
        </p:nvGrpSpPr>
        <p:grpSpPr>
          <a:xfrm>
            <a:off x="4943308" y="4944072"/>
            <a:ext cx="3667292" cy="1239708"/>
            <a:chOff x="1433625" y="1662349"/>
            <a:chExt cx="4590657" cy="1551846"/>
          </a:xfrm>
        </p:grpSpPr>
        <p:sp>
          <p:nvSpPr>
            <p:cNvPr id="114" name="矩形 113"/>
            <p:cNvSpPr/>
            <p:nvPr/>
          </p:nvSpPr>
          <p:spPr>
            <a:xfrm rot="5400000">
              <a:off x="3731353" y="892887"/>
              <a:ext cx="1478036" cy="3107822"/>
            </a:xfrm>
            <a:prstGeom prst="rect">
              <a:avLst/>
            </a:prstGeom>
            <a:solidFill>
              <a:srgbClr val="02AFF3"/>
            </a:solidFill>
            <a:ln w="12700" cap="flat" cmpd="sng" algn="ctr">
              <a:noFill/>
              <a:prstDash val="solid"/>
              <a:miter lim="800000"/>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nvGrpSpPr>
            <p:cNvPr id="115" name="组合 159"/>
            <p:cNvGrpSpPr/>
            <p:nvPr/>
          </p:nvGrpSpPr>
          <p:grpSpPr>
            <a:xfrm>
              <a:off x="1433625" y="1662349"/>
              <a:ext cx="1551622" cy="1551846"/>
              <a:chOff x="1303009" y="1641021"/>
              <a:chExt cx="1471451" cy="1471664"/>
            </a:xfrm>
          </p:grpSpPr>
          <p:sp>
            <p:nvSpPr>
              <p:cNvPr id="117" name="圆角矩形 116"/>
              <p:cNvSpPr/>
              <p:nvPr/>
            </p:nvSpPr>
            <p:spPr>
              <a:xfrm>
                <a:off x="1303009" y="1641021"/>
                <a:ext cx="1471451" cy="1471451"/>
              </a:xfrm>
              <a:prstGeom prst="roundRect">
                <a:avLst>
                  <a:gd name="adj" fmla="val 9690"/>
                </a:avLst>
              </a:prstGeom>
              <a:gradFill flip="none" rotWithShape="1">
                <a:gsLst>
                  <a:gs pos="0">
                    <a:srgbClr val="0D0D0D">
                      <a:lumMod val="0"/>
                      <a:lumOff val="100000"/>
                    </a:srgbClr>
                  </a:gs>
                  <a:gs pos="35000">
                    <a:srgbClr val="0D0D0D">
                      <a:lumMod val="0"/>
                      <a:lumOff val="100000"/>
                    </a:srgbClr>
                  </a:gs>
                  <a:gs pos="100000">
                    <a:sysClr val="window" lastClr="FFFFFF">
                      <a:lumMod val="65000"/>
                    </a:sysClr>
                  </a:gs>
                  <a:gs pos="74000">
                    <a:sysClr val="window" lastClr="FFFFFF">
                      <a:lumMod val="75000"/>
                    </a:sysClr>
                  </a:gs>
                </a:gsLst>
                <a:path path="circle">
                  <a:fillToRect l="100000" b="100000"/>
                </a:path>
                <a:tileRect t="-100000" r="-100000"/>
              </a:gradFill>
              <a:ln w="12700" cap="flat" cmpd="sng" algn="ctr">
                <a:noFill/>
                <a:prstDash val="solid"/>
                <a:miter lim="800000"/>
              </a:ln>
              <a:effectLst>
                <a:outerShdw blurRad="368300" dist="139700" dir="7980000" sx="108000" sy="108000" algn="t" rotWithShape="0">
                  <a:prstClr val="black">
                    <a:alpha val="2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18" name="圆角矩形 117"/>
              <p:cNvSpPr/>
              <p:nvPr/>
            </p:nvSpPr>
            <p:spPr>
              <a:xfrm>
                <a:off x="1339538" y="1677192"/>
                <a:ext cx="1434922" cy="1435493"/>
              </a:xfrm>
              <a:prstGeom prst="roundRect">
                <a:avLst>
                  <a:gd name="adj" fmla="val 9690"/>
                </a:avLst>
              </a:prstGeom>
              <a:gradFill flip="none" rotWithShape="1">
                <a:gsLst>
                  <a:gs pos="0">
                    <a:srgbClr val="0D0D0D">
                      <a:lumMod val="0"/>
                      <a:lumOff val="100000"/>
                    </a:srgbClr>
                  </a:gs>
                  <a:gs pos="35000">
                    <a:srgbClr val="FFFFFF"/>
                  </a:gs>
                  <a:gs pos="79000">
                    <a:sysClr val="window" lastClr="FFFFFF">
                      <a:lumMod val="85000"/>
                    </a:sysClr>
                  </a:gs>
                  <a:gs pos="63000">
                    <a:srgbClr val="E9E9E9"/>
                  </a:gs>
                  <a:gs pos="95000">
                    <a:sysClr val="window" lastClr="FFFFFF">
                      <a:lumMod val="75000"/>
                    </a:sys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000" b="0" i="0" u="none" strike="noStrike" kern="0" cap="none" spc="0" normalizeH="0" baseline="0" noProof="0" dirty="0" smtClean="0">
                    <a:ln>
                      <a:noFill/>
                    </a:ln>
                    <a:solidFill>
                      <a:srgbClr val="F2F2F2">
                        <a:lumMod val="25000"/>
                      </a:srgbClr>
                    </a:solidFill>
                    <a:effectLst/>
                    <a:uLnTx/>
                    <a:uFillTx/>
                    <a:latin typeface="思源黑体 CN Bold" pitchFamily="34" charset="-122"/>
                    <a:ea typeface="思源黑体 CN Bold" pitchFamily="34" charset="-122"/>
                    <a:cs typeface="+mn-cs"/>
                  </a:rPr>
                  <a:t>版权保护</a:t>
                </a:r>
                <a:endParaRPr kumimoji="0" lang="zh-CN" altLang="en-US" sz="3000" b="0" i="0" u="none" strike="noStrike" kern="0" cap="none" spc="0" normalizeH="0" baseline="0" noProof="0" dirty="0">
                  <a:ln>
                    <a:noFill/>
                  </a:ln>
                  <a:solidFill>
                    <a:srgbClr val="F2F2F2">
                      <a:lumMod val="25000"/>
                    </a:srgbClr>
                  </a:solidFill>
                  <a:effectLst/>
                  <a:uLnTx/>
                  <a:uFillTx/>
                  <a:latin typeface="思源黑体 CN Bold" pitchFamily="34" charset="-122"/>
                  <a:ea typeface="思源黑体 CN Bold" pitchFamily="34" charset="-122"/>
                  <a:cs typeface="+mn-cs"/>
                </a:endParaRPr>
              </a:p>
            </p:txBody>
          </p:sp>
        </p:grpSp>
        <p:sp>
          <p:nvSpPr>
            <p:cNvPr id="116" name="矩形 115"/>
            <p:cNvSpPr/>
            <p:nvPr/>
          </p:nvSpPr>
          <p:spPr>
            <a:xfrm>
              <a:off x="2993702" y="1958217"/>
              <a:ext cx="2957548" cy="10402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   严格遵守</a:t>
              </a:r>
              <a:r>
                <a:rPr kumimoji="0" lang="en-US" altLang="zh-CN" sz="16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a:t>
              </a:r>
              <a:r>
                <a:rPr kumimoji="0" lang="zh-CN" altLang="en-US" sz="16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著作权法</a:t>
              </a:r>
              <a:r>
                <a:rPr kumimoji="0" lang="en-US" altLang="zh-CN" sz="16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与期刊社签署收录协议</a:t>
              </a:r>
              <a:endParaRPr kumimoji="0" lang="en-US" altLang="zh-CN" sz="16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支付版权使用费</a:t>
              </a:r>
              <a:endParaRPr kumimoji="0" lang="en-US" altLang="zh-CN" sz="16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endParaRP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anim calcmode="lin" valueType="num">
                                      <p:cBhvr>
                                        <p:cTn id="8" dur="500" fill="hold"/>
                                        <p:tgtEl>
                                          <p:spTgt spid="83"/>
                                        </p:tgtEl>
                                        <p:attrNameLst>
                                          <p:attrName>ppt_x</p:attrName>
                                        </p:attrNameLst>
                                      </p:cBhvr>
                                      <p:tavLst>
                                        <p:tav tm="0">
                                          <p:val>
                                            <p:strVal val="#ppt_x"/>
                                          </p:val>
                                        </p:tav>
                                        <p:tav tm="100000">
                                          <p:val>
                                            <p:strVal val="#ppt_x"/>
                                          </p:val>
                                        </p:tav>
                                      </p:tavLst>
                                    </p:anim>
                                    <p:anim calcmode="lin" valueType="num">
                                      <p:cBhvr>
                                        <p:cTn id="9" dur="500" fill="hold"/>
                                        <p:tgtEl>
                                          <p:spTgt spid="8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fade">
                                      <p:cBhvr>
                                        <p:cTn id="13" dur="500"/>
                                        <p:tgtEl>
                                          <p:spTgt spid="89"/>
                                        </p:tgtEl>
                                      </p:cBhvr>
                                    </p:animEffect>
                                    <p:anim calcmode="lin" valueType="num">
                                      <p:cBhvr>
                                        <p:cTn id="14" dur="500" fill="hold"/>
                                        <p:tgtEl>
                                          <p:spTgt spid="89"/>
                                        </p:tgtEl>
                                        <p:attrNameLst>
                                          <p:attrName>ppt_x</p:attrName>
                                        </p:attrNameLst>
                                      </p:cBhvr>
                                      <p:tavLst>
                                        <p:tav tm="0">
                                          <p:val>
                                            <p:strVal val="#ppt_x"/>
                                          </p:val>
                                        </p:tav>
                                        <p:tav tm="100000">
                                          <p:val>
                                            <p:strVal val="#ppt_x"/>
                                          </p:val>
                                        </p:tav>
                                      </p:tavLst>
                                    </p:anim>
                                    <p:anim calcmode="lin" valueType="num">
                                      <p:cBhvr>
                                        <p:cTn id="15" dur="500" fill="hold"/>
                                        <p:tgtEl>
                                          <p:spTgt spid="8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fade">
                                      <p:cBhvr>
                                        <p:cTn id="19" dur="500"/>
                                        <p:tgtEl>
                                          <p:spTgt spid="95"/>
                                        </p:tgtEl>
                                      </p:cBhvr>
                                    </p:animEffect>
                                    <p:anim calcmode="lin" valueType="num">
                                      <p:cBhvr>
                                        <p:cTn id="20" dur="500" fill="hold"/>
                                        <p:tgtEl>
                                          <p:spTgt spid="95"/>
                                        </p:tgtEl>
                                        <p:attrNameLst>
                                          <p:attrName>ppt_x</p:attrName>
                                        </p:attrNameLst>
                                      </p:cBhvr>
                                      <p:tavLst>
                                        <p:tav tm="0">
                                          <p:val>
                                            <p:strVal val="#ppt_x"/>
                                          </p:val>
                                        </p:tav>
                                        <p:tav tm="100000">
                                          <p:val>
                                            <p:strVal val="#ppt_x"/>
                                          </p:val>
                                        </p:tav>
                                      </p:tavLst>
                                    </p:anim>
                                    <p:anim calcmode="lin" valueType="num">
                                      <p:cBhvr>
                                        <p:cTn id="21" dur="500" fill="hold"/>
                                        <p:tgtEl>
                                          <p:spTgt spid="9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fade">
                                      <p:cBhvr>
                                        <p:cTn id="25" dur="500"/>
                                        <p:tgtEl>
                                          <p:spTgt spid="101"/>
                                        </p:tgtEl>
                                      </p:cBhvr>
                                    </p:animEffect>
                                    <p:anim calcmode="lin" valueType="num">
                                      <p:cBhvr>
                                        <p:cTn id="26" dur="500" fill="hold"/>
                                        <p:tgtEl>
                                          <p:spTgt spid="101"/>
                                        </p:tgtEl>
                                        <p:attrNameLst>
                                          <p:attrName>ppt_x</p:attrName>
                                        </p:attrNameLst>
                                      </p:cBhvr>
                                      <p:tavLst>
                                        <p:tav tm="0">
                                          <p:val>
                                            <p:strVal val="#ppt_x"/>
                                          </p:val>
                                        </p:tav>
                                        <p:tav tm="100000">
                                          <p:val>
                                            <p:strVal val="#ppt_x"/>
                                          </p:val>
                                        </p:tav>
                                      </p:tavLst>
                                    </p:anim>
                                    <p:anim calcmode="lin" valueType="num">
                                      <p:cBhvr>
                                        <p:cTn id="27" dur="500" fill="hold"/>
                                        <p:tgtEl>
                                          <p:spTgt spid="10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fade">
                                      <p:cBhvr>
                                        <p:cTn id="31" dur="500"/>
                                        <p:tgtEl>
                                          <p:spTgt spid="107"/>
                                        </p:tgtEl>
                                      </p:cBhvr>
                                    </p:animEffect>
                                    <p:anim calcmode="lin" valueType="num">
                                      <p:cBhvr>
                                        <p:cTn id="32" dur="500" fill="hold"/>
                                        <p:tgtEl>
                                          <p:spTgt spid="107"/>
                                        </p:tgtEl>
                                        <p:attrNameLst>
                                          <p:attrName>ppt_x</p:attrName>
                                        </p:attrNameLst>
                                      </p:cBhvr>
                                      <p:tavLst>
                                        <p:tav tm="0">
                                          <p:val>
                                            <p:strVal val="#ppt_x"/>
                                          </p:val>
                                        </p:tav>
                                        <p:tav tm="100000">
                                          <p:val>
                                            <p:strVal val="#ppt_x"/>
                                          </p:val>
                                        </p:tav>
                                      </p:tavLst>
                                    </p:anim>
                                    <p:anim calcmode="lin" valueType="num">
                                      <p:cBhvr>
                                        <p:cTn id="33" dur="500" fill="hold"/>
                                        <p:tgtEl>
                                          <p:spTgt spid="107"/>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113"/>
                                        </p:tgtEl>
                                        <p:attrNameLst>
                                          <p:attrName>style.visibility</p:attrName>
                                        </p:attrNameLst>
                                      </p:cBhvr>
                                      <p:to>
                                        <p:strVal val="visible"/>
                                      </p:to>
                                    </p:set>
                                    <p:animEffect transition="in" filter="fade">
                                      <p:cBhvr>
                                        <p:cTn id="37" dur="500"/>
                                        <p:tgtEl>
                                          <p:spTgt spid="113"/>
                                        </p:tgtEl>
                                      </p:cBhvr>
                                    </p:animEffect>
                                    <p:anim calcmode="lin" valueType="num">
                                      <p:cBhvr>
                                        <p:cTn id="38" dur="500" fill="hold"/>
                                        <p:tgtEl>
                                          <p:spTgt spid="113"/>
                                        </p:tgtEl>
                                        <p:attrNameLst>
                                          <p:attrName>ppt_x</p:attrName>
                                        </p:attrNameLst>
                                      </p:cBhvr>
                                      <p:tavLst>
                                        <p:tav tm="0">
                                          <p:val>
                                            <p:strVal val="#ppt_x"/>
                                          </p:val>
                                        </p:tav>
                                        <p:tav tm="100000">
                                          <p:val>
                                            <p:strVal val="#ppt_x"/>
                                          </p:val>
                                        </p:tav>
                                      </p:tavLst>
                                    </p:anim>
                                    <p:anim calcmode="lin" valueType="num">
                                      <p:cBhvr>
                                        <p:cTn id="39" dur="500" fill="hold"/>
                                        <p:tgtEl>
                                          <p:spTgt spid="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943285" y="406781"/>
            <a:ext cx="1976534" cy="407291"/>
          </a:xfrm>
          <a:prstGeom prst="rect">
            <a:avLst/>
          </a:prstGeom>
          <a:noFill/>
        </p:spPr>
        <p:txBody>
          <a:bodyPr wrap="square" rtlCol="0" anchor="ctr">
            <a:spAutoFit/>
          </a:bodyPr>
          <a:lstStyle/>
          <a:p>
            <a:pPr>
              <a:lnSpc>
                <a:spcPct val="110000"/>
              </a:lnSpc>
            </a:pPr>
            <a:r>
              <a:rPr kumimoji="1" lang="zh-CN" altLang="en-US" sz="2000" b="1" dirty="0" smtClean="0">
                <a:solidFill>
                  <a:srgbClr val="1B2135"/>
                </a:solidFill>
                <a:latin typeface="微软雅黑"/>
                <a:cs typeface="微软雅黑"/>
              </a:rPr>
              <a:t>平台参数</a:t>
            </a:r>
          </a:p>
        </p:txBody>
      </p:sp>
      <p:sp>
        <p:nvSpPr>
          <p:cNvPr id="3" name="矩形 2"/>
          <p:cNvSpPr/>
          <p:nvPr/>
        </p:nvSpPr>
        <p:spPr>
          <a:xfrm>
            <a:off x="436458" y="373424"/>
            <a:ext cx="495676" cy="47400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300" b="1" dirty="0" smtClean="0">
                <a:solidFill>
                  <a:srgbClr val="1B2135"/>
                </a:solidFill>
                <a:latin typeface="Calibri"/>
                <a:ea typeface="宋体"/>
              </a:rPr>
              <a:t>2</a:t>
            </a:r>
            <a:endParaRPr kumimoji="1" lang="zh-CN" altLang="en-US" sz="2300" b="1" dirty="0">
              <a:solidFill>
                <a:srgbClr val="1B2135"/>
              </a:solidFill>
              <a:latin typeface="Calibri"/>
              <a:ea typeface="宋体"/>
            </a:endParaRPr>
          </a:p>
        </p:txBody>
      </p:sp>
      <p:grpSp>
        <p:nvGrpSpPr>
          <p:cNvPr id="64" name="组合 14"/>
          <p:cNvGrpSpPr/>
          <p:nvPr/>
        </p:nvGrpSpPr>
        <p:grpSpPr>
          <a:xfrm>
            <a:off x="461858" y="1245635"/>
            <a:ext cx="8186773" cy="1024204"/>
            <a:chOff x="1433625" y="1662349"/>
            <a:chExt cx="10889844" cy="1551846"/>
          </a:xfrm>
        </p:grpSpPr>
        <p:sp>
          <p:nvSpPr>
            <p:cNvPr id="65" name="矩形 64"/>
            <p:cNvSpPr/>
            <p:nvPr/>
          </p:nvSpPr>
          <p:spPr>
            <a:xfrm rot="5400000">
              <a:off x="6773817" y="-2347566"/>
              <a:ext cx="1478036" cy="9621269"/>
            </a:xfrm>
            <a:prstGeom prst="rect">
              <a:avLst/>
            </a:prstGeom>
            <a:solidFill>
              <a:srgbClr val="02AFF3"/>
            </a:solidFill>
            <a:ln w="12700" cap="flat" cmpd="sng" algn="ctr">
              <a:noFill/>
              <a:prstDash val="solid"/>
              <a:miter lim="800000"/>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nvGrpSpPr>
            <p:cNvPr id="66" name="组合 68"/>
            <p:cNvGrpSpPr/>
            <p:nvPr/>
          </p:nvGrpSpPr>
          <p:grpSpPr>
            <a:xfrm>
              <a:off x="1433625" y="1662349"/>
              <a:ext cx="1391070" cy="1551846"/>
              <a:chOff x="1303009" y="1641021"/>
              <a:chExt cx="1319195" cy="1471664"/>
            </a:xfrm>
          </p:grpSpPr>
          <p:sp>
            <p:nvSpPr>
              <p:cNvPr id="68" name="圆角矩形 67"/>
              <p:cNvSpPr/>
              <p:nvPr/>
            </p:nvSpPr>
            <p:spPr>
              <a:xfrm>
                <a:off x="1303009" y="1641021"/>
                <a:ext cx="1319195" cy="1471451"/>
              </a:xfrm>
              <a:prstGeom prst="roundRect">
                <a:avLst>
                  <a:gd name="adj" fmla="val 9690"/>
                </a:avLst>
              </a:prstGeom>
              <a:gradFill flip="none" rotWithShape="1">
                <a:gsLst>
                  <a:gs pos="0">
                    <a:srgbClr val="0D0D0D">
                      <a:lumMod val="0"/>
                      <a:lumOff val="100000"/>
                    </a:srgbClr>
                  </a:gs>
                  <a:gs pos="35000">
                    <a:srgbClr val="0D0D0D">
                      <a:lumMod val="0"/>
                      <a:lumOff val="100000"/>
                    </a:srgbClr>
                  </a:gs>
                  <a:gs pos="100000">
                    <a:sysClr val="window" lastClr="FFFFFF">
                      <a:lumMod val="65000"/>
                    </a:sysClr>
                  </a:gs>
                  <a:gs pos="74000">
                    <a:sysClr val="window" lastClr="FFFFFF">
                      <a:lumMod val="75000"/>
                    </a:sysClr>
                  </a:gs>
                </a:gsLst>
                <a:path path="circle">
                  <a:fillToRect l="100000" b="100000"/>
                </a:path>
                <a:tileRect t="-100000" r="-100000"/>
              </a:gradFill>
              <a:ln w="12700" cap="flat" cmpd="sng" algn="ctr">
                <a:noFill/>
                <a:prstDash val="solid"/>
                <a:miter lim="800000"/>
              </a:ln>
              <a:effectLst>
                <a:outerShdw blurRad="368300" dist="139700" dir="7980000" sx="108000" sy="108000" algn="t" rotWithShape="0">
                  <a:prstClr val="black">
                    <a:alpha val="2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69" name="圆角矩形 68"/>
              <p:cNvSpPr/>
              <p:nvPr/>
            </p:nvSpPr>
            <p:spPr>
              <a:xfrm>
                <a:off x="1339538" y="1677192"/>
                <a:ext cx="1282665" cy="1435493"/>
              </a:xfrm>
              <a:prstGeom prst="roundRect">
                <a:avLst>
                  <a:gd name="adj" fmla="val 9690"/>
                </a:avLst>
              </a:prstGeom>
              <a:gradFill flip="none" rotWithShape="1">
                <a:gsLst>
                  <a:gs pos="0">
                    <a:srgbClr val="0D0D0D">
                      <a:lumMod val="0"/>
                      <a:lumOff val="100000"/>
                    </a:srgbClr>
                  </a:gs>
                  <a:gs pos="35000">
                    <a:srgbClr val="FFFFFF"/>
                  </a:gs>
                  <a:gs pos="79000">
                    <a:sysClr val="window" lastClr="FFFFFF">
                      <a:lumMod val="85000"/>
                    </a:sysClr>
                  </a:gs>
                  <a:gs pos="63000">
                    <a:srgbClr val="E9E9E9"/>
                  </a:gs>
                  <a:gs pos="95000">
                    <a:sysClr val="window" lastClr="FFFFFF">
                      <a:lumMod val="75000"/>
                    </a:sys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500" b="0" i="0" u="none" strike="noStrike" kern="0" cap="none" spc="0" normalizeH="0" baseline="0" noProof="0" dirty="0" smtClean="0">
                    <a:ln>
                      <a:noFill/>
                    </a:ln>
                    <a:solidFill>
                      <a:srgbClr val="F2F2F2">
                        <a:lumMod val="25000"/>
                      </a:srgbClr>
                    </a:solidFill>
                    <a:effectLst/>
                    <a:uLnTx/>
                    <a:uFillTx/>
                    <a:latin typeface="思源黑体 CN Bold" pitchFamily="34" charset="-122"/>
                    <a:ea typeface="思源黑体 CN Bold" pitchFamily="34" charset="-122"/>
                    <a:cs typeface="+mn-cs"/>
                  </a:rPr>
                  <a:t>学科分类</a:t>
                </a:r>
                <a:endParaRPr kumimoji="0" lang="zh-CN" altLang="en-US" sz="2500" b="0" i="0" u="none" strike="noStrike" kern="0" cap="none" spc="0" normalizeH="0" baseline="0" noProof="0" dirty="0">
                  <a:ln>
                    <a:noFill/>
                  </a:ln>
                  <a:solidFill>
                    <a:srgbClr val="F2F2F2">
                      <a:lumMod val="25000"/>
                    </a:srgbClr>
                  </a:solidFill>
                  <a:effectLst/>
                  <a:uLnTx/>
                  <a:uFillTx/>
                  <a:latin typeface="思源黑体 CN Bold" pitchFamily="34" charset="-122"/>
                  <a:ea typeface="思源黑体 CN Bold" pitchFamily="34" charset="-122"/>
                  <a:cs typeface="+mn-cs"/>
                </a:endParaRPr>
              </a:p>
            </p:txBody>
          </p:sp>
        </p:grpSp>
        <p:sp>
          <p:nvSpPr>
            <p:cNvPr id="67" name="矩形 66"/>
            <p:cNvSpPr/>
            <p:nvPr/>
          </p:nvSpPr>
          <p:spPr>
            <a:xfrm>
              <a:off x="3323841" y="1843080"/>
              <a:ext cx="8499693" cy="130573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5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医药卫生、农业科学、机械工程、自动化与计算机技术、化学工程、</a:t>
              </a:r>
              <a:endParaRPr kumimoji="0" lang="en-US" altLang="zh-CN" sz="15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5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经济管理、政治法律、哲学宗教、文学艺术等</a:t>
              </a:r>
              <a:endParaRPr kumimoji="0" lang="en-US" altLang="zh-CN" sz="15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35</a:t>
              </a:r>
              <a:r>
                <a:rPr kumimoji="0" lang="zh-CN" altLang="en-US" sz="20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个学科大类，</a:t>
              </a:r>
              <a:r>
                <a:rPr kumimoji="0" lang="en-US" altLang="zh-CN" sz="20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457</a:t>
              </a:r>
              <a:r>
                <a:rPr kumimoji="0" lang="zh-CN" altLang="en-US" sz="20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个学科小类</a:t>
              </a:r>
              <a:endParaRPr kumimoji="0" lang="en-US" altLang="zh-CN" sz="2000" b="0" i="0" u="none" strike="noStrike" kern="0" cap="none" spc="0" normalizeH="0" baseline="0" noProof="0" dirty="0">
                <a:ln>
                  <a:noFill/>
                </a:ln>
                <a:solidFill>
                  <a:sysClr val="window" lastClr="FFFFFF"/>
                </a:solidFill>
                <a:effectLst/>
                <a:uLnTx/>
                <a:uFillTx/>
                <a:latin typeface="思源黑体 CN Medium" pitchFamily="34" charset="-122"/>
                <a:ea typeface="思源黑体 CN Medium" pitchFamily="34" charset="-122"/>
              </a:endParaRPr>
            </a:p>
          </p:txBody>
        </p:sp>
      </p:grpSp>
      <p:grpSp>
        <p:nvGrpSpPr>
          <p:cNvPr id="70" name="组合 14"/>
          <p:cNvGrpSpPr/>
          <p:nvPr/>
        </p:nvGrpSpPr>
        <p:grpSpPr>
          <a:xfrm>
            <a:off x="461858" y="2612753"/>
            <a:ext cx="8186773" cy="1024204"/>
            <a:chOff x="1433625" y="1662349"/>
            <a:chExt cx="10889844" cy="1551846"/>
          </a:xfrm>
        </p:grpSpPr>
        <p:sp>
          <p:nvSpPr>
            <p:cNvPr id="71" name="矩形 70"/>
            <p:cNvSpPr/>
            <p:nvPr/>
          </p:nvSpPr>
          <p:spPr>
            <a:xfrm rot="5400000">
              <a:off x="6773817" y="-2347566"/>
              <a:ext cx="1478036" cy="9621269"/>
            </a:xfrm>
            <a:prstGeom prst="rect">
              <a:avLst/>
            </a:prstGeom>
            <a:solidFill>
              <a:srgbClr val="02AFF3"/>
            </a:solidFill>
            <a:ln w="12700" cap="flat" cmpd="sng" algn="ctr">
              <a:noFill/>
              <a:prstDash val="solid"/>
              <a:miter lim="800000"/>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nvGrpSpPr>
            <p:cNvPr id="72" name="组合 68"/>
            <p:cNvGrpSpPr/>
            <p:nvPr/>
          </p:nvGrpSpPr>
          <p:grpSpPr>
            <a:xfrm>
              <a:off x="1433625" y="1662349"/>
              <a:ext cx="1391070" cy="1551846"/>
              <a:chOff x="1303009" y="1641021"/>
              <a:chExt cx="1319195" cy="1471664"/>
            </a:xfrm>
          </p:grpSpPr>
          <p:sp>
            <p:nvSpPr>
              <p:cNvPr id="74" name="圆角矩形 73"/>
              <p:cNvSpPr/>
              <p:nvPr/>
            </p:nvSpPr>
            <p:spPr>
              <a:xfrm>
                <a:off x="1303009" y="1641021"/>
                <a:ext cx="1319195" cy="1471451"/>
              </a:xfrm>
              <a:prstGeom prst="roundRect">
                <a:avLst>
                  <a:gd name="adj" fmla="val 9690"/>
                </a:avLst>
              </a:prstGeom>
              <a:gradFill flip="none" rotWithShape="1">
                <a:gsLst>
                  <a:gs pos="0">
                    <a:srgbClr val="0D0D0D">
                      <a:lumMod val="0"/>
                      <a:lumOff val="100000"/>
                    </a:srgbClr>
                  </a:gs>
                  <a:gs pos="35000">
                    <a:srgbClr val="0D0D0D">
                      <a:lumMod val="0"/>
                      <a:lumOff val="100000"/>
                    </a:srgbClr>
                  </a:gs>
                  <a:gs pos="100000">
                    <a:sysClr val="window" lastClr="FFFFFF">
                      <a:lumMod val="65000"/>
                    </a:sysClr>
                  </a:gs>
                  <a:gs pos="74000">
                    <a:sysClr val="window" lastClr="FFFFFF">
                      <a:lumMod val="75000"/>
                    </a:sysClr>
                  </a:gs>
                </a:gsLst>
                <a:path path="circle">
                  <a:fillToRect l="100000" b="100000"/>
                </a:path>
                <a:tileRect t="-100000" r="-100000"/>
              </a:gradFill>
              <a:ln w="12700" cap="flat" cmpd="sng" algn="ctr">
                <a:noFill/>
                <a:prstDash val="solid"/>
                <a:miter lim="800000"/>
              </a:ln>
              <a:effectLst>
                <a:outerShdw blurRad="368300" dist="139700" dir="7980000" sx="108000" sy="108000" algn="t" rotWithShape="0">
                  <a:prstClr val="black">
                    <a:alpha val="2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75" name="圆角矩形 74"/>
              <p:cNvSpPr/>
              <p:nvPr/>
            </p:nvSpPr>
            <p:spPr>
              <a:xfrm>
                <a:off x="1339538" y="1677192"/>
                <a:ext cx="1282665" cy="1435493"/>
              </a:xfrm>
              <a:prstGeom prst="roundRect">
                <a:avLst>
                  <a:gd name="adj" fmla="val 9690"/>
                </a:avLst>
              </a:prstGeom>
              <a:gradFill flip="none" rotWithShape="1">
                <a:gsLst>
                  <a:gs pos="0">
                    <a:srgbClr val="0D0D0D">
                      <a:lumMod val="0"/>
                      <a:lumOff val="100000"/>
                    </a:srgbClr>
                  </a:gs>
                  <a:gs pos="35000">
                    <a:srgbClr val="FFFFFF"/>
                  </a:gs>
                  <a:gs pos="79000">
                    <a:sysClr val="window" lastClr="FFFFFF">
                      <a:lumMod val="85000"/>
                    </a:sysClr>
                  </a:gs>
                  <a:gs pos="63000">
                    <a:srgbClr val="E9E9E9"/>
                  </a:gs>
                  <a:gs pos="95000">
                    <a:sysClr val="window" lastClr="FFFFFF">
                      <a:lumMod val="75000"/>
                    </a:sys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500" b="0" i="0" u="none" strike="noStrike" kern="0" cap="none" spc="0" normalizeH="0" baseline="0" noProof="0" dirty="0" smtClean="0">
                    <a:ln>
                      <a:noFill/>
                    </a:ln>
                    <a:solidFill>
                      <a:srgbClr val="F2F2F2">
                        <a:lumMod val="25000"/>
                      </a:srgbClr>
                    </a:solidFill>
                    <a:effectLst/>
                    <a:uLnTx/>
                    <a:uFillTx/>
                    <a:latin typeface="思源黑体 CN Bold" pitchFamily="34" charset="-122"/>
                    <a:ea typeface="思源黑体 CN Bold" pitchFamily="34" charset="-122"/>
                    <a:cs typeface="+mn-cs"/>
                  </a:rPr>
                  <a:t>检索方式</a:t>
                </a:r>
                <a:endParaRPr kumimoji="0" lang="zh-CN" altLang="en-US" sz="2500" b="0" i="0" u="none" strike="noStrike" kern="0" cap="none" spc="0" normalizeH="0" baseline="0" noProof="0" dirty="0">
                  <a:ln>
                    <a:noFill/>
                  </a:ln>
                  <a:solidFill>
                    <a:srgbClr val="F2F2F2">
                      <a:lumMod val="25000"/>
                    </a:srgbClr>
                  </a:solidFill>
                  <a:effectLst/>
                  <a:uLnTx/>
                  <a:uFillTx/>
                  <a:latin typeface="思源黑体 CN Bold" pitchFamily="34" charset="-122"/>
                  <a:ea typeface="思源黑体 CN Bold" pitchFamily="34" charset="-122"/>
                  <a:cs typeface="+mn-cs"/>
                </a:endParaRPr>
              </a:p>
            </p:txBody>
          </p:sp>
        </p:grpSp>
        <p:sp>
          <p:nvSpPr>
            <p:cNvPr id="73" name="矩形 72"/>
            <p:cNvSpPr/>
            <p:nvPr/>
          </p:nvSpPr>
          <p:spPr>
            <a:xfrm>
              <a:off x="3323841" y="1843080"/>
              <a:ext cx="8499693" cy="130573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5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文献检索、期刊检索、主题检索、作者检索、机构检索、</a:t>
              </a:r>
              <a:endParaRPr kumimoji="0" lang="en-US" altLang="zh-CN" sz="15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5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基金检索、学科检索、地区检索</a:t>
              </a:r>
              <a:endParaRPr kumimoji="0" lang="en-US" altLang="zh-CN" sz="15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以及基于这</a:t>
              </a:r>
              <a:r>
                <a:rPr kumimoji="0" lang="en-US" altLang="zh-CN" sz="20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8</a:t>
              </a:r>
              <a:r>
                <a:rPr kumimoji="0" lang="zh-CN" altLang="en-US" sz="20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个维度的综合检索</a:t>
              </a:r>
              <a:endParaRPr kumimoji="0" lang="en-US" altLang="zh-CN" sz="2000" b="0" i="0" u="none" strike="noStrike" kern="0" cap="none" spc="0" normalizeH="0" baseline="0" noProof="0" dirty="0">
                <a:ln>
                  <a:noFill/>
                </a:ln>
                <a:solidFill>
                  <a:sysClr val="window" lastClr="FFFFFF"/>
                </a:solidFill>
                <a:effectLst/>
                <a:uLnTx/>
                <a:uFillTx/>
                <a:latin typeface="思源黑体 CN Medium" pitchFamily="34" charset="-122"/>
                <a:ea typeface="思源黑体 CN Medium" pitchFamily="34" charset="-122"/>
              </a:endParaRPr>
            </a:p>
          </p:txBody>
        </p:sp>
      </p:grpSp>
      <p:grpSp>
        <p:nvGrpSpPr>
          <p:cNvPr id="76" name="组合 14"/>
          <p:cNvGrpSpPr/>
          <p:nvPr/>
        </p:nvGrpSpPr>
        <p:grpSpPr>
          <a:xfrm>
            <a:off x="461858" y="3992571"/>
            <a:ext cx="8186773" cy="1024204"/>
            <a:chOff x="1433625" y="1662349"/>
            <a:chExt cx="10889844" cy="1551846"/>
          </a:xfrm>
        </p:grpSpPr>
        <p:sp>
          <p:nvSpPr>
            <p:cNvPr id="77" name="矩形 76"/>
            <p:cNvSpPr/>
            <p:nvPr/>
          </p:nvSpPr>
          <p:spPr>
            <a:xfrm rot="5400000">
              <a:off x="6773817" y="-2347566"/>
              <a:ext cx="1478036" cy="9621269"/>
            </a:xfrm>
            <a:prstGeom prst="rect">
              <a:avLst/>
            </a:prstGeom>
            <a:solidFill>
              <a:srgbClr val="02AFF3"/>
            </a:solidFill>
            <a:ln w="12700" cap="flat" cmpd="sng" algn="ctr">
              <a:noFill/>
              <a:prstDash val="solid"/>
              <a:miter lim="800000"/>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nvGrpSpPr>
            <p:cNvPr id="78" name="组合 68"/>
            <p:cNvGrpSpPr/>
            <p:nvPr/>
          </p:nvGrpSpPr>
          <p:grpSpPr>
            <a:xfrm>
              <a:off x="1433625" y="1662349"/>
              <a:ext cx="1391070" cy="1551846"/>
              <a:chOff x="1303009" y="1641021"/>
              <a:chExt cx="1319195" cy="1471664"/>
            </a:xfrm>
          </p:grpSpPr>
          <p:sp>
            <p:nvSpPr>
              <p:cNvPr id="80" name="圆角矩形 79"/>
              <p:cNvSpPr/>
              <p:nvPr/>
            </p:nvSpPr>
            <p:spPr>
              <a:xfrm>
                <a:off x="1303009" y="1641021"/>
                <a:ext cx="1319195" cy="1471451"/>
              </a:xfrm>
              <a:prstGeom prst="roundRect">
                <a:avLst>
                  <a:gd name="adj" fmla="val 9690"/>
                </a:avLst>
              </a:prstGeom>
              <a:gradFill flip="none" rotWithShape="1">
                <a:gsLst>
                  <a:gs pos="0">
                    <a:srgbClr val="0D0D0D">
                      <a:lumMod val="0"/>
                      <a:lumOff val="100000"/>
                    </a:srgbClr>
                  </a:gs>
                  <a:gs pos="35000">
                    <a:srgbClr val="0D0D0D">
                      <a:lumMod val="0"/>
                      <a:lumOff val="100000"/>
                    </a:srgbClr>
                  </a:gs>
                  <a:gs pos="100000">
                    <a:sysClr val="window" lastClr="FFFFFF">
                      <a:lumMod val="65000"/>
                    </a:sysClr>
                  </a:gs>
                  <a:gs pos="74000">
                    <a:sysClr val="window" lastClr="FFFFFF">
                      <a:lumMod val="75000"/>
                    </a:sysClr>
                  </a:gs>
                </a:gsLst>
                <a:path path="circle">
                  <a:fillToRect l="100000" b="100000"/>
                </a:path>
                <a:tileRect t="-100000" r="-100000"/>
              </a:gradFill>
              <a:ln w="12700" cap="flat" cmpd="sng" algn="ctr">
                <a:noFill/>
                <a:prstDash val="solid"/>
                <a:miter lim="800000"/>
              </a:ln>
              <a:effectLst>
                <a:outerShdw blurRad="368300" dist="139700" dir="7980000" sx="108000" sy="108000" algn="t" rotWithShape="0">
                  <a:prstClr val="black">
                    <a:alpha val="2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81" name="圆角矩形 80"/>
              <p:cNvSpPr/>
              <p:nvPr/>
            </p:nvSpPr>
            <p:spPr>
              <a:xfrm>
                <a:off x="1339538" y="1677192"/>
                <a:ext cx="1282665" cy="1435493"/>
              </a:xfrm>
              <a:prstGeom prst="roundRect">
                <a:avLst>
                  <a:gd name="adj" fmla="val 9690"/>
                </a:avLst>
              </a:prstGeom>
              <a:gradFill flip="none" rotWithShape="1">
                <a:gsLst>
                  <a:gs pos="0">
                    <a:srgbClr val="0D0D0D">
                      <a:lumMod val="0"/>
                      <a:lumOff val="100000"/>
                    </a:srgbClr>
                  </a:gs>
                  <a:gs pos="35000">
                    <a:srgbClr val="FFFFFF"/>
                  </a:gs>
                  <a:gs pos="79000">
                    <a:sysClr val="window" lastClr="FFFFFF">
                      <a:lumMod val="85000"/>
                    </a:sysClr>
                  </a:gs>
                  <a:gs pos="63000">
                    <a:srgbClr val="E9E9E9"/>
                  </a:gs>
                  <a:gs pos="95000">
                    <a:sysClr val="window" lastClr="FFFFFF">
                      <a:lumMod val="75000"/>
                    </a:sys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500" b="0" i="0" u="none" strike="noStrike" kern="0" cap="none" spc="0" normalizeH="0" baseline="0" noProof="0" dirty="0" smtClean="0">
                    <a:ln>
                      <a:noFill/>
                    </a:ln>
                    <a:solidFill>
                      <a:srgbClr val="F2F2F2">
                        <a:lumMod val="25000"/>
                      </a:srgbClr>
                    </a:solidFill>
                    <a:effectLst/>
                    <a:uLnTx/>
                    <a:uFillTx/>
                    <a:latin typeface="思源黑体 CN Bold" pitchFamily="34" charset="-122"/>
                    <a:ea typeface="思源黑体 CN Bold" pitchFamily="34" charset="-122"/>
                    <a:cs typeface="+mn-cs"/>
                  </a:rPr>
                  <a:t>著录标准</a:t>
                </a:r>
                <a:endParaRPr kumimoji="0" lang="zh-CN" altLang="en-US" sz="2500" b="0" i="0" u="none" strike="noStrike" kern="0" cap="none" spc="0" normalizeH="0" baseline="0" noProof="0" dirty="0">
                  <a:ln>
                    <a:noFill/>
                  </a:ln>
                  <a:solidFill>
                    <a:srgbClr val="F2F2F2">
                      <a:lumMod val="25000"/>
                    </a:srgbClr>
                  </a:solidFill>
                  <a:effectLst/>
                  <a:uLnTx/>
                  <a:uFillTx/>
                  <a:latin typeface="思源黑体 CN Bold" pitchFamily="34" charset="-122"/>
                  <a:ea typeface="思源黑体 CN Bold" pitchFamily="34" charset="-122"/>
                  <a:cs typeface="+mn-cs"/>
                </a:endParaRPr>
              </a:p>
            </p:txBody>
          </p:sp>
        </p:grpSp>
        <p:sp>
          <p:nvSpPr>
            <p:cNvPr id="79" name="矩形 78"/>
            <p:cNvSpPr/>
            <p:nvPr/>
          </p:nvSpPr>
          <p:spPr>
            <a:xfrm>
              <a:off x="2853263" y="1846053"/>
              <a:ext cx="9327368" cy="130573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a:t>
              </a:r>
              <a:r>
                <a:rPr kumimoji="0" lang="zh-CN" altLang="en-US" sz="15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中国图书馆分类法</a:t>
              </a:r>
              <a:r>
                <a:rPr kumimoji="0" lang="en-US" altLang="zh-CN" sz="15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a:t>
              </a:r>
              <a:r>
                <a:rPr kumimoji="0" lang="zh-CN" altLang="en-US" sz="15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a:t>
              </a:r>
              <a:r>
                <a:rPr kumimoji="0" lang="en-US" altLang="zh-CN" sz="15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 《</a:t>
              </a:r>
              <a:r>
                <a:rPr kumimoji="0" lang="zh-CN" altLang="en-US" sz="15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检索期刊条目著录规则</a:t>
              </a:r>
              <a:r>
                <a:rPr kumimoji="0" lang="en-US" altLang="zh-CN" sz="15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a:t>
              </a:r>
              <a:r>
                <a:rPr kumimoji="0" lang="zh-CN" altLang="en-US" sz="15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a:t>
              </a:r>
              <a:endParaRPr kumimoji="0" lang="en-US" altLang="zh-CN" sz="15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 《</a:t>
              </a:r>
              <a:r>
                <a:rPr kumimoji="0" lang="zh-CN" altLang="en-US" sz="15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文献主题标引规则</a:t>
              </a:r>
              <a:r>
                <a:rPr kumimoji="0" lang="en-US" altLang="zh-CN" sz="15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a:t>
              </a:r>
              <a:r>
                <a:rPr kumimoji="0" lang="zh-CN" altLang="en-US" sz="15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a:t>
              </a:r>
              <a:r>
                <a:rPr kumimoji="0" lang="en-US" altLang="zh-CN" sz="15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a:t>
              </a:r>
              <a:r>
                <a:rPr kumimoji="0" lang="zh-CN" altLang="en-US" sz="15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文后参考文献著录规则</a:t>
              </a:r>
              <a:r>
                <a:rPr kumimoji="0" lang="en-US" altLang="zh-CN" sz="15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 (GB/T 7714-2005) </a:t>
              </a:r>
              <a:r>
                <a:rPr kumimoji="0" lang="zh-CN" altLang="en-US" sz="15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a:t>
              </a:r>
              <a:endParaRPr kumimoji="0" lang="en-US" altLang="zh-CN" sz="15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严格人工质检，著录错误率≤</a:t>
              </a:r>
              <a:r>
                <a:rPr kumimoji="0" lang="en-US" altLang="zh-CN" sz="20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0.0003</a:t>
              </a:r>
              <a:endParaRPr kumimoji="0" lang="en-US" altLang="zh-CN" sz="2000" b="0" i="0" u="none" strike="noStrike" kern="0" cap="none" spc="0" normalizeH="0" baseline="0" noProof="0" dirty="0">
                <a:ln>
                  <a:noFill/>
                </a:ln>
                <a:solidFill>
                  <a:sysClr val="window" lastClr="FFFFFF"/>
                </a:solidFill>
                <a:effectLst/>
                <a:uLnTx/>
                <a:uFillTx/>
                <a:latin typeface="思源黑体 CN Medium" pitchFamily="34" charset="-122"/>
                <a:ea typeface="思源黑体 CN Medium" pitchFamily="34" charset="-122"/>
              </a:endParaRPr>
            </a:p>
          </p:txBody>
        </p:sp>
      </p:grpSp>
      <p:grpSp>
        <p:nvGrpSpPr>
          <p:cNvPr id="82" name="组合 14"/>
          <p:cNvGrpSpPr/>
          <p:nvPr/>
        </p:nvGrpSpPr>
        <p:grpSpPr>
          <a:xfrm>
            <a:off x="461858" y="5361183"/>
            <a:ext cx="8186773" cy="1024204"/>
            <a:chOff x="1433625" y="1662349"/>
            <a:chExt cx="10889844" cy="1551846"/>
          </a:xfrm>
        </p:grpSpPr>
        <p:sp>
          <p:nvSpPr>
            <p:cNvPr id="83" name="矩形 82"/>
            <p:cNvSpPr/>
            <p:nvPr/>
          </p:nvSpPr>
          <p:spPr>
            <a:xfrm rot="5400000">
              <a:off x="6773817" y="-2347566"/>
              <a:ext cx="1478036" cy="9621269"/>
            </a:xfrm>
            <a:prstGeom prst="rect">
              <a:avLst/>
            </a:prstGeom>
            <a:solidFill>
              <a:srgbClr val="02AFF3"/>
            </a:solidFill>
            <a:ln w="12700" cap="flat" cmpd="sng" algn="ctr">
              <a:noFill/>
              <a:prstDash val="solid"/>
              <a:miter lim="800000"/>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nvGrpSpPr>
            <p:cNvPr id="85" name="组合 68"/>
            <p:cNvGrpSpPr/>
            <p:nvPr/>
          </p:nvGrpSpPr>
          <p:grpSpPr>
            <a:xfrm>
              <a:off x="1433625" y="1662349"/>
              <a:ext cx="1391070" cy="1551846"/>
              <a:chOff x="1303009" y="1641021"/>
              <a:chExt cx="1319195" cy="1471664"/>
            </a:xfrm>
          </p:grpSpPr>
          <p:sp>
            <p:nvSpPr>
              <p:cNvPr id="91" name="圆角矩形 90"/>
              <p:cNvSpPr/>
              <p:nvPr/>
            </p:nvSpPr>
            <p:spPr>
              <a:xfrm>
                <a:off x="1303009" y="1641021"/>
                <a:ext cx="1319195" cy="1471451"/>
              </a:xfrm>
              <a:prstGeom prst="roundRect">
                <a:avLst>
                  <a:gd name="adj" fmla="val 9690"/>
                </a:avLst>
              </a:prstGeom>
              <a:gradFill flip="none" rotWithShape="1">
                <a:gsLst>
                  <a:gs pos="0">
                    <a:srgbClr val="0D0D0D">
                      <a:lumMod val="0"/>
                      <a:lumOff val="100000"/>
                    </a:srgbClr>
                  </a:gs>
                  <a:gs pos="35000">
                    <a:srgbClr val="0D0D0D">
                      <a:lumMod val="0"/>
                      <a:lumOff val="100000"/>
                    </a:srgbClr>
                  </a:gs>
                  <a:gs pos="100000">
                    <a:sysClr val="window" lastClr="FFFFFF">
                      <a:lumMod val="65000"/>
                    </a:sysClr>
                  </a:gs>
                  <a:gs pos="74000">
                    <a:sysClr val="window" lastClr="FFFFFF">
                      <a:lumMod val="75000"/>
                    </a:sysClr>
                  </a:gs>
                </a:gsLst>
                <a:path path="circle">
                  <a:fillToRect l="100000" b="100000"/>
                </a:path>
                <a:tileRect t="-100000" r="-100000"/>
              </a:gradFill>
              <a:ln w="12700" cap="flat" cmpd="sng" algn="ctr">
                <a:noFill/>
                <a:prstDash val="solid"/>
                <a:miter lim="800000"/>
              </a:ln>
              <a:effectLst>
                <a:outerShdw blurRad="368300" dist="139700" dir="7980000" sx="108000" sy="108000" algn="t" rotWithShape="0">
                  <a:prstClr val="black">
                    <a:alpha val="2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95" name="圆角矩形 94"/>
              <p:cNvSpPr/>
              <p:nvPr/>
            </p:nvSpPr>
            <p:spPr>
              <a:xfrm>
                <a:off x="1339538" y="1677192"/>
                <a:ext cx="1282665" cy="1435493"/>
              </a:xfrm>
              <a:prstGeom prst="roundRect">
                <a:avLst>
                  <a:gd name="adj" fmla="val 9690"/>
                </a:avLst>
              </a:prstGeom>
              <a:gradFill flip="none" rotWithShape="1">
                <a:gsLst>
                  <a:gs pos="0">
                    <a:srgbClr val="0D0D0D">
                      <a:lumMod val="0"/>
                      <a:lumOff val="100000"/>
                    </a:srgbClr>
                  </a:gs>
                  <a:gs pos="35000">
                    <a:srgbClr val="FFFFFF"/>
                  </a:gs>
                  <a:gs pos="79000">
                    <a:sysClr val="window" lastClr="FFFFFF">
                      <a:lumMod val="85000"/>
                    </a:sysClr>
                  </a:gs>
                  <a:gs pos="63000">
                    <a:srgbClr val="E9E9E9"/>
                  </a:gs>
                  <a:gs pos="95000">
                    <a:sysClr val="window" lastClr="FFFFFF">
                      <a:lumMod val="75000"/>
                    </a:sysClr>
                  </a:gs>
                </a:gsLst>
                <a:path path="circle">
                  <a:fillToRect t="100000" r="100000"/>
                </a:path>
                <a:tileRect l="-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500" b="0" i="0" u="none" strike="noStrike" kern="0" cap="none" spc="0" normalizeH="0" baseline="0" noProof="0" dirty="0" smtClean="0">
                    <a:ln>
                      <a:noFill/>
                    </a:ln>
                    <a:solidFill>
                      <a:srgbClr val="F2F2F2">
                        <a:lumMod val="25000"/>
                      </a:srgbClr>
                    </a:solidFill>
                    <a:effectLst/>
                    <a:uLnTx/>
                    <a:uFillTx/>
                    <a:latin typeface="思源黑体 CN Bold" pitchFamily="34" charset="-122"/>
                    <a:ea typeface="思源黑体 CN Bold" pitchFamily="34" charset="-122"/>
                    <a:cs typeface="+mn-cs"/>
                  </a:rPr>
                  <a:t>技术标准</a:t>
                </a:r>
                <a:endParaRPr kumimoji="0" lang="zh-CN" altLang="en-US" sz="2500" b="0" i="0" u="none" strike="noStrike" kern="0" cap="none" spc="0" normalizeH="0" baseline="0" noProof="0" dirty="0">
                  <a:ln>
                    <a:noFill/>
                  </a:ln>
                  <a:solidFill>
                    <a:srgbClr val="F2F2F2">
                      <a:lumMod val="25000"/>
                    </a:srgbClr>
                  </a:solidFill>
                  <a:effectLst/>
                  <a:uLnTx/>
                  <a:uFillTx/>
                  <a:latin typeface="思源黑体 CN Bold" pitchFamily="34" charset="-122"/>
                  <a:ea typeface="思源黑体 CN Bold" pitchFamily="34" charset="-122"/>
                  <a:cs typeface="+mn-cs"/>
                </a:endParaRPr>
              </a:p>
            </p:txBody>
          </p:sp>
        </p:grpSp>
        <p:sp>
          <p:nvSpPr>
            <p:cNvPr id="89" name="矩形 88"/>
            <p:cNvSpPr/>
            <p:nvPr/>
          </p:nvSpPr>
          <p:spPr>
            <a:xfrm>
              <a:off x="2853264" y="1894863"/>
              <a:ext cx="9327369" cy="111920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采用百度、淘宝等大型企业共同采用的</a:t>
              </a:r>
              <a:r>
                <a:rPr kumimoji="0" lang="en-US" altLang="zh-CN" sz="1400" b="0" i="0" u="none" strike="noStrike" kern="0" cap="none" spc="0" normalizeH="0" baseline="0" noProof="0" dirty="0" err="1" smtClean="0">
                  <a:ln>
                    <a:noFill/>
                  </a:ln>
                  <a:solidFill>
                    <a:sysClr val="window" lastClr="FFFFFF"/>
                  </a:solidFill>
                  <a:effectLst/>
                  <a:uLnTx/>
                  <a:uFillTx/>
                  <a:latin typeface="思源黑体 CN Medium" pitchFamily="34" charset="-122"/>
                  <a:ea typeface="思源黑体 CN Medium" pitchFamily="34" charset="-122"/>
                </a:rPr>
                <a:t>Hadoop</a:t>
              </a:r>
              <a:r>
                <a:rPr kumimoji="0" lang="zh-CN" altLang="en-US" sz="14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架构体系</a:t>
              </a:r>
              <a:endParaRPr kumimoji="0" lang="en-US" altLang="zh-CN" sz="14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高可靠性、高扩展性、高效性、高容错性，支持云服务架构</a:t>
              </a:r>
              <a:endParaRPr kumimoji="0" lang="en-US" altLang="zh-CN" sz="14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同时支持 </a:t>
              </a:r>
              <a:r>
                <a:rPr kumimoji="0" lang="en-US" altLang="zh-CN" sz="1400" b="0" i="0" u="none" strike="noStrike" kern="0" cap="none" spc="0" normalizeH="0" baseline="0" noProof="0" dirty="0" err="1" smtClean="0">
                  <a:ln>
                    <a:noFill/>
                  </a:ln>
                  <a:solidFill>
                    <a:sysClr val="window" lastClr="FFFFFF"/>
                  </a:solidFill>
                  <a:effectLst/>
                  <a:uLnTx/>
                  <a:uFillTx/>
                  <a:latin typeface="思源黑体 CN Medium" pitchFamily="34" charset="-122"/>
                  <a:ea typeface="思源黑体 CN Medium" pitchFamily="34" charset="-122"/>
                </a:rPr>
                <a:t>Openurl</a:t>
              </a:r>
              <a:r>
                <a:rPr kumimoji="0" lang="en-US" altLang="zh-CN" sz="14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 </a:t>
              </a:r>
              <a:r>
                <a:rPr kumimoji="0" lang="zh-CN" altLang="en-US" sz="1400" b="0" i="0" u="none" strike="noStrike" kern="0" cap="none" spc="0" normalizeH="0" baseline="0" noProof="0" dirty="0" smtClean="0">
                  <a:ln>
                    <a:noFill/>
                  </a:ln>
                  <a:solidFill>
                    <a:sysClr val="window" lastClr="FFFFFF"/>
                  </a:solidFill>
                  <a:effectLst/>
                  <a:uLnTx/>
                  <a:uFillTx/>
                  <a:latin typeface="思源黑体 CN Medium" pitchFamily="34" charset="-122"/>
                  <a:ea typeface="思源黑体 CN Medium" pitchFamily="34" charset="-122"/>
                </a:rPr>
                <a:t>国际标准协议，可为客户单位提供异构数据库的开放链接增值服务</a:t>
              </a:r>
              <a:endParaRPr kumimoji="0" lang="en-US" altLang="zh-CN" sz="1400" b="0" i="0" u="none" strike="noStrike" kern="0" cap="none" spc="0" normalizeH="0" baseline="0" noProof="0" dirty="0">
                <a:ln>
                  <a:noFill/>
                </a:ln>
                <a:solidFill>
                  <a:sysClr val="window" lastClr="FFFFFF"/>
                </a:solidFill>
                <a:effectLst/>
                <a:uLnTx/>
                <a:uFillTx/>
                <a:latin typeface="思源黑体 CN Medium" pitchFamily="34" charset="-122"/>
                <a:ea typeface="思源黑体 CN Medium" pitchFamily="34" charset="-122"/>
              </a:endParaRP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anim calcmode="lin" valueType="num">
                                      <p:cBhvr>
                                        <p:cTn id="8" dur="500" fill="hold"/>
                                        <p:tgtEl>
                                          <p:spTgt spid="64"/>
                                        </p:tgtEl>
                                        <p:attrNameLst>
                                          <p:attrName>ppt_x</p:attrName>
                                        </p:attrNameLst>
                                      </p:cBhvr>
                                      <p:tavLst>
                                        <p:tav tm="0">
                                          <p:val>
                                            <p:strVal val="#ppt_x"/>
                                          </p:val>
                                        </p:tav>
                                        <p:tav tm="100000">
                                          <p:val>
                                            <p:strVal val="#ppt_x"/>
                                          </p:val>
                                        </p:tav>
                                      </p:tavLst>
                                    </p:anim>
                                    <p:anim calcmode="lin" valueType="num">
                                      <p:cBhvr>
                                        <p:cTn id="9" dur="500" fill="hold"/>
                                        <p:tgtEl>
                                          <p:spTgt spid="6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anim calcmode="lin" valueType="num">
                                      <p:cBhvr>
                                        <p:cTn id="14" dur="500" fill="hold"/>
                                        <p:tgtEl>
                                          <p:spTgt spid="70"/>
                                        </p:tgtEl>
                                        <p:attrNameLst>
                                          <p:attrName>ppt_x</p:attrName>
                                        </p:attrNameLst>
                                      </p:cBhvr>
                                      <p:tavLst>
                                        <p:tav tm="0">
                                          <p:val>
                                            <p:strVal val="#ppt_x"/>
                                          </p:val>
                                        </p:tav>
                                        <p:tav tm="100000">
                                          <p:val>
                                            <p:strVal val="#ppt_x"/>
                                          </p:val>
                                        </p:tav>
                                      </p:tavLst>
                                    </p:anim>
                                    <p:anim calcmode="lin" valueType="num">
                                      <p:cBhvr>
                                        <p:cTn id="15" dur="500" fill="hold"/>
                                        <p:tgtEl>
                                          <p:spTgt spid="7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anim calcmode="lin" valueType="num">
                                      <p:cBhvr>
                                        <p:cTn id="20" dur="500" fill="hold"/>
                                        <p:tgtEl>
                                          <p:spTgt spid="76"/>
                                        </p:tgtEl>
                                        <p:attrNameLst>
                                          <p:attrName>ppt_x</p:attrName>
                                        </p:attrNameLst>
                                      </p:cBhvr>
                                      <p:tavLst>
                                        <p:tav tm="0">
                                          <p:val>
                                            <p:strVal val="#ppt_x"/>
                                          </p:val>
                                        </p:tav>
                                        <p:tav tm="100000">
                                          <p:val>
                                            <p:strVal val="#ppt_x"/>
                                          </p:val>
                                        </p:tav>
                                      </p:tavLst>
                                    </p:anim>
                                    <p:anim calcmode="lin" valueType="num">
                                      <p:cBhvr>
                                        <p:cTn id="21" dur="500" fill="hold"/>
                                        <p:tgtEl>
                                          <p:spTgt spid="7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500"/>
                                        <p:tgtEl>
                                          <p:spTgt spid="82"/>
                                        </p:tgtEl>
                                      </p:cBhvr>
                                    </p:animEffect>
                                    <p:anim calcmode="lin" valueType="num">
                                      <p:cBhvr>
                                        <p:cTn id="26" dur="500" fill="hold"/>
                                        <p:tgtEl>
                                          <p:spTgt spid="82"/>
                                        </p:tgtEl>
                                        <p:attrNameLst>
                                          <p:attrName>ppt_x</p:attrName>
                                        </p:attrNameLst>
                                      </p:cBhvr>
                                      <p:tavLst>
                                        <p:tav tm="0">
                                          <p:val>
                                            <p:strVal val="#ppt_x"/>
                                          </p:val>
                                        </p:tav>
                                        <p:tav tm="100000">
                                          <p:val>
                                            <p:strVal val="#ppt_x"/>
                                          </p:val>
                                        </p:tav>
                                      </p:tavLst>
                                    </p:anim>
                                    <p:anim calcmode="lin" valueType="num">
                                      <p:cBhvr>
                                        <p:cTn id="27" dur="5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工作网盘\工作杂\Office模版\IOS9 STYLE [TEMPLATE]\背景图\5.jpg"/>
          <p:cNvPicPr>
            <a:picLocks noChangeAspect="1" noChangeArrowheads="1"/>
          </p:cNvPicPr>
          <p:nvPr/>
        </p:nvPicPr>
        <p:blipFill>
          <a:blip r:embed="rId3"/>
          <a:srcRect r="25000"/>
          <a:stretch>
            <a:fillRect/>
          </a:stretch>
        </p:blipFill>
        <p:spPr bwMode="auto">
          <a:xfrm>
            <a:off x="1" y="0"/>
            <a:ext cx="9143999" cy="6858000"/>
          </a:xfrm>
          <a:prstGeom prst="rect">
            <a:avLst/>
          </a:prstGeom>
          <a:noFill/>
        </p:spPr>
      </p:pic>
      <p:sp>
        <p:nvSpPr>
          <p:cNvPr id="17" name="文本框 12"/>
          <p:cNvSpPr txBox="1"/>
          <p:nvPr/>
        </p:nvSpPr>
        <p:spPr>
          <a:xfrm>
            <a:off x="3473278" y="4516228"/>
            <a:ext cx="2441695" cy="769441"/>
          </a:xfrm>
          <a:prstGeom prst="rect">
            <a:avLst/>
          </a:prstGeom>
          <a:noFill/>
        </p:spPr>
        <p:txBody>
          <a:bodyPr wrap="none" rtlCol="0">
            <a:spAutoFit/>
          </a:bodyPr>
          <a:lstStyle>
            <a:defPPr>
              <a:defRPr lang="zh-CN"/>
            </a:defPPr>
            <a:lvl1pPr>
              <a:defRPr b="1">
                <a:solidFill>
                  <a:schemeClr val="accent1"/>
                </a:solidFill>
                <a:latin typeface="Calibri" panose="020F0502020204030204" pitchFamily="34" charset="0"/>
                <a:ea typeface="Adobe Gothic Std B" panose="020B0800000000000000" pitchFamily="34" charset="-128"/>
              </a:defRPr>
            </a:lvl1pPr>
          </a:lstStyle>
          <a:p>
            <a:pPr algn="ctr"/>
            <a:r>
              <a:rPr lang="zh-CN" altLang="en-US" sz="4400" b="0" dirty="0" smtClean="0">
                <a:solidFill>
                  <a:schemeClr val="bg1"/>
                </a:solidFill>
                <a:latin typeface="思源黑体 CN Medium" pitchFamily="34" charset="-122"/>
                <a:ea typeface="思源黑体 CN Medium" pitchFamily="34" charset="-122"/>
              </a:rPr>
              <a:t>六大功能</a:t>
            </a:r>
          </a:p>
        </p:txBody>
      </p:sp>
      <p:sp>
        <p:nvSpPr>
          <p:cNvPr id="22" name="椭圆 21"/>
          <p:cNvSpPr/>
          <p:nvPr/>
        </p:nvSpPr>
        <p:spPr>
          <a:xfrm>
            <a:off x="3384296" y="1420212"/>
            <a:ext cx="2619658" cy="2619658"/>
          </a:xfrm>
          <a:prstGeom prst="ellipse">
            <a:avLst/>
          </a:prstGeom>
          <a:solidFill>
            <a:srgbClr val="F8F9FA">
              <a:alpha val="10196"/>
            </a:srgbClr>
          </a:solidFill>
          <a:ln w="12700" cap="flat" cmpd="sng" algn="ctr">
            <a:solidFill>
              <a:srgbClr val="FFFFFF">
                <a:alpha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6000" b="0" i="0" u="none" strike="noStrike" kern="0" cap="none" spc="0" normalizeH="0" baseline="0" noProof="0" dirty="0">
              <a:ln>
                <a:noFill/>
              </a:ln>
              <a:solidFill>
                <a:sysClr val="window" lastClr="FFFFFF"/>
              </a:solidFill>
              <a:effectLst/>
              <a:uLnTx/>
              <a:uFillTx/>
              <a:latin typeface="方正兰亭超细黑简体" panose="02000000000000000000" pitchFamily="2" charset="-122"/>
              <a:ea typeface="方正兰亭超细黑简体" panose="02000000000000000000" pitchFamily="2" charset="-122"/>
              <a:cs typeface="+mn-cs"/>
            </a:endParaRPr>
          </a:p>
        </p:txBody>
      </p:sp>
      <p:sp>
        <p:nvSpPr>
          <p:cNvPr id="10" name="文本框 5"/>
          <p:cNvSpPr txBox="1"/>
          <p:nvPr/>
        </p:nvSpPr>
        <p:spPr>
          <a:xfrm>
            <a:off x="3742583" y="1760545"/>
            <a:ext cx="1903085" cy="1938992"/>
          </a:xfrm>
          <a:prstGeom prst="rect">
            <a:avLst/>
          </a:prstGeom>
          <a:noFill/>
        </p:spPr>
        <p:txBody>
          <a:bodyPr wrap="non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en-US" altLang="zh-CN" sz="12000" b="0" i="0" u="none" strike="noStrike" kern="0" cap="none" spc="300" normalizeH="0" baseline="0" noProof="0" dirty="0" smtClean="0">
                <a:ln w="28575">
                  <a:solidFill>
                    <a:sysClr val="window" lastClr="FFFFFF"/>
                  </a:solidFill>
                </a:ln>
                <a:solidFill>
                  <a:schemeClr val="bg1"/>
                </a:solidFill>
                <a:effectLst>
                  <a:innerShdw blurRad="63500" dist="50800" dir="18900000">
                    <a:prstClr val="black">
                      <a:alpha val="50000"/>
                    </a:prstClr>
                  </a:innerShdw>
                </a:effectLst>
                <a:uLnTx/>
                <a:uFillTx/>
                <a:latin typeface="Impact" panose="020B0806030902050204" pitchFamily="34" charset="0"/>
              </a:rPr>
              <a:t>03</a:t>
            </a:r>
            <a:endParaRPr kumimoji="0" lang="zh-CN" altLang="en-US" sz="12000" b="0" i="0" u="none" strike="noStrike" kern="0" cap="none" spc="300" normalizeH="0" baseline="0" noProof="0" dirty="0">
              <a:ln w="28575">
                <a:solidFill>
                  <a:sysClr val="window" lastClr="FFFFFF"/>
                </a:solidFill>
              </a:ln>
              <a:solidFill>
                <a:schemeClr val="bg1"/>
              </a:solidFill>
              <a:effectLst>
                <a:innerShdw blurRad="63500" dist="50800" dir="18900000">
                  <a:prstClr val="black">
                    <a:alpha val="50000"/>
                  </a:prstClr>
                </a:innerShdw>
              </a:effectLst>
              <a:uLnTx/>
              <a:uFillTx/>
              <a:latin typeface="Impact" panose="020B0806030902050204" pitchFamily="34" charset="0"/>
            </a:endParaRPr>
          </a:p>
        </p:txBody>
      </p:sp>
      <p:sp>
        <p:nvSpPr>
          <p:cNvPr id="23" name="矩形 22"/>
          <p:cNvSpPr/>
          <p:nvPr/>
        </p:nvSpPr>
        <p:spPr>
          <a:xfrm>
            <a:off x="4021225" y="5419004"/>
            <a:ext cx="193937" cy="177939"/>
          </a:xfrm>
          <a:prstGeom prst="rect">
            <a:avLst/>
          </a:prstGeom>
          <a:solidFill>
            <a:srgbClr val="F8F8F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424124" y="5419004"/>
            <a:ext cx="193937" cy="177939"/>
          </a:xfrm>
          <a:prstGeom prst="rect">
            <a:avLst/>
          </a:prstGeom>
          <a:solidFill>
            <a:srgbClr val="F8F8F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827023" y="5419004"/>
            <a:ext cx="193937" cy="177939"/>
          </a:xfrm>
          <a:prstGeom prst="rect">
            <a:avLst/>
          </a:prstGeom>
          <a:solidFill>
            <a:srgbClr val="F8F8F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229923" y="5419004"/>
            <a:ext cx="193937" cy="177939"/>
          </a:xfrm>
          <a:prstGeom prst="rect">
            <a:avLst/>
          </a:prstGeom>
          <a:solidFill>
            <a:srgbClr val="F8F8F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sh dir="u"/>
  </p:transition>
  <p:timing>
    <p:tnLst>
      <p:par>
        <p:cTn id="1" dur="indefinite" restart="never" nodeType="tmRoot"/>
      </p:par>
    </p:tnLst>
  </p:timing>
</p:sld>
</file>

<file path=ppt/theme/theme1.xml><?xml version="1.0" encoding="utf-8"?>
<a:theme xmlns:a="http://schemas.openxmlformats.org/drawingml/2006/main" name="Office 主题">
  <a:themeElements>
    <a:clrScheme name="像素">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奥斯汀">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1424</TotalTime>
  <Words>3431</Words>
  <Application>Microsoft Office PowerPoint</Application>
  <PresentationFormat>全屏显示(4:3)</PresentationFormat>
  <Paragraphs>370</Paragraphs>
  <Slides>43</Slides>
  <Notes>40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43</vt:i4>
      </vt:variant>
    </vt:vector>
  </HeadingPairs>
  <TitlesOfParts>
    <vt:vector size="58" baseType="lpstr">
      <vt:lpstr>Arial</vt:lpstr>
      <vt:lpstr>宋体</vt:lpstr>
      <vt:lpstr>方正兰亭纤黑简体</vt:lpstr>
      <vt:lpstr>经典美黑简</vt:lpstr>
      <vt:lpstr>方正兰亭超细黑简体</vt:lpstr>
      <vt:lpstr>Calibri</vt:lpstr>
      <vt:lpstr>思源黑体 CN Medium</vt:lpstr>
      <vt:lpstr>Impact</vt:lpstr>
      <vt:lpstr>Wingdings</vt:lpstr>
      <vt:lpstr>Century Gothic</vt:lpstr>
      <vt:lpstr>思源黑体 CN Heavy</vt:lpstr>
      <vt:lpstr>思源黑体 CN Bold</vt:lpstr>
      <vt:lpstr>微软雅黑</vt:lpstr>
      <vt:lpstr>思源黑体 CN Normal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mayo</dc:creator>
  <cp:lastModifiedBy>vip-719</cp:lastModifiedBy>
  <cp:revision>195</cp:revision>
  <dcterms:created xsi:type="dcterms:W3CDTF">2015-04-26T00:57:12Z</dcterms:created>
  <dcterms:modified xsi:type="dcterms:W3CDTF">2016-03-09T05:16:25Z</dcterms:modified>
</cp:coreProperties>
</file>