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sldIdLst>
    <p:sldId id="256" r:id="rId2"/>
    <p:sldId id="282" r:id="rId3"/>
    <p:sldId id="283" r:id="rId4"/>
    <p:sldId id="419" r:id="rId5"/>
    <p:sldId id="867" r:id="rId6"/>
    <p:sldId id="358" r:id="rId7"/>
    <p:sldId id="806" r:id="rId8"/>
    <p:sldId id="807" r:id="rId9"/>
    <p:sldId id="699" r:id="rId10"/>
    <p:sldId id="636" r:id="rId11"/>
    <p:sldId id="642" r:id="rId12"/>
    <p:sldId id="637" r:id="rId13"/>
    <p:sldId id="638" r:id="rId14"/>
    <p:sldId id="639" r:id="rId15"/>
    <p:sldId id="641" r:id="rId16"/>
    <p:sldId id="643" r:id="rId17"/>
    <p:sldId id="644" r:id="rId18"/>
    <p:sldId id="479" r:id="rId19"/>
    <p:sldId id="700" r:id="rId20"/>
    <p:sldId id="701" r:id="rId21"/>
    <p:sldId id="702" r:id="rId22"/>
    <p:sldId id="703" r:id="rId23"/>
    <p:sldId id="704" r:id="rId24"/>
    <p:sldId id="705" r:id="rId25"/>
    <p:sldId id="706" r:id="rId26"/>
    <p:sldId id="707" r:id="rId27"/>
    <p:sldId id="690" r:id="rId28"/>
    <p:sldId id="691" r:id="rId29"/>
    <p:sldId id="692" r:id="rId30"/>
    <p:sldId id="693" r:id="rId31"/>
    <p:sldId id="694" r:id="rId32"/>
    <p:sldId id="714" r:id="rId33"/>
    <p:sldId id="715" r:id="rId34"/>
    <p:sldId id="716" r:id="rId35"/>
    <p:sldId id="717" r:id="rId36"/>
    <p:sldId id="718" r:id="rId37"/>
    <p:sldId id="719" r:id="rId38"/>
    <p:sldId id="720" r:id="rId39"/>
    <p:sldId id="721" r:id="rId40"/>
    <p:sldId id="722" r:id="rId41"/>
    <p:sldId id="808" r:id="rId42"/>
    <p:sldId id="809" r:id="rId43"/>
    <p:sldId id="315" r:id="rId4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052">
          <p15:clr>
            <a:srgbClr val="A4A3A4"/>
          </p15:clr>
        </p15:guide>
        <p15:guide id="2" pos="29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7F7F7F"/>
    <a:srgbClr val="DDDDDD"/>
    <a:srgbClr val="EB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474" y="48"/>
      </p:cViewPr>
      <p:guideLst>
        <p:guide orient="horz" pos="2052"/>
        <p:guide pos="29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幻灯片图像占位符 2049"/>
          <p:cNvSpPr>
            <a:spLocks noGrp="1" noRot="1" noChangeAspect="1"/>
          </p:cNvSpPr>
          <p:nvPr>
            <p:ph type="sldImg"/>
          </p:nvPr>
        </p:nvSpPr>
        <p:spPr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1" name="文本占位符 2050"/>
          <p:cNvSpPr>
            <a:spLocks noGrp="1"/>
          </p:cNvSpPr>
          <p:nvPr>
            <p:ph type="body" sz="quarter"/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r>
              <a:rPr lang="zh-CN" altLang="en-US"/>
              <a:t>单击此处编辑母版文本样式
第二级
第三级
第四级
第五级</a:t>
            </a:r>
          </a:p>
        </p:txBody>
      </p:sp>
      <p:sp>
        <p:nvSpPr>
          <p:cNvPr id="2052" name="页眉占位符 205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eaLnBrk="1" fontAlgn="base" latinLnBrk="0" hangingPunct="1"/>
            <a:endParaRPr lang="zh-CN" altLang="en-US" sz="1200" strike="noStrike" noProof="1"/>
          </a:p>
        </p:txBody>
      </p:sp>
      <p:sp>
        <p:nvSpPr>
          <p:cNvPr id="2053" name="日期占位符 205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 eaLnBrk="1" fontAlgn="base" latinLnBrk="0" hangingPunct="1"/>
            <a:endParaRPr lang="zh-CN" altLang="en-US" sz="1200" strike="noStrike" noProof="1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eaLnBrk="1" fontAlgn="base" latinLnBrk="0" hangingPunct="1"/>
            <a:endParaRPr lang="zh-CN" altLang="en-US" sz="1200" strike="noStrike" noProof="1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lvl="0" algn="r" eaLnBrk="1" fontAlgn="base" latinLnBrk="0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13860141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9825" y="684213"/>
            <a:ext cx="4573588" cy="3429000"/>
          </a:xfrm>
          <a:ln>
            <a:solidFill>
              <a:srgbClr val="000000"/>
            </a:solidFill>
            <a:miter/>
          </a:ln>
        </p:spPr>
      </p:sp>
      <p:sp>
        <p:nvSpPr>
          <p:cNvPr id="5123" name="备注占位符 2"/>
          <p:cNvSpPr>
            <a:spLocks noGrp="1"/>
          </p:cNvSpPr>
          <p:nvPr>
            <p:ph type="body"/>
          </p:nvPr>
        </p:nvSpPr>
        <p:spPr>
          <a:xfrm>
            <a:off x="684213" y="4341813"/>
            <a:ext cx="5486400" cy="4114800"/>
          </a:xfrm>
        </p:spPr>
        <p:txBody>
          <a:bodyPr wrap="square" anchor="t"/>
          <a:lstStyle/>
          <a:p>
            <a:pPr lvl="0" indent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x-none" dirty="0"/>
              <a:t>http://meihua.docer.com/</a:t>
            </a:r>
            <a:endParaRPr lang="zh-CN" altLang="en-US" dirty="0"/>
          </a:p>
        </p:txBody>
      </p:sp>
      <p:sp>
        <p:nvSpPr>
          <p:cNvPr id="5124" name="灯片编号占位符 3"/>
          <p:cNvSpPr txBox="1">
            <a:spLocks noGrp="1"/>
          </p:cNvSpPr>
          <p:nvPr/>
        </p:nvSpPr>
        <p:spPr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Calibri" panose="020F0502020204030204" pitchFamily="2" charset="0"/>
              </a:rPr>
              <a:t>2</a:t>
            </a:fld>
            <a:endParaRPr lang="zh-CN" altLang="en-US" sz="1200" dirty="0">
              <a:latin typeface="Calibri" panose="020F0502020204030204" pitchFamily="2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提供中国、美国、日本、德国、英国、法国、瑞士、</a:t>
            </a:r>
            <a:r>
              <a:rPr lang="en-US" altLang="zh-CN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EPO</a:t>
            </a:r>
            <a:r>
              <a:rPr lang="zh-CN" altLang="en-US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WIPO</a:t>
            </a:r>
            <a:r>
              <a:rPr lang="zh-CN" altLang="en-US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的专利全文。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提供</a:t>
            </a:r>
            <a:r>
              <a:rPr lang="en-US" altLang="zh-CN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CNKI</a:t>
            </a:r>
            <a:r>
              <a:rPr lang="zh-CN" altLang="en-US" sz="1200" b="0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期刊、学位论文、会议的整合检索、分析与下载。</a:t>
            </a:r>
          </a:p>
        </p:txBody>
      </p:sp>
    </p:spTree>
    <p:extLst>
      <p:ext uri="{BB962C8B-B14F-4D97-AF65-F5344CB8AC3E}">
        <p14:creationId xmlns:p14="http://schemas.microsoft.com/office/powerpoint/2010/main" val="1952468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569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</a:p>
          <a:p>
            <a:pPr lvl="1" indent="-285750"/>
            <a:r>
              <a:rPr lang="zh-CN" altLang="en-US"/>
              <a:t>第二级</a:t>
            </a:r>
          </a:p>
          <a:p>
            <a:pPr lvl="2" indent="-228600"/>
            <a:r>
              <a:rPr lang="zh-CN" altLang="en-US"/>
              <a:t>第三级</a:t>
            </a:r>
          </a:p>
          <a:p>
            <a:pPr lvl="3" indent="-228600"/>
            <a:r>
              <a:rPr lang="zh-CN" altLang="en-US"/>
              <a:t>第四级</a:t>
            </a:r>
          </a:p>
          <a:p>
            <a:pPr lvl="4" indent="-228600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2.png"/><Relationship Id="rId9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9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3073"/>
          <p:cNvSpPr>
            <a:spLocks noGrp="1"/>
          </p:cNvSpPr>
          <p:nvPr>
            <p:ph type="ctrTitle"/>
          </p:nvPr>
        </p:nvSpPr>
        <p:spPr>
          <a:xfrm>
            <a:off x="0" y="2492375"/>
            <a:ext cx="9144000" cy="1470025"/>
          </a:xfrm>
          <a:solidFill>
            <a:srgbClr val="CC3300"/>
          </a:solidFill>
        </p:spPr>
        <p:txBody>
          <a:bodyPr anchor="ctr"/>
          <a:lstStyle/>
          <a:p>
            <a:pPr defTabSz="914400">
              <a:buNone/>
            </a:pPr>
            <a:r>
              <a:rPr lang="zh-CN" altLang="en-US" sz="4400" kern="1200" baseline="0" dirty="0">
                <a:solidFill>
                  <a:schemeClr val="bg1"/>
                </a:solidFill>
                <a:latin typeface="+mj-lt"/>
                <a:ea typeface="微软雅黑" panose="020B0503020204020204" pitchFamily="2" charset="-122"/>
                <a:cs typeface="+mj-cs"/>
              </a:rPr>
              <a:t>专利检索与分析系统产品介绍</a:t>
            </a:r>
          </a:p>
        </p:txBody>
      </p:sp>
      <p:sp>
        <p:nvSpPr>
          <p:cNvPr id="3074" name="副标题 307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/>
          <a:lstStyle/>
          <a:p>
            <a:pPr defTabSz="914400">
              <a:buNone/>
            </a:pPr>
            <a:endParaRPr lang="en-US" altLang="zh-CN" sz="2800" kern="1200" baseline="0">
              <a:latin typeface="+mn-lt"/>
              <a:ea typeface="+mn-ea"/>
              <a:cs typeface="+mn-cs"/>
            </a:endParaRPr>
          </a:p>
          <a:p>
            <a:pPr defTabSz="914400">
              <a:buNone/>
            </a:pPr>
            <a:endParaRPr lang="en-US" altLang="zh-CN" sz="2800" kern="1200" baseline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" y="708025"/>
            <a:ext cx="8880475" cy="4440555"/>
          </a:xfrm>
          <a:prstGeom prst="rect">
            <a:avLst/>
          </a:prstGeom>
        </p:spPr>
      </p:pic>
      <p:sp>
        <p:nvSpPr>
          <p:cNvPr id="19462" name="标题 22530"/>
          <p:cNvSpPr>
            <a:spLocks noGrp="1"/>
          </p:cNvSpPr>
          <p:nvPr>
            <p:ph type="title"/>
          </p:nvPr>
        </p:nvSpPr>
        <p:spPr>
          <a:xfrm>
            <a:off x="468313" y="46038"/>
            <a:ext cx="8229600" cy="661987"/>
          </a:xfrm>
        </p:spPr>
        <p:txBody>
          <a:bodyPr wrap="square" anchor="ctr"/>
          <a:lstStyle/>
          <a:p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检索·</a:t>
            </a:r>
            <a:r>
              <a:rPr lang="zh-CN" altLang="en-US" sz="3600" dirty="0">
                <a:solidFill>
                  <a:schemeClr val="bg2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事务数据检索</a:t>
            </a:r>
          </a:p>
        </p:txBody>
      </p:sp>
      <p:sp>
        <p:nvSpPr>
          <p:cNvPr id="10252" name="箭头 429"/>
          <p:cNvSpPr/>
          <p:nvPr/>
        </p:nvSpPr>
        <p:spPr>
          <a:xfrm>
            <a:off x="2374265" y="1509395"/>
            <a:ext cx="3493135" cy="127000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940425" y="1493520"/>
            <a:ext cx="2729865" cy="45532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ea typeface="微软雅黑" panose="020B0503020204020204" pitchFamily="2" charset="-122"/>
                <a:sym typeface="+mn-ea"/>
              </a:rPr>
              <a:t>细化检索类别，应用性更强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箭头 429"/>
          <p:cNvSpPr/>
          <p:nvPr/>
        </p:nvSpPr>
        <p:spPr>
          <a:xfrm>
            <a:off x="2168525" y="3255645"/>
            <a:ext cx="9525" cy="1515745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019300" y="4771390"/>
            <a:ext cx="4203065" cy="809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针对不同检索类别，提供不同检索字段，指向性、实用性更强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174" name="组合 3"/>
          <p:cNvGrpSpPr/>
          <p:nvPr/>
        </p:nvGrpSpPr>
        <p:grpSpPr>
          <a:xfrm>
            <a:off x="6372225" y="6453188"/>
            <a:ext cx="2762250" cy="395924"/>
            <a:chOff x="10035" y="10163"/>
            <a:chExt cx="4350" cy="622"/>
          </a:xfrm>
        </p:grpSpPr>
        <p:sp>
          <p:nvSpPr>
            <p:cNvPr id="7175" name="文本框 15369"/>
            <p:cNvSpPr txBox="1"/>
            <p:nvPr/>
          </p:nvSpPr>
          <p:spPr>
            <a:xfrm>
              <a:off x="10035" y="10163"/>
              <a:ext cx="2891" cy="583"/>
            </a:xfrm>
            <a:prstGeom prst="rect">
              <a:avLst/>
            </a:prstGeom>
            <a:solidFill>
              <a:srgbClr val="CC33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0170" tIns="46990" rIns="90170" bIns="46990" anchor="t">
              <a:spAutoFit/>
            </a:bodyPr>
            <a:lstStyle/>
            <a:p>
              <a:pPr lvl="0" indent="0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1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 专利系统功能</a:t>
              </a:r>
            </a:p>
          </p:txBody>
        </p:sp>
        <p:sp>
          <p:nvSpPr>
            <p:cNvPr id="7176" name="文本框 15370"/>
            <p:cNvSpPr txBox="1"/>
            <p:nvPr/>
          </p:nvSpPr>
          <p:spPr>
            <a:xfrm>
              <a:off x="13434" y="10278"/>
              <a:ext cx="468" cy="507"/>
            </a:xfrm>
            <a:prstGeom prst="rect">
              <a:avLst/>
            </a:prstGeom>
            <a:solidFill>
              <a:srgbClr val="CC33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0170" tIns="46990" rIns="90170" bIns="46990" anchor="t">
              <a:spAutoFit/>
            </a:bodyPr>
            <a:lstStyle/>
            <a:p>
              <a:pPr lvl="0" indent="0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3</a:t>
              </a:r>
            </a:p>
          </p:txBody>
        </p:sp>
        <p:sp>
          <p:nvSpPr>
            <p:cNvPr id="7177" name="文本框 15371"/>
            <p:cNvSpPr txBox="1"/>
            <p:nvPr/>
          </p:nvSpPr>
          <p:spPr>
            <a:xfrm>
              <a:off x="13917" y="10278"/>
              <a:ext cx="468" cy="497"/>
            </a:xfrm>
            <a:prstGeom prst="rect">
              <a:avLst/>
            </a:prstGeom>
            <a:solidFill>
              <a:srgbClr val="CC33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0170" tIns="46990" rIns="90170" bIns="46990" anchor="t">
              <a:spAutoFit/>
            </a:bodyPr>
            <a:lstStyle/>
            <a:p>
              <a:pPr lvl="0" indent="0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4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8" name="文本框 15372"/>
            <p:cNvSpPr txBox="1"/>
            <p:nvPr/>
          </p:nvSpPr>
          <p:spPr>
            <a:xfrm>
              <a:off x="12952" y="10278"/>
              <a:ext cx="468" cy="507"/>
            </a:xfrm>
            <a:prstGeom prst="rect">
              <a:avLst/>
            </a:prstGeom>
            <a:solidFill>
              <a:srgbClr val="CC33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0170" tIns="46990" rIns="90170" bIns="46990" anchor="t">
              <a:spAutoFit/>
            </a:bodyPr>
            <a:lstStyle/>
            <a:p>
              <a:pPr lvl="0" indent="0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2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27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" y="850900"/>
            <a:ext cx="8806815" cy="5195570"/>
          </a:xfrm>
          <a:prstGeom prst="rect">
            <a:avLst/>
          </a:prstGeom>
        </p:spPr>
      </p:pic>
      <p:sp>
        <p:nvSpPr>
          <p:cNvPr id="25601" name="标题 38913"/>
          <p:cNvSpPr>
            <a:spLocks noGrp="1"/>
          </p:cNvSpPr>
          <p:nvPr>
            <p:ph type="title"/>
          </p:nvPr>
        </p:nvSpPr>
        <p:spPr>
          <a:xfrm>
            <a:off x="466725" y="188913"/>
            <a:ext cx="8229600" cy="661987"/>
          </a:xfrm>
        </p:spPr>
        <p:txBody>
          <a:bodyPr wrap="square" anchor="ctr"/>
          <a:lstStyle/>
          <a:p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检索·</a:t>
            </a:r>
            <a:r>
              <a:rPr lang="zh-CN" altLang="en-US" sz="3600" dirty="0">
                <a:solidFill>
                  <a:schemeClr val="bg2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相似检测</a:t>
            </a:r>
            <a:endParaRPr lang="zh-CN" altLang="en-US" dirty="0"/>
          </a:p>
        </p:txBody>
      </p:sp>
      <p:sp>
        <p:nvSpPr>
          <p:cNvPr id="10252" name="箭头 429"/>
          <p:cNvSpPr/>
          <p:nvPr/>
        </p:nvSpPr>
        <p:spPr>
          <a:xfrm>
            <a:off x="2501900" y="1918335"/>
            <a:ext cx="3194685" cy="151765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696585" y="1859280"/>
            <a:ext cx="1452245" cy="4552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多种检测方式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500" y="3664585"/>
            <a:ext cx="6671310" cy="2642870"/>
          </a:xfrm>
          <a:prstGeom prst="rect">
            <a:avLst/>
          </a:prstGeom>
        </p:spPr>
      </p:pic>
      <p:sp>
        <p:nvSpPr>
          <p:cNvPr id="4" name="箭头 429"/>
          <p:cNvSpPr/>
          <p:nvPr/>
        </p:nvSpPr>
        <p:spPr>
          <a:xfrm flipV="1">
            <a:off x="4895215" y="3534410"/>
            <a:ext cx="605155" cy="657860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500370" y="3349625"/>
            <a:ext cx="2091055" cy="45867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相似性比对阅读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28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" y="1179195"/>
            <a:ext cx="8811895" cy="4593590"/>
          </a:xfrm>
          <a:prstGeom prst="rect">
            <a:avLst/>
          </a:prstGeom>
        </p:spPr>
      </p:pic>
      <p:sp>
        <p:nvSpPr>
          <p:cNvPr id="20482" name="标题 3584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Arial" panose="020B0604020202020204" pitchFamily="34" charset="0"/>
              </a:rPr>
              <a:t>检索·</a:t>
            </a:r>
            <a:r>
              <a:rPr lang="zh-CN" altLang="en-US" sz="3600" dirty="0">
                <a:solidFill>
                  <a:schemeClr val="bg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Arial" panose="020B0604020202020204" pitchFamily="34" charset="0"/>
              </a:rPr>
              <a:t>专利知识库</a:t>
            </a:r>
          </a:p>
        </p:txBody>
      </p:sp>
      <p:sp>
        <p:nvSpPr>
          <p:cNvPr id="20486" name="文本框 4111"/>
          <p:cNvSpPr txBox="1"/>
          <p:nvPr/>
        </p:nvSpPr>
        <p:spPr>
          <a:xfrm>
            <a:off x="2840038" y="6454775"/>
            <a:ext cx="4078287" cy="3841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2" name="箭头 429"/>
          <p:cNvSpPr/>
          <p:nvPr/>
        </p:nvSpPr>
        <p:spPr>
          <a:xfrm>
            <a:off x="2595245" y="2199640"/>
            <a:ext cx="2172970" cy="32385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768215" y="1988185"/>
            <a:ext cx="2542540" cy="455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列表、摘要两种显示模式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箭头 429"/>
          <p:cNvSpPr/>
          <p:nvPr/>
        </p:nvSpPr>
        <p:spPr>
          <a:xfrm flipH="1">
            <a:off x="1146810" y="2554605"/>
            <a:ext cx="16510" cy="2059305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79730" y="4594225"/>
            <a:ext cx="1342390" cy="8099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多样文献聚合模式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37235" y="5772785"/>
            <a:ext cx="7867650" cy="8099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专利知识相关的期刊、博硕士、会议、报纸、年鉴、法规与案例等文献资源</a:t>
            </a:r>
          </a:p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t>完整收录七种期刊、三种年鉴。</a:t>
            </a:r>
          </a:p>
        </p:txBody>
      </p:sp>
    </p:spTree>
    <p:extLst>
      <p:ext uri="{BB962C8B-B14F-4D97-AF65-F5344CB8AC3E}">
        <p14:creationId xmlns:p14="http://schemas.microsoft.com/office/powerpoint/2010/main" val="306625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708025"/>
            <a:ext cx="8836660" cy="4284980"/>
          </a:xfrm>
          <a:prstGeom prst="rect">
            <a:avLst/>
          </a:prstGeom>
        </p:spPr>
      </p:pic>
      <p:sp>
        <p:nvSpPr>
          <p:cNvPr id="21506" name="标题 14338"/>
          <p:cNvSpPr>
            <a:spLocks noGrp="1"/>
          </p:cNvSpPr>
          <p:nvPr>
            <p:ph type="title"/>
          </p:nvPr>
        </p:nvSpPr>
        <p:spPr>
          <a:xfrm>
            <a:off x="468313" y="46038"/>
            <a:ext cx="8229600" cy="661987"/>
          </a:xfrm>
        </p:spPr>
        <p:txBody>
          <a:bodyPr wrap="square" anchor="ctr"/>
          <a:lstStyle/>
          <a:p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阅读·</a:t>
            </a:r>
            <a:r>
              <a:rPr lang="zh-CN" altLang="en-US" sz="3600" dirty="0">
                <a:solidFill>
                  <a:schemeClr val="bg2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检索结果</a:t>
            </a:r>
          </a:p>
        </p:txBody>
      </p:sp>
      <p:sp>
        <p:nvSpPr>
          <p:cNvPr id="3" name="箭头 429"/>
          <p:cNvSpPr/>
          <p:nvPr/>
        </p:nvSpPr>
        <p:spPr>
          <a:xfrm flipH="1">
            <a:off x="1146810" y="2554605"/>
            <a:ext cx="16510" cy="2059305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79730" y="4594225"/>
            <a:ext cx="1342390" cy="80993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多种分组浏览模式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箭头 429"/>
          <p:cNvSpPr/>
          <p:nvPr/>
        </p:nvSpPr>
        <p:spPr>
          <a:xfrm flipH="1">
            <a:off x="8421370" y="1821180"/>
            <a:ext cx="16510" cy="2059305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273290" y="3888105"/>
            <a:ext cx="1579245" cy="81334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检索结果分析、批量导出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箭头 429"/>
          <p:cNvSpPr/>
          <p:nvPr/>
        </p:nvSpPr>
        <p:spPr>
          <a:xfrm flipV="1">
            <a:off x="3248660" y="1647190"/>
            <a:ext cx="1507490" cy="87630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756150" y="1284605"/>
            <a:ext cx="1579245" cy="4552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t>多种排序方式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693670" y="2254885"/>
            <a:ext cx="1750695" cy="455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t>列表、摘要显示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箭头 429"/>
          <p:cNvSpPr/>
          <p:nvPr/>
        </p:nvSpPr>
        <p:spPr>
          <a:xfrm>
            <a:off x="2012315" y="1822450"/>
            <a:ext cx="843280" cy="564515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箭头 429"/>
          <p:cNvSpPr/>
          <p:nvPr/>
        </p:nvSpPr>
        <p:spPr>
          <a:xfrm>
            <a:off x="2497455" y="4701540"/>
            <a:ext cx="843280" cy="564515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3340735" y="5048250"/>
            <a:ext cx="2534920" cy="455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t>简明、直观核心内容展示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箭头 429"/>
          <p:cNvSpPr/>
          <p:nvPr/>
        </p:nvSpPr>
        <p:spPr>
          <a:xfrm>
            <a:off x="4140200" y="4309745"/>
            <a:ext cx="17145" cy="737870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174" name="组合 3"/>
          <p:cNvGrpSpPr/>
          <p:nvPr/>
        </p:nvGrpSpPr>
        <p:grpSpPr>
          <a:xfrm>
            <a:off x="6372225" y="6453188"/>
            <a:ext cx="2762250" cy="395924"/>
            <a:chOff x="10035" y="10163"/>
            <a:chExt cx="4350" cy="622"/>
          </a:xfrm>
        </p:grpSpPr>
        <p:sp>
          <p:nvSpPr>
            <p:cNvPr id="7175" name="文本框 15369"/>
            <p:cNvSpPr txBox="1"/>
            <p:nvPr/>
          </p:nvSpPr>
          <p:spPr>
            <a:xfrm>
              <a:off x="10035" y="10163"/>
              <a:ext cx="2891" cy="583"/>
            </a:xfrm>
            <a:prstGeom prst="rect">
              <a:avLst/>
            </a:prstGeom>
            <a:solidFill>
              <a:srgbClr val="CC33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0170" tIns="46990" rIns="90170" bIns="46990" anchor="t">
              <a:spAutoFit/>
            </a:bodyPr>
            <a:lstStyle/>
            <a:p>
              <a:pPr lvl="0" indent="0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1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 专利系统功能</a:t>
              </a:r>
            </a:p>
          </p:txBody>
        </p:sp>
        <p:sp>
          <p:nvSpPr>
            <p:cNvPr id="7176" name="文本框 15370"/>
            <p:cNvSpPr txBox="1"/>
            <p:nvPr/>
          </p:nvSpPr>
          <p:spPr>
            <a:xfrm>
              <a:off x="13434" y="10278"/>
              <a:ext cx="468" cy="507"/>
            </a:xfrm>
            <a:prstGeom prst="rect">
              <a:avLst/>
            </a:prstGeom>
            <a:solidFill>
              <a:srgbClr val="CC33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0170" tIns="46990" rIns="90170" bIns="46990" anchor="t">
              <a:spAutoFit/>
            </a:bodyPr>
            <a:lstStyle/>
            <a:p>
              <a:pPr lvl="0" indent="0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3</a:t>
              </a:r>
            </a:p>
          </p:txBody>
        </p:sp>
        <p:sp>
          <p:nvSpPr>
            <p:cNvPr id="7177" name="文本框 15371"/>
            <p:cNvSpPr txBox="1"/>
            <p:nvPr/>
          </p:nvSpPr>
          <p:spPr>
            <a:xfrm>
              <a:off x="13917" y="10278"/>
              <a:ext cx="468" cy="497"/>
            </a:xfrm>
            <a:prstGeom prst="rect">
              <a:avLst/>
            </a:prstGeom>
            <a:solidFill>
              <a:srgbClr val="CC33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0170" tIns="46990" rIns="90170" bIns="46990" anchor="t">
              <a:spAutoFit/>
            </a:bodyPr>
            <a:lstStyle/>
            <a:p>
              <a:pPr lvl="0" indent="0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4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8" name="文本框 15372"/>
            <p:cNvSpPr txBox="1"/>
            <p:nvPr/>
          </p:nvSpPr>
          <p:spPr>
            <a:xfrm>
              <a:off x="12952" y="10278"/>
              <a:ext cx="468" cy="507"/>
            </a:xfrm>
            <a:prstGeom prst="rect">
              <a:avLst/>
            </a:prstGeom>
            <a:solidFill>
              <a:srgbClr val="CC33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0170" tIns="46990" rIns="90170" bIns="46990" anchor="t">
              <a:spAutoFit/>
            </a:bodyPr>
            <a:lstStyle/>
            <a:p>
              <a:pPr lvl="0" indent="0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2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20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9" grpId="0" bldLvl="0" animBg="1"/>
      <p:bldP spid="10" grpId="0" bldLvl="0" animBg="1"/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15" y="807720"/>
            <a:ext cx="8778875" cy="4671695"/>
          </a:xfrm>
          <a:prstGeom prst="rect">
            <a:avLst/>
          </a:prstGeom>
        </p:spPr>
      </p:pic>
      <p:sp>
        <p:nvSpPr>
          <p:cNvPr id="22529" name="标题 15362"/>
          <p:cNvSpPr>
            <a:spLocks noGrp="1"/>
          </p:cNvSpPr>
          <p:nvPr>
            <p:ph type="title"/>
          </p:nvPr>
        </p:nvSpPr>
        <p:spPr>
          <a:xfrm>
            <a:off x="541338" y="46038"/>
            <a:ext cx="8099425" cy="652462"/>
          </a:xfrm>
        </p:spPr>
        <p:txBody>
          <a:bodyPr wrap="square" anchor="ctr"/>
          <a:lstStyle/>
          <a:p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阅读·</a:t>
            </a:r>
            <a:r>
              <a:rPr lang="zh-CN" altLang="en-US" sz="3600" dirty="0">
                <a:solidFill>
                  <a:schemeClr val="bg2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专利详情</a:t>
            </a:r>
          </a:p>
        </p:txBody>
      </p:sp>
      <p:sp>
        <p:nvSpPr>
          <p:cNvPr id="6" name="箭头 429"/>
          <p:cNvSpPr/>
          <p:nvPr/>
        </p:nvSpPr>
        <p:spPr>
          <a:xfrm flipH="1">
            <a:off x="796925" y="1593850"/>
            <a:ext cx="25400" cy="2459355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38430" y="4053205"/>
            <a:ext cx="1342390" cy="1502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 algn="l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t>专利详情目录树，便于快速定位阅读内容</a:t>
            </a:r>
          </a:p>
        </p:txBody>
      </p:sp>
      <p:sp>
        <p:nvSpPr>
          <p:cNvPr id="11" name="箭头 429"/>
          <p:cNvSpPr/>
          <p:nvPr/>
        </p:nvSpPr>
        <p:spPr>
          <a:xfrm>
            <a:off x="2040255" y="1379855"/>
            <a:ext cx="1635760" cy="6350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676015" y="1096010"/>
            <a:ext cx="3277870" cy="4552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 algn="l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t>专利原版语言与英文切换阅读展示</a:t>
            </a:r>
          </a:p>
        </p:txBody>
      </p:sp>
      <p:sp>
        <p:nvSpPr>
          <p:cNvPr id="14" name="箭头 429"/>
          <p:cNvSpPr/>
          <p:nvPr/>
        </p:nvSpPr>
        <p:spPr>
          <a:xfrm>
            <a:off x="5046980" y="1813560"/>
            <a:ext cx="1150620" cy="457200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197600" y="2083435"/>
            <a:ext cx="1906905" cy="8065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 algn="l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t>专利类型、专利状态图标化展示</a:t>
            </a:r>
          </a:p>
        </p:txBody>
      </p:sp>
      <p:sp>
        <p:nvSpPr>
          <p:cNvPr id="16" name="箭头 429"/>
          <p:cNvSpPr/>
          <p:nvPr/>
        </p:nvSpPr>
        <p:spPr>
          <a:xfrm>
            <a:off x="2282825" y="5297170"/>
            <a:ext cx="1150620" cy="457200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3433445" y="5387975"/>
            <a:ext cx="1906905" cy="809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 algn="l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t>权利要求、文内图片等知识关联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15" y="807720"/>
            <a:ext cx="8778240" cy="5644515"/>
          </a:xfrm>
          <a:prstGeom prst="rect">
            <a:avLst/>
          </a:prstGeom>
        </p:spPr>
      </p:pic>
      <p:graphicFrame>
        <p:nvGraphicFramePr>
          <p:cNvPr id="28" name="对象 27"/>
          <p:cNvGraphicFramePr/>
          <p:nvPr/>
        </p:nvGraphicFramePr>
        <p:xfrm>
          <a:off x="111760" y="807720"/>
          <a:ext cx="8863330" cy="572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r:id="rId6" imgW="10543540" imgH="7181850" progId="Paint.Picture">
                  <p:embed/>
                </p:oleObj>
              </mc:Choice>
              <mc:Fallback>
                <p:oleObj r:id="rId6" imgW="10543540" imgH="7181850" progId="Paint.Picture">
                  <p:embed/>
                  <p:pic>
                    <p:nvPicPr>
                      <p:cNvPr id="28" name="对象 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760" y="807720"/>
                        <a:ext cx="8863330" cy="572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/>
          <p:nvPr/>
        </p:nvGraphicFramePr>
        <p:xfrm>
          <a:off x="129540" y="807720"/>
          <a:ext cx="8846185" cy="551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r:id="rId8" imgW="8820150" imgH="6096000" progId="Paint.Picture">
                  <p:embed/>
                </p:oleObj>
              </mc:Choice>
              <mc:Fallback>
                <p:oleObj r:id="rId8" imgW="8820150" imgH="6096000" progId="Paint.Picture">
                  <p:embed/>
                  <p:pic>
                    <p:nvPicPr>
                      <p:cNvPr id="30" name="对象 2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540" y="807720"/>
                        <a:ext cx="8846185" cy="5513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/>
          <p:nvPr/>
        </p:nvGraphicFramePr>
        <p:xfrm>
          <a:off x="189230" y="803275"/>
          <a:ext cx="8764905" cy="5906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r:id="rId10" imgW="10353675" imgH="8001000" progId="Paint.Picture">
                  <p:embed/>
                </p:oleObj>
              </mc:Choice>
              <mc:Fallback>
                <p:oleObj r:id="rId10" imgW="10353675" imgH="8001000" progId="Paint.Picture">
                  <p:embed/>
                  <p:pic>
                    <p:nvPicPr>
                      <p:cNvPr id="33" name="对象 3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89230" y="803275"/>
                        <a:ext cx="8764905" cy="5906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3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3" grpId="0" bldLvl="0" animBg="1"/>
      <p:bldP spid="15" grpId="0" bldLvl="0" animBg="1"/>
      <p:bldP spid="1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核心技术分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" y="1133475"/>
            <a:ext cx="9146540" cy="4591050"/>
          </a:xfrm>
          <a:prstGeom prst="rect">
            <a:avLst/>
          </a:prstGeom>
        </p:spPr>
      </p:pic>
      <p:sp>
        <p:nvSpPr>
          <p:cNvPr id="24579" name="圆角矩形 36867"/>
          <p:cNvSpPr/>
          <p:nvPr/>
        </p:nvSpPr>
        <p:spPr>
          <a:xfrm>
            <a:off x="-1270" y="4083050"/>
            <a:ext cx="1866900" cy="4552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CC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多种分析方式可选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0" name="箭头 438"/>
          <p:cNvSpPr/>
          <p:nvPr/>
        </p:nvSpPr>
        <p:spPr>
          <a:xfrm flipH="1" flipV="1">
            <a:off x="594043" y="3578225"/>
            <a:ext cx="0" cy="504825"/>
          </a:xfrm>
          <a:prstGeom prst="line">
            <a:avLst/>
          </a:prstGeom>
          <a:ln w="28575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81" name="圆角矩形 36869"/>
          <p:cNvSpPr/>
          <p:nvPr/>
        </p:nvSpPr>
        <p:spPr>
          <a:xfrm>
            <a:off x="4991735" y="2902585"/>
            <a:ext cx="2517775" cy="5016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CC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分析结果可视化直观呈现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29" name="标题 15362"/>
          <p:cNvSpPr>
            <a:spLocks noGrp="1"/>
          </p:cNvSpPr>
          <p:nvPr/>
        </p:nvSpPr>
        <p:spPr>
          <a:xfrm>
            <a:off x="541338" y="46038"/>
            <a:ext cx="8099425" cy="65246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分析·</a:t>
            </a:r>
            <a:r>
              <a:rPr lang="zh-CN" altLang="en-US" sz="3600" dirty="0">
                <a:solidFill>
                  <a:schemeClr val="bg2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专利分析</a:t>
            </a:r>
          </a:p>
        </p:txBody>
      </p:sp>
      <p:sp>
        <p:nvSpPr>
          <p:cNvPr id="4" name="圆角矩形 36867"/>
          <p:cNvSpPr/>
          <p:nvPr/>
        </p:nvSpPr>
        <p:spPr>
          <a:xfrm>
            <a:off x="7991475" y="3330575"/>
            <a:ext cx="889000" cy="80996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CC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分析范围可控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箭头 438"/>
          <p:cNvSpPr/>
          <p:nvPr/>
        </p:nvSpPr>
        <p:spPr>
          <a:xfrm flipH="1" flipV="1">
            <a:off x="8385810" y="2758440"/>
            <a:ext cx="635" cy="504825"/>
          </a:xfrm>
          <a:prstGeom prst="line">
            <a:avLst/>
          </a:prstGeom>
          <a:ln w="28575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8001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" y="1261110"/>
            <a:ext cx="9060815" cy="4698365"/>
          </a:xfrm>
          <a:prstGeom prst="rect">
            <a:avLst/>
          </a:prstGeom>
        </p:spPr>
      </p:pic>
      <p:sp>
        <p:nvSpPr>
          <p:cNvPr id="26625" name="标题 37896"/>
          <p:cNvSpPr>
            <a:spLocks noGrp="1"/>
          </p:cNvSpPr>
          <p:nvPr>
            <p:ph type="title"/>
          </p:nvPr>
        </p:nvSpPr>
        <p:spPr>
          <a:xfrm>
            <a:off x="2700338" y="187325"/>
            <a:ext cx="4338637" cy="366713"/>
          </a:xfrm>
        </p:spPr>
        <p:txBody>
          <a:bodyPr wrap="square" anchor="ctr"/>
          <a:lstStyle/>
          <a:p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分析·</a:t>
            </a:r>
            <a:r>
              <a:rPr lang="zh-CN" altLang="en-US" sz="3600" dirty="0">
                <a:solidFill>
                  <a:schemeClr val="bg2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竞争分析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121285" y="3132455"/>
            <a:ext cx="1737360" cy="1811656"/>
            <a:chOff x="1358" y="4680"/>
            <a:chExt cx="2736" cy="2855"/>
          </a:xfrm>
        </p:grpSpPr>
        <p:sp>
          <p:nvSpPr>
            <p:cNvPr id="26628" name="圆角矩形 37897"/>
            <p:cNvSpPr/>
            <p:nvPr/>
          </p:nvSpPr>
          <p:spPr>
            <a:xfrm>
              <a:off x="1358" y="4680"/>
              <a:ext cx="1941" cy="285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cap="flat" cmpd="sng">
              <a:solidFill>
                <a:srgbClr val="CC33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 marL="1905" lvl="0" indent="-1905">
                <a:lnSpc>
                  <a:spcPct val="130000"/>
                </a:lnSpc>
                <a:buFont typeface="Wingdings" panose="05000000000000000000" pitchFamily="2" charset="2"/>
                <a:buNone/>
              </a:pPr>
              <a:r>
                <a:rPr lang="zh-CN" altLang="en-US" sz="1600" dirty="0">
                  <a:solidFill>
                    <a:srgbClr val="CC3300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自定义添加竞争企业；或由系统自动匹配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29" name="箭头 438"/>
            <p:cNvSpPr/>
            <p:nvPr/>
          </p:nvSpPr>
          <p:spPr>
            <a:xfrm rot="5460000" flipH="1" flipV="1">
              <a:off x="3693" y="4704"/>
              <a:ext cx="7" cy="795"/>
            </a:xfrm>
            <a:prstGeom prst="line">
              <a:avLst/>
            </a:prstGeom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369601" y="4067052"/>
            <a:ext cx="2309864" cy="951988"/>
            <a:chOff x="9981" y="4211"/>
            <a:chExt cx="3638" cy="1495"/>
          </a:xfrm>
        </p:grpSpPr>
        <p:sp>
          <p:nvSpPr>
            <p:cNvPr id="26631" name="圆角矩形 37899"/>
            <p:cNvSpPr/>
            <p:nvPr/>
          </p:nvSpPr>
          <p:spPr>
            <a:xfrm>
              <a:off x="9981" y="4993"/>
              <a:ext cx="3638" cy="71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cap="flat" cmpd="sng">
              <a:solidFill>
                <a:srgbClr val="CC33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 marL="1905" lvl="0" indent="-1905">
                <a:lnSpc>
                  <a:spcPct val="130000"/>
                </a:lnSpc>
                <a:buFont typeface="Wingdings" panose="05000000000000000000" pitchFamily="2" charset="2"/>
                <a:buNone/>
              </a:pPr>
              <a:r>
                <a:rPr lang="zh-CN" altLang="en-US" sz="1600" dirty="0">
                  <a:solidFill>
                    <a:srgbClr val="CC3300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分析范围的自定义设置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32" name="箭头 438"/>
            <p:cNvSpPr/>
            <p:nvPr/>
          </p:nvSpPr>
          <p:spPr>
            <a:xfrm rot="5400000" flipH="1" flipV="1">
              <a:off x="11367" y="4561"/>
              <a:ext cx="703" cy="3"/>
            </a:xfrm>
            <a:prstGeom prst="line">
              <a:avLst/>
            </a:prstGeom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" name="图片 3" descr="C:\Users\PC\Desktop\专利功能图示意-lzg\专利功能图示意\竞争分析\QQ截图20171010142214.jpgQQ截图201710101422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275" y="1265555"/>
            <a:ext cx="9053195" cy="469455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41275" y="3198813"/>
            <a:ext cx="1915160" cy="1034729"/>
            <a:chOff x="3230" y="3473"/>
            <a:chExt cx="3016" cy="1629"/>
          </a:xfrm>
        </p:grpSpPr>
        <p:sp>
          <p:nvSpPr>
            <p:cNvPr id="26635" name="圆角矩形 37897"/>
            <p:cNvSpPr/>
            <p:nvPr/>
          </p:nvSpPr>
          <p:spPr>
            <a:xfrm>
              <a:off x="3230" y="4380"/>
              <a:ext cx="3016" cy="7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cap="flat" cmpd="sng">
              <a:solidFill>
                <a:srgbClr val="CC33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 marL="1905" lvl="0" indent="-1905">
                <a:lnSpc>
                  <a:spcPct val="130000"/>
                </a:lnSpc>
                <a:buFont typeface="Wingdings" panose="05000000000000000000" pitchFamily="2" charset="2"/>
                <a:buNone/>
              </a:pPr>
              <a:r>
                <a:rPr lang="zh-CN" altLang="en-US" sz="1600" dirty="0">
                  <a:solidFill>
                    <a:srgbClr val="CC3300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多种分析方式可选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36" name="箭头 438"/>
            <p:cNvSpPr/>
            <p:nvPr/>
          </p:nvSpPr>
          <p:spPr>
            <a:xfrm rot="-60000" flipH="1" flipV="1">
              <a:off x="4007" y="3473"/>
              <a:ext cx="0" cy="795"/>
            </a:xfrm>
            <a:prstGeom prst="line">
              <a:avLst/>
            </a:prstGeom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83113" y="4712335"/>
            <a:ext cx="1871557" cy="1525270"/>
            <a:chOff x="11283" y="7581"/>
            <a:chExt cx="2947" cy="2402"/>
          </a:xfrm>
        </p:grpSpPr>
        <p:sp>
          <p:nvSpPr>
            <p:cNvPr id="26638" name="圆角矩形 37899"/>
            <p:cNvSpPr/>
            <p:nvPr/>
          </p:nvSpPr>
          <p:spPr>
            <a:xfrm>
              <a:off x="11283" y="8688"/>
              <a:ext cx="2947" cy="129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cap="flat" cmpd="sng">
              <a:solidFill>
                <a:srgbClr val="CC33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anchor="t">
              <a:spAutoFit/>
            </a:bodyPr>
            <a:lstStyle/>
            <a:p>
              <a:pPr marL="1905" lvl="0" indent="-1905">
                <a:lnSpc>
                  <a:spcPct val="130000"/>
                </a:lnSpc>
                <a:buFont typeface="Wingdings" panose="05000000000000000000" pitchFamily="2" charset="2"/>
                <a:buNone/>
              </a:pPr>
              <a:r>
                <a:rPr lang="zh-CN" altLang="en-US" sz="1600" dirty="0">
                  <a:solidFill>
                    <a:srgbClr val="CC3300"/>
                  </a:solidFill>
                  <a:latin typeface="Arial" panose="020B0604020202020204" pitchFamily="34" charset="0"/>
                  <a:ea typeface="微软雅黑" panose="020B0503020204020204" pitchFamily="2" charset="-122"/>
                  <a:sym typeface="Arial" panose="020B0604020202020204" pitchFamily="34" charset="0"/>
                </a:rPr>
                <a:t>分析结果多形式可视化直观呈现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639" name="箭头 438"/>
            <p:cNvSpPr/>
            <p:nvPr/>
          </p:nvSpPr>
          <p:spPr>
            <a:xfrm rot="5400000" flipH="1" flipV="1">
              <a:off x="12203" y="8126"/>
              <a:ext cx="1107" cy="17"/>
            </a:xfrm>
            <a:prstGeom prst="line">
              <a:avLst/>
            </a:prstGeom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2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" y="1129030"/>
            <a:ext cx="9135745" cy="4599305"/>
          </a:xfrm>
          <a:prstGeom prst="rect">
            <a:avLst/>
          </a:prstGeom>
        </p:spPr>
      </p:pic>
      <p:sp>
        <p:nvSpPr>
          <p:cNvPr id="27650" name="标题 37896"/>
          <p:cNvSpPr>
            <a:spLocks noGrp="1"/>
          </p:cNvSpPr>
          <p:nvPr>
            <p:ph type="title"/>
          </p:nvPr>
        </p:nvSpPr>
        <p:spPr>
          <a:xfrm>
            <a:off x="2700338" y="187325"/>
            <a:ext cx="4338637" cy="366713"/>
          </a:xfrm>
        </p:spPr>
        <p:txBody>
          <a:bodyPr wrap="square" anchor="ctr"/>
          <a:lstStyle/>
          <a:p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跟踪·</a:t>
            </a:r>
            <a:r>
              <a:rPr lang="zh-CN" altLang="zh-CN" sz="3600" dirty="0">
                <a:solidFill>
                  <a:schemeClr val="bg2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定制专利跟踪</a:t>
            </a:r>
          </a:p>
        </p:txBody>
      </p:sp>
      <p:sp>
        <p:nvSpPr>
          <p:cNvPr id="27651" name="圆角矩形 37897"/>
          <p:cNvSpPr/>
          <p:nvPr/>
        </p:nvSpPr>
        <p:spPr>
          <a:xfrm>
            <a:off x="3714433" y="1668145"/>
            <a:ext cx="2633662" cy="4556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CC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 algn="ctr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多种关注内容自定义设置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2" name="箭头 438"/>
          <p:cNvSpPr/>
          <p:nvPr/>
        </p:nvSpPr>
        <p:spPr>
          <a:xfrm rot="16200000" flipH="1" flipV="1">
            <a:off x="3462020" y="1643698"/>
            <a:ext cx="0" cy="504825"/>
          </a:xfrm>
          <a:prstGeom prst="line">
            <a:avLst/>
          </a:prstGeom>
          <a:ln w="28575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3" name="圆角矩形 37899"/>
          <p:cNvSpPr/>
          <p:nvPr/>
        </p:nvSpPr>
        <p:spPr>
          <a:xfrm>
            <a:off x="1661795" y="5014278"/>
            <a:ext cx="2654300" cy="4556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ap="flat" cmpd="sng">
            <a:solidFill>
              <a:srgbClr val="CC3300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关注内容的定期更新推送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箭头 438"/>
          <p:cNvSpPr/>
          <p:nvPr/>
        </p:nvSpPr>
        <p:spPr>
          <a:xfrm flipH="1" flipV="1">
            <a:off x="2870835" y="4489768"/>
            <a:ext cx="0" cy="504825"/>
          </a:xfrm>
          <a:prstGeom prst="line">
            <a:avLst/>
          </a:prstGeom>
          <a:ln w="28575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3606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6"/>
          <p:cNvSpPr txBox="1"/>
          <p:nvPr/>
        </p:nvSpPr>
        <p:spPr>
          <a:xfrm>
            <a:off x="468313" y="2133600"/>
            <a:ext cx="3671887" cy="270843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en-US" altLang="x-none" sz="17000" b="1" dirty="0">
                <a:solidFill>
                  <a:srgbClr val="CC3300"/>
                </a:solidFill>
                <a:latin typeface="Arial Black" panose="020B0A04020102020204" pitchFamily="2" charset="0"/>
                <a:ea typeface="微软雅黑" panose="020B0503020204020204" pitchFamily="2" charset="-122"/>
              </a:rPr>
              <a:t>02</a:t>
            </a:r>
            <a:endParaRPr lang="en-US" altLang="zh-CN" sz="17000" b="1" dirty="0">
              <a:solidFill>
                <a:srgbClr val="CC3300"/>
              </a:solidFill>
              <a:latin typeface="Arial Black" panose="020B0A04020102020204" pitchFamily="2" charset="0"/>
              <a:ea typeface="微软雅黑" panose="020B0503020204020204" pitchFamily="2" charset="-122"/>
            </a:endParaRPr>
          </a:p>
        </p:txBody>
      </p:sp>
      <p:sp>
        <p:nvSpPr>
          <p:cNvPr id="28674" name="文本框 7"/>
          <p:cNvSpPr txBox="1"/>
          <p:nvPr/>
        </p:nvSpPr>
        <p:spPr>
          <a:xfrm>
            <a:off x="758825" y="3287713"/>
            <a:ext cx="3165475" cy="523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en-US" altLang="x-none" sz="2800" b="1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PART TWO</a:t>
            </a:r>
            <a:endParaRPr lang="en-US" altLang="zh-CN" sz="2800" b="1" dirty="0">
              <a:solidFill>
                <a:srgbClr val="CC33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8675" name="文本框 43011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6" name="文本框 8"/>
          <p:cNvSpPr txBox="1"/>
          <p:nvPr/>
        </p:nvSpPr>
        <p:spPr>
          <a:xfrm>
            <a:off x="3887788" y="2782888"/>
            <a:ext cx="4662487" cy="519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28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使用场景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7" name="文本框 9"/>
          <p:cNvSpPr txBox="1"/>
          <p:nvPr/>
        </p:nvSpPr>
        <p:spPr>
          <a:xfrm>
            <a:off x="3887788" y="3470275"/>
            <a:ext cx="4645025" cy="304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1400" dirty="0">
                <a:solidFill>
                  <a:schemeClr val="bg2"/>
                </a:solidFill>
                <a:latin typeface="幼圆" panose="02010509060101010101" pitchFamily="1" charset="-122"/>
                <a:ea typeface="微软雅黑" panose="020B0503020204020204" pitchFamily="2" charset="-122"/>
              </a:rPr>
              <a:t>场景举例、典型场景</a:t>
            </a:r>
          </a:p>
        </p:txBody>
      </p:sp>
      <p:cxnSp>
        <p:nvCxnSpPr>
          <p:cNvPr id="28678" name="直接连接符 10"/>
          <p:cNvCxnSpPr/>
          <p:nvPr/>
        </p:nvCxnSpPr>
        <p:spPr>
          <a:xfrm>
            <a:off x="3970338" y="3394075"/>
            <a:ext cx="4608512" cy="0"/>
          </a:xfrm>
          <a:prstGeom prst="line">
            <a:avLst/>
          </a:prstGeom>
          <a:ln w="12700" cap="flat" cmpd="sng">
            <a:solidFill>
              <a:srgbClr val="DFDFDF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wrap="square" anchor="ctr"/>
          <a:lstStyle/>
          <a:p>
            <a:pPr lvl="0" indent="0"/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典型场景1</a:t>
            </a:r>
            <a:endParaRPr lang="zh-CN" altLang="en-US" sz="3600" dirty="0">
              <a:solidFill>
                <a:schemeClr val="bg2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9698" name="矩形 11"/>
          <p:cNvSpPr/>
          <p:nvPr/>
        </p:nvSpPr>
        <p:spPr>
          <a:xfrm>
            <a:off x="3489325" y="1919288"/>
            <a:ext cx="2203450" cy="1149350"/>
          </a:xfrm>
          <a:prstGeom prst="rect">
            <a:avLst/>
          </a:prstGeom>
          <a:solidFill>
            <a:srgbClr val="CC3300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1200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新颖性检索</a:t>
            </a:r>
          </a:p>
        </p:txBody>
      </p:sp>
      <p:sp>
        <p:nvSpPr>
          <p:cNvPr id="29699" name="椭圆 13"/>
          <p:cNvSpPr/>
          <p:nvPr/>
        </p:nvSpPr>
        <p:spPr>
          <a:xfrm>
            <a:off x="5578475" y="2351088"/>
            <a:ext cx="244475" cy="2444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120000"/>
              </a:lnSpc>
            </a:pPr>
            <a:endParaRPr lang="zh-CN" altLang="en-US" sz="16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29700" name="矩形 14"/>
          <p:cNvSpPr/>
          <p:nvPr/>
        </p:nvSpPr>
        <p:spPr>
          <a:xfrm>
            <a:off x="1016000" y="3660775"/>
            <a:ext cx="44450" cy="1273175"/>
          </a:xfrm>
          <a:prstGeom prst="rect">
            <a:avLst/>
          </a:prstGeom>
          <a:solidFill>
            <a:srgbClr val="CC3300"/>
          </a:soli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29703" name="椭圆 13"/>
          <p:cNvSpPr/>
          <p:nvPr/>
        </p:nvSpPr>
        <p:spPr>
          <a:xfrm>
            <a:off x="3378200" y="2351088"/>
            <a:ext cx="244475" cy="2444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wrap="square" anchor="ctr"/>
          <a:lstStyle/>
          <a:p>
            <a:pPr lvl="0" indent="0" algn="ctr">
              <a:lnSpc>
                <a:spcPct val="120000"/>
              </a:lnSpc>
            </a:pPr>
            <a:endParaRPr lang="zh-CN" altLang="en-US" sz="16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48133" name="矩形 15"/>
          <p:cNvSpPr/>
          <p:nvPr/>
        </p:nvSpPr>
        <p:spPr>
          <a:xfrm>
            <a:off x="1190625" y="3055303"/>
            <a:ext cx="7415213" cy="3024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>
              <a:lnSpc>
                <a:spcPct val="210000"/>
              </a:lnSpc>
            </a:pPr>
            <a:r>
              <a:rPr lang="zh-CN" altLang="en-US" sz="1400" b="1" dirty="0">
                <a:solidFill>
                  <a:srgbClr val="CD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目的：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对已申请专利但尚未授权的技术，或尚未申请专利的完整技术方案或申报项目，进行世界范围的专利检索和非专利文献检索，评价该技术的新颖性和创造性。</a:t>
            </a:r>
          </a:p>
          <a:p>
            <a:pPr lvl="0" indent="0">
              <a:lnSpc>
                <a:spcPct val="210000"/>
              </a:lnSpc>
            </a:pPr>
            <a:r>
              <a:rPr lang="zh-CN" altLang="en-US" sz="1400" b="1" dirty="0">
                <a:solidFill>
                  <a:srgbClr val="CD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作用：</a:t>
            </a:r>
            <a:r>
              <a:rPr lang="zh-CN" altLang="en-US" sz="1400" dirty="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为科技立项提供客观依据；为科技成果验收、鉴定、评估提供客观依据等。</a:t>
            </a:r>
          </a:p>
          <a:p>
            <a:pPr lvl="0" indent="0">
              <a:lnSpc>
                <a:spcPct val="210000"/>
              </a:lnSpc>
            </a:pPr>
            <a:r>
              <a:rPr lang="zh-CN" altLang="en-US" sz="1400" b="1" dirty="0">
                <a:solidFill>
                  <a:srgbClr val="CD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对象：</a:t>
            </a:r>
            <a:r>
              <a:rPr lang="zh-CN" altLang="en-US" sz="1400" dirty="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申报科学技术奖励的人或机构、新品开发计划的人或机构、科技成果的鉴定、验收、评估人员等。</a:t>
            </a:r>
          </a:p>
        </p:txBody>
      </p:sp>
      <p:sp>
        <p:nvSpPr>
          <p:cNvPr id="57346" name="文本框 46082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Box 11"/>
          <p:cNvSpPr txBox="1"/>
          <p:nvPr/>
        </p:nvSpPr>
        <p:spPr>
          <a:xfrm>
            <a:off x="2416175" y="2963863"/>
            <a:ext cx="522288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indent="0" defTabSz="914400"/>
            <a:r>
              <a:rPr lang="en-US" altLang="x-none" sz="4800" b="1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2</a:t>
            </a:r>
          </a:p>
        </p:txBody>
      </p:sp>
      <p:sp>
        <p:nvSpPr>
          <p:cNvPr id="4098" name="矩形 20"/>
          <p:cNvSpPr/>
          <p:nvPr/>
        </p:nvSpPr>
        <p:spPr>
          <a:xfrm>
            <a:off x="2978150" y="3092450"/>
            <a:ext cx="3514725" cy="568325"/>
          </a:xfrm>
          <a:prstGeom prst="rect">
            <a:avLst/>
          </a:prstGeom>
          <a:solidFill>
            <a:srgbClr val="CC3300"/>
          </a:solidFill>
          <a:ln w="9525">
            <a:noFill/>
          </a:ln>
        </p:spPr>
        <p:txBody>
          <a:bodyPr anchor="ctr"/>
          <a:lstStyle/>
          <a:p>
            <a:pPr lvl="0" algn="ctr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使用场景 </a:t>
            </a:r>
          </a:p>
        </p:txBody>
      </p:sp>
      <p:cxnSp>
        <p:nvCxnSpPr>
          <p:cNvPr id="4099" name="直接连接符 23"/>
          <p:cNvCxnSpPr>
            <a:stCxn id="4098" idx="3"/>
          </p:cNvCxnSpPr>
          <p:nvPr/>
        </p:nvCxnSpPr>
        <p:spPr>
          <a:xfrm flipH="1">
            <a:off x="5981700" y="3449638"/>
            <a:ext cx="511175" cy="260350"/>
          </a:xfrm>
          <a:prstGeom prst="line">
            <a:avLst/>
          </a:prstGeom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0" name="直接箭头连接符 4100"/>
          <p:cNvCxnSpPr/>
          <p:nvPr/>
        </p:nvCxnSpPr>
        <p:spPr>
          <a:xfrm>
            <a:off x="2416175" y="3765550"/>
            <a:ext cx="4849813" cy="0"/>
          </a:xfrm>
          <a:prstGeom prst="straightConnector1">
            <a:avLst/>
          </a:prstGeom>
          <a:ln w="19050" cap="flat" cmpd="sng">
            <a:solidFill>
              <a:srgbClr val="C5C5C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01" name="TextBox 19"/>
          <p:cNvSpPr txBox="1"/>
          <p:nvPr/>
        </p:nvSpPr>
        <p:spPr>
          <a:xfrm>
            <a:off x="2416175" y="4043363"/>
            <a:ext cx="522288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indent="0" defTabSz="914400"/>
            <a:r>
              <a:rPr lang="en-US" altLang="x-none" sz="4800" b="1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3</a:t>
            </a:r>
          </a:p>
        </p:txBody>
      </p:sp>
      <p:sp>
        <p:nvSpPr>
          <p:cNvPr id="4102" name="矩形 31"/>
          <p:cNvSpPr/>
          <p:nvPr/>
        </p:nvSpPr>
        <p:spPr>
          <a:xfrm>
            <a:off x="2978150" y="4168775"/>
            <a:ext cx="3514725" cy="568325"/>
          </a:xfrm>
          <a:prstGeom prst="rect">
            <a:avLst/>
          </a:prstGeom>
          <a:solidFill>
            <a:srgbClr val="CC3300"/>
          </a:solidFill>
          <a:ln w="9525">
            <a:noFill/>
          </a:ln>
        </p:spPr>
        <p:txBody>
          <a:bodyPr anchor="ctr"/>
          <a:lstStyle/>
          <a:p>
            <a:pPr lvl="0" algn="ctr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使用入口 </a:t>
            </a:r>
          </a:p>
        </p:txBody>
      </p:sp>
      <p:cxnSp>
        <p:nvCxnSpPr>
          <p:cNvPr id="4103" name="直接连接符 32"/>
          <p:cNvCxnSpPr>
            <a:stCxn id="4102" idx="3"/>
          </p:cNvCxnSpPr>
          <p:nvPr/>
        </p:nvCxnSpPr>
        <p:spPr>
          <a:xfrm flipH="1">
            <a:off x="5981700" y="4525963"/>
            <a:ext cx="511175" cy="296862"/>
          </a:xfrm>
          <a:prstGeom prst="line">
            <a:avLst/>
          </a:prstGeom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4" name="直接箭头连接符 4104"/>
          <p:cNvCxnSpPr/>
          <p:nvPr/>
        </p:nvCxnSpPr>
        <p:spPr>
          <a:xfrm>
            <a:off x="2416175" y="4845050"/>
            <a:ext cx="4884738" cy="0"/>
          </a:xfrm>
          <a:prstGeom prst="straightConnector1">
            <a:avLst/>
          </a:prstGeom>
          <a:ln w="19050" cap="flat" cmpd="sng">
            <a:solidFill>
              <a:srgbClr val="C5C5C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07" name="直接连接符 37"/>
          <p:cNvCxnSpPr/>
          <p:nvPr/>
        </p:nvCxnSpPr>
        <p:spPr>
          <a:xfrm flipH="1">
            <a:off x="5981700" y="5605463"/>
            <a:ext cx="511175" cy="266700"/>
          </a:xfrm>
          <a:prstGeom prst="line">
            <a:avLst/>
          </a:prstGeom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09" name="文本框 17"/>
          <p:cNvSpPr txBox="1"/>
          <p:nvPr/>
        </p:nvSpPr>
        <p:spPr>
          <a:xfrm>
            <a:off x="4057650" y="1412875"/>
            <a:ext cx="1171575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x-none" dirty="0">
                <a:solidFill>
                  <a:schemeClr val="bg2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Contents</a:t>
            </a:r>
          </a:p>
        </p:txBody>
      </p:sp>
      <p:sp>
        <p:nvSpPr>
          <p:cNvPr id="4110" name="文本框 1"/>
          <p:cNvSpPr txBox="1"/>
          <p:nvPr/>
        </p:nvSpPr>
        <p:spPr>
          <a:xfrm>
            <a:off x="3562350" y="838200"/>
            <a:ext cx="2020888" cy="5778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ctr" defTabSz="914400" eaLnBrk="0" hangingPunct="0"/>
            <a:r>
              <a:rPr lang="zh-CN" altLang="en-US" sz="3200" b="1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目录</a:t>
            </a:r>
          </a:p>
        </p:txBody>
      </p:sp>
      <p:sp>
        <p:nvSpPr>
          <p:cNvPr id="4111" name="文本框 4111"/>
          <p:cNvSpPr txBox="1"/>
          <p:nvPr/>
        </p:nvSpPr>
        <p:spPr>
          <a:xfrm>
            <a:off x="3437730" y="5613399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12" name="TextBox 11"/>
          <p:cNvSpPr txBox="1"/>
          <p:nvPr/>
        </p:nvSpPr>
        <p:spPr>
          <a:xfrm>
            <a:off x="2425700" y="1854200"/>
            <a:ext cx="527050" cy="83185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indent="0" defTabSz="914400"/>
            <a:r>
              <a:rPr lang="en-US" altLang="x-none" sz="4800" b="1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1</a:t>
            </a:r>
          </a:p>
        </p:txBody>
      </p:sp>
      <p:sp>
        <p:nvSpPr>
          <p:cNvPr id="4113" name="矩形 20"/>
          <p:cNvSpPr/>
          <p:nvPr/>
        </p:nvSpPr>
        <p:spPr>
          <a:xfrm>
            <a:off x="2987675" y="1987550"/>
            <a:ext cx="3514725" cy="568325"/>
          </a:xfrm>
          <a:prstGeom prst="rect">
            <a:avLst/>
          </a:prstGeom>
          <a:solidFill>
            <a:srgbClr val="CC3300"/>
          </a:solidFill>
          <a:ln w="9525">
            <a:noFill/>
          </a:ln>
        </p:spPr>
        <p:txBody>
          <a:bodyPr anchor="ctr"/>
          <a:lstStyle/>
          <a:p>
            <a:pPr lvl="0" algn="ctr"/>
            <a:r>
              <a:rPr lang="zh-CN" altLang="en-US" sz="2000" b="1" dirty="0">
                <a:solidFill>
                  <a:srgbClr val="FFFFFF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产品介绍 </a:t>
            </a:r>
          </a:p>
        </p:txBody>
      </p:sp>
      <p:cxnSp>
        <p:nvCxnSpPr>
          <p:cNvPr id="4114" name="直接连接符 23"/>
          <p:cNvCxnSpPr/>
          <p:nvPr/>
        </p:nvCxnSpPr>
        <p:spPr>
          <a:xfrm flipH="1">
            <a:off x="5991225" y="2343150"/>
            <a:ext cx="511175" cy="260350"/>
          </a:xfrm>
          <a:prstGeom prst="line">
            <a:avLst/>
          </a:prstGeom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15" name="直接箭头连接符 4100"/>
          <p:cNvCxnSpPr/>
          <p:nvPr/>
        </p:nvCxnSpPr>
        <p:spPr>
          <a:xfrm>
            <a:off x="2425700" y="2660650"/>
            <a:ext cx="4849813" cy="0"/>
          </a:xfrm>
          <a:prstGeom prst="straightConnector1">
            <a:avLst/>
          </a:prstGeom>
          <a:ln w="19050" cap="flat" cmpd="sng">
            <a:solidFill>
              <a:srgbClr val="C5C5C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直接连接符 37"/>
          <p:cNvCxnSpPr>
            <a:cxnSpLocks/>
          </p:cNvCxnSpPr>
          <p:nvPr/>
        </p:nvCxnSpPr>
        <p:spPr>
          <a:xfrm flipH="1">
            <a:off x="5981700" y="5605463"/>
            <a:ext cx="511175" cy="266700"/>
          </a:xfrm>
          <a:prstGeom prst="line">
            <a:avLst/>
          </a:prstGeom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矩形 15"/>
          <p:cNvSpPr/>
          <p:nvPr/>
        </p:nvSpPr>
        <p:spPr>
          <a:xfrm>
            <a:off x="626110" y="581660"/>
            <a:ext cx="4081780" cy="249301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ctr"/>
          <a:lstStyle/>
          <a:p>
            <a:pPr lvl="0">
              <a:lnSpc>
                <a:spcPct val="250000"/>
              </a:lnSpc>
            </a:pPr>
            <a:r>
              <a:rPr lang="zh-CN" altLang="en-US" sz="1400" dirty="0">
                <a:solidFill>
                  <a:srgbClr val="CD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步骤1：</a:t>
            </a:r>
            <a:r>
              <a:rPr lang="zh-CN" altLang="en-US" sz="1400" dirty="0">
                <a:solidFill>
                  <a:srgbClr val="7F7F7F"/>
                </a:solidFill>
                <a:latin typeface="Calibri" panose="020F0502020204030204" pitchFamily="2" charset="0"/>
                <a:ea typeface="微软雅黑" panose="020B0503020204020204" pitchFamily="2" charset="-122"/>
              </a:rPr>
              <a:t>提炼申请文件</a:t>
            </a:r>
            <a:r>
              <a:rPr lang="zh-CN" altLang="en-US" sz="1400" dirty="0">
                <a:solidFill>
                  <a:srgbClr val="7F7F7F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基本检索要素，并通过</a:t>
            </a:r>
            <a:r>
              <a:rPr lang="zh-CN" altLang="en-US" sz="1400" dirty="0">
                <a:solidFill>
                  <a:srgbClr val="CD3300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专利检索—名称—扩展检索，</a:t>
            </a:r>
            <a:r>
              <a:rPr lang="zh-CN" altLang="en-US" sz="1400" dirty="0">
                <a:solidFill>
                  <a:srgbClr val="7F7F7F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得到检索要素扩展关键词表。</a:t>
            </a:r>
          </a:p>
        </p:txBody>
      </p:sp>
      <p:sp>
        <p:nvSpPr>
          <p:cNvPr id="56322" name="标题 54274"/>
          <p:cNvSpPr>
            <a:spLocks noGrp="1"/>
          </p:cNvSpPr>
          <p:nvPr>
            <p:ph type="title"/>
          </p:nvPr>
        </p:nvSpPr>
        <p:spPr>
          <a:xfrm>
            <a:off x="300355" y="403860"/>
            <a:ext cx="4180205" cy="791845"/>
          </a:xfrm>
        </p:spPr>
        <p:txBody>
          <a:bodyPr wrap="square" anchor="ctr">
            <a:noAutofit/>
          </a:bodyPr>
          <a:lstStyle/>
          <a:p>
            <a:r>
              <a:rPr lang="zh-CN" altLang="en-US" sz="2400" dirty="0">
                <a:solidFill>
                  <a:srgbClr val="CD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发明与实用新型专利检索实例</a:t>
            </a:r>
          </a:p>
        </p:txBody>
      </p:sp>
      <p:sp>
        <p:nvSpPr>
          <p:cNvPr id="57346" name="文本框 46082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624070" y="430530"/>
            <a:ext cx="4448810" cy="2725420"/>
            <a:chOff x="7282" y="678"/>
            <a:chExt cx="7006" cy="4292"/>
          </a:xfrm>
        </p:grpSpPr>
        <p:pic>
          <p:nvPicPr>
            <p:cNvPr id="2" name="图片 1" descr="BT3X`I)MHT~H%IS(X~51%~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2" y="678"/>
              <a:ext cx="7007" cy="4292"/>
            </a:xfrm>
            <a:prstGeom prst="rect">
              <a:avLst/>
            </a:prstGeom>
          </p:spPr>
        </p:pic>
        <p:sp>
          <p:nvSpPr>
            <p:cNvPr id="15" name="圆角矩形 47118"/>
            <p:cNvSpPr/>
            <p:nvPr/>
          </p:nvSpPr>
          <p:spPr>
            <a:xfrm>
              <a:off x="9078" y="678"/>
              <a:ext cx="565" cy="331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D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圆角矩形 47118"/>
            <p:cNvSpPr/>
            <p:nvPr/>
          </p:nvSpPr>
          <p:spPr>
            <a:xfrm>
              <a:off x="9183" y="1476"/>
              <a:ext cx="4516" cy="284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D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400" y="3002915"/>
            <a:ext cx="2790190" cy="2110105"/>
            <a:chOff x="40" y="4842"/>
            <a:chExt cx="4394" cy="332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" y="4842"/>
              <a:ext cx="4394" cy="3323"/>
            </a:xfrm>
            <a:prstGeom prst="rect">
              <a:avLst/>
            </a:prstGeom>
          </p:spPr>
        </p:pic>
        <p:sp>
          <p:nvSpPr>
            <p:cNvPr id="49163" name="圆角矩形 47115"/>
            <p:cNvSpPr/>
            <p:nvPr/>
          </p:nvSpPr>
          <p:spPr>
            <a:xfrm>
              <a:off x="1822" y="4842"/>
              <a:ext cx="814" cy="34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D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11300" y="3235960"/>
            <a:ext cx="2613660" cy="2183130"/>
            <a:chOff x="2493" y="5209"/>
            <a:chExt cx="4116" cy="343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3" y="5209"/>
              <a:ext cx="4116" cy="3438"/>
            </a:xfrm>
            <a:prstGeom prst="rect">
              <a:avLst/>
            </a:prstGeom>
          </p:spPr>
        </p:pic>
        <p:sp>
          <p:nvSpPr>
            <p:cNvPr id="14" name="圆角矩形 47119"/>
            <p:cNvSpPr/>
            <p:nvPr/>
          </p:nvSpPr>
          <p:spPr>
            <a:xfrm>
              <a:off x="4098" y="5209"/>
              <a:ext cx="781" cy="328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D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991485" y="3415665"/>
            <a:ext cx="2970530" cy="2172335"/>
            <a:chOff x="4033" y="5492"/>
            <a:chExt cx="4678" cy="3421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3" y="5537"/>
              <a:ext cx="4679" cy="3376"/>
            </a:xfrm>
            <a:prstGeom prst="rect">
              <a:avLst/>
            </a:prstGeom>
          </p:spPr>
        </p:pic>
        <p:sp>
          <p:nvSpPr>
            <p:cNvPr id="49165" name="圆角矩形 47117"/>
            <p:cNvSpPr/>
            <p:nvPr/>
          </p:nvSpPr>
          <p:spPr>
            <a:xfrm>
              <a:off x="5872" y="5492"/>
              <a:ext cx="850" cy="359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D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518025" y="3692525"/>
            <a:ext cx="3072130" cy="2090420"/>
            <a:chOff x="5985" y="6041"/>
            <a:chExt cx="4838" cy="3292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85" y="6041"/>
              <a:ext cx="4838" cy="3292"/>
            </a:xfrm>
            <a:prstGeom prst="rect">
              <a:avLst/>
            </a:prstGeom>
          </p:spPr>
        </p:pic>
        <p:sp>
          <p:nvSpPr>
            <p:cNvPr id="49166" name="圆角矩形 47118"/>
            <p:cNvSpPr/>
            <p:nvPr/>
          </p:nvSpPr>
          <p:spPr>
            <a:xfrm>
              <a:off x="8014" y="6041"/>
              <a:ext cx="690" cy="377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D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273800" y="3947795"/>
            <a:ext cx="2807970" cy="2451100"/>
            <a:chOff x="9880" y="6217"/>
            <a:chExt cx="4422" cy="386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80" y="6267"/>
              <a:ext cx="4422" cy="3810"/>
            </a:xfrm>
            <a:prstGeom prst="rect">
              <a:avLst/>
            </a:prstGeom>
          </p:spPr>
        </p:pic>
        <p:sp>
          <p:nvSpPr>
            <p:cNvPr id="26" name="圆角矩形 47118"/>
            <p:cNvSpPr/>
            <p:nvPr/>
          </p:nvSpPr>
          <p:spPr>
            <a:xfrm>
              <a:off x="11620" y="6217"/>
              <a:ext cx="628" cy="347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D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1" name="表格 48130"/>
          <p:cNvGraphicFramePr/>
          <p:nvPr/>
        </p:nvGraphicFramePr>
        <p:xfrm>
          <a:off x="252413" y="1343025"/>
          <a:ext cx="8713788" cy="4459288"/>
        </p:xfrm>
        <a:graphic>
          <a:graphicData uri="http://schemas.openxmlformats.org/drawingml/2006/table">
            <a:tbl>
              <a:tblPr/>
              <a:tblGrid>
                <a:gridCol w="1408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7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76275">
                <a:tc gridSpan="6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>
                          <a:solidFill>
                            <a:srgbClr val="FFFFFF"/>
                          </a:solidFill>
                          <a:latin typeface="Calibri" panose="020F0502020204030204" pitchFamily="2" charset="0"/>
                          <a:ea typeface="微软雅黑" panose="020B0503020204020204" pitchFamily="2" charset="-122"/>
                        </a:rPr>
                        <a:t>检索要素表</a:t>
                      </a:r>
                    </a:p>
                  </a:txBody>
                  <a:tcPr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3300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基本检索要素 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>
                          <a:solidFill>
                            <a:schemeClr val="bg2"/>
                          </a:solidFill>
                          <a:latin typeface="Calibri" panose="020F0502020204030204" pitchFamily="2" charset="0"/>
                          <a:ea typeface="微软雅黑" panose="020B0503020204020204" pitchFamily="2" charset="-122"/>
                        </a:rPr>
                        <a:t>复合脱色剂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>
                          <a:solidFill>
                            <a:schemeClr val="bg2"/>
                          </a:solidFill>
                          <a:latin typeface="Calibri" panose="020F0502020204030204" pitchFamily="2" charset="0"/>
                          <a:ea typeface="微软雅黑" panose="020B0503020204020204" pitchFamily="2" charset="-122"/>
                        </a:rPr>
                        <a:t>七水硫酸亚铁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>
                          <a:solidFill>
                            <a:schemeClr val="bg2"/>
                          </a:solidFill>
                          <a:latin typeface="Calibri" panose="020F0502020204030204" pitchFamily="2" charset="0"/>
                          <a:ea typeface="微软雅黑" panose="020B0503020204020204" pitchFamily="2" charset="-122"/>
                        </a:rPr>
                        <a:t>过氧化钙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>
                          <a:solidFill>
                            <a:schemeClr val="bg2"/>
                          </a:solidFill>
                          <a:latin typeface="Calibri" panose="020F0502020204030204" pitchFamily="2" charset="0"/>
                          <a:ea typeface="微软雅黑" panose="020B0503020204020204" pitchFamily="2" charset="-122"/>
                        </a:rPr>
                        <a:t>聚丙烯酰胺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>
                          <a:solidFill>
                            <a:schemeClr val="bg2"/>
                          </a:solidFill>
                          <a:latin typeface="Calibri" panose="020F0502020204030204" pitchFamily="2" charset="0"/>
                          <a:ea typeface="微软雅黑" panose="020B0503020204020204" pitchFamily="2" charset="-122"/>
                        </a:rPr>
                        <a:t>聚合硫酸铁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113">
                <a:tc rowSpan="4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关键词 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>
                          <a:solidFill>
                            <a:schemeClr val="bg2"/>
                          </a:solidFill>
                          <a:latin typeface="Calibri" panose="020F0502020204030204" pitchFamily="2" charset="0"/>
                          <a:ea typeface="微软雅黑" panose="020B0503020204020204" pitchFamily="2" charset="-122"/>
                        </a:rPr>
                        <a:t>脱色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>
                          <a:solidFill>
                            <a:schemeClr val="bg2"/>
                          </a:solidFill>
                          <a:latin typeface="Calibri" panose="020F0502020204030204" pitchFamily="2" charset="0"/>
                          <a:ea typeface="微软雅黑" panose="020B0503020204020204" pitchFamily="2" charset="-122"/>
                        </a:rPr>
                        <a:t>硫酸亚铁，绿矾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>
                          <a:solidFill>
                            <a:schemeClr val="bg2"/>
                          </a:solidFill>
                          <a:latin typeface="Calibri" panose="020F0502020204030204" pitchFamily="2" charset="0"/>
                          <a:ea typeface="微软雅黑" panose="020B0503020204020204" pitchFamily="2" charset="-122"/>
                        </a:rPr>
                        <a:t>过氧化钙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>
                          <a:solidFill>
                            <a:schemeClr val="bg2"/>
                          </a:solidFill>
                          <a:latin typeface="Calibri" panose="020F0502020204030204" pitchFamily="2" charset="0"/>
                          <a:ea typeface="微软雅黑" panose="020B0503020204020204" pitchFamily="2" charset="-122"/>
                        </a:rPr>
                        <a:t>聚丙烯酰胺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>
                          <a:solidFill>
                            <a:schemeClr val="bg2"/>
                          </a:solidFill>
                          <a:latin typeface="Calibri" panose="020F0502020204030204" pitchFamily="2" charset="0"/>
                          <a:ea typeface="微软雅黑" panose="020B0503020204020204" pitchFamily="2" charset="-122"/>
                        </a:rPr>
                        <a:t>聚合硫酸铁，聚硫酸铁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31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x-none" sz="1400" dirty="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Decolor+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400" dirty="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FeSO4,FeSO_4</a:t>
                      </a:r>
                      <a:r>
                        <a:rPr lang="zh-CN" altLang="en-US" sz="1400" dirty="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，</a:t>
                      </a:r>
                      <a:r>
                        <a:rPr lang="en-US" altLang="x-none" sz="1400" dirty="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Ferrous sulfate,ferrisulphas,copperas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400" dirty="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CaO2,cao_2,Calcium peroxide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400" dirty="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Polyacrylamide,PAM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400" dirty="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Polyferric sulfate.PFS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288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>
                          <a:solidFill>
                            <a:schemeClr val="bg2"/>
                          </a:solidFill>
                          <a:latin typeface="Calibri" panose="020F0502020204030204" pitchFamily="2" charset="0"/>
                          <a:ea typeface="微软雅黑" panose="020B0503020204020204" pitchFamily="2" charset="-122"/>
                        </a:rPr>
                        <a:t>染料废水，引燃废水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>
                          <a:solidFill>
                            <a:schemeClr val="bg2"/>
                          </a:solidFill>
                          <a:latin typeface="Calibri" panose="020F0502020204030204" pitchFamily="2" charset="0"/>
                          <a:ea typeface="微软雅黑" panose="020B0503020204020204" pitchFamily="2" charset="-122"/>
                        </a:rPr>
                        <a:t>氧化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400">
                          <a:solidFill>
                            <a:schemeClr val="bg2"/>
                          </a:solidFill>
                          <a:latin typeface="Calibri" panose="020F0502020204030204" pitchFamily="2" charset="0"/>
                          <a:ea typeface="微软雅黑" panose="020B0503020204020204" pitchFamily="2" charset="-122"/>
                        </a:rPr>
                        <a:t>絮凝，混凝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06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x-none" sz="1400" dirty="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Printing</a:t>
                      </a:r>
                      <a:r>
                        <a:rPr lang="zh-CN" altLang="en-US" sz="1400" dirty="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，</a:t>
                      </a:r>
                      <a:r>
                        <a:rPr lang="en-US" altLang="x-none" sz="1400" dirty="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dyeing</a:t>
                      </a:r>
                      <a:r>
                        <a:rPr lang="zh-CN" altLang="en-US" sz="1400" dirty="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，</a:t>
                      </a:r>
                      <a:r>
                        <a:rPr lang="en-US" altLang="x-none" sz="1400" dirty="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wastewater 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400" dirty="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Oxide+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400" dirty="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Coagulat+,floccul+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58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600" dirty="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分类号 </a:t>
                      </a:r>
                      <a:r>
                        <a:rPr lang="en-US" altLang="x-none" sz="1600" dirty="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IPC 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400" dirty="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C02F 1/00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400" dirty="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C02F 1/72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400" dirty="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C02F 1/56 </a:t>
                      </a:r>
                      <a:r>
                        <a:rPr lang="zh-CN" altLang="en-US" sz="1400" dirty="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　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>
                        <a:defRPr sz="2400" kern="1200"/>
                      </a:lvl2pPr>
                      <a:lvl3pPr marL="1143000" lvl="2" indent="-228600" algn="l">
                        <a:defRPr sz="2000" kern="1200"/>
                      </a:lvl3pPr>
                      <a:lvl4pPr marL="1600200" lvl="3" indent="-228600" algn="l">
                        <a:defRPr sz="1800" kern="1200"/>
                      </a:lvl4pPr>
                      <a:lvl5pPr marL="2057400" lvl="4" indent="-228600" algn="l">
                        <a:defRPr sz="1800" kern="1200"/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1400" dirty="0">
                          <a:solidFill>
                            <a:schemeClr val="bg2"/>
                          </a:solidFill>
                          <a:latin typeface="微软雅黑" panose="020B0503020204020204" pitchFamily="2" charset="-122"/>
                          <a:ea typeface="微软雅黑" panose="020B0503020204020204" pitchFamily="2" charset="-122"/>
                        </a:rPr>
                        <a:t>C02F 1/52 </a:t>
                      </a:r>
                    </a:p>
                  </a:txBody>
                  <a:tcPr marL="90170" marR="90170" marT="46990" marB="46990" anchor="ctr">
                    <a:lnL w="12700" cap="flat" cmpd="sng">
                      <a:solidFill>
                        <a:srgbClr val="CC33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816" name="矩形 15"/>
          <p:cNvSpPr/>
          <p:nvPr/>
        </p:nvSpPr>
        <p:spPr>
          <a:xfrm>
            <a:off x="468313" y="549275"/>
            <a:ext cx="7489825" cy="6143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>
              <a:lnSpc>
                <a:spcPct val="190000"/>
              </a:lnSpc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步骤2：</a:t>
            </a:r>
            <a:r>
              <a:rPr lang="zh-CN" altLang="en-US" sz="16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根据系统提供的扩展词汇，筛选整理，得到检索要素表。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46" name="文本框 46082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" y="4269105"/>
            <a:ext cx="8311515" cy="184785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42595" y="4279900"/>
            <a:ext cx="8310880" cy="1847850"/>
            <a:chOff x="697" y="6740"/>
            <a:chExt cx="13088" cy="291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7" y="6740"/>
              <a:ext cx="13089" cy="2910"/>
            </a:xfrm>
            <a:prstGeom prst="rect">
              <a:avLst/>
            </a:prstGeom>
          </p:spPr>
        </p:pic>
        <p:sp>
          <p:nvSpPr>
            <p:cNvPr id="8" name="圆角矩形 50181"/>
            <p:cNvSpPr/>
            <p:nvPr/>
          </p:nvSpPr>
          <p:spPr>
            <a:xfrm>
              <a:off x="10116" y="9198"/>
              <a:ext cx="1195" cy="452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0" y="1924685"/>
            <a:ext cx="8379460" cy="2344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05" y="1935480"/>
            <a:ext cx="8379460" cy="2344420"/>
          </a:xfrm>
          <a:prstGeom prst="rect">
            <a:avLst/>
          </a:prstGeom>
        </p:spPr>
      </p:pic>
      <p:sp>
        <p:nvSpPr>
          <p:cNvPr id="34817" name="文本框 50177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8" name="标题 50178"/>
          <p:cNvSpPr>
            <a:spLocks noGrp="1"/>
          </p:cNvSpPr>
          <p:nvPr>
            <p:ph type="title"/>
          </p:nvPr>
        </p:nvSpPr>
        <p:spPr/>
        <p:txBody>
          <a:bodyPr wrap="square" anchor="ctr"/>
          <a:lstStyle/>
          <a:p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追踪检索</a:t>
            </a:r>
            <a:endParaRPr lang="zh-CN" altLang="en-US" sz="3600" dirty="0">
              <a:solidFill>
                <a:schemeClr val="bg2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34820" name="标题 1"/>
          <p:cNvSpPr>
            <a:spLocks noGrp="1"/>
          </p:cNvSpPr>
          <p:nvPr/>
        </p:nvSpPr>
        <p:spPr>
          <a:xfrm>
            <a:off x="254000" y="1014730"/>
            <a:ext cx="8058785" cy="8318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>
              <a:lnSpc>
                <a:spcPct val="210000"/>
              </a:lnSpc>
              <a:buClr>
                <a:srgbClr val="000000"/>
              </a:buClr>
            </a:pPr>
            <a:r>
              <a:rPr lang="zh-CN" altLang="en-US" sz="14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步骤3：</a:t>
            </a:r>
            <a:r>
              <a:rPr lang="zh-CN" altLang="en-US" sz="1400" dirty="0">
                <a:solidFill>
                  <a:srgbClr val="7F7F7F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查新检索，</a:t>
            </a:r>
            <a:r>
              <a:rPr lang="zh-CN" altLang="en-US" sz="1400" dirty="0">
                <a:solidFill>
                  <a:schemeClr val="bg2"/>
                </a:solidFill>
                <a:latin typeface="宋体" panose="02010600030101010101" pitchFamily="2" charset="-122"/>
                <a:ea typeface="微软雅黑" panose="020B0503020204020204" pitchFamily="2" charset="-122"/>
              </a:rPr>
              <a:t>由基本检索要素构造检索式，一键生成</a:t>
            </a:r>
            <a:r>
              <a:rPr lang="zh-CN" altLang="en-US" sz="1400" dirty="0">
                <a:solidFill>
                  <a:schemeClr val="bg2"/>
                </a:solidFill>
                <a:latin typeface="宋体" panose="02010600030101010101" pitchFamily="2" charset="-122"/>
                <a:ea typeface="微软雅黑" panose="020B0503020204020204" pitchFamily="2" charset="-122"/>
                <a:sym typeface="+mn-ea"/>
              </a:rPr>
              <a:t>或手动输入</a:t>
            </a:r>
            <a:r>
              <a:rPr lang="zh-CN" altLang="en-US" sz="1400" dirty="0">
                <a:solidFill>
                  <a:schemeClr val="bg2"/>
                </a:solidFill>
                <a:latin typeface="宋体" panose="02010600030101010101" pitchFamily="2" charset="-122"/>
                <a:ea typeface="微软雅黑" panose="020B0503020204020204" pitchFamily="2" charset="-122"/>
              </a:rPr>
              <a:t>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74650" y="1924685"/>
            <a:ext cx="8379460" cy="4325620"/>
            <a:chOff x="590" y="3031"/>
            <a:chExt cx="13196" cy="681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0" y="3031"/>
              <a:ext cx="13196" cy="6812"/>
            </a:xfrm>
            <a:prstGeom prst="rect">
              <a:avLst/>
            </a:prstGeom>
          </p:spPr>
        </p:pic>
        <p:sp>
          <p:nvSpPr>
            <p:cNvPr id="34821" name="圆角矩形 50181"/>
            <p:cNvSpPr/>
            <p:nvPr/>
          </p:nvSpPr>
          <p:spPr>
            <a:xfrm>
              <a:off x="10116" y="3926"/>
              <a:ext cx="1195" cy="452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822" name="圆角矩形 50182"/>
            <p:cNvSpPr/>
            <p:nvPr/>
          </p:nvSpPr>
          <p:spPr>
            <a:xfrm>
              <a:off x="3516" y="6437"/>
              <a:ext cx="1587" cy="109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1291590"/>
            <a:ext cx="7234555" cy="4850130"/>
          </a:xfrm>
          <a:prstGeom prst="rect">
            <a:avLst/>
          </a:prstGeom>
        </p:spPr>
      </p:pic>
      <p:sp>
        <p:nvSpPr>
          <p:cNvPr id="35841" name="文本框 51201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2" name="标题 51202"/>
          <p:cNvSpPr>
            <a:spLocks noGrp="1"/>
          </p:cNvSpPr>
          <p:nvPr>
            <p:ph type="title"/>
          </p:nvPr>
        </p:nvSpPr>
        <p:spPr/>
        <p:txBody>
          <a:bodyPr wrap="square" anchor="ctr"/>
          <a:lstStyle/>
          <a:p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检索结果筛选</a:t>
            </a:r>
          </a:p>
        </p:txBody>
      </p:sp>
      <p:sp>
        <p:nvSpPr>
          <p:cNvPr id="35844" name="标题 1"/>
          <p:cNvSpPr>
            <a:spLocks noGrp="1"/>
          </p:cNvSpPr>
          <p:nvPr/>
        </p:nvSpPr>
        <p:spPr>
          <a:xfrm>
            <a:off x="180975" y="406400"/>
            <a:ext cx="1511300" cy="4144963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>
              <a:lnSpc>
                <a:spcPct val="210000"/>
              </a:lnSpc>
              <a:buClr>
                <a:srgbClr val="000000"/>
              </a:buClr>
            </a:pPr>
            <a:r>
              <a:rPr lang="zh-CN" altLang="en-US" sz="14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步骤4：</a:t>
            </a:r>
            <a:br>
              <a:rPr lang="zh-CN" altLang="en-US" sz="1400" dirty="0">
                <a:solidFill>
                  <a:schemeClr val="bg2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</a:br>
            <a:r>
              <a:rPr lang="zh-CN" altLang="en-US" sz="1400" dirty="0">
                <a:solidFill>
                  <a:schemeClr val="bg2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动态调整基本检索要素、检索式，适时中止检索，得到检索结果</a:t>
            </a:r>
          </a:p>
        </p:txBody>
      </p:sp>
      <p:sp>
        <p:nvSpPr>
          <p:cNvPr id="35845" name="圆角矩形 51205"/>
          <p:cNvSpPr/>
          <p:nvPr/>
        </p:nvSpPr>
        <p:spPr>
          <a:xfrm>
            <a:off x="1817370" y="2063115"/>
            <a:ext cx="764540" cy="20764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圆角矩形 51205"/>
          <p:cNvSpPr/>
          <p:nvPr/>
        </p:nvSpPr>
        <p:spPr>
          <a:xfrm>
            <a:off x="1817370" y="2503805"/>
            <a:ext cx="764540" cy="20764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210" y="1074420"/>
            <a:ext cx="6614160" cy="5020945"/>
          </a:xfrm>
          <a:prstGeom prst="rect">
            <a:avLst/>
          </a:prstGeom>
        </p:spPr>
      </p:pic>
      <p:sp>
        <p:nvSpPr>
          <p:cNvPr id="36866" name="标题 52226"/>
          <p:cNvSpPr>
            <a:spLocks noGrp="1"/>
          </p:cNvSpPr>
          <p:nvPr>
            <p:ph type="title"/>
          </p:nvPr>
        </p:nvSpPr>
        <p:spPr>
          <a:xfrm>
            <a:off x="250825" y="-25400"/>
            <a:ext cx="3280410" cy="739775"/>
          </a:xfrm>
        </p:spPr>
        <p:txBody>
          <a:bodyPr wrap="square" anchor="ctr"/>
          <a:lstStyle/>
          <a:p>
            <a:r>
              <a:rPr lang="zh-CN" altLang="en-US" sz="2800" dirty="0">
                <a:solidFill>
                  <a:srgbClr val="C000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外观专利检索实例</a:t>
            </a:r>
          </a:p>
        </p:txBody>
      </p:sp>
      <p:sp>
        <p:nvSpPr>
          <p:cNvPr id="36867" name="矩形 15"/>
          <p:cNvSpPr/>
          <p:nvPr/>
        </p:nvSpPr>
        <p:spPr>
          <a:xfrm>
            <a:off x="250825" y="714375"/>
            <a:ext cx="2291080" cy="25622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>
              <a:lnSpc>
                <a:spcPct val="170000"/>
              </a:lnSpc>
            </a:pPr>
            <a:r>
              <a:rPr lang="zh-CN" altLang="en-US" sz="14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用户：</a:t>
            </a:r>
          </a:p>
          <a:p>
            <a:pPr lvl="0" indent="0">
              <a:lnSpc>
                <a:spcPct val="170000"/>
              </a:lnSpc>
            </a:pP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</a:rPr>
              <a:t>查新机构</a:t>
            </a: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专利审查人员/工业设计专业师生</a:t>
            </a:r>
          </a:p>
          <a:p>
            <a:pPr lvl="0" indent="0">
              <a:lnSpc>
                <a:spcPct val="170000"/>
              </a:lnSpc>
            </a:pPr>
            <a:r>
              <a:rPr lang="zh-CN" altLang="en-US" sz="14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目的：</a:t>
            </a:r>
          </a:p>
          <a:p>
            <a:pPr lvl="0" indent="0">
              <a:lnSpc>
                <a:spcPct val="170000"/>
              </a:lnSpc>
            </a:pP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通过上传图片并添加字段信息实现以图检图、图文混合检索。</a:t>
            </a:r>
          </a:p>
        </p:txBody>
      </p:sp>
      <p:sp>
        <p:nvSpPr>
          <p:cNvPr id="36873" name="矩形 15"/>
          <p:cNvSpPr/>
          <p:nvPr/>
        </p:nvSpPr>
        <p:spPr>
          <a:xfrm>
            <a:off x="250825" y="3180080"/>
            <a:ext cx="2291080" cy="19653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>
              <a:lnSpc>
                <a:spcPct val="190000"/>
              </a:lnSpc>
            </a:pPr>
            <a:r>
              <a:rPr lang="zh-CN" altLang="en-US" sz="14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步骤1：</a:t>
            </a:r>
            <a:r>
              <a:rPr lang="zh-CN" altLang="en-US" sz="1400" dirty="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初步检索，</a:t>
            </a:r>
            <a:r>
              <a:rPr lang="zh-CN" altLang="en-US" sz="1400" dirty="0">
                <a:solidFill>
                  <a:srgbClr val="C00000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专利检索—图片检索—外观专利，</a:t>
            </a: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上传一张图片并选择默认的检索方式。</a:t>
            </a:r>
          </a:p>
        </p:txBody>
      </p:sp>
      <p:sp>
        <p:nvSpPr>
          <p:cNvPr id="57346" name="文本框 46082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869" name="圆角矩形 52229"/>
          <p:cNvSpPr/>
          <p:nvPr/>
        </p:nvSpPr>
        <p:spPr>
          <a:xfrm>
            <a:off x="5173345" y="2245360"/>
            <a:ext cx="1205865" cy="128206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圆角矩形 52228"/>
          <p:cNvSpPr/>
          <p:nvPr/>
        </p:nvSpPr>
        <p:spPr>
          <a:xfrm>
            <a:off x="2842895" y="2245360"/>
            <a:ext cx="1102360" cy="20701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圆角矩形 52230"/>
          <p:cNvSpPr/>
          <p:nvPr/>
        </p:nvSpPr>
        <p:spPr>
          <a:xfrm>
            <a:off x="4287520" y="1846580"/>
            <a:ext cx="725170" cy="23939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圆角矩形 52232"/>
          <p:cNvSpPr/>
          <p:nvPr/>
        </p:nvSpPr>
        <p:spPr>
          <a:xfrm>
            <a:off x="5084445" y="3888105"/>
            <a:ext cx="1295400" cy="288925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圆角矩形 52228"/>
          <p:cNvSpPr/>
          <p:nvPr/>
        </p:nvSpPr>
        <p:spPr>
          <a:xfrm>
            <a:off x="5084445" y="4751070"/>
            <a:ext cx="725805" cy="20701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圆角矩形 52228"/>
          <p:cNvSpPr/>
          <p:nvPr/>
        </p:nvSpPr>
        <p:spPr>
          <a:xfrm>
            <a:off x="5084445" y="5022215"/>
            <a:ext cx="3255645" cy="23622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15"/>
          <p:cNvSpPr/>
          <p:nvPr/>
        </p:nvSpPr>
        <p:spPr>
          <a:xfrm>
            <a:off x="250825" y="163830"/>
            <a:ext cx="8426450" cy="10052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>
              <a:lnSpc>
                <a:spcPct val="200000"/>
              </a:lnSpc>
            </a:pPr>
            <a:r>
              <a:rPr lang="zh-CN" altLang="en-US" sz="14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步骤2：</a:t>
            </a: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点击检索，查看图片检索，系统将检索与上传图片形状相似的专利，如果检索结果不够理想，可以返回上一步调整检索方式。</a:t>
            </a:r>
          </a:p>
        </p:txBody>
      </p:sp>
      <p:sp>
        <p:nvSpPr>
          <p:cNvPr id="57346" name="文本框 46082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15" y="1169035"/>
            <a:ext cx="6566535" cy="51530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15"/>
          <p:cNvSpPr/>
          <p:nvPr/>
        </p:nvSpPr>
        <p:spPr>
          <a:xfrm>
            <a:off x="322580" y="392430"/>
            <a:ext cx="8426450" cy="8064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>
              <a:lnSpc>
                <a:spcPct val="220000"/>
              </a:lnSpc>
            </a:pPr>
            <a:r>
              <a:rPr lang="zh-CN" altLang="en-US" sz="14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步骤</a:t>
            </a:r>
            <a:r>
              <a:rPr lang="en-US" altLang="zh-CN" sz="14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3</a:t>
            </a:r>
            <a:r>
              <a:rPr lang="zh-CN" altLang="en-US" sz="14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：</a:t>
            </a: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在检索结果页面的检索方式中选择其他方式进行检索，搜索结果可自定义排序。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245" y="1311910"/>
            <a:ext cx="6928485" cy="4929505"/>
          </a:xfrm>
          <a:prstGeom prst="rect">
            <a:avLst/>
          </a:prstGeom>
        </p:spPr>
      </p:pic>
      <p:sp>
        <p:nvSpPr>
          <p:cNvPr id="12" name="圆角矩形 52228"/>
          <p:cNvSpPr/>
          <p:nvPr/>
        </p:nvSpPr>
        <p:spPr>
          <a:xfrm>
            <a:off x="1609725" y="1647825"/>
            <a:ext cx="924560" cy="96012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wrap="square" anchor="ctr"/>
          <a:lstStyle/>
          <a:p>
            <a:pPr lvl="0" indent="0"/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典型场景</a:t>
            </a:r>
            <a:r>
              <a:rPr lang="en-US" altLang="zh-CN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2</a:t>
            </a:r>
          </a:p>
        </p:txBody>
      </p:sp>
      <p:sp>
        <p:nvSpPr>
          <p:cNvPr id="67586" name="矩形 11"/>
          <p:cNvSpPr/>
          <p:nvPr/>
        </p:nvSpPr>
        <p:spPr>
          <a:xfrm>
            <a:off x="2814638" y="1917700"/>
            <a:ext cx="3240087" cy="1149350"/>
          </a:xfrm>
          <a:prstGeom prst="rect">
            <a:avLst/>
          </a:prstGeom>
          <a:solidFill>
            <a:srgbClr val="CC3300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indent="0" algn="ctr">
              <a:lnSpc>
                <a:spcPct val="1200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专利跟踪与定向分析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7587" name="椭圆 13"/>
          <p:cNvSpPr/>
          <p:nvPr/>
        </p:nvSpPr>
        <p:spPr>
          <a:xfrm>
            <a:off x="5940425" y="2349500"/>
            <a:ext cx="244475" cy="2444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120000"/>
              </a:lnSpc>
            </a:pPr>
            <a:endParaRPr lang="zh-CN" altLang="en-US" sz="16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67588" name="矩形 14"/>
          <p:cNvSpPr/>
          <p:nvPr/>
        </p:nvSpPr>
        <p:spPr>
          <a:xfrm>
            <a:off x="1016000" y="4090988"/>
            <a:ext cx="44450" cy="1273175"/>
          </a:xfrm>
          <a:prstGeom prst="rect">
            <a:avLst/>
          </a:prstGeom>
          <a:solidFill>
            <a:srgbClr val="CC3300"/>
          </a:soli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67589" name="矩形 15"/>
          <p:cNvSpPr/>
          <p:nvPr/>
        </p:nvSpPr>
        <p:spPr>
          <a:xfrm>
            <a:off x="1190625" y="3141663"/>
            <a:ext cx="7415213" cy="3024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>
              <a:lnSpc>
                <a:spcPct val="190000"/>
              </a:lnSpc>
            </a:pPr>
            <a:r>
              <a:rPr lang="zh-CN" altLang="en-US" sz="14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范围：</a:t>
            </a: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关注行业、关注技术、关注企业。</a:t>
            </a:r>
            <a:endParaRPr lang="zh-CN" altLang="en-US" sz="12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lvl="0" indent="0">
              <a:lnSpc>
                <a:spcPct val="190000"/>
              </a:lnSpc>
            </a:pPr>
            <a:r>
              <a:rPr lang="zh-CN" altLang="en-US" sz="14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作用：</a:t>
            </a: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侵权预警、行业研究热点分析、企业研发动向监控。</a:t>
            </a:r>
          </a:p>
          <a:p>
            <a:pPr lvl="0" indent="0">
              <a:lnSpc>
                <a:spcPct val="190000"/>
              </a:lnSpc>
            </a:pPr>
            <a:r>
              <a:rPr lang="zh-CN" altLang="en-US" sz="14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对象：</a:t>
            </a: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研发人员、市场战略决策者等。</a:t>
            </a:r>
          </a:p>
        </p:txBody>
      </p:sp>
      <p:sp>
        <p:nvSpPr>
          <p:cNvPr id="67590" name="椭圆 13"/>
          <p:cNvSpPr/>
          <p:nvPr/>
        </p:nvSpPr>
        <p:spPr>
          <a:xfrm>
            <a:off x="2700338" y="2349500"/>
            <a:ext cx="244475" cy="2444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wrap="square" anchor="ctr"/>
          <a:lstStyle/>
          <a:p>
            <a:pPr lvl="0" indent="0" algn="ctr">
              <a:lnSpc>
                <a:spcPct val="120000"/>
              </a:lnSpc>
            </a:pPr>
            <a:endParaRPr lang="zh-CN" altLang="en-US" sz="16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57346" name="文本框 46082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标题 64513"/>
          <p:cNvSpPr>
            <a:spLocks noGrp="1"/>
          </p:cNvSpPr>
          <p:nvPr>
            <p:ph type="title"/>
          </p:nvPr>
        </p:nvSpPr>
        <p:spPr>
          <a:xfrm>
            <a:off x="466725" y="333375"/>
            <a:ext cx="8229600" cy="792163"/>
          </a:xfrm>
        </p:spPr>
        <p:txBody>
          <a:bodyPr wrap="square" anchor="ctr"/>
          <a:lstStyle/>
          <a:p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具体案例</a:t>
            </a:r>
            <a:endParaRPr lang="zh-CN" altLang="en-US" sz="3600" dirty="0">
              <a:solidFill>
                <a:schemeClr val="bg2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68610" name="文本框 64514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11" name="矩形 15"/>
          <p:cNvSpPr/>
          <p:nvPr/>
        </p:nvSpPr>
        <p:spPr>
          <a:xfrm>
            <a:off x="323850" y="1123950"/>
            <a:ext cx="4152900" cy="4445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>
              <a:lnSpc>
                <a:spcPct val="190000"/>
              </a:lnSpc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定制行业：</a:t>
            </a:r>
            <a:r>
              <a:rPr lang="zh-CN" altLang="en-US" sz="16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Arial" panose="020B0604020202020204" pitchFamily="34" charset="0"/>
              </a:rPr>
              <a:t>半导体行业</a:t>
            </a:r>
            <a:endParaRPr lang="zh-CN" altLang="en-US" sz="1600" dirty="0">
              <a:solidFill>
                <a:schemeClr val="bg2"/>
              </a:solidFill>
              <a:latin typeface="Calibri" panose="020F0502020204030204" pitchFamily="2" charset="0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68612" name="矩形 15"/>
          <p:cNvSpPr/>
          <p:nvPr/>
        </p:nvSpPr>
        <p:spPr>
          <a:xfrm>
            <a:off x="323850" y="1469073"/>
            <a:ext cx="8277225" cy="75723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>
              <a:lnSpc>
                <a:spcPct val="170000"/>
              </a:lnSpc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步骤1：</a:t>
            </a:r>
            <a:r>
              <a:rPr lang="zh-CN" altLang="en-US" sz="16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专利跟踪—关注行业—登录，进入编辑页面 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24485" y="2155825"/>
            <a:ext cx="8462010" cy="4119880"/>
            <a:chOff x="511" y="3395"/>
            <a:chExt cx="13326" cy="648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" y="3395"/>
              <a:ext cx="13326" cy="6488"/>
            </a:xfrm>
            <a:prstGeom prst="rect">
              <a:avLst/>
            </a:prstGeom>
          </p:spPr>
        </p:pic>
        <p:sp>
          <p:nvSpPr>
            <p:cNvPr id="68614" name="圆角矩形 64522"/>
            <p:cNvSpPr/>
            <p:nvPr/>
          </p:nvSpPr>
          <p:spPr>
            <a:xfrm>
              <a:off x="8949" y="3395"/>
              <a:ext cx="1387" cy="674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8615" name="圆角矩形 64523"/>
            <p:cNvSpPr/>
            <p:nvPr/>
          </p:nvSpPr>
          <p:spPr>
            <a:xfrm>
              <a:off x="5509" y="4069"/>
              <a:ext cx="908" cy="434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8616" name="圆角矩形 64524"/>
            <p:cNvSpPr/>
            <p:nvPr/>
          </p:nvSpPr>
          <p:spPr>
            <a:xfrm>
              <a:off x="829" y="4662"/>
              <a:ext cx="945" cy="453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1612B05-8B28-4B9E-8F81-C9AD92CEAF85}"/>
              </a:ext>
            </a:extLst>
          </p:cNvPr>
          <p:cNvSpPr/>
          <p:nvPr/>
        </p:nvSpPr>
        <p:spPr>
          <a:xfrm>
            <a:off x="1331640" y="2598737"/>
            <a:ext cx="1080120" cy="2149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5a5c43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118870"/>
            <a:ext cx="8851265" cy="5233035"/>
          </a:xfrm>
          <a:prstGeom prst="rect">
            <a:avLst/>
          </a:prstGeom>
        </p:spPr>
      </p:pic>
      <p:sp>
        <p:nvSpPr>
          <p:cNvPr id="69633" name="文本框 64514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9634" name="矩形 15"/>
          <p:cNvSpPr/>
          <p:nvPr/>
        </p:nvSpPr>
        <p:spPr>
          <a:xfrm>
            <a:off x="323850" y="333375"/>
            <a:ext cx="8743950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>
              <a:lnSpc>
                <a:spcPct val="170000"/>
              </a:lnSpc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步骤</a:t>
            </a:r>
            <a:r>
              <a:rPr lang="en-US" altLang="zh-CN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2</a:t>
            </a: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：</a:t>
            </a:r>
            <a:r>
              <a:rPr lang="zh-CN" altLang="en-US" sz="16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登录状态下，编辑关注行业名称、行业关键字等，保存，生成关注行业列表 。</a:t>
            </a:r>
          </a:p>
        </p:txBody>
      </p:sp>
      <p:sp>
        <p:nvSpPr>
          <p:cNvPr id="69636" name="圆角矩形 64523"/>
          <p:cNvSpPr/>
          <p:nvPr/>
        </p:nvSpPr>
        <p:spPr>
          <a:xfrm>
            <a:off x="2857500" y="3368993"/>
            <a:ext cx="2263775" cy="1179512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圆角矩形 64523"/>
          <p:cNvSpPr/>
          <p:nvPr/>
        </p:nvSpPr>
        <p:spPr>
          <a:xfrm>
            <a:off x="323215" y="5629275"/>
            <a:ext cx="589915" cy="54483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圆角矩形 64523"/>
          <p:cNvSpPr/>
          <p:nvPr/>
        </p:nvSpPr>
        <p:spPr>
          <a:xfrm>
            <a:off x="160655" y="1697355"/>
            <a:ext cx="817245" cy="23749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47320" y="1118870"/>
            <a:ext cx="8850630" cy="5232400"/>
            <a:chOff x="232" y="1762"/>
            <a:chExt cx="13938" cy="824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" y="1762"/>
              <a:ext cx="13939" cy="8241"/>
            </a:xfrm>
            <a:prstGeom prst="rect">
              <a:avLst/>
            </a:prstGeom>
          </p:spPr>
        </p:pic>
        <p:sp>
          <p:nvSpPr>
            <p:cNvPr id="6" name="圆角矩形 64523"/>
            <p:cNvSpPr/>
            <p:nvPr/>
          </p:nvSpPr>
          <p:spPr>
            <a:xfrm>
              <a:off x="4516" y="5306"/>
              <a:ext cx="3565" cy="1857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6"/>
          <p:cNvSpPr txBox="1"/>
          <p:nvPr/>
        </p:nvSpPr>
        <p:spPr>
          <a:xfrm>
            <a:off x="468313" y="2133600"/>
            <a:ext cx="3671887" cy="270843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en-US" altLang="x-none" sz="17000" b="1" dirty="0">
                <a:solidFill>
                  <a:srgbClr val="CC3300"/>
                </a:solidFill>
                <a:latin typeface="Arial Black" panose="020B0A04020102020204" pitchFamily="2" charset="0"/>
                <a:ea typeface="微软雅黑" panose="020B0503020204020204" pitchFamily="2" charset="-122"/>
              </a:rPr>
              <a:t>01</a:t>
            </a:r>
          </a:p>
        </p:txBody>
      </p:sp>
      <p:sp>
        <p:nvSpPr>
          <p:cNvPr id="12290" name="文本框 7"/>
          <p:cNvSpPr txBox="1"/>
          <p:nvPr/>
        </p:nvSpPr>
        <p:spPr>
          <a:xfrm>
            <a:off x="539750" y="3214688"/>
            <a:ext cx="3168650" cy="646331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en-US" altLang="x-none" sz="3600" b="1" dirty="0">
                <a:solidFill>
                  <a:srgbClr val="83B40D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      </a:t>
            </a:r>
            <a:r>
              <a:rPr lang="en-US" altLang="x-none" sz="2800" b="1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PART ONE</a:t>
            </a:r>
          </a:p>
        </p:txBody>
      </p:sp>
      <p:sp>
        <p:nvSpPr>
          <p:cNvPr id="12291" name="文本框 8"/>
          <p:cNvSpPr txBox="1"/>
          <p:nvPr/>
        </p:nvSpPr>
        <p:spPr>
          <a:xfrm>
            <a:off x="3887788" y="2782888"/>
            <a:ext cx="4662487" cy="549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ctr"/>
            <a:r>
              <a:rPr lang="zh-CN" altLang="en-US" sz="28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产品介绍</a:t>
            </a:r>
          </a:p>
        </p:txBody>
      </p:sp>
      <p:sp>
        <p:nvSpPr>
          <p:cNvPr id="12292" name="文本框 9"/>
          <p:cNvSpPr txBox="1"/>
          <p:nvPr/>
        </p:nvSpPr>
        <p:spPr>
          <a:xfrm>
            <a:off x="3887788" y="3470275"/>
            <a:ext cx="4645025" cy="3190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indent="0" algn="ctr"/>
            <a:r>
              <a:rPr lang="zh-CN" altLang="en-US" sz="1400" dirty="0">
                <a:solidFill>
                  <a:schemeClr val="bg2"/>
                </a:solidFill>
                <a:latin typeface="幼圆" panose="02010509060101010101" pitchFamily="1" charset="-122"/>
                <a:ea typeface="微软雅黑" panose="020B0503020204020204" pitchFamily="2" charset="-122"/>
              </a:rPr>
              <a:t>产品描述、资源支撑、产品价值、产品功能</a:t>
            </a:r>
          </a:p>
        </p:txBody>
      </p:sp>
      <p:cxnSp>
        <p:nvCxnSpPr>
          <p:cNvPr id="12293" name="直接连接符 10"/>
          <p:cNvCxnSpPr/>
          <p:nvPr/>
        </p:nvCxnSpPr>
        <p:spPr>
          <a:xfrm>
            <a:off x="3970338" y="3394075"/>
            <a:ext cx="4608512" cy="0"/>
          </a:xfrm>
          <a:prstGeom prst="line">
            <a:avLst/>
          </a:prstGeom>
          <a:ln w="12700" cap="flat" cmpd="sng">
            <a:solidFill>
              <a:srgbClr val="DFDFDF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2294" name="文本框 6150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矩形 15"/>
          <p:cNvSpPr/>
          <p:nvPr/>
        </p:nvSpPr>
        <p:spPr>
          <a:xfrm>
            <a:off x="323850" y="333375"/>
            <a:ext cx="8277225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>
              <a:lnSpc>
                <a:spcPct val="170000"/>
              </a:lnSpc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步骤</a:t>
            </a:r>
            <a:r>
              <a:rPr lang="en-US" altLang="zh-CN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3</a:t>
            </a: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：</a:t>
            </a:r>
            <a:r>
              <a:rPr lang="zh-CN" altLang="en-US" sz="16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在定义好的关注行业列表中点击行业名称，浏览该关注行业的专利列表 。</a:t>
            </a:r>
          </a:p>
        </p:txBody>
      </p:sp>
      <p:sp>
        <p:nvSpPr>
          <p:cNvPr id="57346" name="文本框 46082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51155" y="1265555"/>
            <a:ext cx="8412480" cy="4724400"/>
            <a:chOff x="553" y="1993"/>
            <a:chExt cx="13248" cy="744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3" y="1993"/>
              <a:ext cx="13249" cy="7440"/>
            </a:xfrm>
            <a:prstGeom prst="rect">
              <a:avLst/>
            </a:prstGeom>
          </p:spPr>
        </p:pic>
        <p:sp>
          <p:nvSpPr>
            <p:cNvPr id="70659" name="圆角矩形 64523"/>
            <p:cNvSpPr/>
            <p:nvPr/>
          </p:nvSpPr>
          <p:spPr>
            <a:xfrm>
              <a:off x="832" y="4093"/>
              <a:ext cx="830" cy="312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" name="圆角矩形 64523"/>
            <p:cNvSpPr/>
            <p:nvPr/>
          </p:nvSpPr>
          <p:spPr>
            <a:xfrm>
              <a:off x="11642" y="4281"/>
              <a:ext cx="877" cy="436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矩形 15"/>
          <p:cNvSpPr/>
          <p:nvPr/>
        </p:nvSpPr>
        <p:spPr>
          <a:xfrm>
            <a:off x="323215" y="363220"/>
            <a:ext cx="8277225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>
              <a:lnSpc>
                <a:spcPct val="170000"/>
              </a:lnSpc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步骤</a:t>
            </a:r>
            <a:r>
              <a:rPr lang="en-US" altLang="zh-CN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4</a:t>
            </a: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：</a:t>
            </a:r>
            <a:r>
              <a:rPr lang="zh-CN" altLang="en-US" sz="16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点击分析跳转至专利分析页面，查看该关注行业的专利分析结果 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0490" y="1512570"/>
            <a:ext cx="8923020" cy="4517390"/>
            <a:chOff x="174" y="2382"/>
            <a:chExt cx="14052" cy="711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" y="2382"/>
              <a:ext cx="14052" cy="7115"/>
            </a:xfrm>
            <a:prstGeom prst="rect">
              <a:avLst/>
            </a:prstGeom>
          </p:spPr>
        </p:pic>
        <p:sp>
          <p:nvSpPr>
            <p:cNvPr id="71683" name="圆角矩形 64523"/>
            <p:cNvSpPr/>
            <p:nvPr/>
          </p:nvSpPr>
          <p:spPr>
            <a:xfrm>
              <a:off x="688" y="3563"/>
              <a:ext cx="1455" cy="1985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lvl="0" inden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7346" name="文本框 46082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wrap="square" anchor="ctr"/>
          <a:lstStyle/>
          <a:p>
            <a:pPr lvl="0" indent="0"/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典型场景3</a:t>
            </a:r>
            <a:endParaRPr lang="zh-CN" altLang="en-US" sz="3600" dirty="0">
              <a:solidFill>
                <a:schemeClr val="bg2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48130" name="矩形 11"/>
          <p:cNvSpPr/>
          <p:nvPr/>
        </p:nvSpPr>
        <p:spPr>
          <a:xfrm>
            <a:off x="2814638" y="1917700"/>
            <a:ext cx="3240087" cy="1149350"/>
          </a:xfrm>
          <a:prstGeom prst="rect">
            <a:avLst/>
          </a:prstGeom>
          <a:solidFill>
            <a:srgbClr val="CC3300"/>
          </a:solidFill>
          <a:ln w="9525">
            <a:noFill/>
          </a:ln>
        </p:spPr>
        <p:txBody>
          <a:bodyPr lIns="90170" tIns="46990" rIns="90170" bIns="46990" anchor="ctr"/>
          <a:lstStyle/>
          <a:p>
            <a:pPr lvl="0" indent="0" algn="ctr">
              <a:lnSpc>
                <a:spcPct val="120000"/>
              </a:lnSpc>
            </a:pPr>
            <a:r>
              <a:rPr lang="zh-CN" altLang="en-US" sz="20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技术信息检索与专利分析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1" name="椭圆 13"/>
          <p:cNvSpPr/>
          <p:nvPr/>
        </p:nvSpPr>
        <p:spPr>
          <a:xfrm>
            <a:off x="5940425" y="2349500"/>
            <a:ext cx="244475" cy="2444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120000"/>
              </a:lnSpc>
            </a:pPr>
            <a:endParaRPr lang="zh-CN" altLang="en-US" sz="16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48132" name="矩形 14"/>
          <p:cNvSpPr/>
          <p:nvPr/>
        </p:nvSpPr>
        <p:spPr>
          <a:xfrm>
            <a:off x="1016000" y="4090988"/>
            <a:ext cx="44450" cy="1273175"/>
          </a:xfrm>
          <a:prstGeom prst="rect">
            <a:avLst/>
          </a:prstGeom>
          <a:solidFill>
            <a:srgbClr val="CC3300"/>
          </a:solidFill>
          <a:ln w="9525">
            <a:noFill/>
          </a:ln>
        </p:spPr>
        <p:txBody>
          <a:bodyPr anchor="ctr"/>
          <a:lstStyle/>
          <a:p>
            <a:pPr lvl="0" indent="0" algn="ctr"/>
            <a:endParaRPr lang="zh-CN" altLang="en-US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48133" name="矩形 15"/>
          <p:cNvSpPr/>
          <p:nvPr/>
        </p:nvSpPr>
        <p:spPr>
          <a:xfrm>
            <a:off x="1190625" y="3141663"/>
            <a:ext cx="7415213" cy="3024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>
              <a:lnSpc>
                <a:spcPct val="190000"/>
              </a:lnSpc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概念：</a:t>
            </a:r>
            <a:r>
              <a:rPr lang="zh-CN" altLang="en-US" sz="16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由于专利一定程度上可以反映某技术领域的发展现状、技术成熟度以及未 </a:t>
            </a:r>
          </a:p>
          <a:p>
            <a:pPr lvl="0" indent="0">
              <a:lnSpc>
                <a:spcPct val="190000"/>
              </a:lnSpc>
            </a:pPr>
            <a:r>
              <a:rPr lang="zh-CN" altLang="en-US" sz="16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           来发展趋势，因此可通过对专利信息进行分析，以系统展示某一技术领域</a:t>
            </a:r>
          </a:p>
          <a:p>
            <a:pPr lvl="0" indent="0">
              <a:lnSpc>
                <a:spcPct val="190000"/>
              </a:lnSpc>
            </a:pPr>
            <a:r>
              <a:rPr lang="zh-CN" altLang="en-US" sz="16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           的发展状况。</a:t>
            </a:r>
            <a:endParaRPr lang="zh-CN" altLang="en-US" sz="16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lvl="0" indent="0">
              <a:lnSpc>
                <a:spcPct val="190000"/>
              </a:lnSpc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作用：</a:t>
            </a:r>
            <a:r>
              <a:rPr lang="zh-CN" altLang="en-US" sz="1600" dirty="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行业、技术领域发展情况综述</a:t>
            </a:r>
            <a:r>
              <a:rPr lang="zh-CN" altLang="en-US" sz="1600" dirty="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。</a:t>
            </a:r>
          </a:p>
          <a:p>
            <a:pPr lvl="0" indent="0">
              <a:lnSpc>
                <a:spcPct val="190000"/>
              </a:lnSpc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对象：</a:t>
            </a:r>
            <a:r>
              <a:rPr lang="zh-CN" altLang="en-US" sz="1600" dirty="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图书情报等相关专业的科研人员、</a:t>
            </a:r>
            <a:r>
              <a:rPr lang="zh-CN" altLang="en-US" sz="1600" dirty="0">
                <a:solidFill>
                  <a:schemeClr val="bg2"/>
                </a:solidFill>
                <a:ea typeface="微软雅黑" panose="020B0503020204020204" pitchFamily="2" charset="-122"/>
                <a:sym typeface="+mn-ea"/>
              </a:rPr>
              <a:t>新品开发计划的人或机构</a:t>
            </a:r>
            <a:r>
              <a:rPr lang="zh-CN" altLang="en-US" sz="1600" dirty="0">
                <a:solidFill>
                  <a:srgbClr val="7F7F7F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。</a:t>
            </a:r>
          </a:p>
        </p:txBody>
      </p:sp>
      <p:sp>
        <p:nvSpPr>
          <p:cNvPr id="48135" name="椭圆 13"/>
          <p:cNvSpPr/>
          <p:nvPr/>
        </p:nvSpPr>
        <p:spPr>
          <a:xfrm>
            <a:off x="2700338" y="2349500"/>
            <a:ext cx="244475" cy="2444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wrap="square" anchor="ctr"/>
          <a:lstStyle/>
          <a:p>
            <a:pPr lvl="0" indent="0" algn="ctr">
              <a:lnSpc>
                <a:spcPct val="120000"/>
              </a:lnSpc>
            </a:pPr>
            <a:endParaRPr lang="zh-CN" altLang="en-US" sz="16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57346" name="文本框 46082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02883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矩形 15"/>
          <p:cNvSpPr/>
          <p:nvPr/>
        </p:nvSpPr>
        <p:spPr>
          <a:xfrm>
            <a:off x="827088" y="191453"/>
            <a:ext cx="7489825" cy="79057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>
              <a:lnSpc>
                <a:spcPct val="190000"/>
              </a:lnSpc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用户：</a:t>
            </a:r>
            <a:r>
              <a:rPr lang="zh-CN" altLang="en-US" sz="16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学术研究者</a:t>
            </a:r>
          </a:p>
          <a:p>
            <a:pPr lvl="0" indent="0">
              <a:lnSpc>
                <a:spcPct val="190000"/>
              </a:lnSpc>
            </a:pP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分析技术：</a:t>
            </a:r>
            <a:r>
              <a:rPr lang="zh-CN" altLang="en-US" sz="16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脑科学领域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156" name="矩形 15"/>
          <p:cNvSpPr/>
          <p:nvPr/>
        </p:nvSpPr>
        <p:spPr>
          <a:xfrm>
            <a:off x="827405" y="1188720"/>
            <a:ext cx="7683500" cy="12204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>
              <a:lnSpc>
                <a:spcPct val="190000"/>
              </a:lnSpc>
            </a:pPr>
            <a:r>
              <a:rPr lang="zh-CN" altLang="en-US" sz="14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步骤1：</a:t>
            </a:r>
            <a:r>
              <a:rPr lang="zh-CN" altLang="en-US" sz="1400" dirty="0">
                <a:solidFill>
                  <a:srgbClr val="CD3300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专利检索—高级检索—名称—扩展检索</a:t>
            </a: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，利用主题词进行初步检索并</a:t>
            </a:r>
          </a:p>
          <a:p>
            <a:pPr lvl="0" indent="0">
              <a:lnSpc>
                <a:spcPct val="190000"/>
              </a:lnSpc>
            </a:pP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               通过系统自动扩展找出同义词、英文词；反复更换主题词进一步扩展检索，</a:t>
            </a:r>
          </a:p>
          <a:p>
            <a:pPr lvl="0" indent="0">
              <a:lnSpc>
                <a:spcPct val="190000"/>
              </a:lnSpc>
            </a:pP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              </a:t>
            </a:r>
            <a:r>
              <a:rPr lang="zh-CN" altLang="en-US" sz="1400" dirty="0">
                <a:solidFill>
                  <a:srgbClr val="7F7F7F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构造检索要素，一键生成检索表达式并检索。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" y="4397375"/>
            <a:ext cx="4166235" cy="216154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737485" y="2479675"/>
            <a:ext cx="6306820" cy="4240530"/>
            <a:chOff x="4311" y="3905"/>
            <a:chExt cx="9932" cy="667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1" y="3907"/>
              <a:ext cx="9933" cy="6676"/>
            </a:xfrm>
            <a:prstGeom prst="rect">
              <a:avLst/>
            </a:prstGeom>
          </p:spPr>
        </p:pic>
        <p:sp>
          <p:nvSpPr>
            <p:cNvPr id="51205" name="圆角矩形 80905"/>
            <p:cNvSpPr/>
            <p:nvPr/>
          </p:nvSpPr>
          <p:spPr>
            <a:xfrm>
              <a:off x="6310" y="3905"/>
              <a:ext cx="1051" cy="643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>
              <a:spAutoFit/>
            </a:bodyPr>
            <a:lstStyle/>
            <a:p>
              <a:pPr lvl="0" indent="0" algn="ctr"/>
              <a:endParaRPr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圆角矩形 80905"/>
            <p:cNvSpPr/>
            <p:nvPr/>
          </p:nvSpPr>
          <p:spPr>
            <a:xfrm>
              <a:off x="11412" y="5205"/>
              <a:ext cx="956" cy="643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>
              <a:spAutoFit/>
            </a:bodyPr>
            <a:lstStyle/>
            <a:p>
              <a:pPr lvl="0" indent="0" algn="ctr"/>
              <a:endParaRPr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911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文本框 81921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2226" name="标题 1"/>
          <p:cNvSpPr>
            <a:spLocks noGrp="1"/>
          </p:cNvSpPr>
          <p:nvPr/>
        </p:nvSpPr>
        <p:spPr>
          <a:xfrm>
            <a:off x="190818" y="476250"/>
            <a:ext cx="1512887" cy="46418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>
              <a:lnSpc>
                <a:spcPct val="230000"/>
              </a:lnSpc>
              <a:buClr>
                <a:srgbClr val="000000"/>
              </a:buClr>
            </a:pPr>
            <a:r>
              <a:rPr lang="zh-CN" altLang="en-US" sz="14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步骤</a:t>
            </a:r>
            <a:r>
              <a:rPr lang="en-US" altLang="zh-CN" sz="14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2</a:t>
            </a:r>
            <a:r>
              <a:rPr lang="zh-CN" altLang="en-US" sz="14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：</a:t>
            </a:r>
            <a:br>
              <a:rPr lang="zh-CN" altLang="en-US" sz="14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</a:br>
            <a:r>
              <a:rPr lang="zh-CN" altLang="en-US" sz="1400" dirty="0">
                <a:solidFill>
                  <a:srgbClr val="CD3300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专利检索结果页面—分析，</a:t>
            </a: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针对当前检索结果进行逐项分析。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03375" y="994410"/>
            <a:ext cx="7435215" cy="4982210"/>
            <a:chOff x="2638" y="1566"/>
            <a:chExt cx="11709" cy="784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8" y="1566"/>
              <a:ext cx="11709" cy="7846"/>
            </a:xfrm>
            <a:prstGeom prst="rect">
              <a:avLst/>
            </a:prstGeom>
          </p:spPr>
        </p:pic>
        <p:sp>
          <p:nvSpPr>
            <p:cNvPr id="52228" name="圆角矩形 81924"/>
            <p:cNvSpPr/>
            <p:nvPr/>
          </p:nvSpPr>
          <p:spPr>
            <a:xfrm>
              <a:off x="12198" y="3210"/>
              <a:ext cx="1027" cy="643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>
              <a:spAutoFit/>
            </a:bodyPr>
            <a:lstStyle/>
            <a:p>
              <a:pPr lvl="0" indent="0" algn="ctr"/>
              <a:endParaRPr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7106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椭圆 13"/>
          <p:cNvSpPr/>
          <p:nvPr/>
        </p:nvSpPr>
        <p:spPr>
          <a:xfrm>
            <a:off x="5578475" y="2351088"/>
            <a:ext cx="244475" cy="2444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120000"/>
              </a:lnSpc>
            </a:pPr>
            <a:endParaRPr lang="zh-CN" altLang="en-US" sz="16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53251" name="椭圆 13"/>
          <p:cNvSpPr/>
          <p:nvPr/>
        </p:nvSpPr>
        <p:spPr>
          <a:xfrm>
            <a:off x="3378200" y="2351088"/>
            <a:ext cx="244475" cy="2444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wrap="square" anchor="ctr"/>
          <a:lstStyle/>
          <a:p>
            <a:pPr lvl="0" indent="0" algn="ctr">
              <a:lnSpc>
                <a:spcPct val="120000"/>
              </a:lnSpc>
            </a:pPr>
            <a:endParaRPr lang="zh-CN" altLang="en-US" sz="16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53252" name="矩形 15"/>
          <p:cNvSpPr/>
          <p:nvPr/>
        </p:nvSpPr>
        <p:spPr>
          <a:xfrm>
            <a:off x="468313" y="335598"/>
            <a:ext cx="8280400" cy="172720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>
              <a:lnSpc>
                <a:spcPct val="190000"/>
              </a:lnSpc>
            </a:pPr>
            <a:r>
              <a:rPr lang="zh-CN" altLang="en-US" sz="14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历年专利申请量：</a:t>
            </a: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在1975－1991年，脑科学领域的专利申请处于缓慢增长阶段，全球每年相关专利申请量少于100件；1992－1999年，相关专利年申请数量开始有所增加，但仍不明显；从2000年至今，脑科学领域专利数量一直处于快速增长阶段，到20</a:t>
            </a:r>
            <a:r>
              <a:rPr lang="en-US" altLang="zh-CN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12</a:t>
            </a: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年达到峰值，然后有所下降。</a:t>
            </a:r>
          </a:p>
        </p:txBody>
      </p:sp>
      <p:sp>
        <p:nvSpPr>
          <p:cNvPr id="57346" name="文本框 46082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圆角矩形 82955"/>
          <p:cNvSpPr/>
          <p:nvPr/>
        </p:nvSpPr>
        <p:spPr>
          <a:xfrm>
            <a:off x="7292975" y="2938159"/>
            <a:ext cx="575945" cy="241273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lvl="0" indent="0" algn="ctr"/>
            <a:endParaRPr sz="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08050" y="1819910"/>
            <a:ext cx="7240270" cy="4522470"/>
            <a:chOff x="1430" y="2866"/>
            <a:chExt cx="11402" cy="7122"/>
          </a:xfrm>
        </p:grpSpPr>
        <p:graphicFrame>
          <p:nvGraphicFramePr>
            <p:cNvPr id="4" name="对象 3"/>
            <p:cNvGraphicFramePr/>
            <p:nvPr/>
          </p:nvGraphicFramePr>
          <p:xfrm>
            <a:off x="1430" y="2866"/>
            <a:ext cx="11402" cy="7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r:id="rId3" imgW="9162415" imgH="8829675" progId="Paint.Picture">
                    <p:embed/>
                  </p:oleObj>
                </mc:Choice>
                <mc:Fallback>
                  <p:oleObj r:id="rId3" imgW="9162415" imgH="8829675" progId="Paint.Picture">
                    <p:embed/>
                    <p:pic>
                      <p:nvPicPr>
                        <p:cNvPr id="4" name="对象 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430" y="2866"/>
                          <a:ext cx="11402" cy="712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55" name="圆角矩形 82955"/>
            <p:cNvSpPr/>
            <p:nvPr/>
          </p:nvSpPr>
          <p:spPr>
            <a:xfrm>
              <a:off x="2002" y="4754"/>
              <a:ext cx="891" cy="378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>
              <a:spAutoFit/>
            </a:bodyPr>
            <a:lstStyle/>
            <a:p>
              <a:pPr lvl="0" indent="0" algn="ctr"/>
              <a:endParaRPr sz="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圆角矩形 82955"/>
            <p:cNvSpPr/>
            <p:nvPr/>
          </p:nvSpPr>
          <p:spPr>
            <a:xfrm>
              <a:off x="4413" y="9523"/>
              <a:ext cx="6018" cy="39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>
              <a:spAutoFit/>
            </a:bodyPr>
            <a:lstStyle/>
            <a:p>
              <a:pPr lvl="0" indent="0" algn="ctr"/>
              <a:endParaRPr sz="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圆角矩形 82955"/>
            <p:cNvSpPr/>
            <p:nvPr/>
          </p:nvSpPr>
          <p:spPr>
            <a:xfrm>
              <a:off x="11392" y="4629"/>
              <a:ext cx="891" cy="378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>
              <a:spAutoFit/>
            </a:bodyPr>
            <a:lstStyle/>
            <a:p>
              <a:pPr lvl="0" indent="0" algn="ctr"/>
              <a:endParaRPr sz="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473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椭圆 13"/>
          <p:cNvSpPr/>
          <p:nvPr/>
        </p:nvSpPr>
        <p:spPr>
          <a:xfrm>
            <a:off x="5578475" y="2351088"/>
            <a:ext cx="244475" cy="2444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120000"/>
              </a:lnSpc>
            </a:pPr>
            <a:endParaRPr lang="zh-CN" altLang="en-US" sz="16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54275" name="椭圆 13"/>
          <p:cNvSpPr/>
          <p:nvPr/>
        </p:nvSpPr>
        <p:spPr>
          <a:xfrm>
            <a:off x="3378200" y="2351088"/>
            <a:ext cx="244475" cy="2444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wrap="square" anchor="ctr"/>
          <a:lstStyle/>
          <a:p>
            <a:pPr lvl="0" indent="0" algn="ctr">
              <a:lnSpc>
                <a:spcPct val="120000"/>
              </a:lnSpc>
            </a:pPr>
            <a:endParaRPr lang="zh-CN" altLang="en-US" sz="16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54276" name="矩形 15"/>
          <p:cNvSpPr/>
          <p:nvPr/>
        </p:nvSpPr>
        <p:spPr>
          <a:xfrm>
            <a:off x="396875" y="477838"/>
            <a:ext cx="5183188" cy="230346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>
              <a:lnSpc>
                <a:spcPct val="190000"/>
              </a:lnSpc>
            </a:pPr>
            <a:r>
              <a:rPr lang="zh-CN" altLang="en-US" sz="14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脑科学专利生命周期图：</a:t>
            </a: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专利生命周期图中专利申请人数反映了参与某领域机构的数量，专利申请量反映了该领域的科技产出情况。通过观察二者之间的关系，可以初步判断某技术领域的技术成熟度。脑科学领域的技术生命周期曲线可直观显示出该技术发展的4个阶段。</a:t>
            </a:r>
          </a:p>
        </p:txBody>
      </p:sp>
      <p:sp>
        <p:nvSpPr>
          <p:cNvPr id="54277" name="文本框 85001"/>
          <p:cNvSpPr txBox="1"/>
          <p:nvPr/>
        </p:nvSpPr>
        <p:spPr>
          <a:xfrm>
            <a:off x="5830888" y="477838"/>
            <a:ext cx="2881312" cy="53416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>
              <a:lnSpc>
                <a:spcPct val="180000"/>
              </a:lnSpc>
            </a:pPr>
            <a:r>
              <a:rPr lang="zh-CN" altLang="en-US" sz="1400" dirty="0">
                <a:solidFill>
                  <a:srgbClr val="CC3300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萌芽阶段：</a:t>
            </a: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1975－1997年，脑科学领域专利申请人数和专利申请数量均增长缓慢，尚处于发展初期；</a:t>
            </a:r>
          </a:p>
          <a:p>
            <a:pPr lvl="0" indent="0">
              <a:lnSpc>
                <a:spcPct val="180000"/>
              </a:lnSpc>
            </a:pPr>
            <a:r>
              <a:rPr lang="zh-CN" altLang="en-US" sz="1400" dirty="0">
                <a:solidFill>
                  <a:srgbClr val="CC3300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成长阶段：</a:t>
            </a: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1998－2002年，脑科学领域专利申请人数和专利申请数量均增长较快；</a:t>
            </a:r>
          </a:p>
          <a:p>
            <a:pPr lvl="0" indent="0">
              <a:lnSpc>
                <a:spcPct val="180000"/>
              </a:lnSpc>
            </a:pPr>
            <a:r>
              <a:rPr lang="zh-CN" altLang="en-US" sz="1400" dirty="0">
                <a:solidFill>
                  <a:srgbClr val="CC3300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快速增长阶段：</a:t>
            </a: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2003－2007年，专利申请数量一直在迅速增长，而专利申请人数有所起伏，但仍呈现增长的趋势； </a:t>
            </a:r>
          </a:p>
          <a:p>
            <a:pPr lvl="0" indent="0">
              <a:lnSpc>
                <a:spcPct val="180000"/>
              </a:lnSpc>
            </a:pPr>
            <a:r>
              <a:rPr lang="zh-CN" altLang="en-US" sz="1400" dirty="0">
                <a:solidFill>
                  <a:srgbClr val="CC3300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相对成熟阶段：</a:t>
            </a: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从2007年至今，虽然脑科学领域专利申请人数和专利申请数量都在逐步减少。</a:t>
            </a:r>
          </a:p>
          <a:p>
            <a:pPr lvl="0" indent="0"/>
            <a:endParaRPr lang="zh-CN" altLang="en-US" sz="1400" dirty="0">
              <a:solidFill>
                <a:schemeClr val="bg2"/>
              </a:solidFill>
              <a:latin typeface="Calibri" panose="020F0502020204030204" pitchFamily="2" charset="0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67360" y="2678430"/>
            <a:ext cx="4881880" cy="3839845"/>
            <a:chOff x="736" y="4218"/>
            <a:chExt cx="7688" cy="6047"/>
          </a:xfrm>
        </p:grpSpPr>
        <p:graphicFrame>
          <p:nvGraphicFramePr>
            <p:cNvPr id="2" name="对象 1"/>
            <p:cNvGraphicFramePr/>
            <p:nvPr/>
          </p:nvGraphicFramePr>
          <p:xfrm>
            <a:off x="736" y="4218"/>
            <a:ext cx="7688" cy="59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r:id="rId3" imgW="9410700" imgH="8667750" progId="Paint.Picture">
                    <p:embed/>
                  </p:oleObj>
                </mc:Choice>
                <mc:Fallback>
                  <p:oleObj r:id="rId3" imgW="9410700" imgH="8667750" progId="Paint.Picture">
                    <p:embed/>
                    <p:pic>
                      <p:nvPicPr>
                        <p:cNvPr id="2" name="对象 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36" y="4218"/>
                          <a:ext cx="7688" cy="59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279" name="圆角矩形 85003"/>
            <p:cNvSpPr/>
            <p:nvPr/>
          </p:nvSpPr>
          <p:spPr>
            <a:xfrm>
              <a:off x="993" y="6065"/>
              <a:ext cx="848" cy="4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>
              <a:spAutoFit/>
            </a:bodyPr>
            <a:lstStyle/>
            <a:p>
              <a:pPr lvl="0" indent="0" algn="ctr"/>
              <a:endParaRPr sz="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280" name="圆角矩形 85004"/>
            <p:cNvSpPr/>
            <p:nvPr/>
          </p:nvSpPr>
          <p:spPr>
            <a:xfrm>
              <a:off x="3913" y="9861"/>
              <a:ext cx="2775" cy="404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>
              <a:spAutoFit/>
            </a:bodyPr>
            <a:lstStyle/>
            <a:p>
              <a:pPr lvl="0" indent="0" algn="ctr"/>
              <a:endParaRPr sz="9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281" name="圆角矩形 85005"/>
            <p:cNvSpPr/>
            <p:nvPr/>
          </p:nvSpPr>
          <p:spPr>
            <a:xfrm>
              <a:off x="7453" y="5745"/>
              <a:ext cx="790" cy="404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>
              <a:spAutoFit/>
            </a:bodyPr>
            <a:lstStyle/>
            <a:p>
              <a:pPr lvl="0" indent="0" algn="ctr"/>
              <a:endParaRPr sz="9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7346" name="文本框 46082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9717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椭圆 13"/>
          <p:cNvSpPr/>
          <p:nvPr/>
        </p:nvSpPr>
        <p:spPr>
          <a:xfrm>
            <a:off x="5578475" y="2351088"/>
            <a:ext cx="244475" cy="2444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120000"/>
              </a:lnSpc>
            </a:pPr>
            <a:endParaRPr lang="zh-CN" altLang="en-US" sz="16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55299" name="椭圆 13"/>
          <p:cNvSpPr/>
          <p:nvPr/>
        </p:nvSpPr>
        <p:spPr>
          <a:xfrm>
            <a:off x="3378200" y="2351088"/>
            <a:ext cx="244475" cy="2444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wrap="square" anchor="ctr"/>
          <a:lstStyle/>
          <a:p>
            <a:pPr lvl="0" indent="0" algn="ctr">
              <a:lnSpc>
                <a:spcPct val="120000"/>
              </a:lnSpc>
            </a:pPr>
            <a:endParaRPr lang="zh-CN" altLang="en-US" sz="16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55300" name="矩形 15"/>
          <p:cNvSpPr/>
          <p:nvPr/>
        </p:nvSpPr>
        <p:spPr>
          <a:xfrm>
            <a:off x="396875" y="49213"/>
            <a:ext cx="8281988" cy="15811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>
              <a:lnSpc>
                <a:spcPct val="190000"/>
              </a:lnSpc>
            </a:pPr>
            <a:r>
              <a:rPr lang="zh-CN" altLang="en-US" sz="14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全球脑科学领域重点技术分析：</a:t>
            </a: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统计检索结果的所有技术类别中，数量最多的是</a:t>
            </a:r>
            <a:r>
              <a:rPr lang="en-US" altLang="zh-CN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A61N1/36</a:t>
            </a: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，即交变或间歇电流</a:t>
            </a:r>
            <a:r>
              <a:rPr lang="en-US" altLang="zh-CN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--</a:t>
            </a: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刺激用。</a:t>
            </a:r>
          </a:p>
        </p:txBody>
      </p:sp>
      <p:sp>
        <p:nvSpPr>
          <p:cNvPr id="57346" name="文本框 46082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4955" y="1388110"/>
            <a:ext cx="8525510" cy="4842510"/>
            <a:chOff x="433" y="2186"/>
            <a:chExt cx="13426" cy="762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" y="2186"/>
              <a:ext cx="13426" cy="7626"/>
            </a:xfrm>
            <a:prstGeom prst="rect">
              <a:avLst/>
            </a:prstGeom>
          </p:spPr>
        </p:pic>
        <p:sp>
          <p:nvSpPr>
            <p:cNvPr id="55302" name="圆角矩形 86026"/>
            <p:cNvSpPr/>
            <p:nvPr/>
          </p:nvSpPr>
          <p:spPr>
            <a:xfrm>
              <a:off x="830" y="4866"/>
              <a:ext cx="1133" cy="455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pPr lvl="0" indent="0" algn="ctr"/>
              <a:endParaRPr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280" name="圆角矩形 85004"/>
            <p:cNvSpPr/>
            <p:nvPr/>
          </p:nvSpPr>
          <p:spPr>
            <a:xfrm>
              <a:off x="830" y="5321"/>
              <a:ext cx="2775" cy="404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>
              <a:spAutoFit/>
            </a:bodyPr>
            <a:lstStyle/>
            <a:p>
              <a:pPr lvl="0" indent="0" algn="ctr"/>
              <a:endParaRPr sz="9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圆角矩形 85004"/>
            <p:cNvSpPr/>
            <p:nvPr/>
          </p:nvSpPr>
          <p:spPr>
            <a:xfrm>
              <a:off x="11287" y="3973"/>
              <a:ext cx="2394" cy="401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>
              <a:spAutoFit/>
            </a:bodyPr>
            <a:lstStyle/>
            <a:p>
              <a:pPr lvl="0" indent="0" algn="ctr"/>
              <a:endParaRPr sz="9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圆角矩形 85004"/>
            <p:cNvSpPr/>
            <p:nvPr/>
          </p:nvSpPr>
          <p:spPr>
            <a:xfrm>
              <a:off x="11287" y="4979"/>
              <a:ext cx="2394" cy="401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>
              <a:spAutoFit/>
            </a:bodyPr>
            <a:lstStyle/>
            <a:p>
              <a:pPr lvl="0" indent="0" algn="ctr"/>
              <a:endParaRPr sz="9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765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15" y="1158875"/>
            <a:ext cx="8570595" cy="5184775"/>
          </a:xfrm>
          <a:prstGeom prst="rect">
            <a:avLst/>
          </a:prstGeom>
        </p:spPr>
      </p:pic>
      <p:sp>
        <p:nvSpPr>
          <p:cNvPr id="56321" name="椭圆 13"/>
          <p:cNvSpPr/>
          <p:nvPr/>
        </p:nvSpPr>
        <p:spPr>
          <a:xfrm>
            <a:off x="5578475" y="2351088"/>
            <a:ext cx="244475" cy="2444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120000"/>
              </a:lnSpc>
            </a:pPr>
            <a:endParaRPr lang="zh-CN" altLang="en-US" sz="16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56322" name="椭圆 13"/>
          <p:cNvSpPr/>
          <p:nvPr/>
        </p:nvSpPr>
        <p:spPr>
          <a:xfrm>
            <a:off x="3378200" y="2351088"/>
            <a:ext cx="244475" cy="2444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wrap="square" anchor="ctr"/>
          <a:lstStyle/>
          <a:p>
            <a:pPr lvl="0" indent="0" algn="ctr">
              <a:lnSpc>
                <a:spcPct val="120000"/>
              </a:lnSpc>
            </a:pPr>
            <a:endParaRPr lang="zh-CN" altLang="en-US" sz="16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56323" name="矩形 15"/>
          <p:cNvSpPr/>
          <p:nvPr/>
        </p:nvSpPr>
        <p:spPr>
          <a:xfrm>
            <a:off x="757555" y="342900"/>
            <a:ext cx="7559675" cy="7258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>
              <a:lnSpc>
                <a:spcPct val="190000"/>
              </a:lnSpc>
            </a:pPr>
            <a:r>
              <a:rPr lang="zh-CN" altLang="en-US" sz="14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地域专利量分布情况：</a:t>
            </a: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专利分布地域分析，了解所分析技术全球领域发展状况。</a:t>
            </a:r>
          </a:p>
        </p:txBody>
      </p:sp>
      <p:sp>
        <p:nvSpPr>
          <p:cNvPr id="56325" name="圆角矩形 87045"/>
          <p:cNvSpPr/>
          <p:nvPr/>
        </p:nvSpPr>
        <p:spPr>
          <a:xfrm>
            <a:off x="542925" y="2900363"/>
            <a:ext cx="720725" cy="28733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spAutoFit/>
          </a:bodyPr>
          <a:lstStyle/>
          <a:p>
            <a:pPr lvl="0" indent="0" algn="ctr"/>
            <a:endParaRPr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圆角矩形 85004"/>
          <p:cNvSpPr/>
          <p:nvPr/>
        </p:nvSpPr>
        <p:spPr>
          <a:xfrm>
            <a:off x="542925" y="3301953"/>
            <a:ext cx="1457960" cy="25473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>
            <a:spAutoFit/>
          </a:bodyPr>
          <a:lstStyle/>
          <a:p>
            <a:pPr lvl="0" indent="0" algn="ctr"/>
            <a:endParaRPr sz="9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8041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椭圆 13"/>
          <p:cNvSpPr/>
          <p:nvPr/>
        </p:nvSpPr>
        <p:spPr>
          <a:xfrm>
            <a:off x="5578475" y="2351088"/>
            <a:ext cx="244475" cy="2444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120000"/>
              </a:lnSpc>
            </a:pPr>
            <a:endParaRPr lang="zh-CN" altLang="en-US" sz="16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57346" name="文本框 88066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47" name="椭圆 13"/>
          <p:cNvSpPr/>
          <p:nvPr/>
        </p:nvSpPr>
        <p:spPr>
          <a:xfrm>
            <a:off x="3378200" y="2351088"/>
            <a:ext cx="244475" cy="2444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wrap="square" anchor="ctr"/>
          <a:lstStyle/>
          <a:p>
            <a:pPr lvl="0" indent="0" algn="ctr">
              <a:lnSpc>
                <a:spcPct val="120000"/>
              </a:lnSpc>
            </a:pPr>
            <a:endParaRPr lang="zh-CN" altLang="en-US" sz="16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57348" name="矩形 15"/>
          <p:cNvSpPr/>
          <p:nvPr/>
        </p:nvSpPr>
        <p:spPr>
          <a:xfrm>
            <a:off x="757238" y="-23812"/>
            <a:ext cx="7559675" cy="17970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>
              <a:lnSpc>
                <a:spcPct val="190000"/>
              </a:lnSpc>
            </a:pPr>
            <a:r>
              <a:rPr lang="zh-CN" altLang="en-US" sz="14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主要优先权国家/组织的技术分布差异：</a:t>
            </a:r>
            <a:r>
              <a:rPr lang="zh-CN" altLang="en-US" sz="1400" dirty="0">
                <a:solidFill>
                  <a:schemeClr val="bg2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较前10位优先权国家/组织所申请专利对应的最相关的IPC号，可以了解各国的技术分布差异情况：在脑科学领域综合实力最强的国家是美国。中国的在脑科学领域的专利数量虽然较其他国家及组织多，但专利分布集中于某几个技术分支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55320" y="1680845"/>
            <a:ext cx="8111490" cy="4701540"/>
            <a:chOff x="1032" y="2647"/>
            <a:chExt cx="12774" cy="740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" y="2647"/>
              <a:ext cx="12775" cy="7405"/>
            </a:xfrm>
            <a:prstGeom prst="rect">
              <a:avLst/>
            </a:prstGeom>
          </p:spPr>
        </p:pic>
        <p:sp>
          <p:nvSpPr>
            <p:cNvPr id="57350" name="圆角矩形 88070"/>
            <p:cNvSpPr/>
            <p:nvPr/>
          </p:nvSpPr>
          <p:spPr>
            <a:xfrm>
              <a:off x="1518" y="6420"/>
              <a:ext cx="1133" cy="455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pPr lvl="0" indent="0" algn="ctr"/>
              <a:endParaRPr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351" name="圆角矩形 88071"/>
            <p:cNvSpPr/>
            <p:nvPr/>
          </p:nvSpPr>
          <p:spPr>
            <a:xfrm>
              <a:off x="1399" y="5289"/>
              <a:ext cx="1371" cy="643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>
              <a:spAutoFit/>
            </a:bodyPr>
            <a:lstStyle/>
            <a:p>
              <a:pPr lvl="0" indent="0" algn="ctr"/>
              <a:endParaRPr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352" name="圆角矩形 88072"/>
            <p:cNvSpPr/>
            <p:nvPr/>
          </p:nvSpPr>
          <p:spPr>
            <a:xfrm>
              <a:off x="11417" y="4486"/>
              <a:ext cx="2042" cy="648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>
              <a:spAutoFit/>
            </a:bodyPr>
            <a:lstStyle/>
            <a:p>
              <a:pPr lvl="0" indent="0" algn="ctr"/>
              <a:endParaRPr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21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 wrap="square" anchor="ctr"/>
          <a:lstStyle/>
          <a:p>
            <a:pPr lvl="0" indent="0"/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产品描述</a:t>
            </a:r>
          </a:p>
        </p:txBody>
      </p:sp>
      <p:sp>
        <p:nvSpPr>
          <p:cNvPr id="13314" name="文本框 7174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5" name="矩形 7175"/>
          <p:cNvSpPr/>
          <p:nvPr/>
        </p:nvSpPr>
        <p:spPr>
          <a:xfrm>
            <a:off x="-1587" y="2492375"/>
            <a:ext cx="9137650" cy="2520950"/>
          </a:xfrm>
          <a:prstGeom prst="rect">
            <a:avLst/>
          </a:prstGeom>
          <a:solidFill>
            <a:srgbClr val="CC3300"/>
          </a:solidFill>
          <a:ln w="9525">
            <a:noFill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矩形 7176"/>
          <p:cNvSpPr/>
          <p:nvPr/>
        </p:nvSpPr>
        <p:spPr>
          <a:xfrm>
            <a:off x="942975" y="2636838"/>
            <a:ext cx="7221538" cy="2372957"/>
          </a:xfrm>
          <a:prstGeom prst="rect">
            <a:avLst/>
          </a:prstGeom>
          <a:solidFill>
            <a:srgbClr val="CC33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hangingPunct="0">
              <a:lnSpc>
                <a:spcPct val="190000"/>
              </a:lnSpc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   《专利检索与分析系统》对专利数据进行结构化的加工与标引，提供专利检索、专利原文智能阅读以及专业数据的可视化分析、专利定制追踪功能，为</a:t>
            </a:r>
            <a:r>
              <a:rPr lang="zh-CN" altLang="en-US" dirty="0">
                <a:solidFill>
                  <a:schemeClr val="bg1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机构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及个人提供全面的专利服务。</a:t>
            </a:r>
          </a:p>
          <a:p>
            <a:pPr lvl="0" indent="0" algn="ctr" hangingPunct="0">
              <a:lnSpc>
                <a:spcPct val="190000"/>
              </a:lnSpc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pta.cnki.net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" y="1976755"/>
            <a:ext cx="8032115" cy="43154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09270" y="1943100"/>
            <a:ext cx="8013700" cy="4347845"/>
            <a:chOff x="819" y="3060"/>
            <a:chExt cx="12620" cy="684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" y="3113"/>
              <a:ext cx="12620" cy="6795"/>
            </a:xfrm>
            <a:prstGeom prst="rect">
              <a:avLst/>
            </a:prstGeom>
          </p:spPr>
        </p:pic>
        <p:sp>
          <p:nvSpPr>
            <p:cNvPr id="57350" name="圆角矩形 88070"/>
            <p:cNvSpPr/>
            <p:nvPr/>
          </p:nvSpPr>
          <p:spPr>
            <a:xfrm>
              <a:off x="1060" y="4203"/>
              <a:ext cx="1133" cy="455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spAutoFit/>
            </a:bodyPr>
            <a:lstStyle/>
            <a:p>
              <a:pPr lvl="0" indent="0" algn="ctr"/>
              <a:endParaRPr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351" name="圆角矩形 88071"/>
            <p:cNvSpPr/>
            <p:nvPr/>
          </p:nvSpPr>
          <p:spPr>
            <a:xfrm>
              <a:off x="7728" y="3060"/>
              <a:ext cx="852" cy="643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CC33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anchor="ctr">
              <a:spAutoFit/>
            </a:bodyPr>
            <a:lstStyle/>
            <a:p>
              <a:pPr lvl="0" indent="0" algn="ctr"/>
              <a:endParaRPr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7345" name="椭圆 13"/>
          <p:cNvSpPr/>
          <p:nvPr/>
        </p:nvSpPr>
        <p:spPr>
          <a:xfrm>
            <a:off x="5578475" y="2351088"/>
            <a:ext cx="244475" cy="2444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120000"/>
              </a:lnSpc>
            </a:pPr>
            <a:endParaRPr lang="zh-CN" altLang="en-US" sz="16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57346" name="文本框 88066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47" name="椭圆 13"/>
          <p:cNvSpPr/>
          <p:nvPr/>
        </p:nvSpPr>
        <p:spPr>
          <a:xfrm>
            <a:off x="3378200" y="2351088"/>
            <a:ext cx="244475" cy="2444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wrap="square" anchor="ctr"/>
          <a:lstStyle/>
          <a:p>
            <a:pPr lvl="0" indent="0" algn="ctr">
              <a:lnSpc>
                <a:spcPct val="120000"/>
              </a:lnSpc>
            </a:pPr>
            <a:endParaRPr lang="zh-CN" altLang="en-US" sz="16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57348" name="矩形 15"/>
          <p:cNvSpPr/>
          <p:nvPr/>
        </p:nvSpPr>
        <p:spPr>
          <a:xfrm>
            <a:off x="269240" y="-23495"/>
            <a:ext cx="8493760" cy="21780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 indent="0">
              <a:lnSpc>
                <a:spcPct val="190000"/>
              </a:lnSpc>
            </a:pPr>
            <a:r>
              <a:rPr lang="zh-CN" altLang="en-US" sz="14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面向企业的竞争分析（</a:t>
            </a:r>
            <a:r>
              <a:rPr lang="zh-CN" altLang="en-US" sz="14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+mn-ea"/>
              </a:rPr>
              <a:t>以脑科学领域诺华股份有限公司为例）</a:t>
            </a:r>
            <a:r>
              <a:rPr lang="zh-CN" altLang="en-US" sz="14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：竞争分析</a:t>
            </a:r>
            <a:r>
              <a:rPr lang="zh-CN" altLang="en-US" sz="1400" dirty="0">
                <a:solidFill>
                  <a:srgbClr val="CC3300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—企业名称，输入</a:t>
            </a:r>
            <a:r>
              <a:rPr lang="zh-CN" altLang="en-US" sz="1400" dirty="0">
                <a:solidFill>
                  <a:srgbClr val="CC3300"/>
                </a:solidFill>
                <a:ea typeface="微软雅黑" panose="020B0503020204020204" pitchFamily="2" charset="-122"/>
                <a:sym typeface="+mn-ea"/>
              </a:rPr>
              <a:t>诺华</a:t>
            </a:r>
            <a:r>
              <a:rPr lang="zh-CN" altLang="en-US" sz="14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+mn-ea"/>
              </a:rPr>
              <a:t>股份有限公司</a:t>
            </a:r>
            <a:r>
              <a:rPr lang="zh-CN" altLang="en-US" sz="1400" dirty="0">
                <a:solidFill>
                  <a:srgbClr val="CC3300"/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—分析—技术布局分析，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通过系统自动匹配的竞争公司所申请专利对应的最相关的IPC号，可以了解企业间的技术分布差异情况：在研究领域内综合实力最强的是诺华公司，但霍夫曼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-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拉罗奇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2" charset="-122"/>
                <a:sym typeface="+mn-ea"/>
              </a:rPr>
              <a:t>有限公司在沙纳霉素等很多技术点上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2" charset="0"/>
                <a:ea typeface="微软雅黑" panose="020B0503020204020204" pitchFamily="2" charset="-122"/>
                <a:sym typeface="宋体" panose="02010600030101010101" pitchFamily="2" charset="-122"/>
              </a:rPr>
              <a:t>较有明显优势。</a:t>
            </a:r>
          </a:p>
        </p:txBody>
      </p:sp>
    </p:spTree>
    <p:extLst>
      <p:ext uri="{BB962C8B-B14F-4D97-AF65-F5344CB8AC3E}">
        <p14:creationId xmlns:p14="http://schemas.microsoft.com/office/powerpoint/2010/main" val="323299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文本框 6"/>
          <p:cNvSpPr txBox="1"/>
          <p:nvPr/>
        </p:nvSpPr>
        <p:spPr>
          <a:xfrm>
            <a:off x="468313" y="2133600"/>
            <a:ext cx="3671887" cy="270843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en-US" altLang="x-none" sz="17000" b="1" dirty="0">
                <a:solidFill>
                  <a:srgbClr val="CC3300"/>
                </a:solidFill>
                <a:latin typeface="Arial Black" panose="020B0A04020102020204" pitchFamily="2" charset="0"/>
                <a:ea typeface="微软雅黑" panose="020B0503020204020204" pitchFamily="2" charset="-122"/>
              </a:rPr>
              <a:t>03</a:t>
            </a:r>
            <a:endParaRPr lang="en-US" altLang="zh-CN" sz="17000" b="1" dirty="0">
              <a:solidFill>
                <a:srgbClr val="CC3300"/>
              </a:solidFill>
              <a:latin typeface="Arial Black" panose="020B0A04020102020204" pitchFamily="2" charset="0"/>
              <a:ea typeface="微软雅黑" panose="020B0503020204020204" pitchFamily="2" charset="-122"/>
            </a:endParaRPr>
          </a:p>
        </p:txBody>
      </p:sp>
      <p:sp>
        <p:nvSpPr>
          <p:cNvPr id="58370" name="文本框 7"/>
          <p:cNvSpPr txBox="1"/>
          <p:nvPr/>
        </p:nvSpPr>
        <p:spPr>
          <a:xfrm>
            <a:off x="758825" y="3287713"/>
            <a:ext cx="3165475" cy="523220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en-US" altLang="x-none" sz="2800" b="1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PART </a:t>
            </a:r>
            <a:r>
              <a:rPr lang="en-US" altLang="zh-CN" sz="2800" b="1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THREE</a:t>
            </a:r>
          </a:p>
        </p:txBody>
      </p:sp>
      <p:sp>
        <p:nvSpPr>
          <p:cNvPr id="58371" name="文本框 29699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72" name="文本框 8"/>
          <p:cNvSpPr txBox="1"/>
          <p:nvPr/>
        </p:nvSpPr>
        <p:spPr>
          <a:xfrm>
            <a:off x="3887788" y="2782888"/>
            <a:ext cx="46624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28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使用入口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73" name="文本框 9"/>
          <p:cNvSpPr txBox="1"/>
          <p:nvPr/>
        </p:nvSpPr>
        <p:spPr>
          <a:xfrm>
            <a:off x="3887788" y="3470275"/>
            <a:ext cx="4645025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1400" dirty="0">
                <a:solidFill>
                  <a:srgbClr val="7F7F7F"/>
                </a:solidFill>
                <a:latin typeface="幼圆" panose="02010509060101010101" pitchFamily="1" charset="-122"/>
                <a:ea typeface="微软雅黑" panose="020B0503020204020204" pitchFamily="2" charset="-122"/>
              </a:rPr>
              <a:t>中心网站登录、网址直接登录</a:t>
            </a:r>
          </a:p>
        </p:txBody>
      </p:sp>
      <p:cxnSp>
        <p:nvCxnSpPr>
          <p:cNvPr id="58374" name="直接连接符 10"/>
          <p:cNvCxnSpPr/>
          <p:nvPr/>
        </p:nvCxnSpPr>
        <p:spPr>
          <a:xfrm>
            <a:off x="3970338" y="3394075"/>
            <a:ext cx="4608512" cy="0"/>
          </a:xfrm>
          <a:prstGeom prst="line">
            <a:avLst/>
          </a:prstGeom>
          <a:ln w="12700" cap="flat" cmpd="sng">
            <a:solidFill>
              <a:srgbClr val="DFDFDF"/>
            </a:solidFill>
            <a:prstDash val="solid"/>
            <a:miter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3735956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标题 1"/>
          <p:cNvSpPr>
            <a:spLocks noGrp="1"/>
          </p:cNvSpPr>
          <p:nvPr>
            <p:ph type="title" idx="4294967295"/>
          </p:nvPr>
        </p:nvSpPr>
        <p:spPr>
          <a:xfrm>
            <a:off x="628650" y="365125"/>
            <a:ext cx="7886700" cy="1325563"/>
          </a:xfrm>
        </p:spPr>
        <p:txBody>
          <a:bodyPr wrap="square" anchor="ctr"/>
          <a:lstStyle/>
          <a:p>
            <a:pPr lvl="0" indent="0"/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使用入口</a:t>
            </a:r>
            <a:endParaRPr lang="zh-CN" altLang="en-US" sz="3600" dirty="0">
              <a:solidFill>
                <a:schemeClr val="bg2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59396" name="椭圆 13"/>
          <p:cNvSpPr/>
          <p:nvPr/>
        </p:nvSpPr>
        <p:spPr>
          <a:xfrm>
            <a:off x="4470400" y="2925763"/>
            <a:ext cx="244475" cy="244475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ctr"/>
          <a:lstStyle/>
          <a:p>
            <a:pPr lvl="0" indent="0" algn="ctr">
              <a:lnSpc>
                <a:spcPct val="120000"/>
              </a:lnSpc>
            </a:pPr>
            <a:endParaRPr lang="zh-CN" altLang="en-US" sz="1600" dirty="0">
              <a:solidFill>
                <a:srgbClr val="FFFFFF"/>
              </a:solidFill>
              <a:latin typeface="Arial" panose="020B0604020202020204" pitchFamily="34" charset="0"/>
              <a:ea typeface="幼圆" panose="02010509060101010101" pitchFamily="1" charset="-122"/>
            </a:endParaRPr>
          </a:p>
        </p:txBody>
      </p:sp>
      <p:sp>
        <p:nvSpPr>
          <p:cNvPr id="59399" name="文本框 30731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3" y="2564903"/>
            <a:ext cx="7486088" cy="358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5"/>
          <p:cNvSpPr/>
          <p:nvPr/>
        </p:nvSpPr>
        <p:spPr>
          <a:xfrm>
            <a:off x="174307" y="1340768"/>
            <a:ext cx="8277225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>
              <a:lnSpc>
                <a:spcPct val="170000"/>
              </a:lnSpc>
            </a:pPr>
            <a:r>
              <a:rPr lang="zh-CN" altLang="en-US" sz="1600" dirty="0">
                <a:solidFill>
                  <a:srgbClr val="CC3300"/>
                </a:solidFill>
                <a:ea typeface="微软雅黑" panose="020B0503020204020204" pitchFamily="2" charset="-122"/>
              </a:rPr>
              <a:t>网址</a:t>
            </a:r>
            <a:r>
              <a:rPr lang="zh-CN" altLang="en-US" sz="1600" dirty="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：</a:t>
            </a:r>
            <a:r>
              <a:rPr lang="en-US" altLang="zh-CN" sz="1600" dirty="0">
                <a:solidFill>
                  <a:srgbClr val="CC3300"/>
                </a:solidFill>
                <a:ea typeface="微软雅黑" panose="020B0503020204020204" pitchFamily="2" charset="-122"/>
              </a:rPr>
              <a:t>http://pta.cnki.net/</a:t>
            </a:r>
            <a:endParaRPr lang="zh-CN" altLang="en-US" sz="1600" dirty="0">
              <a:solidFill>
                <a:schemeClr val="bg2"/>
              </a:solidFill>
              <a:latin typeface="Calibri" panose="020F0502020204030204" pitchFamily="2" charset="0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矩形 15"/>
          <p:cNvSpPr/>
          <p:nvPr/>
        </p:nvSpPr>
        <p:spPr>
          <a:xfrm>
            <a:off x="174307" y="1783465"/>
            <a:ext cx="8277225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lvl="0">
              <a:lnSpc>
                <a:spcPct val="170000"/>
              </a:lnSpc>
            </a:pPr>
            <a:r>
              <a:rPr lang="zh-CN" altLang="en-US" sz="1600" dirty="0">
                <a:solidFill>
                  <a:srgbClr val="CC3300"/>
                </a:solidFill>
                <a:ea typeface="微软雅黑" panose="020B0503020204020204" pitchFamily="2" charset="-122"/>
                <a:sym typeface="宋体" panose="02010600030101010101" pitchFamily="2" charset="-122"/>
              </a:rPr>
              <a:t>中心网站登录</a:t>
            </a:r>
            <a:endParaRPr lang="zh-CN" altLang="en-US" sz="1600" dirty="0">
              <a:solidFill>
                <a:schemeClr val="bg2"/>
              </a:solidFill>
              <a:latin typeface="Calibri" panose="020F0502020204030204" pitchFamily="2" charset="0"/>
              <a:ea typeface="微软雅黑" panose="020B0503020204020204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6694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Box 1"/>
          <p:cNvSpPr txBox="1"/>
          <p:nvPr/>
        </p:nvSpPr>
        <p:spPr>
          <a:xfrm>
            <a:off x="2743200" y="2816225"/>
            <a:ext cx="3306763" cy="1016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x-none" sz="6000" dirty="0">
                <a:solidFill>
                  <a:srgbClr val="C00000"/>
                </a:solidFill>
                <a:latin typeface="Arial" panose="020B0604020202020204" pitchFamily="34" charset="0"/>
                <a:ea typeface="Kozuka Gothic Pr6N B" pitchFamily="2" charset="-128"/>
              </a:rPr>
              <a:t>THANKS</a:t>
            </a:r>
          </a:p>
        </p:txBody>
      </p:sp>
      <p:sp>
        <p:nvSpPr>
          <p:cNvPr id="61442" name="TextBox 8"/>
          <p:cNvSpPr txBox="1"/>
          <p:nvPr/>
        </p:nvSpPr>
        <p:spPr>
          <a:xfrm>
            <a:off x="3130550" y="3732213"/>
            <a:ext cx="2455863" cy="3667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dist"/>
            <a:r>
              <a:rPr lang="zh-CN" altLang="en-US" dirty="0">
                <a:solidFill>
                  <a:schemeClr val="bg2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专利检索与分析系统</a:t>
            </a:r>
          </a:p>
        </p:txBody>
      </p:sp>
      <p:sp>
        <p:nvSpPr>
          <p:cNvPr id="61443" name="TextBox 8"/>
          <p:cNvSpPr txBox="1"/>
          <p:nvPr/>
        </p:nvSpPr>
        <p:spPr>
          <a:xfrm>
            <a:off x="3168650" y="4259263"/>
            <a:ext cx="24558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dirty="0">
                <a:solidFill>
                  <a:schemeClr val="bg2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孙瑶</a:t>
            </a:r>
          </a:p>
        </p:txBody>
      </p:sp>
      <p:sp>
        <p:nvSpPr>
          <p:cNvPr id="2" name="TextBox 8"/>
          <p:cNvSpPr txBox="1"/>
          <p:nvPr/>
        </p:nvSpPr>
        <p:spPr>
          <a:xfrm>
            <a:off x="2020093" y="4855210"/>
            <a:ext cx="475297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en-US" altLang="zh-CN" dirty="0">
                <a:solidFill>
                  <a:schemeClr val="bg2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 </a:t>
            </a:r>
            <a:r>
              <a:rPr lang="zh-CN" altLang="en-US" dirty="0">
                <a:solidFill>
                  <a:schemeClr val="bg2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电话：</a:t>
            </a:r>
            <a:r>
              <a:rPr lang="en-US" altLang="zh-CN" dirty="0">
                <a:solidFill>
                  <a:schemeClr val="bg2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13263552099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72F95EC-0416-42CB-B353-05C686562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231" y="4907111"/>
            <a:ext cx="1905165" cy="19508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175"/>
          <p:cNvSpPr/>
          <p:nvPr/>
        </p:nvSpPr>
        <p:spPr>
          <a:xfrm>
            <a:off x="395536" y="1124744"/>
            <a:ext cx="2633100" cy="1008113"/>
          </a:xfrm>
          <a:prstGeom prst="rect">
            <a:avLst/>
          </a:prstGeom>
          <a:solidFill>
            <a:srgbClr val="CC3300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 txBox="1"/>
          <p:nvPr/>
        </p:nvSpPr>
        <p:spPr>
          <a:xfrm>
            <a:off x="431486" y="1124745"/>
            <a:ext cx="2597150" cy="908685"/>
          </a:xfrm>
        </p:spPr>
        <p:txBody>
          <a:bodyPr wrap="square" anchor="ctr"/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产品定位</a:t>
            </a:r>
            <a:endParaRPr lang="en-US" altLang="zh-CN" sz="36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5" name="矩形 7175"/>
          <p:cNvSpPr/>
          <p:nvPr/>
        </p:nvSpPr>
        <p:spPr>
          <a:xfrm>
            <a:off x="414627" y="3427870"/>
            <a:ext cx="8496944" cy="45719"/>
          </a:xfrm>
          <a:prstGeom prst="rect">
            <a:avLst/>
          </a:prstGeom>
          <a:solidFill>
            <a:srgbClr val="CC3300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7175"/>
          <p:cNvSpPr/>
          <p:nvPr/>
        </p:nvSpPr>
        <p:spPr>
          <a:xfrm>
            <a:off x="395536" y="4509119"/>
            <a:ext cx="2633100" cy="1008113"/>
          </a:xfrm>
          <a:prstGeom prst="rect">
            <a:avLst/>
          </a:prstGeom>
          <a:solidFill>
            <a:srgbClr val="CC3300"/>
          </a:solidFill>
          <a:ln w="9525">
            <a:noFill/>
          </a:ln>
        </p:spPr>
        <p:txBody>
          <a:bodyPr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431486" y="4509120"/>
            <a:ext cx="2597150" cy="908685"/>
          </a:xfrm>
        </p:spPr>
        <p:txBody>
          <a:bodyPr wrap="square" anchor="ctr"/>
          <a:lstStyle>
            <a:lvl1pPr marL="0" lvl="0" indent="0" algn="ctr" defTabSz="91440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FontTx/>
            </a:pPr>
            <a:r>
              <a:rPr lang="zh-CN" altLang="zh-CN" sz="3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功能模块</a:t>
            </a:r>
          </a:p>
        </p:txBody>
      </p:sp>
      <p:sp>
        <p:nvSpPr>
          <p:cNvPr id="11" name="矩形 15"/>
          <p:cNvSpPr/>
          <p:nvPr/>
        </p:nvSpPr>
        <p:spPr>
          <a:xfrm>
            <a:off x="3348444" y="332657"/>
            <a:ext cx="5615538" cy="25922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>
              <a:lnSpc>
                <a:spcPct val="160000"/>
              </a:lnSpc>
            </a:pPr>
            <a:r>
              <a:rPr lang="zh-CN" altLang="en-US" sz="1600" dirty="0">
                <a:ea typeface="微软雅黑" panose="020B0503020204020204" pitchFamily="2" charset="-122"/>
                <a:cs typeface="+mn-ea"/>
                <a:sym typeface="Arial" panose="020B0604020202020204" pitchFamily="34" charset="0"/>
              </a:rPr>
              <a:t>聚焦知识产权创新、科技成果转化；</a:t>
            </a:r>
            <a:endParaRPr lang="zh-CN" altLang="en-US" sz="1600" dirty="0">
              <a:solidFill>
                <a:schemeClr val="bg1"/>
              </a:solidFill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lvl="0">
              <a:lnSpc>
                <a:spcPct val="160000"/>
              </a:lnSpc>
            </a:pPr>
            <a:r>
              <a:rPr lang="zh-CN" altLang="en-US" sz="1600" dirty="0">
                <a:ea typeface="微软雅黑" panose="020B0503020204020204" pitchFamily="2" charset="-122"/>
              </a:rPr>
              <a:t>基于专利</a:t>
            </a:r>
            <a:r>
              <a:rPr lang="en-US" altLang="zh-CN" sz="1600" dirty="0">
                <a:ea typeface="微软雅黑" panose="020B0503020204020204" pitchFamily="2" charset="-122"/>
              </a:rPr>
              <a:t>XML</a:t>
            </a:r>
            <a:r>
              <a:rPr lang="zh-CN" altLang="en-US" sz="1600" dirty="0">
                <a:ea typeface="微软雅黑" panose="020B0503020204020204" pitchFamily="2" charset="-122"/>
              </a:rPr>
              <a:t>数据进行深度加工和主题词标引；</a:t>
            </a:r>
            <a:endParaRPr lang="en-US" altLang="zh-CN" sz="1600" dirty="0">
              <a:ea typeface="微软雅黑" panose="020B0503020204020204" pitchFamily="2" charset="-122"/>
            </a:endParaRPr>
          </a:p>
          <a:p>
            <a:pPr lvl="0">
              <a:lnSpc>
                <a:spcPct val="160000"/>
              </a:lnSpc>
            </a:pPr>
            <a:r>
              <a:rPr lang="zh-CN" altLang="en-US" sz="1600" dirty="0">
                <a:ea typeface="微软雅黑" panose="020B0503020204020204" pitchFamily="2" charset="-122"/>
              </a:rPr>
              <a:t>提供检索、</a:t>
            </a:r>
            <a:r>
              <a:rPr lang="zh-CN" altLang="en-US" sz="1600" dirty="0">
                <a:ea typeface="微软雅黑" panose="020B0503020204020204" pitchFamily="2" charset="-122"/>
                <a:sym typeface="+mn-ea"/>
              </a:rPr>
              <a:t>符合专业用户的</a:t>
            </a:r>
            <a:r>
              <a:rPr lang="zh-CN" altLang="en-US" sz="1600" dirty="0">
                <a:ea typeface="微软雅黑" panose="020B0503020204020204" pitchFamily="2" charset="-122"/>
              </a:rPr>
              <a:t>检索式、图片等检索方式；</a:t>
            </a:r>
            <a:endParaRPr lang="en-US" altLang="zh-CN" sz="1600" dirty="0">
              <a:ea typeface="微软雅黑" panose="020B0503020204020204" pitchFamily="2" charset="-122"/>
            </a:endParaRPr>
          </a:p>
          <a:p>
            <a:pPr lvl="0">
              <a:lnSpc>
                <a:spcPct val="160000"/>
              </a:lnSpc>
            </a:pPr>
            <a:r>
              <a:rPr lang="zh-CN" altLang="en-US" sz="1600" dirty="0">
                <a:ea typeface="微软雅黑" panose="020B0503020204020204" pitchFamily="2" charset="-122"/>
              </a:rPr>
              <a:t>提供原文智能阅读、多语种、多格式文件下载；</a:t>
            </a:r>
            <a:endParaRPr lang="en-US" altLang="zh-CN" sz="1600" dirty="0">
              <a:ea typeface="微软雅黑" panose="020B0503020204020204" pitchFamily="2" charset="-122"/>
            </a:endParaRPr>
          </a:p>
          <a:p>
            <a:pPr lvl="0">
              <a:lnSpc>
                <a:spcPct val="160000"/>
              </a:lnSpc>
            </a:pPr>
            <a:r>
              <a:rPr lang="zh-CN" altLang="en-US" sz="1600" dirty="0">
                <a:ea typeface="微软雅黑" panose="020B0503020204020204" pitchFamily="2" charset="-122"/>
              </a:rPr>
              <a:t>基于检索结果的数据重组与可视化分析；</a:t>
            </a:r>
            <a:endParaRPr lang="en-US" altLang="zh-CN" sz="1600" dirty="0">
              <a:ea typeface="微软雅黑" panose="020B0503020204020204" pitchFamily="2" charset="-122"/>
            </a:endParaRPr>
          </a:p>
          <a:p>
            <a:pPr lvl="0">
              <a:lnSpc>
                <a:spcPct val="160000"/>
              </a:lnSpc>
            </a:pPr>
            <a:r>
              <a:rPr lang="zh-CN" altLang="en-US" sz="1600" dirty="0">
                <a:ea typeface="微软雅黑" panose="020B0503020204020204" pitchFamily="2" charset="-122"/>
              </a:rPr>
              <a:t>企业动态与专利追踪功能；</a:t>
            </a:r>
            <a:endParaRPr lang="en-US" altLang="zh-CN" sz="1600" dirty="0">
              <a:ea typeface="微软雅黑" panose="020B0503020204020204" pitchFamily="2" charset="-122"/>
            </a:endParaRPr>
          </a:p>
          <a:p>
            <a:pPr lvl="0">
              <a:lnSpc>
                <a:spcPct val="160000"/>
              </a:lnSpc>
            </a:pPr>
            <a:r>
              <a:rPr lang="zh-CN" altLang="en-US" sz="1600" dirty="0">
                <a:ea typeface="微软雅黑" panose="020B0503020204020204" pitchFamily="2" charset="-122"/>
              </a:rPr>
              <a:t>为专利审查机构、申报单位提供专业、便捷的知识服务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2" charset="-122"/>
            </a:endParaRPr>
          </a:p>
        </p:txBody>
      </p:sp>
      <p:sp>
        <p:nvSpPr>
          <p:cNvPr id="17416" name="圆角矩形 11265"/>
          <p:cNvSpPr/>
          <p:nvPr/>
        </p:nvSpPr>
        <p:spPr>
          <a:xfrm>
            <a:off x="3474085" y="4130675"/>
            <a:ext cx="5107940" cy="4603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 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专利数据</a:t>
            </a:r>
          </a:p>
        </p:txBody>
      </p:sp>
      <p:sp>
        <p:nvSpPr>
          <p:cNvPr id="17418" name="圆角矩形 11269"/>
          <p:cNvSpPr/>
          <p:nvPr/>
        </p:nvSpPr>
        <p:spPr>
          <a:xfrm>
            <a:off x="3474085" y="5407025"/>
            <a:ext cx="5107940" cy="4603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专利阅读</a:t>
            </a:r>
          </a:p>
        </p:txBody>
      </p:sp>
      <p:sp>
        <p:nvSpPr>
          <p:cNvPr id="3" name="圆角矩形 11277"/>
          <p:cNvSpPr/>
          <p:nvPr/>
        </p:nvSpPr>
        <p:spPr>
          <a:xfrm>
            <a:off x="3474085" y="4773930"/>
            <a:ext cx="1604010" cy="4603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圆角矩形 11277"/>
          <p:cNvSpPr/>
          <p:nvPr/>
        </p:nvSpPr>
        <p:spPr>
          <a:xfrm>
            <a:off x="5233035" y="4773930"/>
            <a:ext cx="1692275" cy="4603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专利分析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11277"/>
          <p:cNvSpPr/>
          <p:nvPr/>
        </p:nvSpPr>
        <p:spPr>
          <a:xfrm>
            <a:off x="7087235" y="4773930"/>
            <a:ext cx="1496060" cy="4603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专利跟踪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509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681831" y="44624"/>
            <a:ext cx="7886700" cy="1325563"/>
          </a:xfrm>
        </p:spPr>
        <p:txBody>
          <a:bodyPr wrap="square" anchor="ctr"/>
          <a:lstStyle/>
          <a:p>
            <a:pPr lvl="0" indent="0"/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数据资源</a:t>
            </a:r>
          </a:p>
        </p:txBody>
      </p:sp>
      <p:sp>
        <p:nvSpPr>
          <p:cNvPr id="14338" name="矩形 15"/>
          <p:cNvSpPr/>
          <p:nvPr/>
        </p:nvSpPr>
        <p:spPr>
          <a:xfrm>
            <a:off x="2303145" y="1553210"/>
            <a:ext cx="6684010" cy="325183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>
              <a:lnSpc>
                <a:spcPct val="1800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全文数据：</a:t>
            </a:r>
          </a:p>
          <a:p>
            <a:pPr marL="285750" lvl="0" indent="-285750">
              <a:lnSpc>
                <a:spcPct val="180000"/>
              </a:lnSpc>
              <a:buFont typeface="Wingdings" panose="05000000000000000000" charset="0"/>
              <a:buChar char=""/>
            </a:pP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自1985年在中国申请的所有国内外发明专利、外观设计专利、实用新型专利共174</a:t>
            </a:r>
            <a:r>
              <a:rPr lang="en-US" altLang="zh-CN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8</a:t>
            </a: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万条；更新至201</a:t>
            </a:r>
            <a:r>
              <a:rPr lang="en-US" altLang="zh-CN" sz="1400" dirty="0">
                <a:solidFill>
                  <a:schemeClr val="bg2"/>
                </a:solidFill>
                <a:ea typeface="微软雅黑" panose="020B0503020204020204" pitchFamily="2" charset="-122"/>
              </a:rPr>
              <a:t>8</a:t>
            </a: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.</a:t>
            </a:r>
            <a:r>
              <a:rPr lang="en-US" altLang="zh-CN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05</a:t>
            </a: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，每年新增专利约200万项)；</a:t>
            </a:r>
          </a:p>
          <a:p>
            <a:pPr marL="285750" lvl="0" indent="-285750">
              <a:lnSpc>
                <a:spcPct val="180000"/>
              </a:lnSpc>
              <a:buFont typeface="Wingdings" panose="05000000000000000000" charset="0"/>
              <a:buChar char=""/>
            </a:pP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美国专利</a:t>
            </a:r>
            <a:r>
              <a:rPr lang="en-US" altLang="zh-CN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732</a:t>
            </a: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万条；更新</a:t>
            </a:r>
            <a:r>
              <a:rPr lang="zh-CN" altLang="en-US" sz="1400" dirty="0">
                <a:solidFill>
                  <a:schemeClr val="bg2"/>
                </a:solidFill>
                <a:ea typeface="微软雅黑" panose="020B0503020204020204" pitchFamily="2" charset="-122"/>
              </a:rPr>
              <a:t>至201</a:t>
            </a:r>
            <a:r>
              <a:rPr lang="en-US" altLang="zh-CN" sz="1400" dirty="0">
                <a:solidFill>
                  <a:schemeClr val="bg2"/>
                </a:solidFill>
                <a:ea typeface="微软雅黑" panose="020B0503020204020204" pitchFamily="2" charset="-122"/>
              </a:rPr>
              <a:t>8</a:t>
            </a:r>
            <a:r>
              <a:rPr lang="zh-CN" altLang="en-US" sz="1400" dirty="0">
                <a:solidFill>
                  <a:schemeClr val="bg2"/>
                </a:solidFill>
                <a:ea typeface="微软雅黑" panose="020B0503020204020204" pitchFamily="2" charset="-122"/>
              </a:rPr>
              <a:t>.</a:t>
            </a:r>
            <a:r>
              <a:rPr lang="en-US" altLang="zh-CN" sz="1400" dirty="0">
                <a:solidFill>
                  <a:schemeClr val="bg2"/>
                </a:solidFill>
                <a:ea typeface="微软雅黑" panose="020B0503020204020204" pitchFamily="2" charset="-122"/>
              </a:rPr>
              <a:t>05 </a:t>
            </a: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；</a:t>
            </a:r>
          </a:p>
          <a:p>
            <a:pPr marL="285750" lvl="0" indent="-285750">
              <a:lnSpc>
                <a:spcPct val="180000"/>
              </a:lnSpc>
              <a:buFont typeface="Wingdings" panose="05000000000000000000" charset="0"/>
              <a:buChar char=""/>
            </a:pP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日本、英国、德国、法国、瑞士、世界知识产权组织、欧洲专利局全文；</a:t>
            </a:r>
          </a:p>
          <a:p>
            <a:pPr lvl="0">
              <a:lnSpc>
                <a:spcPct val="180000"/>
              </a:lnSpc>
              <a:buFont typeface="Wingdings" panose="05000000000000000000" charset="0"/>
            </a:pP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     （</a:t>
            </a:r>
            <a:r>
              <a:rPr lang="zh-CN" altLang="en-US" sz="1400" dirty="0">
                <a:solidFill>
                  <a:schemeClr val="bg2"/>
                </a:solidFill>
                <a:ea typeface="微软雅黑" panose="020B0503020204020204" pitchFamily="2" charset="-122"/>
              </a:rPr>
              <a:t>至201</a:t>
            </a:r>
            <a:r>
              <a:rPr lang="en-US" altLang="zh-CN" sz="1400" dirty="0">
                <a:solidFill>
                  <a:schemeClr val="bg2"/>
                </a:solidFill>
                <a:ea typeface="微软雅黑" panose="020B0503020204020204" pitchFamily="2" charset="-122"/>
              </a:rPr>
              <a:t>8</a:t>
            </a:r>
            <a:r>
              <a:rPr lang="zh-CN" altLang="en-US" sz="1400" dirty="0">
                <a:solidFill>
                  <a:schemeClr val="bg2"/>
                </a:solidFill>
                <a:ea typeface="微软雅黑" panose="020B0503020204020204" pitchFamily="2" charset="-122"/>
              </a:rPr>
              <a:t>.</a:t>
            </a:r>
            <a:r>
              <a:rPr lang="en-US" altLang="zh-CN" sz="1400" dirty="0">
                <a:solidFill>
                  <a:schemeClr val="bg2"/>
                </a:solidFill>
                <a:ea typeface="微软雅黑" panose="020B0503020204020204" pitchFamily="2" charset="-122"/>
              </a:rPr>
              <a:t>05 </a:t>
            </a: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，已发布近</a:t>
            </a:r>
            <a:r>
              <a:rPr lang="en-US" altLang="zh-CN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10</a:t>
            </a: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年</a:t>
            </a:r>
            <a:r>
              <a:rPr lang="zh-CN" altLang="en-US" sz="1400" dirty="0">
                <a:solidFill>
                  <a:schemeClr val="bg2"/>
                </a:solidFill>
                <a:ea typeface="微软雅黑" panose="020B0503020204020204" pitchFamily="2" charset="-122"/>
                <a:sym typeface="+mn-ea"/>
              </a:rPr>
              <a:t>共</a:t>
            </a:r>
            <a:r>
              <a:rPr lang="en-US" sz="1400" dirty="0">
                <a:solidFill>
                  <a:schemeClr val="bg2"/>
                </a:solidFill>
                <a:ea typeface="微软雅黑" panose="020B0503020204020204" pitchFamily="2" charset="-122"/>
                <a:sym typeface="+mn-ea"/>
              </a:rPr>
              <a:t>1285</a:t>
            </a:r>
            <a:r>
              <a:rPr lang="zh-CN" altLang="en-US" sz="1400" dirty="0">
                <a:solidFill>
                  <a:schemeClr val="bg2"/>
                </a:solidFill>
                <a:ea typeface="微软雅黑" panose="020B0503020204020204" pitchFamily="2" charset="-122"/>
                <a:sym typeface="+mn-ea"/>
              </a:rPr>
              <a:t>万条</a:t>
            </a: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）</a:t>
            </a:r>
          </a:p>
          <a:p>
            <a:pPr lvl="0" indent="0">
              <a:lnSpc>
                <a:spcPct val="1800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t>题录数据：（</a:t>
            </a:r>
            <a:r>
              <a:rPr lang="en-US" altLang="zh-CN" sz="1400" dirty="0">
                <a:solidFill>
                  <a:srgbClr val="FF0000"/>
                </a:solidFill>
                <a:ea typeface="微软雅黑" panose="020B0503020204020204" pitchFamily="2" charset="-122"/>
                <a:cs typeface="+mn-ea"/>
                <a:sym typeface="+mn-ea"/>
              </a:rPr>
              <a:t>共</a:t>
            </a:r>
            <a:r>
              <a:rPr lang="en-US" altLang="zh-CN" sz="1400" dirty="0">
                <a:solidFill>
                  <a:srgbClr val="FF0000"/>
                </a:solidFill>
                <a:ea typeface="微软雅黑" panose="020B0503020204020204" pitchFamily="2" charset="-122"/>
                <a:sym typeface="+mn-ea"/>
              </a:rPr>
              <a:t>675</a:t>
            </a:r>
            <a:r>
              <a:rPr lang="zh-CN" altLang="en-US" sz="1400" dirty="0">
                <a:solidFill>
                  <a:srgbClr val="FF0000"/>
                </a:solidFill>
                <a:ea typeface="微软雅黑" panose="020B0503020204020204" pitchFamily="2" charset="-122"/>
                <a:sym typeface="+mn-ea"/>
              </a:rPr>
              <a:t>万条</a:t>
            </a:r>
            <a:r>
              <a:rPr lang="zh-CN" altLang="en-US" sz="1400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t>）</a:t>
            </a:r>
          </a:p>
          <a:p>
            <a:pPr lvl="0" indent="0">
              <a:lnSpc>
                <a:spcPct val="180000"/>
              </a:lnSpc>
            </a:pP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俄罗斯、韩国、加拿大、澳大利亚、中国香港及中国台湾地区十国两组织两地区的</a:t>
            </a: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t>专利题录数据。</a:t>
            </a:r>
            <a:endParaRPr lang="en-US" altLang="zh-CN" sz="14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2" charset="-122"/>
              <a:cs typeface="+mn-ea"/>
            </a:endParaRPr>
          </a:p>
          <a:p>
            <a:pPr lvl="0" indent="0">
              <a:lnSpc>
                <a:spcPct val="180000"/>
              </a:lnSpc>
            </a:pPr>
            <a:r>
              <a:rPr lang="zh-CN" altLang="en-US" sz="1400" dirty="0">
                <a:solidFill>
                  <a:schemeClr val="bg2"/>
                </a:solidFill>
                <a:ea typeface="微软雅黑" panose="020B0503020204020204" pitchFamily="2" charset="-122"/>
                <a:cs typeface="+mn-ea"/>
              </a:rPr>
              <a:t>半月更新</a:t>
            </a:r>
            <a:endParaRPr lang="en-US" altLang="zh-CN" sz="1400" dirty="0">
              <a:solidFill>
                <a:schemeClr val="bg2"/>
              </a:solidFill>
              <a:ea typeface="微软雅黑" panose="020B0503020204020204" pitchFamily="2" charset="-122"/>
              <a:cs typeface="+mn-ea"/>
            </a:endParaRPr>
          </a:p>
          <a:p>
            <a:pPr lvl="0" indent="0">
              <a:lnSpc>
                <a:spcPct val="180000"/>
              </a:lnSpc>
            </a:pPr>
            <a:endParaRPr lang="zh-CN" altLang="en-US" sz="1400" dirty="0">
              <a:solidFill>
                <a:schemeClr val="bg2"/>
              </a:solidFill>
              <a:latin typeface="Arial" panose="020B0604020202020204" pitchFamily="34" charset="0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14339" name="矩形 8195"/>
          <p:cNvSpPr/>
          <p:nvPr/>
        </p:nvSpPr>
        <p:spPr>
          <a:xfrm>
            <a:off x="539750" y="1196752"/>
            <a:ext cx="1563688" cy="365125"/>
          </a:xfrm>
          <a:prstGeom prst="rect">
            <a:avLst/>
          </a:prstGeom>
          <a:solidFill>
            <a:srgbClr val="CC33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专利文献</a:t>
            </a:r>
          </a:p>
        </p:txBody>
      </p:sp>
      <p:sp>
        <p:nvSpPr>
          <p:cNvPr id="14340" name="矩形 8196"/>
          <p:cNvSpPr/>
          <p:nvPr/>
        </p:nvSpPr>
        <p:spPr>
          <a:xfrm>
            <a:off x="539750" y="4938078"/>
            <a:ext cx="1584325" cy="365125"/>
          </a:xfrm>
          <a:prstGeom prst="rect">
            <a:avLst/>
          </a:prstGeom>
          <a:solidFill>
            <a:srgbClr val="CC33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学术文献</a:t>
            </a:r>
          </a:p>
        </p:txBody>
      </p:sp>
      <p:sp>
        <p:nvSpPr>
          <p:cNvPr id="14341" name="矩形 8197"/>
          <p:cNvSpPr/>
          <p:nvPr/>
        </p:nvSpPr>
        <p:spPr>
          <a:xfrm>
            <a:off x="539750" y="5637213"/>
            <a:ext cx="1584325" cy="366712"/>
          </a:xfrm>
          <a:prstGeom prst="rect">
            <a:avLst/>
          </a:prstGeom>
          <a:solidFill>
            <a:srgbClr val="CC33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外部资源</a:t>
            </a:r>
          </a:p>
        </p:txBody>
      </p:sp>
      <p:sp>
        <p:nvSpPr>
          <p:cNvPr id="14342" name="矩形 15"/>
          <p:cNvSpPr/>
          <p:nvPr/>
        </p:nvSpPr>
        <p:spPr>
          <a:xfrm>
            <a:off x="2303145" y="4866640"/>
            <a:ext cx="6381750" cy="3657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marL="1905" lvl="0" indent="-1905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学术期刊、学位论文、会议论文，共计约</a:t>
            </a:r>
            <a:r>
              <a:rPr lang="en-US" altLang="zh-CN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5600</a:t>
            </a: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万篇。（截止</a:t>
            </a:r>
            <a:r>
              <a:rPr lang="en-US" altLang="zh-CN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2017.09</a:t>
            </a: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）</a:t>
            </a:r>
          </a:p>
        </p:txBody>
      </p:sp>
      <p:sp>
        <p:nvSpPr>
          <p:cNvPr id="14343" name="矩形 15"/>
          <p:cNvSpPr/>
          <p:nvPr/>
        </p:nvSpPr>
        <p:spPr>
          <a:xfrm>
            <a:off x="2303145" y="5449570"/>
            <a:ext cx="6091555" cy="7416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lstStyle/>
          <a:p>
            <a:pPr marL="1905" lvl="0" indent="-1905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中国专利事务数据(</a:t>
            </a:r>
            <a:r>
              <a:rPr lang="en-US" altLang="zh-CN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2639</a:t>
            </a:r>
            <a:r>
              <a:rPr lang="zh-CN" altLang="en-US" sz="1400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万条，年更新约400万条)、专利复审案件(7万条，年更新2万条)、专利侵权案例(近1万条，年更新约4000条)</a:t>
            </a:r>
          </a:p>
        </p:txBody>
      </p:sp>
      <p:sp>
        <p:nvSpPr>
          <p:cNvPr id="14344" name="文本框 8200"/>
          <p:cNvSpPr txBox="1"/>
          <p:nvPr/>
        </p:nvSpPr>
        <p:spPr>
          <a:xfrm>
            <a:off x="3419475" y="6454775"/>
            <a:ext cx="2411413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/>
            <a:r>
              <a:rPr lang="zh-CN" altLang="en-US" dirty="0">
                <a:solidFill>
                  <a:schemeClr val="bg2"/>
                </a:solidFill>
                <a:latin typeface="Arial" panose="020B0604020202020204" pitchFamily="34" charset="0"/>
                <a:ea typeface="微软雅黑" panose="020B0503020204020204" pitchFamily="2" charset="-122"/>
              </a:rPr>
              <a:t>专利检索与分析系统                                                                                            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5" name="矩形 8201"/>
          <p:cNvSpPr/>
          <p:nvPr/>
        </p:nvSpPr>
        <p:spPr>
          <a:xfrm>
            <a:off x="323850" y="1196752"/>
            <a:ext cx="141288" cy="365125"/>
          </a:xfrm>
          <a:prstGeom prst="rect">
            <a:avLst/>
          </a:prstGeom>
          <a:solidFill>
            <a:srgbClr val="CC33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4346" name="矩形 8202"/>
          <p:cNvSpPr/>
          <p:nvPr/>
        </p:nvSpPr>
        <p:spPr>
          <a:xfrm>
            <a:off x="323850" y="4938078"/>
            <a:ext cx="141288" cy="365125"/>
          </a:xfrm>
          <a:prstGeom prst="rect">
            <a:avLst/>
          </a:prstGeom>
          <a:solidFill>
            <a:srgbClr val="CC33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4347" name="矩形 8203"/>
          <p:cNvSpPr/>
          <p:nvPr/>
        </p:nvSpPr>
        <p:spPr>
          <a:xfrm>
            <a:off x="323850" y="5637213"/>
            <a:ext cx="141288" cy="366712"/>
          </a:xfrm>
          <a:prstGeom prst="rect">
            <a:avLst/>
          </a:prstGeom>
          <a:solidFill>
            <a:srgbClr val="CC33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/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0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5" y="708025"/>
            <a:ext cx="8896985" cy="4759325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840923" y="3794760"/>
            <a:ext cx="3165475" cy="8167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申请号批量上传、</a:t>
            </a:r>
            <a:r>
              <a:rPr lang="en-US" altLang="zh-CN" sz="160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IPC</a:t>
            </a:r>
            <a:r>
              <a:rPr lang="zh-CN" altLang="en-US" sz="160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分类号扩展辅助检索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7" name="标题 10248"/>
          <p:cNvSpPr>
            <a:spLocks noGrp="1"/>
          </p:cNvSpPr>
          <p:nvPr>
            <p:ph type="title"/>
          </p:nvPr>
        </p:nvSpPr>
        <p:spPr>
          <a:xfrm>
            <a:off x="468313" y="46038"/>
            <a:ext cx="8229600" cy="661987"/>
          </a:xfrm>
        </p:spPr>
        <p:txBody>
          <a:bodyPr wrap="square" anchor="ctr"/>
          <a:lstStyle/>
          <a:p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检索</a:t>
            </a:r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·</a:t>
            </a:r>
            <a:r>
              <a:rPr lang="zh-CN" altLang="en-US" sz="3600" dirty="0">
                <a:solidFill>
                  <a:schemeClr val="bg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高级检索</a:t>
            </a:r>
            <a:endParaRPr lang="en-US" altLang="zh-CN" sz="3600" dirty="0">
              <a:solidFill>
                <a:srgbClr val="CC33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251" name="圆角矩形 10250"/>
          <p:cNvSpPr/>
          <p:nvPr/>
        </p:nvSpPr>
        <p:spPr>
          <a:xfrm>
            <a:off x="4840923" y="2006600"/>
            <a:ext cx="3165475" cy="857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基于语义分析的同义词、上下位词和中英文对照词汇的扩展检索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52" name="箭头 429"/>
          <p:cNvSpPr/>
          <p:nvPr/>
        </p:nvSpPr>
        <p:spPr>
          <a:xfrm flipH="1">
            <a:off x="7802245" y="3547110"/>
            <a:ext cx="612140" cy="412115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114743" y="2322830"/>
            <a:ext cx="1576387" cy="809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 algn="ctr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cs typeface="+mn-ea"/>
              </a:rPr>
              <a:t>检索范围、类型选择</a:t>
            </a:r>
          </a:p>
        </p:txBody>
      </p:sp>
      <p:sp>
        <p:nvSpPr>
          <p:cNvPr id="4" name="箭头 429"/>
          <p:cNvSpPr/>
          <p:nvPr/>
        </p:nvSpPr>
        <p:spPr>
          <a:xfrm>
            <a:off x="1005840" y="2006600"/>
            <a:ext cx="342265" cy="462915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箭头 429"/>
          <p:cNvSpPr/>
          <p:nvPr/>
        </p:nvSpPr>
        <p:spPr>
          <a:xfrm flipH="1">
            <a:off x="7929245" y="1885315"/>
            <a:ext cx="612140" cy="412115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005840" y="5627370"/>
            <a:ext cx="2828290" cy="809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 algn="ctr">
              <a:lnSpc>
                <a:spcPct val="130000"/>
              </a:lnSpc>
              <a:buFont typeface="Wingdings" panose="05000000000000000000" pitchFamily="2" charset="2"/>
            </a:pPr>
            <a:r>
              <a:rPr lang="zh-CN" altLang="en-US" sz="1600">
                <a:solidFill>
                  <a:srgbClr val="CC3300"/>
                </a:solidFill>
                <a:ea typeface="微软雅黑" panose="020B0503020204020204" pitchFamily="2" charset="-122"/>
                <a:cs typeface="+mn-ea"/>
                <a:sym typeface="+mn-ea"/>
              </a:rPr>
              <a:t>面向专利分析的专利与非专利的学术文献的统一检索</a:t>
            </a:r>
            <a:endParaRPr lang="zh-CN" altLang="en-US" sz="1600">
              <a:solidFill>
                <a:srgbClr val="CC3300"/>
              </a:solidFill>
              <a:latin typeface="Arial" panose="020B0604020202020204" pitchFamily="34" charset="0"/>
              <a:ea typeface="微软雅黑" panose="020B0503020204020204" pitchFamily="2" charset="-122"/>
              <a:cs typeface="+mn-ea"/>
            </a:endParaRPr>
          </a:p>
        </p:txBody>
      </p:sp>
      <p:sp>
        <p:nvSpPr>
          <p:cNvPr id="10" name="箭头 429"/>
          <p:cNvSpPr/>
          <p:nvPr/>
        </p:nvSpPr>
        <p:spPr>
          <a:xfrm>
            <a:off x="1005840" y="4723765"/>
            <a:ext cx="206375" cy="904240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695508" y="5727700"/>
            <a:ext cx="3165475" cy="8099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生成检索式，满足专业用户自定义检索式辅助功能</a:t>
            </a:r>
          </a:p>
        </p:txBody>
      </p:sp>
      <p:sp>
        <p:nvSpPr>
          <p:cNvPr id="12" name="箭头 429"/>
          <p:cNvSpPr/>
          <p:nvPr/>
        </p:nvSpPr>
        <p:spPr>
          <a:xfrm flipH="1">
            <a:off x="7494905" y="5369560"/>
            <a:ext cx="203200" cy="505460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627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251" grpId="0" bldLvl="0" animBg="1"/>
      <p:bldP spid="3" grpId="0" bldLvl="0" animBg="1"/>
      <p:bldP spid="9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" y="708025"/>
            <a:ext cx="8767445" cy="476377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159568" y="2193290"/>
            <a:ext cx="3165475" cy="4552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专业检索语法，输入辅助功能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7" name="标题 10248"/>
          <p:cNvSpPr>
            <a:spLocks noGrp="1"/>
          </p:cNvSpPr>
          <p:nvPr>
            <p:ph type="title"/>
          </p:nvPr>
        </p:nvSpPr>
        <p:spPr>
          <a:xfrm>
            <a:off x="468313" y="46038"/>
            <a:ext cx="8229600" cy="661987"/>
          </a:xfrm>
        </p:spPr>
        <p:txBody>
          <a:bodyPr wrap="square" anchor="ctr"/>
          <a:lstStyle/>
          <a:p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检索</a:t>
            </a:r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·</a:t>
            </a:r>
            <a:r>
              <a:rPr lang="zh-CN" altLang="en-US" sz="3600" dirty="0">
                <a:solidFill>
                  <a:schemeClr val="bg2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宋体" panose="02010600030101010101" pitchFamily="2" charset="-122"/>
              </a:rPr>
              <a:t>专业检索</a:t>
            </a:r>
            <a:endParaRPr lang="en-US" altLang="zh-CN" sz="3600" dirty="0">
              <a:solidFill>
                <a:srgbClr val="CC330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252" name="箭头 429"/>
          <p:cNvSpPr/>
          <p:nvPr/>
        </p:nvSpPr>
        <p:spPr>
          <a:xfrm>
            <a:off x="2817495" y="2065020"/>
            <a:ext cx="1500505" cy="259715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079750" y="4100195"/>
            <a:ext cx="4060190" cy="151929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342900" lvl="0" indent="-3429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160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支持运算符：% = * </a:t>
            </a:r>
          </a:p>
          <a:p>
            <a:pPr marL="342900" lvl="0" indent="-342900">
              <a:lnSpc>
                <a:spcPct val="130000"/>
              </a:lnSpc>
              <a:buFont typeface="+mj-ea"/>
              <a:buAutoNum type="circleNumDbPlain"/>
            </a:pPr>
            <a:r>
              <a:rPr lang="en-US" altLang="zh-CN" sz="160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xls中英文扩展检索</a:t>
            </a:r>
          </a:p>
          <a:p>
            <a:pPr marL="342900" lvl="0" indent="-3429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160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支持逻辑</a:t>
            </a:r>
            <a:r>
              <a:rPr lang="en-US" altLang="zh-CN" sz="160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And/Or/Not</a:t>
            </a:r>
            <a:r>
              <a:rPr lang="zh-CN" altLang="en-US" sz="160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运算符</a:t>
            </a:r>
          </a:p>
          <a:p>
            <a:pPr marL="342900" lvl="0" indent="-34290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160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支持</a:t>
            </a:r>
            <a:r>
              <a:rPr lang="en-US" altLang="zh-CN" sz="160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27</a:t>
            </a:r>
            <a:r>
              <a:rPr lang="zh-CN" altLang="en-US" sz="1600">
                <a:solidFill>
                  <a:srgbClr val="CC33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个定义字段的语法检索</a:t>
            </a:r>
          </a:p>
        </p:txBody>
      </p:sp>
      <p:sp>
        <p:nvSpPr>
          <p:cNvPr id="8" name="箭头 429"/>
          <p:cNvSpPr/>
          <p:nvPr/>
        </p:nvSpPr>
        <p:spPr>
          <a:xfrm flipV="1">
            <a:off x="2621280" y="2520315"/>
            <a:ext cx="1697355" cy="1136650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174" name="组合 3"/>
          <p:cNvGrpSpPr/>
          <p:nvPr/>
        </p:nvGrpSpPr>
        <p:grpSpPr>
          <a:xfrm>
            <a:off x="6372225" y="6453188"/>
            <a:ext cx="2762250" cy="395924"/>
            <a:chOff x="10035" y="10163"/>
            <a:chExt cx="4350" cy="622"/>
          </a:xfrm>
        </p:grpSpPr>
        <p:sp>
          <p:nvSpPr>
            <p:cNvPr id="7175" name="文本框 15369"/>
            <p:cNvSpPr txBox="1"/>
            <p:nvPr/>
          </p:nvSpPr>
          <p:spPr>
            <a:xfrm>
              <a:off x="10035" y="10163"/>
              <a:ext cx="2891" cy="583"/>
            </a:xfrm>
            <a:prstGeom prst="rect">
              <a:avLst/>
            </a:prstGeom>
            <a:solidFill>
              <a:srgbClr val="CC33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0170" tIns="46990" rIns="90170" bIns="46990" anchor="t">
              <a:spAutoFit/>
            </a:bodyPr>
            <a:lstStyle/>
            <a:p>
              <a:pPr lvl="0" indent="0"/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1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 专利系统功能</a:t>
              </a:r>
            </a:p>
          </p:txBody>
        </p:sp>
        <p:sp>
          <p:nvSpPr>
            <p:cNvPr id="7176" name="文本框 15370"/>
            <p:cNvSpPr txBox="1"/>
            <p:nvPr/>
          </p:nvSpPr>
          <p:spPr>
            <a:xfrm>
              <a:off x="13434" y="10278"/>
              <a:ext cx="468" cy="507"/>
            </a:xfrm>
            <a:prstGeom prst="rect">
              <a:avLst/>
            </a:prstGeom>
            <a:solidFill>
              <a:srgbClr val="CC33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0170" tIns="46990" rIns="90170" bIns="46990" anchor="t">
              <a:spAutoFit/>
            </a:bodyPr>
            <a:lstStyle/>
            <a:p>
              <a:pPr lvl="0" indent="0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3</a:t>
              </a:r>
            </a:p>
          </p:txBody>
        </p:sp>
        <p:sp>
          <p:nvSpPr>
            <p:cNvPr id="7177" name="文本框 15371"/>
            <p:cNvSpPr txBox="1"/>
            <p:nvPr/>
          </p:nvSpPr>
          <p:spPr>
            <a:xfrm>
              <a:off x="13917" y="10278"/>
              <a:ext cx="468" cy="497"/>
            </a:xfrm>
            <a:prstGeom prst="rect">
              <a:avLst/>
            </a:prstGeom>
            <a:solidFill>
              <a:srgbClr val="CC33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0170" tIns="46990" rIns="90170" bIns="46990" anchor="t">
              <a:spAutoFit/>
            </a:bodyPr>
            <a:lstStyle/>
            <a:p>
              <a:pPr lvl="0" indent="0"/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4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78" name="文本框 15372"/>
            <p:cNvSpPr txBox="1"/>
            <p:nvPr/>
          </p:nvSpPr>
          <p:spPr>
            <a:xfrm>
              <a:off x="12952" y="10278"/>
              <a:ext cx="468" cy="507"/>
            </a:xfrm>
            <a:prstGeom prst="rect">
              <a:avLst/>
            </a:prstGeom>
            <a:solidFill>
              <a:srgbClr val="CC3300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square" lIns="90170" tIns="46990" rIns="90170" bIns="46990" anchor="t">
              <a:spAutoFit/>
            </a:bodyPr>
            <a:lstStyle/>
            <a:p>
              <a:pPr lvl="0" indent="0"/>
              <a:r>
                <a:rPr lang="en-US" altLang="zh-CN" sz="1400" dirty="0">
                  <a:solidFill>
                    <a:schemeClr val="bg1"/>
                  </a:solidFill>
                  <a:latin typeface="微软雅黑" panose="020B0503020204020204" pitchFamily="2" charset="-122"/>
                  <a:ea typeface="微软雅黑" panose="020B0503020204020204" pitchFamily="2" charset="-122"/>
                </a:rPr>
                <a:t>2</a:t>
              </a:r>
              <a:endParaRPr lang="en-US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48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/>
          <p:nvPr/>
        </p:nvGraphicFramePr>
        <p:xfrm>
          <a:off x="198755" y="612140"/>
          <a:ext cx="8769350" cy="5634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3" imgW="11534775" imgH="8286750" progId="Paint.Picture">
                  <p:embed/>
                </p:oleObj>
              </mc:Choice>
              <mc:Fallback>
                <p:oleObj r:id="rId3" imgW="11534775" imgH="8286750" progId="Paint.Picture">
                  <p:embed/>
                  <p:pic>
                    <p:nvPicPr>
                      <p:cNvPr id="4" name="对象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755" y="612140"/>
                        <a:ext cx="8769350" cy="5634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标题 20484"/>
          <p:cNvSpPr>
            <a:spLocks noGrp="1"/>
          </p:cNvSpPr>
          <p:nvPr>
            <p:ph type="title"/>
          </p:nvPr>
        </p:nvSpPr>
        <p:spPr>
          <a:xfrm>
            <a:off x="468313" y="46038"/>
            <a:ext cx="8229600" cy="661987"/>
          </a:xfrm>
        </p:spPr>
        <p:txBody>
          <a:bodyPr wrap="square" anchor="ctr"/>
          <a:lstStyle/>
          <a:p>
            <a:r>
              <a:rPr lang="zh-CN" altLang="en-US" sz="3600" dirty="0">
                <a:solidFill>
                  <a:srgbClr val="CC330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专利检索·</a:t>
            </a:r>
            <a:r>
              <a:rPr lang="zh-CN" altLang="en-US" sz="3600" dirty="0">
                <a:solidFill>
                  <a:schemeClr val="bg2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图片检索</a:t>
            </a:r>
          </a:p>
        </p:txBody>
      </p:sp>
      <p:sp>
        <p:nvSpPr>
          <p:cNvPr id="10252" name="箭头 429"/>
          <p:cNvSpPr/>
          <p:nvPr/>
        </p:nvSpPr>
        <p:spPr>
          <a:xfrm flipV="1">
            <a:off x="4342130" y="2348230"/>
            <a:ext cx="1814195" cy="591820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6156325" y="1963420"/>
            <a:ext cx="2194560" cy="8099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ea typeface="微软雅黑" panose="020B0503020204020204" pitchFamily="2" charset="-122"/>
                <a:sym typeface="+mn-ea"/>
              </a:rPr>
              <a:t>以图检图、</a:t>
            </a:r>
            <a:r>
              <a:rPr lang="zh-CN" altLang="en-US" sz="1600" dirty="0">
                <a:solidFill>
                  <a:srgbClr val="CC33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图像检索与文字检索相结合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箭头 429"/>
          <p:cNvSpPr/>
          <p:nvPr/>
        </p:nvSpPr>
        <p:spPr>
          <a:xfrm>
            <a:off x="5609590" y="4333875"/>
            <a:ext cx="1296035" cy="123190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906260" y="4237355"/>
            <a:ext cx="1708150" cy="45530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自定义检索方式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箭头 429"/>
          <p:cNvSpPr/>
          <p:nvPr/>
        </p:nvSpPr>
        <p:spPr>
          <a:xfrm flipH="1" flipV="1">
            <a:off x="7452360" y="5880735"/>
            <a:ext cx="1029335" cy="22225"/>
          </a:xfrm>
          <a:prstGeom prst="line">
            <a:avLst/>
          </a:prstGeom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 anchor="t"/>
          <a:lstStyle/>
          <a:p>
            <a:pPr lvl="0" inden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5744210" y="5664200"/>
            <a:ext cx="1708150" cy="4552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 cap="flat" cmpd="sng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marL="1905" lvl="0" indent="-1905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1600" dirty="0">
                <a:solidFill>
                  <a:srgbClr val="CC33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分类号辅助选择</a:t>
            </a:r>
            <a:endParaRPr lang="zh-CN" altLang="en-US" sz="1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29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bldLvl="0" animBg="1"/>
      <p:bldP spid="12" grpId="0" bldLvl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2108</Words>
  <Application>Microsoft Office PowerPoint</Application>
  <PresentationFormat>全屏显示(4:3)</PresentationFormat>
  <Paragraphs>236</Paragraphs>
  <Slides>43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4" baseType="lpstr">
      <vt:lpstr>Kozuka Gothic Pr6N B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默认设计模板</vt:lpstr>
      <vt:lpstr>Bitmap Image</vt:lpstr>
      <vt:lpstr>专利检索与分析系统产品介绍</vt:lpstr>
      <vt:lpstr>PowerPoint 演示文稿</vt:lpstr>
      <vt:lpstr>PowerPoint 演示文稿</vt:lpstr>
      <vt:lpstr>产品描述</vt:lpstr>
      <vt:lpstr>PowerPoint 演示文稿</vt:lpstr>
      <vt:lpstr>数据资源</vt:lpstr>
      <vt:lpstr>检索·高级检索</vt:lpstr>
      <vt:lpstr>检索·专业检索</vt:lpstr>
      <vt:lpstr>专利检索·图片检索</vt:lpstr>
      <vt:lpstr>检索·事务数据检索</vt:lpstr>
      <vt:lpstr>检索·相似检测</vt:lpstr>
      <vt:lpstr>检索·专利知识库</vt:lpstr>
      <vt:lpstr>阅读·检索结果</vt:lpstr>
      <vt:lpstr>阅读·专利详情</vt:lpstr>
      <vt:lpstr>PowerPoint 演示文稿</vt:lpstr>
      <vt:lpstr>分析·竞争分析</vt:lpstr>
      <vt:lpstr>跟踪·定制专利跟踪</vt:lpstr>
      <vt:lpstr>PowerPoint 演示文稿</vt:lpstr>
      <vt:lpstr>典型场景1</vt:lpstr>
      <vt:lpstr>发明与实用新型专利检索实例</vt:lpstr>
      <vt:lpstr>PowerPoint 演示文稿</vt:lpstr>
      <vt:lpstr>追踪检索</vt:lpstr>
      <vt:lpstr>检索结果筛选</vt:lpstr>
      <vt:lpstr>外观专利检索实例</vt:lpstr>
      <vt:lpstr>PowerPoint 演示文稿</vt:lpstr>
      <vt:lpstr>PowerPoint 演示文稿</vt:lpstr>
      <vt:lpstr>典型场景2</vt:lpstr>
      <vt:lpstr>具体案例</vt:lpstr>
      <vt:lpstr>PowerPoint 演示文稿</vt:lpstr>
      <vt:lpstr>PowerPoint 演示文稿</vt:lpstr>
      <vt:lpstr>PowerPoint 演示文稿</vt:lpstr>
      <vt:lpstr>典型场景3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使用入口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专利检索与分析系统产品介绍</dc:title>
  <dc:creator>administrator_365</dc:creator>
  <cp:lastModifiedBy>Sun Chris</cp:lastModifiedBy>
  <cp:revision>147</cp:revision>
  <dcterms:created xsi:type="dcterms:W3CDTF">2015-05-22T03:36:00Z</dcterms:created>
  <dcterms:modified xsi:type="dcterms:W3CDTF">2018-05-21T05:44:58Z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