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5" r:id="rId2"/>
    <p:sldMasterId id="2147483721" r:id="rId3"/>
    <p:sldMasterId id="2147483723" r:id="rId4"/>
    <p:sldMasterId id="2147483725" r:id="rId5"/>
    <p:sldMasterId id="2147483727" r:id="rId6"/>
  </p:sldMasterIdLst>
  <p:notesMasterIdLst>
    <p:notesMasterId r:id="rId55"/>
  </p:notesMasterIdLst>
  <p:handoutMasterIdLst>
    <p:handoutMasterId r:id="rId56"/>
  </p:handoutMasterIdLst>
  <p:sldIdLst>
    <p:sldId id="310" r:id="rId7"/>
    <p:sldId id="495" r:id="rId8"/>
    <p:sldId id="311" r:id="rId9"/>
    <p:sldId id="424" r:id="rId10"/>
    <p:sldId id="603" r:id="rId11"/>
    <p:sldId id="590" r:id="rId12"/>
    <p:sldId id="460" r:id="rId13"/>
    <p:sldId id="591" r:id="rId14"/>
    <p:sldId id="565" r:id="rId15"/>
    <p:sldId id="564" r:id="rId16"/>
    <p:sldId id="463" r:id="rId17"/>
    <p:sldId id="466" r:id="rId18"/>
    <p:sldId id="496" r:id="rId19"/>
    <p:sldId id="491" r:id="rId20"/>
    <p:sldId id="594" r:id="rId21"/>
    <p:sldId id="585" r:id="rId22"/>
    <p:sldId id="595" r:id="rId23"/>
    <p:sldId id="597" r:id="rId24"/>
    <p:sldId id="479" r:id="rId25"/>
    <p:sldId id="478" r:id="rId26"/>
    <p:sldId id="483" r:id="rId27"/>
    <p:sldId id="488" r:id="rId28"/>
    <p:sldId id="497" r:id="rId29"/>
    <p:sldId id="430" r:id="rId30"/>
    <p:sldId id="316" r:id="rId31"/>
    <p:sldId id="431" r:id="rId32"/>
    <p:sldId id="601" r:id="rId33"/>
    <p:sldId id="439" r:id="rId34"/>
    <p:sldId id="440" r:id="rId35"/>
    <p:sldId id="441" r:id="rId36"/>
    <p:sldId id="499" r:id="rId37"/>
    <p:sldId id="501" r:id="rId38"/>
    <p:sldId id="558" r:id="rId39"/>
    <p:sldId id="519" r:id="rId40"/>
    <p:sldId id="578" r:id="rId41"/>
    <p:sldId id="598" r:id="rId42"/>
    <p:sldId id="600" r:id="rId43"/>
    <p:sldId id="509" r:id="rId44"/>
    <p:sldId id="510" r:id="rId45"/>
    <p:sldId id="454" r:id="rId46"/>
    <p:sldId id="570" r:id="rId47"/>
    <p:sldId id="580" r:id="rId48"/>
    <p:sldId id="602" r:id="rId49"/>
    <p:sldId id="574" r:id="rId50"/>
    <p:sldId id="561" r:id="rId51"/>
    <p:sldId id="330" r:id="rId52"/>
    <p:sldId id="413" r:id="rId53"/>
    <p:sldId id="599" r:id="rId5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A9E646-C76F-4555-81B3-47975DD3359D}">
          <p14:sldIdLst>
            <p14:sldId id="310"/>
            <p14:sldId id="495"/>
            <p14:sldId id="311"/>
            <p14:sldId id="424"/>
            <p14:sldId id="603"/>
            <p14:sldId id="590"/>
            <p14:sldId id="460"/>
            <p14:sldId id="591"/>
            <p14:sldId id="565"/>
            <p14:sldId id="564"/>
            <p14:sldId id="463"/>
            <p14:sldId id="466"/>
            <p14:sldId id="496"/>
            <p14:sldId id="491"/>
            <p14:sldId id="594"/>
            <p14:sldId id="585"/>
            <p14:sldId id="595"/>
            <p14:sldId id="597"/>
            <p14:sldId id="479"/>
            <p14:sldId id="478"/>
            <p14:sldId id="483"/>
            <p14:sldId id="488"/>
            <p14:sldId id="497"/>
            <p14:sldId id="430"/>
            <p14:sldId id="316"/>
            <p14:sldId id="431"/>
            <p14:sldId id="601"/>
            <p14:sldId id="439"/>
            <p14:sldId id="440"/>
            <p14:sldId id="441"/>
            <p14:sldId id="499"/>
            <p14:sldId id="501"/>
            <p14:sldId id="558"/>
            <p14:sldId id="519"/>
            <p14:sldId id="578"/>
            <p14:sldId id="598"/>
            <p14:sldId id="600"/>
            <p14:sldId id="509"/>
            <p14:sldId id="510"/>
            <p14:sldId id="454"/>
            <p14:sldId id="570"/>
            <p14:sldId id="580"/>
            <p14:sldId id="602"/>
            <p14:sldId id="574"/>
            <p14:sldId id="561"/>
            <p14:sldId id="330"/>
            <p14:sldId id="413"/>
            <p14:sldId id="5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BA5B5"/>
    <a:srgbClr val="0E409D"/>
    <a:srgbClr val="E98415"/>
    <a:srgbClr val="FEBD24"/>
    <a:srgbClr val="293C8B"/>
    <a:srgbClr val="6F7CB1"/>
    <a:srgbClr val="08C9F6"/>
    <a:srgbClr val="10A2DC"/>
    <a:srgbClr val="FFFFFF"/>
    <a:srgbClr val="4BA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8" autoAdjust="0"/>
    <p:restoredTop sz="86765" autoAdjust="0"/>
  </p:normalViewPr>
  <p:slideViewPr>
    <p:cSldViewPr>
      <p:cViewPr varScale="1">
        <p:scale>
          <a:sx n="63" d="100"/>
          <a:sy n="63" d="100"/>
        </p:scale>
        <p:origin x="882" y="66"/>
      </p:cViewPr>
      <p:guideLst>
        <p:guide orient="horz" pos="2160"/>
        <p:guide pos="3840"/>
      </p:guideLst>
    </p:cSldViewPr>
  </p:slideViewPr>
  <p:notesTextViewPr>
    <p:cViewPr>
      <p:scale>
        <a:sx n="90" d="100"/>
        <a:sy n="90" d="100"/>
      </p:scale>
      <p:origin x="0" y="0"/>
    </p:cViewPr>
  </p:notesTextViewPr>
  <p:sorterViewPr>
    <p:cViewPr varScale="1">
      <p:scale>
        <a:sx n="1" d="1"/>
        <a:sy n="1" d="1"/>
      </p:scale>
      <p:origin x="0" y="-9642"/>
    </p:cViewPr>
  </p:sorterViewPr>
  <p:notesViewPr>
    <p:cSldViewPr>
      <p:cViewPr varScale="1">
        <p:scale>
          <a:sx n="55" d="100"/>
          <a:sy n="55" d="100"/>
        </p:scale>
        <p:origin x="285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commentAuthors" Target="commentAuthor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6C933D37-C46C-4865-84B0-94B23E641722}" type="datetimeFigureOut">
              <a:rPr lang="en-US" smtClean="0">
                <a:latin typeface="Arial" panose="020B0604020202020204" pitchFamily="34" charset="0"/>
              </a:rPr>
              <a:t>11/19/2019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8636610E-50FD-4290-BD1D-75225EC8F64C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32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2D3B335-C6BA-4553-97D2-64AAC0356009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00F379E-5862-40B6-AD19-900566EF9E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1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4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46FA-1ECC-4723-8683-A8CEDFF27879}" type="slidenum">
              <a:rPr lang="zh-CN" altLang="en-US" smtClean="0">
                <a:ea typeface="微软雅黑" panose="020B0503020204020204" pitchFamily="34" charset="-122"/>
              </a:rPr>
              <a:pPr/>
              <a:t>11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5433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46FA-1ECC-4723-8683-A8CEDFF27879}" type="slidenum">
              <a:rPr lang="zh-CN" altLang="en-US" smtClean="0">
                <a:ea typeface="微软雅黑" panose="020B0503020204020204" pitchFamily="34" charset="-122"/>
              </a:rPr>
              <a:pPr/>
              <a:t>12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4044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F46FA-1ECC-4723-8683-A8CEDFF278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130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41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97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06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11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F46FA-1ECC-4723-8683-A8CEDFF278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37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F46FA-1ECC-4723-8683-A8CEDFF278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083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F46FA-1ECC-4723-8683-A8CEDFF278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77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397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F46FA-1ECC-4723-8683-A8CEDFF278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5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41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6ACA7-7DD5-48F2-9504-1DC60FDAA8C4}" type="slidenum">
              <a:rPr kumimoji="0" lang="en-GB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537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93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6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97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24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075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62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8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lang="en-US" altLang="en-US" sz="600" dirty="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E68D5B-7498-4765-9DD1-B22C5617EF37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84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9839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78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8BC72-D3E6-47C6-BEDC-2A5D09DAB5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844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778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008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22632-69F2-42C6-80E1-0DBEEEE3F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531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22632-69F2-42C6-80E1-0DBEEEE3F0A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37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DE68D5B-7498-4765-9DD1-B22C5617EF37}" type="slidenum">
              <a:rPr lang="en-GB" altLang="en-US">
                <a:solidFill>
                  <a:srgbClr val="000000"/>
                </a:solidFill>
              </a:rPr>
              <a:pPr/>
              <a:t>4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48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11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39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145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46FA-1ECC-4723-8683-A8CEDFF27879}" type="slidenum">
              <a:rPr lang="zh-CN" altLang="en-US" smtClean="0">
                <a:ea typeface="微软雅黑" panose="020B0503020204020204" pitchFamily="34" charset="-122"/>
              </a:rPr>
              <a:pPr/>
              <a:t>9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4983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F379E-5862-40B6-AD19-900566EF9EC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797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CS Pubs -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ue-b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2130426"/>
            <a:ext cx="8940800" cy="1470025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940800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625600" y="6356350"/>
            <a:ext cx="1930400" cy="349250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fld id="{CE196E92-226B-4EA1-A7F1-43A2205CBAFA}" type="datetime1">
              <a:rPr lang="en-US" smtClean="0"/>
              <a:t>11/19/2019</a:t>
            </a:fld>
            <a:endParaRPr lang="en-US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3536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8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ACS Pubs —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 marL="685800" indent="-411480">
              <a:defRPr/>
            </a:lvl2pPr>
            <a:lvl3pPr marL="11430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3F43CC-678B-4531-940C-278BBBDDCF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2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ACS Pubs —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0" y="977901"/>
            <a:ext cx="1524000" cy="5344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5600" y="1008063"/>
            <a:ext cx="5994400" cy="53165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69598" y="1202532"/>
            <a:ext cx="896937" cy="508000"/>
          </a:xfrm>
        </p:spPr>
        <p:txBody>
          <a:bodyPr/>
          <a:lstStyle>
            <a:lvl1pPr>
              <a:defRPr/>
            </a:lvl1pPr>
          </a:lstStyle>
          <a:p>
            <a:fld id="{E4D34E13-CC72-4FD4-BA02-5F77BE1939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922867" y="3386667"/>
            <a:ext cx="3124200" cy="46566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50284" y="5602817"/>
            <a:ext cx="914400" cy="529167"/>
          </a:xfrm>
        </p:spPr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CSPub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09918" y="1183482"/>
            <a:ext cx="353536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23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and Confidential                                                                American Chemical Society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398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CS Pubs —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160000" y="-3352800"/>
            <a:ext cx="10871200" cy="3017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June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Brand Focus Group and Stakeholder Interviews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40B6-18C8-2045-A7CB-8DC2F06C64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1200" y="1927161"/>
            <a:ext cx="10871200" cy="408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9737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S Pubs —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160000" y="-3352800"/>
            <a:ext cx="10871200" cy="3017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11200" y="1927161"/>
            <a:ext cx="10871200" cy="4088200"/>
          </a:xfrm>
        </p:spPr>
        <p:txBody>
          <a:bodyPr/>
          <a:lstStyle>
            <a:lvl2pPr marL="457200" indent="-457200">
              <a:defRPr/>
            </a:lvl2pPr>
            <a:lvl5pPr>
              <a:defRPr sz="2400" baseline="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6230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S Pubs —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160000" y="-3352800"/>
            <a:ext cx="10871200" cy="3017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June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Brand Focus Group and Stakeholder Interviews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40B6-18C8-2045-A7CB-8DC2F06C64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711200" y="2017966"/>
            <a:ext cx="10871200" cy="4078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0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CS Pubs —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6" y="685799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5181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2133600"/>
            <a:ext cx="52832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June 2015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Brand Focus Group and Stakeholder Interviews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65EEC-4243-434A-809E-244328981D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85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S Pubs —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19200" y="1219200"/>
            <a:ext cx="9956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June 2015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Brand Focus Group and Stakeholder Interviews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A596E-6E05-3949-AB40-90B22F6771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42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CS Pubs —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3" y="1524001"/>
            <a:ext cx="3962399" cy="8446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524002"/>
            <a:ext cx="5791200" cy="4602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3" y="2686052"/>
            <a:ext cx="3962399" cy="34099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June 2015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Brand Focus Group and Stakeholder Interviews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2CB16-6021-8547-A91A-70F5EA9338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93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CS Pubs —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334001"/>
            <a:ext cx="7315200" cy="29845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1143002"/>
            <a:ext cx="9956800" cy="38862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715002"/>
            <a:ext cx="7315200" cy="423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June 2015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Brand Focus Group and Stakeholder Interviews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16E9C-329A-944A-865F-B6E6C07FD0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76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ACS Pubs -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2130426"/>
            <a:ext cx="8940800" cy="1470025"/>
          </a:xfrm>
        </p:spPr>
        <p:txBody>
          <a:bodyPr/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940800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625600" y="6356350"/>
            <a:ext cx="1930400" cy="349250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fld id="{4C33B02E-B8CF-42F1-8F87-B2DFDBED3D13}" type="datetime1">
              <a:rPr lang="en-US" smtClean="0"/>
              <a:t>11/19/2019</a:t>
            </a:fld>
            <a:endParaRPr lang="en-US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4"/>
            <a:ext cx="3535363" cy="116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160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ACS Pubs —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" y="555624"/>
            <a:ext cx="10871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 marL="685800" indent="-411480">
              <a:defRPr/>
            </a:lvl2pPr>
            <a:lvl3pPr marL="114300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June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Brand Focus Group and Stakeholder Interviews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94AF8-EA3C-AE46-8CDA-4F0ADF9B7B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88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ACS Pubs —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751">
              <a:defRPr/>
            </a:pPr>
            <a:endParaRPr lang="en-US" sz="2500" kern="0">
              <a:solidFill>
                <a:prstClr val="white"/>
              </a:solidFill>
              <a:sym typeface="Helvetica Light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0" y="977902"/>
            <a:ext cx="1524000" cy="5344084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5600" y="1008064"/>
            <a:ext cx="5994400" cy="5316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69601" y="1202532"/>
            <a:ext cx="896937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June 2015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922867" y="3386667"/>
            <a:ext cx="3124200" cy="4656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Brand Focus Group and Stakeholder Interviews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50284" y="5602819"/>
            <a:ext cx="914400" cy="5291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5ED21-25DE-204C-B871-01366DA859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CSPub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09918" y="1183482"/>
            <a:ext cx="353536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334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June 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Brand Focus Group and Stakeholder Interviews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67E2-BB9A-8A4A-B135-F01D07A2A0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3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Lef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595317" y="2089548"/>
            <a:ext cx="11001375" cy="267890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10000"/>
              </a:lnSpc>
              <a:defRPr sz="3900" spc="39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3900" spc="39" dirty="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4037970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04247"/>
            <a:ext cx="12225867" cy="7620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626691" y="2884607"/>
            <a:ext cx="10938615" cy="3071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53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04247"/>
            <a:ext cx="12225867" cy="7620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626691" y="2884607"/>
            <a:ext cx="10938615" cy="3071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177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04247"/>
            <a:ext cx="12225867" cy="7620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626691" y="2884607"/>
            <a:ext cx="10938615" cy="3071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0928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CS Pubs —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2209802"/>
            <a:ext cx="10871200" cy="3017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6F7E59-EA61-4D6A-AB14-85EDC2F9D6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54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CS Pubs —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55" y="68579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5181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2133600"/>
            <a:ext cx="52832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809E40-0D4C-4C1F-A62A-60037B88F2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26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S Pubs —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19200" y="1219200"/>
            <a:ext cx="9956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812B65E-959B-4EF6-9F43-5B1179BAA8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ACS Pubs -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2130426"/>
            <a:ext cx="8940800" cy="1470025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940800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625600" y="6356350"/>
            <a:ext cx="1930400" cy="3492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437AC9-AD1F-4023-ACB7-6C680B33A530}" type="datetime1">
              <a:rPr lang="en-US" smtClean="0"/>
              <a:t>11/19/2019</a:t>
            </a:fld>
            <a:endParaRPr lang="en-US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3536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072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CS Pubs —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2" y="1524000"/>
            <a:ext cx="3962399" cy="8446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524001"/>
            <a:ext cx="5791200" cy="4602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2" y="2686051"/>
            <a:ext cx="3962399" cy="340995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62134B-35C4-4804-8566-E50F18F32E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96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CS Pubs —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334001"/>
            <a:ext cx="7315200" cy="29845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1143001"/>
            <a:ext cx="9956800" cy="38862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715001"/>
            <a:ext cx="7315200" cy="423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731F4E-F2BE-485D-9F47-F735B92ABF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22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ACS Pubs —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 marL="685783" indent="-411470">
              <a:defRPr/>
            </a:lvl2pPr>
            <a:lvl3pPr marL="1142971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3F43CC-678B-4531-940C-278BBBDDCF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8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ACS Pubs —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0" y="977902"/>
            <a:ext cx="1524000" cy="5344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5600" y="1008063"/>
            <a:ext cx="5994400" cy="53165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69600" y="1202532"/>
            <a:ext cx="896937" cy="508000"/>
          </a:xfrm>
        </p:spPr>
        <p:txBody>
          <a:bodyPr/>
          <a:lstStyle>
            <a:lvl1pPr>
              <a:defRPr/>
            </a:lvl1pPr>
          </a:lstStyle>
          <a:p>
            <a:fld id="{E4D34E13-CC72-4FD4-BA02-5F77BE1939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922867" y="3386668"/>
            <a:ext cx="3124200" cy="46566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50284" y="5602818"/>
            <a:ext cx="914400" cy="529167"/>
          </a:xfrm>
        </p:spPr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CSPub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09919" y="1183483"/>
            <a:ext cx="353536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526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and Confidential                                                                American Chemical Society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870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8932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CS Pubs -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ue-b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4406901"/>
            <a:ext cx="10160000" cy="1362075"/>
          </a:xfrm>
        </p:spPr>
        <p:txBody>
          <a:bodyPr anchor="t"/>
          <a:lstStyle>
            <a:lvl1pPr algn="l"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2906713"/>
            <a:ext cx="10160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3259D6-AC33-4474-8EBE-BA26DCADFF29}" type="datetime1">
              <a:rPr lang="en-US" smtClean="0">
                <a:solidFill>
                  <a:prstClr val="white"/>
                </a:solidFill>
              </a:rPr>
              <a:t>11/19/2019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The Future of Society Publishing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DBA8DE-58B4-4F6C-8137-53D3312219B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5" y="6008688"/>
            <a:ext cx="230567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474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CS Pubs —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2209801"/>
            <a:ext cx="10871200" cy="3017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6F7E59-EA61-4D6A-AB14-85EDC2F9D6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59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CS Pubs —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54" y="68579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5181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2133600"/>
            <a:ext cx="52832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809E40-0D4C-4C1F-A62A-60037B88F2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1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S Pubs —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19200" y="1219200"/>
            <a:ext cx="9956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812B65E-959B-4EF6-9F43-5B1179BAA8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61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CS Pubs —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524000"/>
            <a:ext cx="3962399" cy="8446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524001"/>
            <a:ext cx="5791200" cy="4602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2686051"/>
            <a:ext cx="3962399" cy="3409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62134B-35C4-4804-8566-E50F18F32E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28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CS Pubs —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334001"/>
            <a:ext cx="7315200" cy="29845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1143000"/>
            <a:ext cx="9956800" cy="38862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715000"/>
            <a:ext cx="7315200" cy="423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731F4E-F2BE-485D-9F47-F735B92ABF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67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2.pd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582522"/>
            <a:ext cx="10871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1200" y="1905000"/>
            <a:ext cx="10871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52000" y="6356350"/>
            <a:ext cx="1930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FFFBD3C-6D54-463E-901F-8E4AE9A2F8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1656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6400" y="635635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6" descr="ACSPubs-logo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27750"/>
            <a:ext cx="2133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53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1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rgbClr val="293C8B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293C8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293C8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293C8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293C8B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7F7F7F"/>
          </a:solidFill>
          <a:latin typeface="+mn-lt"/>
          <a:ea typeface="ＭＳ Ｐゴシック" charset="0"/>
          <a:cs typeface="ＭＳ Ｐゴシック" charset="0"/>
        </a:defRPr>
      </a:lvl1pPr>
      <a:lvl2pPr marL="914400" indent="-457200" algn="l" defTabSz="457200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5"/>
        </a:buBlip>
        <a:defRPr sz="2400" kern="1200">
          <a:solidFill>
            <a:srgbClr val="7F7F7F"/>
          </a:solidFill>
          <a:latin typeface="+mn-lt"/>
          <a:ea typeface="ＭＳ Ｐゴシック" charset="0"/>
          <a:cs typeface="+mn-cs"/>
        </a:defRPr>
      </a:lvl2pPr>
      <a:lvl3pPr marL="12573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ECBC33"/>
        </a:buClr>
        <a:buFont typeface="Arial" charset="0"/>
        <a:buChar char="•"/>
        <a:defRPr sz="2400" kern="1200">
          <a:solidFill>
            <a:srgbClr val="7F7F7F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7F7F7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rgbClr val="7F7F7F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" y="555624"/>
            <a:ext cx="10871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1200" y="1905000"/>
            <a:ext cx="10871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52000" y="6356350"/>
            <a:ext cx="1930400" cy="349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10751">
              <a:defRPr/>
            </a:pPr>
            <a:r>
              <a:rPr lang="en-US" kern="0" smtClean="0">
                <a:solidFill>
                  <a:prstClr val="black">
                    <a:tint val="75000"/>
                  </a:prstClr>
                </a:solidFill>
                <a:sym typeface="Helvetica Light"/>
              </a:rPr>
              <a:t>June 2015</a:t>
            </a:r>
            <a:endParaRPr lang="en-US" kern="0">
              <a:solidFill>
                <a:prstClr val="black">
                  <a:tint val="75000"/>
                </a:prstClr>
              </a:solidFill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165600" cy="349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10751">
              <a:defRPr/>
            </a:pPr>
            <a:r>
              <a:rPr lang="en-US" kern="0" smtClean="0">
                <a:solidFill>
                  <a:prstClr val="black">
                    <a:tint val="75000"/>
                  </a:prstClr>
                </a:solidFill>
                <a:sym typeface="Helvetica Light"/>
              </a:rPr>
              <a:t>Brand Focus Group and Stakeholder Interviews</a:t>
            </a:r>
            <a:endParaRPr lang="en-US" kern="0" dirty="0">
              <a:solidFill>
                <a:prstClr val="black">
                  <a:tint val="75000"/>
                </a:prstClr>
              </a:solidFill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6400" y="6356352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10751">
              <a:defRPr/>
            </a:pPr>
            <a:fld id="{BE653D1D-FDAC-514F-9DC1-BCCB12D750A3}" type="slidenum">
              <a:rPr lang="en-US" kern="0" smtClean="0">
                <a:solidFill>
                  <a:prstClr val="black">
                    <a:tint val="75000"/>
                  </a:prstClr>
                </a:solidFill>
                <a:sym typeface="Helvetica Light"/>
              </a:rPr>
              <a:pPr defTabSz="410751"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sym typeface="Helvetica Light"/>
            </a:endParaRPr>
          </a:p>
        </p:txBody>
      </p:sp>
      <p:pic>
        <p:nvPicPr>
          <p:cNvPr id="8" name="Picture 6" descr="ACSPubs-logo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27750"/>
            <a:ext cx="2133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13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93C8B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93C8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93C8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93C8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93C8B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7F7F7F"/>
          </a:solidFill>
          <a:latin typeface="+mn-lt"/>
          <a:ea typeface="ＭＳ Ｐゴシック" charset="0"/>
          <a:cs typeface="ＭＳ Ｐゴシック" charset="0"/>
        </a:defRPr>
      </a:lvl1pPr>
      <a:lvl2pPr marL="914400" indent="-457200" algn="l" defTabSz="457200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4"/>
        </a:buBlip>
        <a:defRPr sz="2400" kern="1200">
          <a:solidFill>
            <a:srgbClr val="7F7F7F"/>
          </a:solidFill>
          <a:latin typeface="+mn-lt"/>
          <a:ea typeface="ＭＳ Ｐゴシック" charset="0"/>
          <a:cs typeface="+mn-cs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CBC33"/>
        </a:buClr>
        <a:buFont typeface="Arial" charset="0"/>
        <a:buChar char="•"/>
        <a:defRPr sz="2400" kern="1200">
          <a:solidFill>
            <a:srgbClr val="7F7F7F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7F7F7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rgbClr val="7F7F7F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04247"/>
            <a:ext cx="12225867" cy="76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6693" y="2213362"/>
            <a:ext cx="10938615" cy="477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693" y="2884607"/>
            <a:ext cx="10938615" cy="3061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0"/>
            <a:ext cx="12192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04247"/>
            <a:ext cx="12225867" cy="76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6693" y="2213362"/>
            <a:ext cx="10938615" cy="477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693" y="2884607"/>
            <a:ext cx="10938615" cy="3061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CS-3360 ACS CS Slid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6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04247"/>
            <a:ext cx="12225867" cy="76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6693" y="2213362"/>
            <a:ext cx="10938615" cy="477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693" y="2884607"/>
            <a:ext cx="10938615" cy="3061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CS-3360 ACS SCE Slid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0"/>
            <a:ext cx="12192001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0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582523"/>
            <a:ext cx="10871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1200" y="1905000"/>
            <a:ext cx="10871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52000" y="6356349"/>
            <a:ext cx="1930400" cy="349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FFFBD3C-6D54-463E-901F-8E4AE9A2F8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6000" y="6356349"/>
            <a:ext cx="4165600" cy="349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Future of Society Publishing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6400" y="6356352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7DBA8DE-58B4-4F6C-8137-53D331221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6" descr="ACSPubs-logo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27749"/>
            <a:ext cx="2133600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87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rgbClr val="293C8B"/>
          </a:solidFill>
          <a:latin typeface="+mj-lt"/>
          <a:ea typeface="ＭＳ Ｐゴシック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293C8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293C8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293C8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293C8B"/>
          </a:solidFill>
          <a:latin typeface="Arial" charset="0"/>
          <a:ea typeface="ＭＳ Ｐゴシック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" charset="0"/>
          <a:ea typeface="ＭＳ Ｐゴシック" charset="0"/>
          <a:cs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7F7F7F"/>
          </a:solidFill>
          <a:latin typeface="+mn-lt"/>
          <a:ea typeface="ＭＳ Ｐゴシック" charset="0"/>
          <a:cs typeface="ＭＳ Ｐゴシック" charset="0"/>
        </a:defRPr>
      </a:lvl1pPr>
      <a:lvl2pPr marL="914377" indent="-457189" algn="l" defTabSz="457189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2"/>
        </a:buBlip>
        <a:defRPr sz="2400" kern="1200">
          <a:solidFill>
            <a:srgbClr val="7F7F7F"/>
          </a:solidFill>
          <a:latin typeface="+mn-lt"/>
          <a:ea typeface="ＭＳ Ｐゴシック" charset="0"/>
          <a:cs typeface="+mn-cs"/>
        </a:defRPr>
      </a:lvl2pPr>
      <a:lvl3pPr marL="1257269" indent="-342891" algn="l" defTabSz="457189" rtl="0" eaLnBrk="1" fontAlgn="base" hangingPunct="1">
        <a:spcBef>
          <a:spcPct val="20000"/>
        </a:spcBef>
        <a:spcAft>
          <a:spcPct val="0"/>
        </a:spcAft>
        <a:buClr>
          <a:srgbClr val="ECBC33"/>
        </a:buClr>
        <a:buFont typeface="Arial" charset="0"/>
        <a:buChar char="•"/>
        <a:defRPr sz="2400" kern="1200">
          <a:solidFill>
            <a:srgbClr val="7F7F7F"/>
          </a:solidFill>
          <a:latin typeface="+mn-lt"/>
          <a:ea typeface="ＭＳ Ｐゴシック" charset="0"/>
          <a:cs typeface="+mn-cs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7F7F7F"/>
          </a:solidFill>
          <a:latin typeface="+mn-lt"/>
          <a:ea typeface="ＭＳ Ｐゴシック" charset="0"/>
          <a:cs typeface="+mn-cs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rgbClr val="7F7F7F"/>
          </a:solidFill>
          <a:latin typeface="+mn-lt"/>
          <a:ea typeface="ＭＳ Ｐゴシック" charset="0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美国化学</a:t>
            </a:r>
            <a:r>
              <a:rPr lang="zh-CN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会</a:t>
            </a:r>
            <a:r>
              <a:rPr lang="en-US" altLang="zh-CN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/>
            </a:r>
            <a:br>
              <a:rPr lang="en-US" altLang="zh-CN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zh-CN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携手全球化学科研机构</a:t>
            </a:r>
            <a:endParaRPr lang="en-US" sz="28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9156700" y="5482959"/>
            <a:ext cx="2819400" cy="1295400"/>
          </a:xfrm>
        </p:spPr>
        <p:txBody>
          <a:bodyPr/>
          <a:lstStyle/>
          <a:p>
            <a:pPr algn="ctr"/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朱苗</a:t>
            </a:r>
            <a:endParaRPr lang="en-US" sz="20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ACS 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产品培训师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 err="1">
                <a:latin typeface="Arial" panose="020B0604020202020204" pitchFamily="34" charset="0"/>
                <a:ea typeface="微软雅黑" panose="020B0503020204020204" pitchFamily="34" charset="-122"/>
              </a:rPr>
              <a:t>iGroup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 2019</a:t>
            </a:r>
          </a:p>
          <a:p>
            <a:pPr algn="ctr"/>
            <a:endParaRPr lang="en-US" dirty="0"/>
          </a:p>
        </p:txBody>
      </p:sp>
      <p:sp>
        <p:nvSpPr>
          <p:cNvPr id="5" name="Subtitle 7"/>
          <p:cNvSpPr txBox="1">
            <a:spLocks/>
          </p:cNvSpPr>
          <p:nvPr/>
        </p:nvSpPr>
        <p:spPr bwMode="auto">
          <a:xfrm>
            <a:off x="4495800" y="3894005"/>
            <a:ext cx="4038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CBC33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altLang="zh-CN" sz="2400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ACS</a:t>
            </a:r>
            <a:r>
              <a:rPr lang="zh-CN" altLang="en-US" sz="2400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的简介</a:t>
            </a:r>
            <a:endParaRPr lang="en-US" altLang="zh-CN" sz="2400" b="1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ACS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的平台</a:t>
            </a:r>
            <a:r>
              <a:rPr lang="zh-CN" altLang="en-US" sz="2400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高效使用</a:t>
            </a:r>
            <a:endParaRPr lang="en-US" altLang="zh-CN" sz="2400" b="1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ACS</a:t>
            </a:r>
            <a:r>
              <a:rPr lang="zh-CN" altLang="en-US" sz="2400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的投稿与写作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515"/>
    </mc:Choice>
    <mc:Fallback xmlns="">
      <p:transition advTm="2051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7080"/>
          <a:stretch/>
        </p:blipFill>
        <p:spPr>
          <a:xfrm>
            <a:off x="762000" y="546965"/>
            <a:ext cx="10104762" cy="299997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22225" y="4000580"/>
            <a:ext cx="6019800" cy="213684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9144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+mn-cs"/>
              </a:defRPr>
            </a:lvl2pPr>
            <a:lvl3pPr marL="12573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CBC33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zh-CN" altLang="en-US" sz="2000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免费可得的学术知识</a:t>
            </a:r>
            <a:endParaRPr lang="en-US" altLang="zh-CN" sz="2000" dirty="0" smtClean="0">
              <a:solidFill>
                <a:schemeClr val="tx1"/>
              </a:solidFill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2000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免费地获取、阅读、下载、使用和分享</a:t>
            </a:r>
            <a:endParaRPr lang="en-US" altLang="zh-CN" sz="2000" dirty="0" smtClean="0">
              <a:solidFill>
                <a:schemeClr val="tx1"/>
              </a:solidFill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2000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不再是传统的订阅、付费阅览模式</a:t>
            </a:r>
            <a:endParaRPr lang="en-US" altLang="zh-CN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90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00205" y="4736835"/>
            <a:ext cx="6594231" cy="1776936"/>
          </a:xfrm>
        </p:spPr>
        <p:txBody>
          <a:bodyPr>
            <a:noAutofit/>
          </a:bodyPr>
          <a:lstStyle/>
          <a:p>
            <a:pPr indent="-143996">
              <a:defRPr/>
            </a:pPr>
            <a:r>
              <a:rPr lang="en-US" sz="1867" b="1" u="sng" dirty="0">
                <a:solidFill>
                  <a:schemeClr val="tx1"/>
                </a:solidFill>
                <a:uFill>
                  <a:solidFill>
                    <a:srgbClr val="0039A6"/>
                  </a:solidFill>
                </a:uFill>
                <a:latin typeface="+mj-lt"/>
                <a:ea typeface="微软雅黑" panose="020B0503020204020204" pitchFamily="34" charset="-122"/>
                <a:cs typeface="+mn-cs"/>
              </a:rPr>
              <a:t>ACS Editors’ Choice </a:t>
            </a:r>
            <a:r>
              <a:rPr lang="en-US" sz="1867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n-cs"/>
              </a:rPr>
              <a:t>releases one article of significance to the global community every day (totally free of charge).</a:t>
            </a:r>
          </a:p>
          <a:p>
            <a:pPr indent="-143996">
              <a:defRPr/>
            </a:pPr>
            <a:r>
              <a:rPr lang="en-US" sz="1867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n-cs"/>
              </a:rPr>
              <a:t>Articles of this program can be filtered by </a:t>
            </a:r>
            <a:r>
              <a:rPr lang="en-US" sz="1867" dirty="0">
                <a:solidFill>
                  <a:srgbClr val="0BA5B5"/>
                </a:solidFill>
                <a:latin typeface="+mj-lt"/>
                <a:cs typeface="Arial" panose="020B0604020202020204" pitchFamily="34" charset="0"/>
              </a:rPr>
              <a:t>journal title</a:t>
            </a:r>
            <a:r>
              <a:rPr lang="en-US" sz="1867" dirty="0">
                <a:latin typeface="+mj-lt"/>
                <a:cs typeface="Arial" panose="020B0604020202020204" pitchFamily="34" charset="0"/>
              </a:rPr>
              <a:t>.</a:t>
            </a:r>
          </a:p>
          <a:p>
            <a:pPr indent="-143996">
              <a:defRPr/>
            </a:pPr>
            <a:r>
              <a:rPr lang="en-US" sz="1867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n-cs"/>
              </a:rPr>
              <a:t>Now you can also </a:t>
            </a:r>
            <a:r>
              <a:rPr lang="en-US" sz="1867" dirty="0">
                <a:solidFill>
                  <a:srgbClr val="0BA5B5"/>
                </a:solidFill>
                <a:latin typeface="+mj-lt"/>
                <a:cs typeface="Arial" panose="020B0604020202020204" pitchFamily="34" charset="0"/>
              </a:rPr>
              <a:t>filter out </a:t>
            </a:r>
            <a:r>
              <a:rPr lang="en-US" sz="1867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n-cs"/>
              </a:rPr>
              <a:t>the </a:t>
            </a:r>
            <a:r>
              <a:rPr lang="en-US" sz="1867" dirty="0">
                <a:solidFill>
                  <a:srgbClr val="0BA5B5"/>
                </a:solidFill>
                <a:latin typeface="+mj-lt"/>
                <a:cs typeface="Arial" panose="020B0604020202020204" pitchFamily="34" charset="0"/>
              </a:rPr>
              <a:t>most-read</a:t>
            </a:r>
            <a:r>
              <a:rPr lang="en-US" sz="1867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867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n-cs"/>
              </a:rPr>
              <a:t>or </a:t>
            </a:r>
            <a:r>
              <a:rPr lang="en-US" sz="1867" dirty="0" smtClean="0">
                <a:solidFill>
                  <a:srgbClr val="0BA5B5"/>
                </a:solidFill>
                <a:latin typeface="+mj-lt"/>
                <a:cs typeface="Arial" panose="020B0604020202020204" pitchFamily="34" charset="0"/>
              </a:rPr>
              <a:t>most-cited </a:t>
            </a:r>
            <a:r>
              <a:rPr lang="en-US" sz="1867" dirty="0" smtClean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n-cs"/>
              </a:rPr>
              <a:t>articles </a:t>
            </a:r>
            <a:r>
              <a:rPr lang="en-US" sz="1867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n-cs"/>
              </a:rPr>
              <a:t>of this program!</a:t>
            </a:r>
          </a:p>
          <a:p>
            <a:pPr indent="-143996">
              <a:defRPr/>
            </a:pPr>
            <a:endParaRPr lang="en-US" sz="1467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951038" y="1772058"/>
            <a:ext cx="8561452" cy="131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46" indent="-114297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67" b="1" u="sng" dirty="0">
                <a:uFill>
                  <a:solidFill>
                    <a:srgbClr val="0039A6"/>
                  </a:solidFill>
                </a:uFill>
                <a:latin typeface="+mj-lt"/>
                <a:ea typeface="微软雅黑" panose="020B0503020204020204" pitchFamily="34" charset="-122"/>
              </a:rPr>
              <a:t>ACS </a:t>
            </a:r>
            <a:r>
              <a:rPr lang="en-US" sz="1867" b="1" u="sng" dirty="0" err="1">
                <a:uFill>
                  <a:solidFill>
                    <a:srgbClr val="0039A6"/>
                  </a:solidFill>
                </a:uFill>
                <a:latin typeface="+mj-lt"/>
                <a:ea typeface="微软雅黑" panose="020B0503020204020204" pitchFamily="34" charset="-122"/>
              </a:rPr>
              <a:t>AuthorChoice</a:t>
            </a:r>
            <a:r>
              <a:rPr lang="en-US" sz="1867" b="1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sz="1867" dirty="0">
                <a:latin typeface="+mj-lt"/>
                <a:ea typeface="微软雅黑" panose="020B0503020204020204" pitchFamily="34" charset="-122"/>
              </a:rPr>
              <a:t>offers expanded options for authors and </a:t>
            </a:r>
            <a:r>
              <a:rPr lang="en-US" sz="1867" dirty="0">
                <a:solidFill>
                  <a:srgbClr val="0BA5B5"/>
                </a:solidFill>
                <a:latin typeface="+mj-lt"/>
                <a:ea typeface="微软雅黑" panose="020B0503020204020204" pitchFamily="34" charset="-122"/>
              </a:rPr>
              <a:t>partner funders </a:t>
            </a:r>
            <a:r>
              <a:rPr lang="en-US" sz="1867" dirty="0">
                <a:latin typeface="+mj-lt"/>
                <a:ea typeface="微软雅黑" panose="020B0503020204020204" pitchFamily="34" charset="-122"/>
              </a:rPr>
              <a:t>to make articles open access at a reasonable price.</a:t>
            </a:r>
          </a:p>
          <a:p>
            <a:pPr marL="171446" indent="-114297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1867" dirty="0">
                <a:latin typeface="+mj-lt"/>
                <a:ea typeface="微软雅黑" panose="020B0503020204020204" pitchFamily="34" charset="-122"/>
              </a:rPr>
              <a:t>provided to </a:t>
            </a:r>
            <a:r>
              <a:rPr lang="en-US" altLang="zh-CN" sz="1867" dirty="0">
                <a:solidFill>
                  <a:srgbClr val="0BA5B5"/>
                </a:solidFill>
                <a:latin typeface="+mj-lt"/>
                <a:ea typeface="微软雅黑" panose="020B0503020204020204" pitchFamily="34" charset="-122"/>
              </a:rPr>
              <a:t>Corresponding Authors </a:t>
            </a:r>
            <a:r>
              <a:rPr lang="en-US" altLang="zh-CN" sz="1867" dirty="0">
                <a:latin typeface="+mj-lt"/>
                <a:ea typeface="微软雅黑" panose="020B0503020204020204" pitchFamily="34" charset="-122"/>
              </a:rPr>
              <a:t>only</a:t>
            </a:r>
          </a:p>
          <a:p>
            <a:pPr marL="171446" indent="-114297" algn="just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altLang="zh-CN" sz="1867" dirty="0">
                <a:solidFill>
                  <a:srgbClr val="0BA5B5"/>
                </a:solidFill>
                <a:latin typeface="+mj-lt"/>
                <a:ea typeface="微软雅黑" panose="020B0503020204020204" pitchFamily="34" charset="-122"/>
              </a:rPr>
              <a:t>After editorial acceptance </a:t>
            </a:r>
            <a:r>
              <a:rPr lang="en-US" altLang="zh-CN" sz="1867" dirty="0">
                <a:latin typeface="+mj-lt"/>
                <a:ea typeface="微软雅黑" panose="020B0503020204020204" pitchFamily="34" charset="-122"/>
              </a:rPr>
              <a:t>of an article</a:t>
            </a:r>
            <a:endParaRPr lang="en-US" sz="1867" dirty="0"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951038" y="932723"/>
            <a:ext cx="7570551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9pPr>
          </a:lstStyle>
          <a:p>
            <a:pPr marL="380990" indent="-380990" algn="l" defTabSz="1219170" eaLnBrk="1" hangingPunct="1">
              <a:spcBef>
                <a:spcPct val="20000"/>
              </a:spcBef>
              <a:buClr>
                <a:srgbClr val="0BA5B5"/>
              </a:buClr>
              <a:buSzPct val="86000"/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  <a:cs typeface="+mn-cs"/>
              </a:rPr>
              <a:t>订阅期刊引入了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  <a:cs typeface="+mn-cs"/>
              </a:rPr>
              <a:t>OA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  <a:cs typeface="+mn-cs"/>
              </a:rPr>
              <a:t>模式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12830"/>
            <a:ext cx="9144000" cy="1548983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 bwMode="auto">
          <a:xfrm>
            <a:off x="-47209" y="-263128"/>
            <a:ext cx="777539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zh-CN" sz="3733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OA </a:t>
            </a:r>
            <a:r>
              <a:rPr lang="zh-CN" altLang="en-US" sz="3733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资源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90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开放获取资源（</a:t>
            </a:r>
            <a:r>
              <a:rPr lang="en-US" altLang="zh-CN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OA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85965"/>
            <a:ext cx="9144000" cy="1936867"/>
          </a:xfrm>
          <a:prstGeom prst="rect">
            <a:avLst/>
          </a:prstGeom>
        </p:spPr>
      </p:pic>
      <p:sp>
        <p:nvSpPr>
          <p:cNvPr id="46083" name="Content Placeholder 7"/>
          <p:cNvSpPr>
            <a:spLocks noGrp="1"/>
          </p:cNvSpPr>
          <p:nvPr/>
        </p:nvSpPr>
        <p:spPr bwMode="auto">
          <a:xfrm>
            <a:off x="1300830" y="1727911"/>
            <a:ext cx="8532813" cy="129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38140" indent="-380990" algn="just" defTabSz="457189" eaLnBrk="0" hangingPunct="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867" b="1" dirty="0">
                <a:uFill>
                  <a:solidFill>
                    <a:srgbClr val="0039A6"/>
                  </a:solidFill>
                </a:uFill>
                <a:latin typeface="+mj-lt"/>
                <a:ea typeface="微软雅黑" panose="020B0503020204020204" pitchFamily="34" charset="-122"/>
              </a:rPr>
              <a:t>ACS Central Science</a:t>
            </a:r>
            <a:r>
              <a:rPr lang="en-US" altLang="zh-CN" sz="1867" dirty="0">
                <a:latin typeface="+mj-lt"/>
                <a:ea typeface="微软雅黑" panose="020B0503020204020204" pitchFamily="34" charset="-122"/>
              </a:rPr>
              <a:t> provides open access publication with no author fee.</a:t>
            </a:r>
          </a:p>
          <a:p>
            <a:pPr marL="438140" lvl="1" indent="-380990" algn="just" defTabSz="457189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altLang="zh-CN" sz="1867" dirty="0">
                <a:solidFill>
                  <a:srgbClr val="0BA5B5"/>
                </a:solidFill>
                <a:latin typeface="+mj-lt"/>
                <a:ea typeface="微软雅黑" panose="020B0503020204020204" pitchFamily="34" charset="-122"/>
              </a:rPr>
              <a:t>highly selective, compelling </a:t>
            </a:r>
            <a:r>
              <a:rPr lang="en-US" altLang="zh-CN" sz="1867" dirty="0">
                <a:latin typeface="+mj-lt"/>
                <a:ea typeface="微软雅黑" panose="020B0503020204020204" pitchFamily="34" charset="-122"/>
              </a:rPr>
              <a:t>multidisciplinary research</a:t>
            </a:r>
          </a:p>
          <a:p>
            <a:pPr marL="438140" lvl="1" indent="-380990" algn="just" defTabSz="457189" eaLnBrk="0" hangingPunct="0">
              <a:spcBef>
                <a:spcPct val="20000"/>
              </a:spcBef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altLang="zh-CN" sz="1867" dirty="0">
                <a:latin typeface="+mj-lt"/>
                <a:ea typeface="微软雅黑" panose="020B0503020204020204" pitchFamily="34" charset="-122"/>
              </a:rPr>
              <a:t>100-200 research articles published annually</a:t>
            </a:r>
          </a:p>
          <a:p>
            <a:pPr marL="438140" lvl="1" indent="-380990" algn="just" defTabSz="457189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altLang="zh-CN" sz="1867" dirty="0">
                <a:solidFill>
                  <a:srgbClr val="0BA5B5"/>
                </a:solidFill>
                <a:uFill>
                  <a:solidFill>
                    <a:srgbClr val="0039A6"/>
                  </a:solidFill>
                </a:uFill>
                <a:latin typeface="+mj-lt"/>
                <a:ea typeface="微软雅黑" panose="020B0503020204020204" pitchFamily="34" charset="-122"/>
              </a:rPr>
              <a:t>Rapid publication </a:t>
            </a:r>
            <a:r>
              <a:rPr lang="en-US" altLang="zh-CN" sz="1867" dirty="0">
                <a:latin typeface="+mj-lt"/>
                <a:ea typeface="微软雅黑" panose="020B0503020204020204" pitchFamily="34" charset="-122"/>
              </a:rPr>
              <a:t>– About 11 weeks from submission to ASAP publication</a:t>
            </a: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768075" y="3056254"/>
            <a:ext cx="1055687" cy="1055687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64">
              <a:defRPr/>
            </a:pPr>
            <a:r>
              <a:rPr lang="en-US" altLang="zh-CN" sz="1600" b="1" dirty="0">
                <a:solidFill>
                  <a:srgbClr val="FFFFFF"/>
                </a:solidFill>
                <a:latin typeface="+mj-lt"/>
                <a:ea typeface="微软雅黑" panose="020B0503020204020204" pitchFamily="34" charset="-122"/>
                <a:cs typeface="Arial" pitchFamily="34" charset="0"/>
                <a:sym typeface="Helvetica Light" charset="0"/>
              </a:rPr>
              <a:t>IF</a:t>
            </a:r>
          </a:p>
          <a:p>
            <a:pPr algn="ctr" defTabSz="409564">
              <a:defRPr/>
            </a:pPr>
            <a:r>
              <a:rPr lang="en-US" altLang="zh-CN" sz="1600" b="1" dirty="0">
                <a:solidFill>
                  <a:srgbClr val="FFFFFF"/>
                </a:solidFill>
                <a:latin typeface="+mj-lt"/>
                <a:ea typeface="微软雅黑" panose="020B0503020204020204" pitchFamily="34" charset="-122"/>
                <a:cs typeface="Arial" pitchFamily="34" charset="0"/>
                <a:sym typeface="Helvetica Light" charset="0"/>
              </a:rPr>
              <a:t>12.837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51036" y="954088"/>
            <a:ext cx="883728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微软雅黑" pitchFamily="34" charset="-122"/>
              </a:defRPr>
            </a:lvl9pPr>
          </a:lstStyle>
          <a:p>
            <a:pPr marL="380990" indent="-380990" algn="l" defTabSz="1219170" eaLnBrk="1" hangingPunct="1">
              <a:spcBef>
                <a:spcPct val="20000"/>
              </a:spcBef>
              <a:buClr>
                <a:srgbClr val="0BA5B5"/>
              </a:buClr>
              <a:buSzPct val="86000"/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  <a:cs typeface="+mn-cs"/>
              </a:rPr>
              <a:t>OA 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  <a:cs typeface="+mn-cs"/>
              </a:rPr>
              <a:t>期刊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9732630" y="4824061"/>
            <a:ext cx="1055687" cy="1055687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64">
              <a:defRPr/>
            </a:pPr>
            <a:r>
              <a:rPr lang="en-US" altLang="zh-CN" sz="1600" b="1" dirty="0">
                <a:solidFill>
                  <a:srgbClr val="FFFFFF"/>
                </a:solidFill>
                <a:latin typeface="+mj-lt"/>
                <a:ea typeface="微软雅黑" panose="020B0503020204020204" pitchFamily="34" charset="-122"/>
                <a:cs typeface="Arial" pitchFamily="34" charset="0"/>
                <a:sym typeface="Helvetica Light" charset="0"/>
              </a:rPr>
              <a:t>IF</a:t>
            </a:r>
          </a:p>
          <a:p>
            <a:pPr algn="ctr" defTabSz="409564">
              <a:defRPr/>
            </a:pPr>
            <a:r>
              <a:rPr lang="en-US" altLang="zh-CN" sz="1600" b="1" dirty="0">
                <a:solidFill>
                  <a:srgbClr val="FFFFFF"/>
                </a:solidFill>
                <a:latin typeface="+mj-lt"/>
                <a:ea typeface="微软雅黑" panose="020B0503020204020204" pitchFamily="34" charset="-122"/>
                <a:cs typeface="Arial" pitchFamily="34" charset="0"/>
                <a:sym typeface="Helvetica Light" charset="0"/>
              </a:rPr>
              <a:t>2.584</a:t>
            </a:r>
          </a:p>
        </p:txBody>
      </p:sp>
      <p:sp>
        <p:nvSpPr>
          <p:cNvPr id="12" name="Content Placeholder 7"/>
          <p:cNvSpPr>
            <a:spLocks noGrp="1"/>
          </p:cNvSpPr>
          <p:nvPr/>
        </p:nvSpPr>
        <p:spPr bwMode="auto">
          <a:xfrm>
            <a:off x="2286000" y="5351904"/>
            <a:ext cx="9542339" cy="129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38140" indent="-380990" defTabSz="457189" eaLnBrk="0" hangingPunct="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867" b="1" dirty="0">
                <a:uFill>
                  <a:solidFill>
                    <a:srgbClr val="0039A6"/>
                  </a:solidFill>
                </a:uFill>
                <a:latin typeface="+mj-lt"/>
                <a:ea typeface="微软雅黑" panose="020B0503020204020204" pitchFamily="34" charset="-122"/>
              </a:rPr>
              <a:t>ACS Omega</a:t>
            </a:r>
            <a:r>
              <a:rPr lang="en-US" altLang="zh-CN" sz="1867" dirty="0">
                <a:uFill>
                  <a:solidFill>
                    <a:srgbClr val="0039A6"/>
                  </a:solidFill>
                </a:uFill>
                <a:latin typeface="+mj-lt"/>
                <a:ea typeface="微软雅黑" panose="020B0503020204020204" pitchFamily="34" charset="-122"/>
              </a:rPr>
              <a:t> provides open access publication with $750 flat fee</a:t>
            </a:r>
          </a:p>
          <a:p>
            <a:pPr marL="438140" indent="-380990" defTabSz="457189" eaLnBrk="0" hangingPunct="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867" dirty="0">
                <a:uFill>
                  <a:solidFill>
                    <a:srgbClr val="0039A6"/>
                  </a:solidFill>
                </a:uFill>
                <a:latin typeface="+mj-lt"/>
                <a:ea typeface="微软雅黑" panose="020B0503020204020204" pitchFamily="34" charset="-122"/>
              </a:rPr>
              <a:t>publishing new findings in chemistry and interfacing areas of science</a:t>
            </a:r>
          </a:p>
          <a:p>
            <a:pPr marL="438140" indent="-380990" defTabSz="457189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867" dirty="0">
                <a:solidFill>
                  <a:srgbClr val="0BA5B5"/>
                </a:solidFill>
                <a:uFill>
                  <a:solidFill>
                    <a:srgbClr val="0039A6"/>
                  </a:solidFill>
                </a:uFill>
                <a:latin typeface="+mj-lt"/>
                <a:ea typeface="微软雅黑" panose="020B0503020204020204" pitchFamily="34" charset="-122"/>
              </a:rPr>
              <a:t>Rapid publication </a:t>
            </a:r>
            <a:r>
              <a:rPr lang="en-US" altLang="zh-CN" sz="1867" dirty="0">
                <a:uFill>
                  <a:solidFill>
                    <a:srgbClr val="0039A6"/>
                  </a:solidFill>
                </a:uFill>
                <a:latin typeface="+mj-lt"/>
                <a:ea typeface="微软雅黑" panose="020B0503020204020204" pitchFamily="34" charset="-122"/>
              </a:rPr>
              <a:t>– submission to first decision in 30 days!</a:t>
            </a:r>
          </a:p>
          <a:p>
            <a:pPr marL="438140" indent="-380990" defTabSz="457189" eaLnBrk="0" hangingPunct="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867" dirty="0">
                <a:uFill>
                  <a:solidFill>
                    <a:srgbClr val="0039A6"/>
                  </a:solidFill>
                </a:uFill>
                <a:latin typeface="+mj-lt"/>
                <a:ea typeface="微软雅黑" panose="020B0503020204020204" pitchFamily="34" charset="-122"/>
              </a:rPr>
              <a:t>got its first IF in 2019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-47209" y="-263128"/>
            <a:ext cx="777539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zh-CN" sz="3733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OA </a:t>
            </a:r>
            <a:r>
              <a:rPr lang="zh-CN" altLang="en-US" sz="3733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资源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90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开放获取资源（</a:t>
            </a:r>
            <a:r>
              <a:rPr lang="en-US" altLang="zh-CN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OA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76400" y="2438400"/>
            <a:ext cx="8940800" cy="1470025"/>
          </a:xfrm>
        </p:spPr>
        <p:txBody>
          <a:bodyPr/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ACS</a:t>
            </a:r>
            <a:r>
              <a:rPr lang="zh-CN" altLang="en-US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的平台高效使用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339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/>
          <a:srcRect t="44948" r="59878"/>
          <a:stretch/>
        </p:blipFill>
        <p:spPr>
          <a:xfrm>
            <a:off x="7701108" y="2794094"/>
            <a:ext cx="1857086" cy="1981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b="25952"/>
          <a:stretch/>
        </p:blipFill>
        <p:spPr>
          <a:xfrm>
            <a:off x="96513" y="1347594"/>
            <a:ext cx="7299217" cy="26979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b="42581"/>
          <a:stretch/>
        </p:blipFill>
        <p:spPr>
          <a:xfrm>
            <a:off x="1018274" y="4481805"/>
            <a:ext cx="6458873" cy="1826096"/>
          </a:xfrm>
          <a:prstGeom prst="rect">
            <a:avLst/>
          </a:prstGeom>
        </p:spPr>
      </p:pic>
      <p:sp>
        <p:nvSpPr>
          <p:cNvPr id="2" name="线形标注 2 1"/>
          <p:cNvSpPr/>
          <p:nvPr/>
        </p:nvSpPr>
        <p:spPr>
          <a:xfrm>
            <a:off x="7607870" y="4859099"/>
            <a:ext cx="1485193" cy="384043"/>
          </a:xfrm>
          <a:prstGeom prst="borderCallout2">
            <a:avLst>
              <a:gd name="adj1" fmla="val 30655"/>
              <a:gd name="adj2" fmla="val -5767"/>
              <a:gd name="adj3" fmla="val 27240"/>
              <a:gd name="adj4" fmla="val -107548"/>
              <a:gd name="adj5" fmla="val -17089"/>
              <a:gd name="adj6" fmla="val -122936"/>
            </a:avLst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CN" altLang="en-US" sz="16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资源列表</a:t>
            </a:r>
            <a:endParaRPr lang="en-US" altLang="zh-CN" sz="16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线形标注 2 11"/>
          <p:cNvSpPr/>
          <p:nvPr/>
        </p:nvSpPr>
        <p:spPr>
          <a:xfrm>
            <a:off x="7488419" y="2323626"/>
            <a:ext cx="1325505" cy="387328"/>
          </a:xfrm>
          <a:prstGeom prst="borderCallout2">
            <a:avLst>
              <a:gd name="adj1" fmla="val 34623"/>
              <a:gd name="adj2" fmla="val -5666"/>
              <a:gd name="adj3" fmla="val 34623"/>
              <a:gd name="adj4" fmla="val -95806"/>
              <a:gd name="adj5" fmla="val 108671"/>
              <a:gd name="adj6" fmla="val -161474"/>
            </a:avLst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CN" altLang="en-US" sz="16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检索栏</a:t>
            </a:r>
            <a:endParaRPr lang="en-US" altLang="zh-CN" sz="16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线形标注 2 6"/>
          <p:cNvSpPr/>
          <p:nvPr/>
        </p:nvSpPr>
        <p:spPr>
          <a:xfrm>
            <a:off x="7527663" y="1488014"/>
            <a:ext cx="1325505" cy="387857"/>
          </a:xfrm>
          <a:prstGeom prst="borderCallout2">
            <a:avLst>
              <a:gd name="adj1" fmla="val 36036"/>
              <a:gd name="adj2" fmla="val -5621"/>
              <a:gd name="adj3" fmla="val 37432"/>
              <a:gd name="adj4" fmla="val -68250"/>
              <a:gd name="adj5" fmla="val 52483"/>
              <a:gd name="adj6" fmla="val -81141"/>
            </a:avLst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CN" altLang="en-US" sz="16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出版物类型</a:t>
            </a:r>
            <a:endParaRPr lang="en-US" altLang="zh-CN" sz="16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91" y="226976"/>
            <a:ext cx="2281310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检索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/>
          <a:srcRect b="58036"/>
          <a:stretch/>
        </p:blipFill>
        <p:spPr>
          <a:xfrm>
            <a:off x="8962340" y="1312693"/>
            <a:ext cx="1771429" cy="150670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067800" y="1958562"/>
            <a:ext cx="1219200" cy="835532"/>
          </a:xfrm>
          <a:prstGeom prst="rect">
            <a:avLst/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endParaRPr lang="zh-CN" altLang="en-US" sz="1867" b="1" dirty="0">
              <a:solidFill>
                <a:prstClr val="black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754021" y="2786786"/>
            <a:ext cx="1540705" cy="305533"/>
          </a:xfrm>
          <a:prstGeom prst="rect">
            <a:avLst/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endParaRPr lang="zh-CN" altLang="en-US" sz="1867" b="1" dirty="0">
              <a:solidFill>
                <a:prstClr val="black"/>
              </a:solidFill>
              <a:latin typeface="Arial"/>
              <a:ea typeface="微软雅黑" panose="020B0503020204020204" pitchFamily="34" charset="-122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9067800" y="3733800"/>
            <a:ext cx="584630" cy="0"/>
          </a:xfrm>
          <a:prstGeom prst="straightConnector1">
            <a:avLst/>
          </a:prstGeom>
          <a:ln>
            <a:solidFill>
              <a:srgbClr val="0BA5B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8350467" y="277027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ea typeface="微软雅黑" panose="020B0503020204020204" pitchFamily="34" charset="-122"/>
              </a:rPr>
              <a:t>学科分类</a:t>
            </a: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9469" y="2729544"/>
            <a:ext cx="1628571" cy="390476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0324" y="3020682"/>
            <a:ext cx="2485714" cy="2742857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1977000" y="2852830"/>
            <a:ext cx="245932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defTabSz="609570">
              <a:defRPr/>
            </a:pPr>
            <a:r>
              <a:rPr lang="zh-CN" altLang="en-US" sz="1200" dirty="0" smtClean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</a:rPr>
              <a:t>刊名、文章，作者、</a:t>
            </a:r>
            <a:r>
              <a:rPr lang="en-US" altLang="zh-CN" sz="1200" dirty="0" smtClean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</a:rPr>
              <a:t>DOI</a:t>
            </a:r>
            <a:r>
              <a:rPr lang="zh-CN" altLang="en-US" sz="1200" dirty="0" smtClean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</a:rPr>
              <a:t>、关键词</a:t>
            </a:r>
            <a:endParaRPr lang="zh-CN" altLang="zh-CN" sz="1200" dirty="0">
              <a:solidFill>
                <a:srgbClr val="0BA5B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9"/>
          <a:srcRect t="11065"/>
          <a:stretch/>
        </p:blipFill>
        <p:spPr>
          <a:xfrm>
            <a:off x="2244032" y="3427552"/>
            <a:ext cx="1447800" cy="10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7" grpId="0" animBg="1"/>
      <p:bldP spid="11" grpId="0" animBg="1"/>
      <p:bldP spid="11" grpId="2" animBg="1"/>
      <p:bldP spid="22" grpId="0" animBg="1"/>
      <p:bldP spid="22" grpId="1" animBg="1"/>
      <p:bldP spid="35" grpId="0"/>
      <p:bldP spid="35" grpId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48" y="846832"/>
            <a:ext cx="10971428" cy="599047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343400" y="846832"/>
            <a:ext cx="2667000" cy="439936"/>
          </a:xfrm>
          <a:prstGeom prst="rect">
            <a:avLst/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219170"/>
            <a:r>
              <a:rPr lang="zh-CN" altLang="en-US" sz="2400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        </a:t>
            </a:r>
            <a:r>
              <a:rPr lang="zh-CN" altLang="en-US" sz="1600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4" name="矩形 3"/>
          <p:cNvSpPr/>
          <p:nvPr/>
        </p:nvSpPr>
        <p:spPr>
          <a:xfrm>
            <a:off x="931558" y="2558286"/>
            <a:ext cx="2472278" cy="384043"/>
          </a:xfrm>
          <a:prstGeom prst="rect">
            <a:avLst/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219170"/>
            <a:r>
              <a:rPr lang="zh-CN" altLang="en-US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文章类型</a:t>
            </a:r>
          </a:p>
        </p:txBody>
      </p:sp>
      <p:sp>
        <p:nvSpPr>
          <p:cNvPr id="5" name="矩形 4"/>
          <p:cNvSpPr/>
          <p:nvPr/>
        </p:nvSpPr>
        <p:spPr>
          <a:xfrm>
            <a:off x="931556" y="3022735"/>
            <a:ext cx="2472280" cy="414271"/>
          </a:xfrm>
          <a:prstGeom prst="rect">
            <a:avLst/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zh-CN" altLang="en-US" sz="1867" b="1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                       </a:t>
            </a:r>
            <a:r>
              <a:rPr lang="zh-CN" altLang="en-US" sz="1867" b="1" dirty="0" smtClean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作者</a:t>
            </a:r>
          </a:p>
        </p:txBody>
      </p:sp>
      <p:sp>
        <p:nvSpPr>
          <p:cNvPr id="6" name="矩形 5"/>
          <p:cNvSpPr/>
          <p:nvPr/>
        </p:nvSpPr>
        <p:spPr>
          <a:xfrm>
            <a:off x="850232" y="5105400"/>
            <a:ext cx="2401076" cy="407812"/>
          </a:xfrm>
          <a:prstGeom prst="rect">
            <a:avLst/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zh-CN" altLang="en-US" sz="1867" b="1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                    </a:t>
            </a:r>
            <a:r>
              <a:rPr lang="zh-CN" altLang="en-US" sz="1867" b="1" dirty="0" smtClean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   </a:t>
            </a:r>
            <a:r>
              <a:rPr lang="zh-CN" altLang="en-US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出版物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3517545" y="5187872"/>
            <a:ext cx="2424333" cy="650680"/>
          </a:xfrm>
          <a:prstGeom prst="roundRect">
            <a:avLst>
              <a:gd name="adj" fmla="val 64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94" indent="-228594" defTabSz="1219170">
              <a:buClr>
                <a:srgbClr val="0BA5B5"/>
              </a:buClr>
              <a:buFont typeface="Wingdings" panose="05000000000000000000" pitchFamily="2" charset="2"/>
              <a:buChar char="ü"/>
            </a:pPr>
            <a:r>
              <a:rPr lang="zh-CN" altLang="en-US" sz="13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领域内发文较多期刊</a:t>
            </a:r>
          </a:p>
          <a:p>
            <a:pPr marL="228594" indent="-228594" defTabSz="1219170">
              <a:buClr>
                <a:srgbClr val="0BA5B5"/>
              </a:buClr>
              <a:buFont typeface="Wingdings" panose="05000000000000000000" pitchFamily="2" charset="2"/>
              <a:buChar char="ü"/>
            </a:pPr>
            <a:r>
              <a:rPr lang="zh-CN" altLang="en-US" sz="13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拟投期刊的选择参考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3517545" y="3336547"/>
            <a:ext cx="2478505" cy="743955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94" indent="-228594" defTabSz="1219170">
              <a:buClr>
                <a:srgbClr val="0BA5B5"/>
              </a:buClr>
              <a:buFont typeface="Wingdings" panose="05000000000000000000" pitchFamily="2" charset="2"/>
              <a:buChar char="ü"/>
            </a:pPr>
            <a:r>
              <a:rPr lang="zh-CN" altLang="en-US" sz="13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发现领域内的高产出研究者</a:t>
            </a:r>
            <a:endParaRPr lang="en-US" altLang="zh-CN" sz="133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594" indent="-228594" defTabSz="1219170">
              <a:buClr>
                <a:srgbClr val="0BA5B5"/>
              </a:buClr>
              <a:buFont typeface="Wingdings" panose="05000000000000000000" pitchFamily="2" charset="2"/>
              <a:buChar char="ü"/>
            </a:pPr>
            <a:r>
              <a:rPr lang="zh-CN" altLang="en-US" sz="13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选择同行审稿专家 </a:t>
            </a:r>
            <a:endParaRPr lang="en-US" altLang="zh-CN" sz="133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594" indent="-228594" defTabSz="1219170">
              <a:buClr>
                <a:srgbClr val="0BA5B5"/>
              </a:buClr>
              <a:buFont typeface="Wingdings" panose="05000000000000000000" pitchFamily="2" charset="2"/>
              <a:buChar char="ü"/>
            </a:pPr>
            <a:r>
              <a:rPr lang="zh-CN" altLang="en-US" sz="13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选择潜在的合作者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90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检索示例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43825" y="1402102"/>
            <a:ext cx="2472278" cy="384043"/>
          </a:xfrm>
          <a:prstGeom prst="rect">
            <a:avLst/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219170"/>
            <a:r>
              <a:rPr lang="zh-CN" altLang="en-US" dirty="0" smtClean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检索结果</a:t>
            </a:r>
            <a:endParaRPr lang="zh-CN" altLang="en-US" dirty="0">
              <a:solidFill>
                <a:prstClr val="black"/>
              </a:solidFill>
              <a:latin typeface="Arial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416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48" y="1138604"/>
            <a:ext cx="11619047" cy="159047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90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检索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 flipH="1">
            <a:off x="9671438" y="2802004"/>
            <a:ext cx="1285593" cy="269981"/>
          </a:xfrm>
          <a:prstGeom prst="wedgeRectCallout">
            <a:avLst>
              <a:gd name="adj1" fmla="val -76909"/>
              <a:gd name="adj2" fmla="val -331572"/>
            </a:avLst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CN" altLang="en-US" sz="1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保存检索结果</a:t>
            </a:r>
            <a:endParaRPr lang="en-US" altLang="zh-CN" sz="14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线形标注 2 13"/>
          <p:cNvSpPr/>
          <p:nvPr/>
        </p:nvSpPr>
        <p:spPr>
          <a:xfrm>
            <a:off x="3166976" y="2307525"/>
            <a:ext cx="1168057" cy="305345"/>
          </a:xfrm>
          <a:prstGeom prst="borderCallout2">
            <a:avLst>
              <a:gd name="adj1" fmla="val 104269"/>
              <a:gd name="adj2" fmla="val 75984"/>
              <a:gd name="adj3" fmla="val 539161"/>
              <a:gd name="adj4" fmla="val 76034"/>
              <a:gd name="adj5" fmla="val 539206"/>
              <a:gd name="adj6" fmla="val 46938"/>
            </a:avLst>
          </a:prstGeom>
          <a:noFill/>
          <a:ln w="28575">
            <a:solidFill>
              <a:srgbClr val="0BA5B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1219170"/>
            <a:endParaRPr lang="en-US" altLang="zh-CN" sz="1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2748" y="3707431"/>
            <a:ext cx="3512042" cy="1569660"/>
          </a:xfrm>
          <a:prstGeom prst="rect">
            <a:avLst/>
          </a:prstGeom>
          <a:ln w="28575">
            <a:solidFill>
              <a:srgbClr val="0BA5B5"/>
            </a:solidFill>
            <a:prstDash val="dash"/>
          </a:ln>
        </p:spPr>
        <p:txBody>
          <a:bodyPr wrap="square">
            <a:spAutoFit/>
          </a:bodyPr>
          <a:lstStyle/>
          <a:p>
            <a:pPr marL="342900" indent="-342900" defTabSz="1219170">
              <a:buFont typeface="+mj-lt"/>
              <a:buAutoNum type="arabicPeriod"/>
            </a:pPr>
            <a:r>
              <a:rPr lang="zh-CN" altLang="en-US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设置检索条件：标题</a:t>
            </a:r>
            <a:r>
              <a:rPr lang="en-US" altLang="zh-CN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作者</a:t>
            </a:r>
            <a:r>
              <a:rPr lang="en-US" altLang="zh-CN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摘要</a:t>
            </a:r>
            <a:r>
              <a:rPr lang="en-US" altLang="zh-CN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图表</a:t>
            </a: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注解；</a:t>
            </a:r>
          </a:p>
          <a:p>
            <a:pPr marL="342900" indent="-342900" defTabSz="1219170">
              <a:buFont typeface="+mj-lt"/>
              <a:buAutoNum type="arabicPeriod"/>
            </a:pPr>
            <a:r>
              <a:rPr lang="zh-CN" altLang="en-US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检索出版物</a:t>
            </a: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  <a:p>
            <a:pPr marL="342900" indent="-342900" defTabSz="1219170">
              <a:buFont typeface="+mj-lt"/>
              <a:buAutoNum type="arabicPeriod"/>
            </a:pPr>
            <a:r>
              <a:rPr lang="zh-CN" altLang="en-US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开放获取内容（</a:t>
            </a: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）中检索； 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1219170">
              <a:buFont typeface="+mj-lt"/>
              <a:buAutoNum type="arabicPeriod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设置发表</a:t>
            </a:r>
            <a:r>
              <a:rPr lang="zh-CN" altLang="en-US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时间范围； </a:t>
            </a:r>
            <a:endParaRPr lang="zh-CN" altLang="en-US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1219170">
              <a:buFont typeface="+mj-lt"/>
              <a:buAutoNum type="arabicPeriod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快速找到近期检索历史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983" y="2644492"/>
            <a:ext cx="4326691" cy="4196508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4310026" y="3120396"/>
            <a:ext cx="269259" cy="269259"/>
          </a:xfrm>
          <a:prstGeom prst="ellipse">
            <a:avLst/>
          </a:prstGeom>
          <a:solidFill>
            <a:srgbClr val="0BA5B5"/>
          </a:solidFill>
          <a:ln>
            <a:solidFill>
              <a:srgbClr val="0BA5B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CN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1</a:t>
            </a:r>
            <a:endParaRPr lang="zh-CN" altLang="en-US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10026" y="3582290"/>
            <a:ext cx="269259" cy="269259"/>
          </a:xfrm>
          <a:prstGeom prst="ellipse">
            <a:avLst/>
          </a:prstGeom>
          <a:solidFill>
            <a:srgbClr val="0BA5B5"/>
          </a:solidFill>
          <a:ln>
            <a:solidFill>
              <a:srgbClr val="0BA5B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CN" dirty="0" smtClean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2</a:t>
            </a:r>
            <a:endParaRPr lang="zh-CN" altLang="en-US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310026" y="3986180"/>
            <a:ext cx="269259" cy="269259"/>
          </a:xfrm>
          <a:prstGeom prst="ellipse">
            <a:avLst/>
          </a:prstGeom>
          <a:solidFill>
            <a:srgbClr val="0BA5B5"/>
          </a:solidFill>
          <a:ln>
            <a:solidFill>
              <a:srgbClr val="0BA5B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CN" dirty="0" smtClean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3</a:t>
            </a:r>
            <a:endParaRPr lang="zh-CN" altLang="en-US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312617" y="5050473"/>
            <a:ext cx="269259" cy="269259"/>
          </a:xfrm>
          <a:prstGeom prst="ellipse">
            <a:avLst/>
          </a:prstGeom>
          <a:solidFill>
            <a:srgbClr val="0BA5B5"/>
          </a:solidFill>
          <a:ln>
            <a:solidFill>
              <a:srgbClr val="0BA5B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CN" dirty="0" smtClean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4</a:t>
            </a:r>
            <a:endParaRPr lang="zh-CN" altLang="en-US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807643" y="2453183"/>
            <a:ext cx="269259" cy="269259"/>
          </a:xfrm>
          <a:prstGeom prst="ellipse">
            <a:avLst/>
          </a:prstGeom>
          <a:solidFill>
            <a:srgbClr val="0BA5B5"/>
          </a:solidFill>
          <a:ln>
            <a:solidFill>
              <a:srgbClr val="0BA5B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dirty="0" smtClean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5</a:t>
            </a:r>
            <a:endParaRPr lang="zh-CN" altLang="en-US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81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9661571" y="1970911"/>
            <a:ext cx="2508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zh-CN" altLang="en-US" sz="2400" dirty="0">
                <a:solidFill>
                  <a:srgbClr val="00B050"/>
                </a:solidFill>
                <a:latin typeface="+mj-ea"/>
                <a:ea typeface="+mj-ea"/>
              </a:rPr>
              <a:t>布尔</a:t>
            </a:r>
            <a:r>
              <a:rPr lang="zh-CN" altLang="en-US" sz="2400" dirty="0" smtClean="0">
                <a:solidFill>
                  <a:srgbClr val="00B050"/>
                </a:solidFill>
                <a:latin typeface="+mj-ea"/>
                <a:ea typeface="+mj-ea"/>
              </a:rPr>
              <a:t>逻辑运算</a:t>
            </a:r>
            <a:r>
              <a:rPr lang="zh-CN" altLang="en-US" sz="2400" dirty="0">
                <a:solidFill>
                  <a:srgbClr val="00B050"/>
                </a:solidFill>
                <a:latin typeface="+mj-ea"/>
                <a:ea typeface="+mj-ea"/>
              </a:rPr>
              <a:t>符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781648" y="1092749"/>
            <a:ext cx="897021" cy="644696"/>
            <a:chOff x="467544" y="1131069"/>
            <a:chExt cx="756084" cy="504577"/>
          </a:xfrm>
        </p:grpSpPr>
        <p:sp>
          <p:nvSpPr>
            <p:cNvPr id="14" name="任意多边形 13"/>
            <p:cNvSpPr/>
            <p:nvPr/>
          </p:nvSpPr>
          <p:spPr>
            <a:xfrm>
              <a:off x="719572" y="1166287"/>
              <a:ext cx="252028" cy="434143"/>
            </a:xfrm>
            <a:custGeom>
              <a:avLst/>
              <a:gdLst>
                <a:gd name="connsiteX0" fmla="*/ 125534 w 252028"/>
                <a:gd name="connsiteY0" fmla="*/ 0 h 434143"/>
                <a:gd name="connsiteX1" fmla="*/ 140911 w 252028"/>
                <a:gd name="connsiteY1" fmla="*/ 8346 h 434143"/>
                <a:gd name="connsiteX2" fmla="*/ 252028 w 252028"/>
                <a:gd name="connsiteY2" fmla="*/ 217332 h 434143"/>
                <a:gd name="connsiteX3" fmla="*/ 140911 w 252028"/>
                <a:gd name="connsiteY3" fmla="*/ 426318 h 434143"/>
                <a:gd name="connsiteX4" fmla="*/ 126494 w 252028"/>
                <a:gd name="connsiteY4" fmla="*/ 434143 h 434143"/>
                <a:gd name="connsiteX5" fmla="*/ 111117 w 252028"/>
                <a:gd name="connsiteY5" fmla="*/ 425797 h 434143"/>
                <a:gd name="connsiteX6" fmla="*/ 0 w 252028"/>
                <a:gd name="connsiteY6" fmla="*/ 216811 h 434143"/>
                <a:gd name="connsiteX7" fmla="*/ 111117 w 252028"/>
                <a:gd name="connsiteY7" fmla="*/ 7825 h 434143"/>
                <a:gd name="connsiteX8" fmla="*/ 125534 w 252028"/>
                <a:gd name="connsiteY8" fmla="*/ 0 h 43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028" h="434143">
                  <a:moveTo>
                    <a:pt x="125534" y="0"/>
                  </a:moveTo>
                  <a:lnTo>
                    <a:pt x="140911" y="8346"/>
                  </a:lnTo>
                  <a:cubicBezTo>
                    <a:pt x="207951" y="53638"/>
                    <a:pt x="252028" y="130338"/>
                    <a:pt x="252028" y="217332"/>
                  </a:cubicBezTo>
                  <a:cubicBezTo>
                    <a:pt x="252028" y="304326"/>
                    <a:pt x="207951" y="381026"/>
                    <a:pt x="140911" y="426318"/>
                  </a:cubicBezTo>
                  <a:lnTo>
                    <a:pt x="126494" y="434143"/>
                  </a:lnTo>
                  <a:lnTo>
                    <a:pt x="111117" y="425797"/>
                  </a:lnTo>
                  <a:cubicBezTo>
                    <a:pt x="44077" y="380505"/>
                    <a:pt x="0" y="303805"/>
                    <a:pt x="0" y="216811"/>
                  </a:cubicBezTo>
                  <a:cubicBezTo>
                    <a:pt x="0" y="129817"/>
                    <a:pt x="44077" y="53117"/>
                    <a:pt x="111117" y="7825"/>
                  </a:cubicBezTo>
                  <a:lnTo>
                    <a:pt x="125534" y="0"/>
                  </a:lnTo>
                  <a:close/>
                </a:path>
              </a:pathLst>
            </a:custGeom>
            <a:solidFill>
              <a:srgbClr val="5EAFA6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845106" y="1131069"/>
              <a:ext cx="378522" cy="504056"/>
            </a:xfrm>
            <a:custGeom>
              <a:avLst/>
              <a:gdLst>
                <a:gd name="connsiteX0" fmla="*/ 126494 w 378522"/>
                <a:gd name="connsiteY0" fmla="*/ 0 h 504056"/>
                <a:gd name="connsiteX1" fmla="*/ 378522 w 378522"/>
                <a:gd name="connsiteY1" fmla="*/ 252028 h 504056"/>
                <a:gd name="connsiteX2" fmla="*/ 126494 w 378522"/>
                <a:gd name="connsiteY2" fmla="*/ 504056 h 504056"/>
                <a:gd name="connsiteX3" fmla="*/ 28393 w 378522"/>
                <a:gd name="connsiteY3" fmla="*/ 484250 h 504056"/>
                <a:gd name="connsiteX4" fmla="*/ 960 w 378522"/>
                <a:gd name="connsiteY4" fmla="*/ 469360 h 504056"/>
                <a:gd name="connsiteX5" fmla="*/ 15377 w 378522"/>
                <a:gd name="connsiteY5" fmla="*/ 461535 h 504056"/>
                <a:gd name="connsiteX6" fmla="*/ 126494 w 378522"/>
                <a:gd name="connsiteY6" fmla="*/ 252549 h 504056"/>
                <a:gd name="connsiteX7" fmla="*/ 15377 w 378522"/>
                <a:gd name="connsiteY7" fmla="*/ 43563 h 504056"/>
                <a:gd name="connsiteX8" fmla="*/ 0 w 378522"/>
                <a:gd name="connsiteY8" fmla="*/ 35217 h 504056"/>
                <a:gd name="connsiteX9" fmla="*/ 28393 w 378522"/>
                <a:gd name="connsiteY9" fmla="*/ 19806 h 504056"/>
                <a:gd name="connsiteX10" fmla="*/ 126494 w 378522"/>
                <a:gd name="connsiteY10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522" h="504056">
                  <a:moveTo>
                    <a:pt x="126494" y="0"/>
                  </a:moveTo>
                  <a:cubicBezTo>
                    <a:pt x="265685" y="0"/>
                    <a:pt x="378522" y="112837"/>
                    <a:pt x="378522" y="252028"/>
                  </a:cubicBezTo>
                  <a:cubicBezTo>
                    <a:pt x="378522" y="391219"/>
                    <a:pt x="265685" y="504056"/>
                    <a:pt x="126494" y="504056"/>
                  </a:cubicBezTo>
                  <a:cubicBezTo>
                    <a:pt x="91696" y="504056"/>
                    <a:pt x="58546" y="497004"/>
                    <a:pt x="28393" y="484250"/>
                  </a:cubicBezTo>
                  <a:lnTo>
                    <a:pt x="960" y="469360"/>
                  </a:lnTo>
                  <a:lnTo>
                    <a:pt x="15377" y="461535"/>
                  </a:lnTo>
                  <a:cubicBezTo>
                    <a:pt x="82417" y="416243"/>
                    <a:pt x="126494" y="339543"/>
                    <a:pt x="126494" y="252549"/>
                  </a:cubicBezTo>
                  <a:cubicBezTo>
                    <a:pt x="126494" y="165555"/>
                    <a:pt x="82417" y="88855"/>
                    <a:pt x="15377" y="43563"/>
                  </a:cubicBezTo>
                  <a:lnTo>
                    <a:pt x="0" y="35217"/>
                  </a:lnTo>
                  <a:lnTo>
                    <a:pt x="28393" y="19806"/>
                  </a:lnTo>
                  <a:cubicBezTo>
                    <a:pt x="58546" y="7052"/>
                    <a:pt x="91696" y="0"/>
                    <a:pt x="126494" y="0"/>
                  </a:cubicBezTo>
                  <a:close/>
                </a:path>
              </a:pathLst>
            </a:cu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467544" y="1131590"/>
              <a:ext cx="378522" cy="504056"/>
            </a:xfrm>
            <a:custGeom>
              <a:avLst/>
              <a:gdLst>
                <a:gd name="connsiteX0" fmla="*/ 252028 w 378522"/>
                <a:gd name="connsiteY0" fmla="*/ 0 h 504056"/>
                <a:gd name="connsiteX1" fmla="*/ 350129 w 378522"/>
                <a:gd name="connsiteY1" fmla="*/ 19806 h 504056"/>
                <a:gd name="connsiteX2" fmla="*/ 377562 w 378522"/>
                <a:gd name="connsiteY2" fmla="*/ 34696 h 504056"/>
                <a:gd name="connsiteX3" fmla="*/ 363145 w 378522"/>
                <a:gd name="connsiteY3" fmla="*/ 42521 h 504056"/>
                <a:gd name="connsiteX4" fmla="*/ 252028 w 378522"/>
                <a:gd name="connsiteY4" fmla="*/ 251507 h 504056"/>
                <a:gd name="connsiteX5" fmla="*/ 363145 w 378522"/>
                <a:gd name="connsiteY5" fmla="*/ 460493 h 504056"/>
                <a:gd name="connsiteX6" fmla="*/ 378522 w 378522"/>
                <a:gd name="connsiteY6" fmla="*/ 468839 h 504056"/>
                <a:gd name="connsiteX7" fmla="*/ 350129 w 378522"/>
                <a:gd name="connsiteY7" fmla="*/ 484250 h 504056"/>
                <a:gd name="connsiteX8" fmla="*/ 252028 w 378522"/>
                <a:gd name="connsiteY8" fmla="*/ 504056 h 504056"/>
                <a:gd name="connsiteX9" fmla="*/ 0 w 378522"/>
                <a:gd name="connsiteY9" fmla="*/ 252028 h 504056"/>
                <a:gd name="connsiteX10" fmla="*/ 252028 w 378522"/>
                <a:gd name="connsiteY10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522" h="504056">
                  <a:moveTo>
                    <a:pt x="252028" y="0"/>
                  </a:moveTo>
                  <a:cubicBezTo>
                    <a:pt x="286826" y="0"/>
                    <a:pt x="319976" y="7052"/>
                    <a:pt x="350129" y="19806"/>
                  </a:cubicBezTo>
                  <a:lnTo>
                    <a:pt x="377562" y="34696"/>
                  </a:lnTo>
                  <a:lnTo>
                    <a:pt x="363145" y="42521"/>
                  </a:lnTo>
                  <a:cubicBezTo>
                    <a:pt x="296105" y="87813"/>
                    <a:pt x="252028" y="164513"/>
                    <a:pt x="252028" y="251507"/>
                  </a:cubicBezTo>
                  <a:cubicBezTo>
                    <a:pt x="252028" y="338501"/>
                    <a:pt x="296105" y="415201"/>
                    <a:pt x="363145" y="460493"/>
                  </a:cubicBezTo>
                  <a:lnTo>
                    <a:pt x="378522" y="468839"/>
                  </a:lnTo>
                  <a:lnTo>
                    <a:pt x="350129" y="484250"/>
                  </a:lnTo>
                  <a:cubicBezTo>
                    <a:pt x="319976" y="497004"/>
                    <a:pt x="286826" y="504056"/>
                    <a:pt x="252028" y="504056"/>
                  </a:cubicBezTo>
                  <a:cubicBezTo>
                    <a:pt x="112837" y="504056"/>
                    <a:pt x="0" y="391219"/>
                    <a:pt x="0" y="252028"/>
                  </a:cubicBezTo>
                  <a:cubicBezTo>
                    <a:pt x="0" y="112837"/>
                    <a:pt x="112837" y="0"/>
                    <a:pt x="252028" y="0"/>
                  </a:cubicBezTo>
                  <a:close/>
                </a:path>
              </a:pathLst>
            </a:cu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678669" y="1938183"/>
            <a:ext cx="971490" cy="965569"/>
            <a:chOff x="485375" y="2139702"/>
            <a:chExt cx="818852" cy="755708"/>
          </a:xfrm>
          <a:solidFill>
            <a:srgbClr val="5EAFA6"/>
          </a:solidFill>
        </p:grpSpPr>
        <p:sp>
          <p:nvSpPr>
            <p:cNvPr id="18" name="任意多边形 17"/>
            <p:cNvSpPr/>
            <p:nvPr/>
          </p:nvSpPr>
          <p:spPr>
            <a:xfrm>
              <a:off x="800173" y="2196346"/>
              <a:ext cx="189261" cy="213180"/>
            </a:xfrm>
            <a:custGeom>
              <a:avLst/>
              <a:gdLst>
                <a:gd name="connsiteX0" fmla="*/ 94631 w 189261"/>
                <a:gd name="connsiteY0" fmla="*/ 0 h 213180"/>
                <a:gd name="connsiteX1" fmla="*/ 115444 w 189261"/>
                <a:gd name="connsiteY1" fmla="*/ 17173 h 213180"/>
                <a:gd name="connsiteX2" fmla="*/ 189261 w 189261"/>
                <a:gd name="connsiteY2" fmla="*/ 195384 h 213180"/>
                <a:gd name="connsiteX3" fmla="*/ 187467 w 189261"/>
                <a:gd name="connsiteY3" fmla="*/ 213180 h 213180"/>
                <a:gd name="connsiteX4" fmla="*/ 145423 w 189261"/>
                <a:gd name="connsiteY4" fmla="*/ 200128 h 213180"/>
                <a:gd name="connsiteX5" fmla="*/ 94631 w 189261"/>
                <a:gd name="connsiteY5" fmla="*/ 195008 h 213180"/>
                <a:gd name="connsiteX6" fmla="*/ 43839 w 189261"/>
                <a:gd name="connsiteY6" fmla="*/ 200128 h 213180"/>
                <a:gd name="connsiteX7" fmla="*/ 1794 w 189261"/>
                <a:gd name="connsiteY7" fmla="*/ 213180 h 213180"/>
                <a:gd name="connsiteX8" fmla="*/ 0 w 189261"/>
                <a:gd name="connsiteY8" fmla="*/ 195384 h 213180"/>
                <a:gd name="connsiteX9" fmla="*/ 73817 w 189261"/>
                <a:gd name="connsiteY9" fmla="*/ 17173 h 213180"/>
                <a:gd name="connsiteX10" fmla="*/ 94631 w 189261"/>
                <a:gd name="connsiteY10" fmla="*/ 0 h 21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9261" h="213180">
                  <a:moveTo>
                    <a:pt x="94631" y="0"/>
                  </a:moveTo>
                  <a:lnTo>
                    <a:pt x="115444" y="17173"/>
                  </a:lnTo>
                  <a:cubicBezTo>
                    <a:pt x="161052" y="62781"/>
                    <a:pt x="189261" y="125788"/>
                    <a:pt x="189261" y="195384"/>
                  </a:cubicBezTo>
                  <a:lnTo>
                    <a:pt x="187467" y="213180"/>
                  </a:lnTo>
                  <a:lnTo>
                    <a:pt x="145423" y="200128"/>
                  </a:lnTo>
                  <a:cubicBezTo>
                    <a:pt x="129017" y="196771"/>
                    <a:pt x="112030" y="195008"/>
                    <a:pt x="94631" y="195008"/>
                  </a:cubicBezTo>
                  <a:cubicBezTo>
                    <a:pt x="77232" y="195008"/>
                    <a:pt x="60245" y="196771"/>
                    <a:pt x="43839" y="200128"/>
                  </a:cubicBezTo>
                  <a:lnTo>
                    <a:pt x="1794" y="213180"/>
                  </a:lnTo>
                  <a:lnTo>
                    <a:pt x="0" y="195384"/>
                  </a:lnTo>
                  <a:cubicBezTo>
                    <a:pt x="0" y="125788"/>
                    <a:pt x="28209" y="62781"/>
                    <a:pt x="73817" y="17173"/>
                  </a:cubicBezTo>
                  <a:lnTo>
                    <a:pt x="94631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85375" y="2139702"/>
              <a:ext cx="818852" cy="755708"/>
              <a:chOff x="485375" y="2139702"/>
              <a:chExt cx="818852" cy="755708"/>
            </a:xfrm>
            <a:grpFill/>
          </p:grpSpPr>
          <p:sp>
            <p:nvSpPr>
              <p:cNvPr id="20" name="任意多边形 19"/>
              <p:cNvSpPr/>
              <p:nvPr/>
            </p:nvSpPr>
            <p:spPr>
              <a:xfrm>
                <a:off x="894803" y="2409526"/>
                <a:ext cx="250234" cy="234232"/>
              </a:xfrm>
              <a:custGeom>
                <a:avLst/>
                <a:gdLst>
                  <a:gd name="connsiteX0" fmla="*/ 92836 w 250234"/>
                  <a:gd name="connsiteY0" fmla="*/ 0 h 234232"/>
                  <a:gd name="connsiteX1" fmla="*/ 98101 w 250234"/>
                  <a:gd name="connsiteY1" fmla="*/ 1634 h 234232"/>
                  <a:gd name="connsiteX2" fmla="*/ 246908 w 250234"/>
                  <a:gd name="connsiteY2" fmla="*/ 183064 h 234232"/>
                  <a:gd name="connsiteX3" fmla="*/ 250234 w 250234"/>
                  <a:gd name="connsiteY3" fmla="*/ 216060 h 234232"/>
                  <a:gd name="connsiteX4" fmla="*/ 208189 w 250234"/>
                  <a:gd name="connsiteY4" fmla="*/ 229112 h 234232"/>
                  <a:gd name="connsiteX5" fmla="*/ 157397 w 250234"/>
                  <a:gd name="connsiteY5" fmla="*/ 234232 h 234232"/>
                  <a:gd name="connsiteX6" fmla="*/ 16486 w 250234"/>
                  <a:gd name="connsiteY6" fmla="*/ 191190 h 234232"/>
                  <a:gd name="connsiteX7" fmla="*/ 0 w 250234"/>
                  <a:gd name="connsiteY7" fmla="*/ 177588 h 234232"/>
                  <a:gd name="connsiteX8" fmla="*/ 20813 w 250234"/>
                  <a:gd name="connsiteY8" fmla="*/ 160415 h 234232"/>
                  <a:gd name="connsiteX9" fmla="*/ 89510 w 250234"/>
                  <a:gd name="connsiteY9" fmla="*/ 32996 h 234232"/>
                  <a:gd name="connsiteX10" fmla="*/ 92836 w 250234"/>
                  <a:gd name="connsiteY10" fmla="*/ 0 h 234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234" h="234232">
                    <a:moveTo>
                      <a:pt x="92836" y="0"/>
                    </a:moveTo>
                    <a:lnTo>
                      <a:pt x="98101" y="1634"/>
                    </a:lnTo>
                    <a:cubicBezTo>
                      <a:pt x="173481" y="33517"/>
                      <a:pt x="230122" y="101032"/>
                      <a:pt x="246908" y="183064"/>
                    </a:cubicBezTo>
                    <a:lnTo>
                      <a:pt x="250234" y="216060"/>
                    </a:lnTo>
                    <a:lnTo>
                      <a:pt x="208189" y="229112"/>
                    </a:lnTo>
                    <a:cubicBezTo>
                      <a:pt x="191783" y="232469"/>
                      <a:pt x="174796" y="234232"/>
                      <a:pt x="157397" y="234232"/>
                    </a:cubicBezTo>
                    <a:cubicBezTo>
                      <a:pt x="105200" y="234232"/>
                      <a:pt x="56710" y="218364"/>
                      <a:pt x="16486" y="191190"/>
                    </a:cubicBezTo>
                    <a:lnTo>
                      <a:pt x="0" y="177588"/>
                    </a:lnTo>
                    <a:lnTo>
                      <a:pt x="20813" y="160415"/>
                    </a:lnTo>
                    <a:cubicBezTo>
                      <a:pt x="55019" y="126209"/>
                      <a:pt x="79438" y="82216"/>
                      <a:pt x="89510" y="32996"/>
                    </a:cubicBezTo>
                    <a:lnTo>
                      <a:pt x="92836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>
                <a:off x="644569" y="2409526"/>
                <a:ext cx="250234" cy="234232"/>
              </a:xfrm>
              <a:custGeom>
                <a:avLst/>
                <a:gdLst>
                  <a:gd name="connsiteX0" fmla="*/ 157397 w 250234"/>
                  <a:gd name="connsiteY0" fmla="*/ 0 h 234232"/>
                  <a:gd name="connsiteX1" fmla="*/ 160723 w 250234"/>
                  <a:gd name="connsiteY1" fmla="*/ 32996 h 234232"/>
                  <a:gd name="connsiteX2" fmla="*/ 229420 w 250234"/>
                  <a:gd name="connsiteY2" fmla="*/ 160415 h 234232"/>
                  <a:gd name="connsiteX3" fmla="*/ 250234 w 250234"/>
                  <a:gd name="connsiteY3" fmla="*/ 177588 h 234232"/>
                  <a:gd name="connsiteX4" fmla="*/ 233747 w 250234"/>
                  <a:gd name="connsiteY4" fmla="*/ 191190 h 234232"/>
                  <a:gd name="connsiteX5" fmla="*/ 92836 w 250234"/>
                  <a:gd name="connsiteY5" fmla="*/ 234232 h 234232"/>
                  <a:gd name="connsiteX6" fmla="*/ 42044 w 250234"/>
                  <a:gd name="connsiteY6" fmla="*/ 229112 h 234232"/>
                  <a:gd name="connsiteX7" fmla="*/ 0 w 250234"/>
                  <a:gd name="connsiteY7" fmla="*/ 216060 h 234232"/>
                  <a:gd name="connsiteX8" fmla="*/ 3326 w 250234"/>
                  <a:gd name="connsiteY8" fmla="*/ 183064 h 234232"/>
                  <a:gd name="connsiteX9" fmla="*/ 152133 w 250234"/>
                  <a:gd name="connsiteY9" fmla="*/ 1634 h 234232"/>
                  <a:gd name="connsiteX10" fmla="*/ 157397 w 250234"/>
                  <a:gd name="connsiteY10" fmla="*/ 0 h 234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234" h="234232">
                    <a:moveTo>
                      <a:pt x="157397" y="0"/>
                    </a:moveTo>
                    <a:lnTo>
                      <a:pt x="160723" y="32996"/>
                    </a:lnTo>
                    <a:cubicBezTo>
                      <a:pt x="170795" y="82216"/>
                      <a:pt x="195214" y="126209"/>
                      <a:pt x="229420" y="160415"/>
                    </a:cubicBezTo>
                    <a:lnTo>
                      <a:pt x="250234" y="177588"/>
                    </a:lnTo>
                    <a:lnTo>
                      <a:pt x="233747" y="191190"/>
                    </a:lnTo>
                    <a:cubicBezTo>
                      <a:pt x="193523" y="218364"/>
                      <a:pt x="145033" y="234232"/>
                      <a:pt x="92836" y="234232"/>
                    </a:cubicBezTo>
                    <a:cubicBezTo>
                      <a:pt x="75437" y="234232"/>
                      <a:pt x="58450" y="232469"/>
                      <a:pt x="42044" y="229112"/>
                    </a:cubicBezTo>
                    <a:lnTo>
                      <a:pt x="0" y="216060"/>
                    </a:lnTo>
                    <a:lnTo>
                      <a:pt x="3326" y="183064"/>
                    </a:lnTo>
                    <a:cubicBezTo>
                      <a:pt x="20113" y="101032"/>
                      <a:pt x="76753" y="33517"/>
                      <a:pt x="152133" y="1634"/>
                    </a:cubicBezTo>
                    <a:lnTo>
                      <a:pt x="157397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485375" y="2139702"/>
                <a:ext cx="818852" cy="755708"/>
              </a:xfrm>
              <a:custGeom>
                <a:avLst/>
                <a:gdLst>
                  <a:gd name="connsiteX0" fmla="*/ 409426 w 818852"/>
                  <a:gd name="connsiteY0" fmla="*/ 447412 h 755708"/>
                  <a:gd name="connsiteX1" fmla="*/ 425912 w 818852"/>
                  <a:gd name="connsiteY1" fmla="*/ 461014 h 755708"/>
                  <a:gd name="connsiteX2" fmla="*/ 566823 w 818852"/>
                  <a:gd name="connsiteY2" fmla="*/ 504056 h 755708"/>
                  <a:gd name="connsiteX3" fmla="*/ 617615 w 818852"/>
                  <a:gd name="connsiteY3" fmla="*/ 498936 h 755708"/>
                  <a:gd name="connsiteX4" fmla="*/ 659660 w 818852"/>
                  <a:gd name="connsiteY4" fmla="*/ 485884 h 755708"/>
                  <a:gd name="connsiteX5" fmla="*/ 661454 w 818852"/>
                  <a:gd name="connsiteY5" fmla="*/ 503680 h 755708"/>
                  <a:gd name="connsiteX6" fmla="*/ 409426 w 818852"/>
                  <a:gd name="connsiteY6" fmla="*/ 755708 h 755708"/>
                  <a:gd name="connsiteX7" fmla="*/ 157398 w 818852"/>
                  <a:gd name="connsiteY7" fmla="*/ 503680 h 755708"/>
                  <a:gd name="connsiteX8" fmla="*/ 159192 w 818852"/>
                  <a:gd name="connsiteY8" fmla="*/ 485884 h 755708"/>
                  <a:gd name="connsiteX9" fmla="*/ 201236 w 818852"/>
                  <a:gd name="connsiteY9" fmla="*/ 498936 h 755708"/>
                  <a:gd name="connsiteX10" fmla="*/ 252028 w 818852"/>
                  <a:gd name="connsiteY10" fmla="*/ 504056 h 755708"/>
                  <a:gd name="connsiteX11" fmla="*/ 392939 w 818852"/>
                  <a:gd name="connsiteY11" fmla="*/ 461014 h 755708"/>
                  <a:gd name="connsiteX12" fmla="*/ 409428 w 818852"/>
                  <a:gd name="connsiteY12" fmla="*/ 251652 h 755708"/>
                  <a:gd name="connsiteX13" fmla="*/ 460220 w 818852"/>
                  <a:gd name="connsiteY13" fmla="*/ 256772 h 755708"/>
                  <a:gd name="connsiteX14" fmla="*/ 502263 w 818852"/>
                  <a:gd name="connsiteY14" fmla="*/ 269824 h 755708"/>
                  <a:gd name="connsiteX15" fmla="*/ 502263 w 818852"/>
                  <a:gd name="connsiteY15" fmla="*/ 269824 h 755708"/>
                  <a:gd name="connsiteX16" fmla="*/ 502264 w 818852"/>
                  <a:gd name="connsiteY16" fmla="*/ 269824 h 755708"/>
                  <a:gd name="connsiteX17" fmla="*/ 498938 w 818852"/>
                  <a:gd name="connsiteY17" fmla="*/ 302820 h 755708"/>
                  <a:gd name="connsiteX18" fmla="*/ 430241 w 818852"/>
                  <a:gd name="connsiteY18" fmla="*/ 430239 h 755708"/>
                  <a:gd name="connsiteX19" fmla="*/ 409428 w 818852"/>
                  <a:gd name="connsiteY19" fmla="*/ 447412 h 755708"/>
                  <a:gd name="connsiteX20" fmla="*/ 388614 w 818852"/>
                  <a:gd name="connsiteY20" fmla="*/ 430239 h 755708"/>
                  <a:gd name="connsiteX21" fmla="*/ 319917 w 818852"/>
                  <a:gd name="connsiteY21" fmla="*/ 302820 h 755708"/>
                  <a:gd name="connsiteX22" fmla="*/ 316591 w 818852"/>
                  <a:gd name="connsiteY22" fmla="*/ 269824 h 755708"/>
                  <a:gd name="connsiteX23" fmla="*/ 358636 w 818852"/>
                  <a:gd name="connsiteY23" fmla="*/ 256772 h 755708"/>
                  <a:gd name="connsiteX24" fmla="*/ 409428 w 818852"/>
                  <a:gd name="connsiteY24" fmla="*/ 251652 h 755708"/>
                  <a:gd name="connsiteX25" fmla="*/ 566824 w 818852"/>
                  <a:gd name="connsiteY25" fmla="*/ 0 h 755708"/>
                  <a:gd name="connsiteX26" fmla="*/ 818852 w 818852"/>
                  <a:gd name="connsiteY26" fmla="*/ 252028 h 755708"/>
                  <a:gd name="connsiteX27" fmla="*/ 664925 w 818852"/>
                  <a:gd name="connsiteY27" fmla="*/ 484250 h 755708"/>
                  <a:gd name="connsiteX28" fmla="*/ 659661 w 818852"/>
                  <a:gd name="connsiteY28" fmla="*/ 485884 h 755708"/>
                  <a:gd name="connsiteX29" fmla="*/ 656335 w 818852"/>
                  <a:gd name="connsiteY29" fmla="*/ 452888 h 755708"/>
                  <a:gd name="connsiteX30" fmla="*/ 507528 w 818852"/>
                  <a:gd name="connsiteY30" fmla="*/ 271458 h 755708"/>
                  <a:gd name="connsiteX31" fmla="*/ 502264 w 818852"/>
                  <a:gd name="connsiteY31" fmla="*/ 269824 h 755708"/>
                  <a:gd name="connsiteX32" fmla="*/ 502264 w 818852"/>
                  <a:gd name="connsiteY32" fmla="*/ 269824 h 755708"/>
                  <a:gd name="connsiteX33" fmla="*/ 502263 w 818852"/>
                  <a:gd name="connsiteY33" fmla="*/ 269824 h 755708"/>
                  <a:gd name="connsiteX34" fmla="*/ 504057 w 818852"/>
                  <a:gd name="connsiteY34" fmla="*/ 252028 h 755708"/>
                  <a:gd name="connsiteX35" fmla="*/ 430240 w 818852"/>
                  <a:gd name="connsiteY35" fmla="*/ 73817 h 755708"/>
                  <a:gd name="connsiteX36" fmla="*/ 409427 w 818852"/>
                  <a:gd name="connsiteY36" fmla="*/ 56644 h 755708"/>
                  <a:gd name="connsiteX37" fmla="*/ 425913 w 818852"/>
                  <a:gd name="connsiteY37" fmla="*/ 43042 h 755708"/>
                  <a:gd name="connsiteX38" fmla="*/ 566824 w 818852"/>
                  <a:gd name="connsiteY38" fmla="*/ 0 h 755708"/>
                  <a:gd name="connsiteX39" fmla="*/ 252028 w 818852"/>
                  <a:gd name="connsiteY39" fmla="*/ 0 h 755708"/>
                  <a:gd name="connsiteX40" fmla="*/ 392939 w 818852"/>
                  <a:gd name="connsiteY40" fmla="*/ 43042 h 755708"/>
                  <a:gd name="connsiteX41" fmla="*/ 409426 w 818852"/>
                  <a:gd name="connsiteY41" fmla="*/ 56644 h 755708"/>
                  <a:gd name="connsiteX42" fmla="*/ 388612 w 818852"/>
                  <a:gd name="connsiteY42" fmla="*/ 73817 h 755708"/>
                  <a:gd name="connsiteX43" fmla="*/ 314795 w 818852"/>
                  <a:gd name="connsiteY43" fmla="*/ 252028 h 755708"/>
                  <a:gd name="connsiteX44" fmla="*/ 316589 w 818852"/>
                  <a:gd name="connsiteY44" fmla="*/ 269824 h 755708"/>
                  <a:gd name="connsiteX45" fmla="*/ 311325 w 818852"/>
                  <a:gd name="connsiteY45" fmla="*/ 271458 h 755708"/>
                  <a:gd name="connsiteX46" fmla="*/ 162518 w 818852"/>
                  <a:gd name="connsiteY46" fmla="*/ 452888 h 755708"/>
                  <a:gd name="connsiteX47" fmla="*/ 159192 w 818852"/>
                  <a:gd name="connsiteY47" fmla="*/ 485884 h 755708"/>
                  <a:gd name="connsiteX48" fmla="*/ 153927 w 818852"/>
                  <a:gd name="connsiteY48" fmla="*/ 484250 h 755708"/>
                  <a:gd name="connsiteX49" fmla="*/ 0 w 818852"/>
                  <a:gd name="connsiteY49" fmla="*/ 252028 h 755708"/>
                  <a:gd name="connsiteX50" fmla="*/ 252028 w 818852"/>
                  <a:gd name="connsiteY50" fmla="*/ 0 h 755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818852" h="755708">
                    <a:moveTo>
                      <a:pt x="409426" y="447412"/>
                    </a:moveTo>
                    <a:lnTo>
                      <a:pt x="425912" y="461014"/>
                    </a:lnTo>
                    <a:cubicBezTo>
                      <a:pt x="466136" y="488188"/>
                      <a:pt x="514626" y="504056"/>
                      <a:pt x="566823" y="504056"/>
                    </a:cubicBezTo>
                    <a:cubicBezTo>
                      <a:pt x="584222" y="504056"/>
                      <a:pt x="601209" y="502293"/>
                      <a:pt x="617615" y="498936"/>
                    </a:cubicBezTo>
                    <a:lnTo>
                      <a:pt x="659660" y="485884"/>
                    </a:lnTo>
                    <a:lnTo>
                      <a:pt x="661454" y="503680"/>
                    </a:lnTo>
                    <a:cubicBezTo>
                      <a:pt x="661454" y="642871"/>
                      <a:pt x="548617" y="755708"/>
                      <a:pt x="409426" y="755708"/>
                    </a:cubicBezTo>
                    <a:cubicBezTo>
                      <a:pt x="270235" y="755708"/>
                      <a:pt x="157398" y="642871"/>
                      <a:pt x="157398" y="503680"/>
                    </a:cubicBezTo>
                    <a:lnTo>
                      <a:pt x="159192" y="485884"/>
                    </a:lnTo>
                    <a:lnTo>
                      <a:pt x="201236" y="498936"/>
                    </a:lnTo>
                    <a:cubicBezTo>
                      <a:pt x="217642" y="502293"/>
                      <a:pt x="234629" y="504056"/>
                      <a:pt x="252028" y="504056"/>
                    </a:cubicBezTo>
                    <a:cubicBezTo>
                      <a:pt x="304225" y="504056"/>
                      <a:pt x="352715" y="488188"/>
                      <a:pt x="392939" y="461014"/>
                    </a:cubicBezTo>
                    <a:close/>
                    <a:moveTo>
                      <a:pt x="409428" y="251652"/>
                    </a:moveTo>
                    <a:cubicBezTo>
                      <a:pt x="426827" y="251652"/>
                      <a:pt x="443814" y="253415"/>
                      <a:pt x="460220" y="256772"/>
                    </a:cubicBezTo>
                    <a:lnTo>
                      <a:pt x="502263" y="269824"/>
                    </a:lnTo>
                    <a:lnTo>
                      <a:pt x="502263" y="269824"/>
                    </a:lnTo>
                    <a:lnTo>
                      <a:pt x="502264" y="269824"/>
                    </a:lnTo>
                    <a:lnTo>
                      <a:pt x="498938" y="302820"/>
                    </a:lnTo>
                    <a:cubicBezTo>
                      <a:pt x="488866" y="352040"/>
                      <a:pt x="464447" y="396033"/>
                      <a:pt x="430241" y="430239"/>
                    </a:cubicBezTo>
                    <a:lnTo>
                      <a:pt x="409428" y="447412"/>
                    </a:lnTo>
                    <a:lnTo>
                      <a:pt x="388614" y="430239"/>
                    </a:lnTo>
                    <a:cubicBezTo>
                      <a:pt x="354408" y="396033"/>
                      <a:pt x="329989" y="352040"/>
                      <a:pt x="319917" y="302820"/>
                    </a:cubicBezTo>
                    <a:lnTo>
                      <a:pt x="316591" y="269824"/>
                    </a:lnTo>
                    <a:lnTo>
                      <a:pt x="358636" y="256772"/>
                    </a:lnTo>
                    <a:cubicBezTo>
                      <a:pt x="375042" y="253415"/>
                      <a:pt x="392029" y="251652"/>
                      <a:pt x="409428" y="251652"/>
                    </a:cubicBezTo>
                    <a:close/>
                    <a:moveTo>
                      <a:pt x="566824" y="0"/>
                    </a:moveTo>
                    <a:cubicBezTo>
                      <a:pt x="706015" y="0"/>
                      <a:pt x="818852" y="112837"/>
                      <a:pt x="818852" y="252028"/>
                    </a:cubicBezTo>
                    <a:cubicBezTo>
                      <a:pt x="818852" y="356421"/>
                      <a:pt x="755381" y="445991"/>
                      <a:pt x="664925" y="484250"/>
                    </a:cubicBezTo>
                    <a:lnTo>
                      <a:pt x="659661" y="485884"/>
                    </a:lnTo>
                    <a:lnTo>
                      <a:pt x="656335" y="452888"/>
                    </a:lnTo>
                    <a:cubicBezTo>
                      <a:pt x="639549" y="370856"/>
                      <a:pt x="582908" y="303341"/>
                      <a:pt x="507528" y="271458"/>
                    </a:cubicBezTo>
                    <a:lnTo>
                      <a:pt x="502264" y="269824"/>
                    </a:lnTo>
                    <a:lnTo>
                      <a:pt x="502264" y="269824"/>
                    </a:lnTo>
                    <a:lnTo>
                      <a:pt x="502263" y="269824"/>
                    </a:lnTo>
                    <a:lnTo>
                      <a:pt x="504057" y="252028"/>
                    </a:lnTo>
                    <a:cubicBezTo>
                      <a:pt x="504057" y="182432"/>
                      <a:pt x="475848" y="119425"/>
                      <a:pt x="430240" y="73817"/>
                    </a:cubicBezTo>
                    <a:lnTo>
                      <a:pt x="409427" y="56644"/>
                    </a:lnTo>
                    <a:lnTo>
                      <a:pt x="425913" y="43042"/>
                    </a:lnTo>
                    <a:cubicBezTo>
                      <a:pt x="466137" y="15868"/>
                      <a:pt x="514627" y="0"/>
                      <a:pt x="566824" y="0"/>
                    </a:cubicBezTo>
                    <a:close/>
                    <a:moveTo>
                      <a:pt x="252028" y="0"/>
                    </a:moveTo>
                    <a:cubicBezTo>
                      <a:pt x="304225" y="0"/>
                      <a:pt x="352715" y="15868"/>
                      <a:pt x="392939" y="43042"/>
                    </a:cubicBezTo>
                    <a:lnTo>
                      <a:pt x="409426" y="56644"/>
                    </a:lnTo>
                    <a:lnTo>
                      <a:pt x="388612" y="73817"/>
                    </a:lnTo>
                    <a:cubicBezTo>
                      <a:pt x="343004" y="119425"/>
                      <a:pt x="314795" y="182432"/>
                      <a:pt x="314795" y="252028"/>
                    </a:cubicBezTo>
                    <a:lnTo>
                      <a:pt x="316589" y="269824"/>
                    </a:lnTo>
                    <a:lnTo>
                      <a:pt x="311325" y="271458"/>
                    </a:lnTo>
                    <a:cubicBezTo>
                      <a:pt x="235945" y="303341"/>
                      <a:pt x="179305" y="370856"/>
                      <a:pt x="162518" y="452888"/>
                    </a:cubicBezTo>
                    <a:lnTo>
                      <a:pt x="159192" y="485884"/>
                    </a:lnTo>
                    <a:lnTo>
                      <a:pt x="153927" y="484250"/>
                    </a:lnTo>
                    <a:cubicBezTo>
                      <a:pt x="63471" y="445991"/>
                      <a:pt x="0" y="356421"/>
                      <a:pt x="0" y="252028"/>
                    </a:cubicBezTo>
                    <a:cubicBezTo>
                      <a:pt x="0" y="112837"/>
                      <a:pt x="112837" y="0"/>
                      <a:pt x="252028" y="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509364" y="3050682"/>
            <a:ext cx="897021" cy="644696"/>
            <a:chOff x="467544" y="1131069"/>
            <a:chExt cx="756084" cy="504577"/>
          </a:xfrm>
        </p:grpSpPr>
        <p:sp>
          <p:nvSpPr>
            <p:cNvPr id="24" name="任意多边形 23"/>
            <p:cNvSpPr/>
            <p:nvPr/>
          </p:nvSpPr>
          <p:spPr>
            <a:xfrm>
              <a:off x="719572" y="1166287"/>
              <a:ext cx="252028" cy="434143"/>
            </a:xfrm>
            <a:custGeom>
              <a:avLst/>
              <a:gdLst>
                <a:gd name="connsiteX0" fmla="*/ 125534 w 252028"/>
                <a:gd name="connsiteY0" fmla="*/ 0 h 434143"/>
                <a:gd name="connsiteX1" fmla="*/ 140911 w 252028"/>
                <a:gd name="connsiteY1" fmla="*/ 8346 h 434143"/>
                <a:gd name="connsiteX2" fmla="*/ 252028 w 252028"/>
                <a:gd name="connsiteY2" fmla="*/ 217332 h 434143"/>
                <a:gd name="connsiteX3" fmla="*/ 140911 w 252028"/>
                <a:gd name="connsiteY3" fmla="*/ 426318 h 434143"/>
                <a:gd name="connsiteX4" fmla="*/ 126494 w 252028"/>
                <a:gd name="connsiteY4" fmla="*/ 434143 h 434143"/>
                <a:gd name="connsiteX5" fmla="*/ 111117 w 252028"/>
                <a:gd name="connsiteY5" fmla="*/ 425797 h 434143"/>
                <a:gd name="connsiteX6" fmla="*/ 0 w 252028"/>
                <a:gd name="connsiteY6" fmla="*/ 216811 h 434143"/>
                <a:gd name="connsiteX7" fmla="*/ 111117 w 252028"/>
                <a:gd name="connsiteY7" fmla="*/ 7825 h 434143"/>
                <a:gd name="connsiteX8" fmla="*/ 125534 w 252028"/>
                <a:gd name="connsiteY8" fmla="*/ 0 h 43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028" h="434143">
                  <a:moveTo>
                    <a:pt x="125534" y="0"/>
                  </a:moveTo>
                  <a:lnTo>
                    <a:pt x="140911" y="8346"/>
                  </a:lnTo>
                  <a:cubicBezTo>
                    <a:pt x="207951" y="53638"/>
                    <a:pt x="252028" y="130338"/>
                    <a:pt x="252028" y="217332"/>
                  </a:cubicBezTo>
                  <a:cubicBezTo>
                    <a:pt x="252028" y="304326"/>
                    <a:pt x="207951" y="381026"/>
                    <a:pt x="140911" y="426318"/>
                  </a:cubicBezTo>
                  <a:lnTo>
                    <a:pt x="126494" y="434143"/>
                  </a:lnTo>
                  <a:lnTo>
                    <a:pt x="111117" y="425797"/>
                  </a:lnTo>
                  <a:cubicBezTo>
                    <a:pt x="44077" y="380505"/>
                    <a:pt x="0" y="303805"/>
                    <a:pt x="0" y="216811"/>
                  </a:cubicBezTo>
                  <a:cubicBezTo>
                    <a:pt x="0" y="129817"/>
                    <a:pt x="44077" y="53117"/>
                    <a:pt x="111117" y="7825"/>
                  </a:cubicBezTo>
                  <a:lnTo>
                    <a:pt x="125534" y="0"/>
                  </a:lnTo>
                  <a:close/>
                </a:path>
              </a:pathLst>
            </a:cu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845106" y="1131069"/>
              <a:ext cx="378522" cy="504056"/>
            </a:xfrm>
            <a:custGeom>
              <a:avLst/>
              <a:gdLst>
                <a:gd name="connsiteX0" fmla="*/ 126494 w 378522"/>
                <a:gd name="connsiteY0" fmla="*/ 0 h 504056"/>
                <a:gd name="connsiteX1" fmla="*/ 378522 w 378522"/>
                <a:gd name="connsiteY1" fmla="*/ 252028 h 504056"/>
                <a:gd name="connsiteX2" fmla="*/ 126494 w 378522"/>
                <a:gd name="connsiteY2" fmla="*/ 504056 h 504056"/>
                <a:gd name="connsiteX3" fmla="*/ 28393 w 378522"/>
                <a:gd name="connsiteY3" fmla="*/ 484250 h 504056"/>
                <a:gd name="connsiteX4" fmla="*/ 960 w 378522"/>
                <a:gd name="connsiteY4" fmla="*/ 469360 h 504056"/>
                <a:gd name="connsiteX5" fmla="*/ 15377 w 378522"/>
                <a:gd name="connsiteY5" fmla="*/ 461535 h 504056"/>
                <a:gd name="connsiteX6" fmla="*/ 126494 w 378522"/>
                <a:gd name="connsiteY6" fmla="*/ 252549 h 504056"/>
                <a:gd name="connsiteX7" fmla="*/ 15377 w 378522"/>
                <a:gd name="connsiteY7" fmla="*/ 43563 h 504056"/>
                <a:gd name="connsiteX8" fmla="*/ 0 w 378522"/>
                <a:gd name="connsiteY8" fmla="*/ 35217 h 504056"/>
                <a:gd name="connsiteX9" fmla="*/ 28393 w 378522"/>
                <a:gd name="connsiteY9" fmla="*/ 19806 h 504056"/>
                <a:gd name="connsiteX10" fmla="*/ 126494 w 378522"/>
                <a:gd name="connsiteY10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522" h="504056">
                  <a:moveTo>
                    <a:pt x="126494" y="0"/>
                  </a:moveTo>
                  <a:cubicBezTo>
                    <a:pt x="265685" y="0"/>
                    <a:pt x="378522" y="112837"/>
                    <a:pt x="378522" y="252028"/>
                  </a:cubicBezTo>
                  <a:cubicBezTo>
                    <a:pt x="378522" y="391219"/>
                    <a:pt x="265685" y="504056"/>
                    <a:pt x="126494" y="504056"/>
                  </a:cubicBezTo>
                  <a:cubicBezTo>
                    <a:pt x="91696" y="504056"/>
                    <a:pt x="58546" y="497004"/>
                    <a:pt x="28393" y="484250"/>
                  </a:cubicBezTo>
                  <a:lnTo>
                    <a:pt x="960" y="469360"/>
                  </a:lnTo>
                  <a:lnTo>
                    <a:pt x="15377" y="461535"/>
                  </a:lnTo>
                  <a:cubicBezTo>
                    <a:pt x="82417" y="416243"/>
                    <a:pt x="126494" y="339543"/>
                    <a:pt x="126494" y="252549"/>
                  </a:cubicBezTo>
                  <a:cubicBezTo>
                    <a:pt x="126494" y="165555"/>
                    <a:pt x="82417" y="88855"/>
                    <a:pt x="15377" y="43563"/>
                  </a:cubicBezTo>
                  <a:lnTo>
                    <a:pt x="0" y="35217"/>
                  </a:lnTo>
                  <a:lnTo>
                    <a:pt x="28393" y="19806"/>
                  </a:lnTo>
                  <a:cubicBezTo>
                    <a:pt x="58546" y="7052"/>
                    <a:pt x="91696" y="0"/>
                    <a:pt x="126494" y="0"/>
                  </a:cubicBezTo>
                  <a:close/>
                </a:path>
              </a:pathLst>
            </a:cu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467544" y="1131590"/>
              <a:ext cx="378522" cy="504056"/>
            </a:xfrm>
            <a:custGeom>
              <a:avLst/>
              <a:gdLst>
                <a:gd name="connsiteX0" fmla="*/ 252028 w 378522"/>
                <a:gd name="connsiteY0" fmla="*/ 0 h 504056"/>
                <a:gd name="connsiteX1" fmla="*/ 350129 w 378522"/>
                <a:gd name="connsiteY1" fmla="*/ 19806 h 504056"/>
                <a:gd name="connsiteX2" fmla="*/ 377562 w 378522"/>
                <a:gd name="connsiteY2" fmla="*/ 34696 h 504056"/>
                <a:gd name="connsiteX3" fmla="*/ 363145 w 378522"/>
                <a:gd name="connsiteY3" fmla="*/ 42521 h 504056"/>
                <a:gd name="connsiteX4" fmla="*/ 252028 w 378522"/>
                <a:gd name="connsiteY4" fmla="*/ 251507 h 504056"/>
                <a:gd name="connsiteX5" fmla="*/ 363145 w 378522"/>
                <a:gd name="connsiteY5" fmla="*/ 460493 h 504056"/>
                <a:gd name="connsiteX6" fmla="*/ 378522 w 378522"/>
                <a:gd name="connsiteY6" fmla="*/ 468839 h 504056"/>
                <a:gd name="connsiteX7" fmla="*/ 350129 w 378522"/>
                <a:gd name="connsiteY7" fmla="*/ 484250 h 504056"/>
                <a:gd name="connsiteX8" fmla="*/ 252028 w 378522"/>
                <a:gd name="connsiteY8" fmla="*/ 504056 h 504056"/>
                <a:gd name="connsiteX9" fmla="*/ 0 w 378522"/>
                <a:gd name="connsiteY9" fmla="*/ 252028 h 504056"/>
                <a:gd name="connsiteX10" fmla="*/ 252028 w 378522"/>
                <a:gd name="connsiteY10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522" h="504056">
                  <a:moveTo>
                    <a:pt x="252028" y="0"/>
                  </a:moveTo>
                  <a:cubicBezTo>
                    <a:pt x="286826" y="0"/>
                    <a:pt x="319976" y="7052"/>
                    <a:pt x="350129" y="19806"/>
                  </a:cubicBezTo>
                  <a:lnTo>
                    <a:pt x="377562" y="34696"/>
                  </a:lnTo>
                  <a:lnTo>
                    <a:pt x="363145" y="42521"/>
                  </a:lnTo>
                  <a:cubicBezTo>
                    <a:pt x="296105" y="87813"/>
                    <a:pt x="252028" y="164513"/>
                    <a:pt x="252028" y="251507"/>
                  </a:cubicBezTo>
                  <a:cubicBezTo>
                    <a:pt x="252028" y="338501"/>
                    <a:pt x="296105" y="415201"/>
                    <a:pt x="363145" y="460493"/>
                  </a:cubicBezTo>
                  <a:lnTo>
                    <a:pt x="378522" y="468839"/>
                  </a:lnTo>
                  <a:lnTo>
                    <a:pt x="350129" y="484250"/>
                  </a:lnTo>
                  <a:cubicBezTo>
                    <a:pt x="319976" y="497004"/>
                    <a:pt x="286826" y="504056"/>
                    <a:pt x="252028" y="504056"/>
                  </a:cubicBezTo>
                  <a:cubicBezTo>
                    <a:pt x="112837" y="504056"/>
                    <a:pt x="0" y="391219"/>
                    <a:pt x="0" y="252028"/>
                  </a:cubicBezTo>
                  <a:cubicBezTo>
                    <a:pt x="0" y="112837"/>
                    <a:pt x="112837" y="0"/>
                    <a:pt x="252028" y="0"/>
                  </a:cubicBezTo>
                  <a:close/>
                </a:path>
              </a:pathLst>
            </a:custGeom>
            <a:solidFill>
              <a:srgbClr val="5EAFA6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/>
        </p:nvSpPr>
        <p:spPr>
          <a:xfrm>
            <a:off x="5975015" y="1148954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AND</a:t>
            </a:r>
          </a:p>
        </p:txBody>
      </p:sp>
      <p:grpSp>
        <p:nvGrpSpPr>
          <p:cNvPr id="73" name="组合 72"/>
          <p:cNvGrpSpPr/>
          <p:nvPr/>
        </p:nvGrpSpPr>
        <p:grpSpPr>
          <a:xfrm>
            <a:off x="3765648" y="1170215"/>
            <a:ext cx="856958" cy="626803"/>
            <a:chOff x="6927279" y="1084612"/>
            <a:chExt cx="856958" cy="626803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6927279" y="1084612"/>
              <a:ext cx="0" cy="626803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6927279" y="1354105"/>
              <a:ext cx="856958" cy="0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8" name="矩形 47"/>
          <p:cNvSpPr/>
          <p:nvPr/>
        </p:nvSpPr>
        <p:spPr>
          <a:xfrm>
            <a:off x="909451" y="1170215"/>
            <a:ext cx="3030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 AND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 AND C </a:t>
            </a:r>
          </a:p>
          <a:p>
            <a:pPr algn="ctr" fontAlgn="ctr"/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rPr>
              <a:t>等同于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 B C</a:t>
            </a:r>
          </a:p>
        </p:txBody>
      </p:sp>
      <p:sp>
        <p:nvSpPr>
          <p:cNvPr id="49" name="矩形 48"/>
          <p:cNvSpPr/>
          <p:nvPr/>
        </p:nvSpPr>
        <p:spPr>
          <a:xfrm>
            <a:off x="6803617" y="2089255"/>
            <a:ext cx="536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OR</a:t>
            </a:r>
          </a:p>
        </p:txBody>
      </p:sp>
      <p:sp>
        <p:nvSpPr>
          <p:cNvPr id="50" name="矩形 49"/>
          <p:cNvSpPr/>
          <p:nvPr/>
        </p:nvSpPr>
        <p:spPr>
          <a:xfrm>
            <a:off x="1058487" y="2064728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 OR B OR C</a:t>
            </a:r>
          </a:p>
          <a:p>
            <a:pPr algn="ctr" fontAlgn="ctr"/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rPr>
              <a:t>至少含有其中一个字段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064580" y="3080671"/>
            <a:ext cx="3729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 B NOT C</a:t>
            </a:r>
          </a:p>
          <a:p>
            <a:pPr algn="ctr" fontAlgn="ctr"/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rPr>
              <a:t>排除某个特定的字段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515798" y="3119908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NOT</a:t>
            </a:r>
          </a:p>
        </p:txBody>
      </p:sp>
      <p:sp>
        <p:nvSpPr>
          <p:cNvPr id="56" name="矩形 55"/>
          <p:cNvSpPr/>
          <p:nvPr/>
        </p:nvSpPr>
        <p:spPr>
          <a:xfrm>
            <a:off x="9097359" y="4604128"/>
            <a:ext cx="2590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zh-CN" altLang="en-US" sz="2400" dirty="0">
                <a:solidFill>
                  <a:srgbClr val="0BA5B5"/>
                </a:solidFill>
                <a:latin typeface="+mj-ea"/>
                <a:ea typeface="+mj-ea"/>
              </a:rPr>
              <a:t>通配符</a:t>
            </a:r>
          </a:p>
        </p:txBody>
      </p:sp>
      <p:sp>
        <p:nvSpPr>
          <p:cNvPr id="66" name="矩形 65"/>
          <p:cNvSpPr/>
          <p:nvPr/>
        </p:nvSpPr>
        <p:spPr>
          <a:xfrm>
            <a:off x="7273503" y="420700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cata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67" name="矩形 66"/>
          <p:cNvSpPr/>
          <p:nvPr/>
        </p:nvSpPr>
        <p:spPr>
          <a:xfrm>
            <a:off x="7417333" y="5065793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palla?ium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7609492" y="5951074"/>
            <a:ext cx="75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</a:rPr>
              <a:t>“A B”</a:t>
            </a:r>
          </a:p>
        </p:txBody>
      </p:sp>
      <p:grpSp>
        <p:nvGrpSpPr>
          <p:cNvPr id="74" name="组合 73"/>
          <p:cNvGrpSpPr/>
          <p:nvPr/>
        </p:nvGrpSpPr>
        <p:grpSpPr>
          <a:xfrm>
            <a:off x="4088696" y="2166737"/>
            <a:ext cx="1247672" cy="626803"/>
            <a:chOff x="6927279" y="1084612"/>
            <a:chExt cx="1247672" cy="626803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6927279" y="1084612"/>
              <a:ext cx="0" cy="626803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6927279" y="1354105"/>
              <a:ext cx="1247672" cy="0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>
            <a:off x="4416861" y="3151280"/>
            <a:ext cx="1841429" cy="626803"/>
            <a:chOff x="6927279" y="1084612"/>
            <a:chExt cx="1841429" cy="626803"/>
          </a:xfrm>
        </p:grpSpPr>
        <p:cxnSp>
          <p:nvCxnSpPr>
            <p:cNvPr id="80" name="直接连接符 79"/>
            <p:cNvCxnSpPr/>
            <p:nvPr/>
          </p:nvCxnSpPr>
          <p:spPr>
            <a:xfrm>
              <a:off x="6927279" y="1084612"/>
              <a:ext cx="0" cy="626803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6927279" y="1354105"/>
              <a:ext cx="1841429" cy="0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3" name="组合 82"/>
          <p:cNvGrpSpPr/>
          <p:nvPr/>
        </p:nvGrpSpPr>
        <p:grpSpPr>
          <a:xfrm>
            <a:off x="4796572" y="4185664"/>
            <a:ext cx="2098349" cy="626803"/>
            <a:chOff x="6927279" y="1084612"/>
            <a:chExt cx="2098349" cy="626803"/>
          </a:xfrm>
        </p:grpSpPr>
        <p:cxnSp>
          <p:nvCxnSpPr>
            <p:cNvPr id="84" name="直接连接符 83"/>
            <p:cNvCxnSpPr/>
            <p:nvPr/>
          </p:nvCxnSpPr>
          <p:spPr>
            <a:xfrm>
              <a:off x="6927279" y="1084612"/>
              <a:ext cx="0" cy="626803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927279" y="1348265"/>
              <a:ext cx="2098349" cy="5840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7" name="组合 86"/>
          <p:cNvGrpSpPr/>
          <p:nvPr/>
        </p:nvGrpSpPr>
        <p:grpSpPr>
          <a:xfrm>
            <a:off x="5125113" y="5068128"/>
            <a:ext cx="2098349" cy="626803"/>
            <a:chOff x="6927279" y="1084612"/>
            <a:chExt cx="2098349" cy="626803"/>
          </a:xfrm>
        </p:grpSpPr>
        <p:cxnSp>
          <p:nvCxnSpPr>
            <p:cNvPr id="88" name="直接连接符 87"/>
            <p:cNvCxnSpPr/>
            <p:nvPr/>
          </p:nvCxnSpPr>
          <p:spPr>
            <a:xfrm>
              <a:off x="6927279" y="1084612"/>
              <a:ext cx="0" cy="626803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6927279" y="1348265"/>
              <a:ext cx="2098349" cy="5840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0" name="组合 89"/>
          <p:cNvGrpSpPr/>
          <p:nvPr/>
        </p:nvGrpSpPr>
        <p:grpSpPr>
          <a:xfrm>
            <a:off x="5412120" y="5839483"/>
            <a:ext cx="2098349" cy="626803"/>
            <a:chOff x="6927279" y="1084612"/>
            <a:chExt cx="2098349" cy="626803"/>
          </a:xfrm>
        </p:grpSpPr>
        <p:cxnSp>
          <p:nvCxnSpPr>
            <p:cNvPr id="91" name="直接连接符 90"/>
            <p:cNvCxnSpPr/>
            <p:nvPr/>
          </p:nvCxnSpPr>
          <p:spPr>
            <a:xfrm>
              <a:off x="6927279" y="1084612"/>
              <a:ext cx="0" cy="626803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6927279" y="1348265"/>
              <a:ext cx="2098349" cy="5840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3" name="矩形 92"/>
          <p:cNvSpPr/>
          <p:nvPr/>
        </p:nvSpPr>
        <p:spPr>
          <a:xfrm>
            <a:off x="2176304" y="4111591"/>
            <a:ext cx="2255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CN" altLang="en-US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零或多字符：</a:t>
            </a:r>
            <a:endParaRPr lang="en-US" altLang="zh-CN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 fontAlgn="ctr"/>
            <a:r>
              <a:rPr lang="en-US" altLang="zh-CN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catalysis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</a:rPr>
              <a:t>, </a:t>
            </a:r>
            <a:r>
              <a:rPr lang="en-US" altLang="zh-CN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catalyzed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…</a:t>
            </a:r>
          </a:p>
        </p:txBody>
      </p:sp>
      <p:sp>
        <p:nvSpPr>
          <p:cNvPr id="94" name="矩形 93"/>
          <p:cNvSpPr/>
          <p:nvPr/>
        </p:nvSpPr>
        <p:spPr>
          <a:xfrm>
            <a:off x="8102973" y="420700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CN" dirty="0">
                <a:solidFill>
                  <a:srgbClr val="0BA5B5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95" name="矩形 94"/>
          <p:cNvSpPr/>
          <p:nvPr/>
        </p:nvSpPr>
        <p:spPr>
          <a:xfrm>
            <a:off x="2477930" y="505836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rPr>
              <a:t>只代表一个字符</a:t>
            </a:r>
            <a:r>
              <a:rPr lang="zh-CN" altLang="en-US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：</a:t>
            </a:r>
            <a:endParaRPr lang="en-US" altLang="zh-CN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 fontAlgn="ctr"/>
            <a:r>
              <a:rPr lang="en-US" altLang="zh-CN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palladium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8473007" y="5056098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CN" dirty="0">
                <a:solidFill>
                  <a:srgbClr val="0BA5B5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?</a:t>
            </a:r>
          </a:p>
        </p:txBody>
      </p:sp>
      <p:sp>
        <p:nvSpPr>
          <p:cNvPr id="97" name="矩形 96"/>
          <p:cNvSpPr/>
          <p:nvPr/>
        </p:nvSpPr>
        <p:spPr>
          <a:xfrm>
            <a:off x="2201013" y="5991827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</a:rPr>
              <a:t>精确地检索某个特定词组</a:t>
            </a:r>
            <a:endParaRPr lang="zh-CN" altLang="en-US" dirty="0"/>
          </a:p>
        </p:txBody>
      </p:sp>
      <p:sp>
        <p:nvSpPr>
          <p:cNvPr id="98" name="矩形 97"/>
          <p:cNvSpPr/>
          <p:nvPr/>
        </p:nvSpPr>
        <p:spPr>
          <a:xfrm>
            <a:off x="8364891" y="5956707"/>
            <a:ext cx="530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altLang="zh-CN" dirty="0">
                <a:solidFill>
                  <a:srgbClr val="0BA5B5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“   ”</a:t>
            </a:r>
          </a:p>
        </p:txBody>
      </p:sp>
      <p:sp>
        <p:nvSpPr>
          <p:cNvPr id="99" name="右大括号 98"/>
          <p:cNvSpPr/>
          <p:nvPr/>
        </p:nvSpPr>
        <p:spPr>
          <a:xfrm>
            <a:off x="9082119" y="1085193"/>
            <a:ext cx="588659" cy="2205954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右大括号 99"/>
          <p:cNvSpPr/>
          <p:nvPr/>
        </p:nvSpPr>
        <p:spPr>
          <a:xfrm>
            <a:off x="9123978" y="4185664"/>
            <a:ext cx="588659" cy="1217329"/>
          </a:xfrm>
          <a:prstGeom prst="rightBrace">
            <a:avLst/>
          </a:prstGeom>
          <a:ln>
            <a:solidFill>
              <a:srgbClr val="0BA5B5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690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检索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96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19822" y="3260564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Recharge</a:t>
            </a:r>
            <a:r>
              <a:rPr lang="zh-CN" altLang="en-US" dirty="0"/>
              <a:t>*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6553" y="1439417"/>
            <a:ext cx="1112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检索关键词：</a:t>
            </a:r>
            <a:r>
              <a:rPr lang="en-US" altLang="zh-CN" sz="2400" dirty="0" smtClean="0">
                <a:ea typeface="微软雅黑" panose="020B0503020204020204" pitchFamily="34" charset="-122"/>
              </a:rPr>
              <a:t>lithium </a:t>
            </a:r>
            <a:r>
              <a:rPr lang="en-US" altLang="zh-CN" sz="2400" dirty="0">
                <a:ea typeface="微软雅黑" panose="020B0503020204020204" pitchFamily="34" charset="-122"/>
              </a:rPr>
              <a:t>ion </a:t>
            </a:r>
            <a:r>
              <a:rPr lang="en-US" altLang="zh-CN" sz="2400" dirty="0" smtClean="0">
                <a:ea typeface="微软雅黑" panose="020B0503020204020204" pitchFamily="34" charset="-122"/>
              </a:rPr>
              <a:t>battery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（范围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大）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构造检索式：可充电式的锂离子电池材料（合适字段，调整检索式）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24347" y="2774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可充电式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78405" y="277460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锂离子电池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80259" y="277857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43524" y="3264023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“</a:t>
            </a:r>
            <a:r>
              <a:rPr lang="en-US" altLang="zh-CN" dirty="0"/>
              <a:t>lithium ion battery</a:t>
            </a:r>
            <a:r>
              <a:rPr lang="en-US" altLang="zh-CN" dirty="0" smtClean="0"/>
              <a:t>”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559238" y="3241829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material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58410" y="3265984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检索式</a:t>
            </a: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1799553" y="3486651"/>
            <a:ext cx="952906" cy="0"/>
          </a:xfrm>
          <a:prstGeom prst="straightConnector1">
            <a:avLst/>
          </a:prstGeom>
          <a:ln>
            <a:solidFill>
              <a:srgbClr val="0BA5B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5380953" y="3727649"/>
            <a:ext cx="0" cy="607368"/>
          </a:xfrm>
          <a:prstGeom prst="straightConnector1">
            <a:avLst/>
          </a:prstGeom>
          <a:ln>
            <a:solidFill>
              <a:srgbClr val="0BA5B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018753" y="3241829"/>
            <a:ext cx="5029200" cy="391526"/>
          </a:xfrm>
          <a:prstGeom prst="rect">
            <a:avLst/>
          </a:prstGeom>
          <a:noFill/>
          <a:ln w="19050">
            <a:solidFill>
              <a:srgbClr val="0BA5B5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343400"/>
            <a:ext cx="10761905" cy="1466667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690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检索示例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383423" y="4429311"/>
            <a:ext cx="3078314" cy="334409"/>
          </a:xfrm>
          <a:prstGeom prst="rect">
            <a:avLst/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219170"/>
            <a:r>
              <a:rPr lang="zh-CN" altLang="en-US" dirty="0" smtClean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检索式</a:t>
            </a:r>
            <a:endParaRPr lang="zh-CN" altLang="en-US" dirty="0">
              <a:solidFill>
                <a:prstClr val="black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419822" y="4919228"/>
            <a:ext cx="2797411" cy="384043"/>
          </a:xfrm>
          <a:prstGeom prst="rect">
            <a:avLst/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219170"/>
            <a:r>
              <a:rPr lang="zh-CN" altLang="en-US" dirty="0" smtClean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检索结果</a:t>
            </a:r>
            <a:endParaRPr lang="zh-CN" altLang="en-US" dirty="0">
              <a:solidFill>
                <a:prstClr val="black"/>
              </a:solidFill>
              <a:latin typeface="Arial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47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0" y="1700808"/>
            <a:ext cx="5803175" cy="3034920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101851" y="1107618"/>
            <a:ext cx="7383463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189" indent="-457189" defTabSz="409564" eaLnBrk="0" hangingPunct="0">
              <a:lnSpc>
                <a:spcPct val="90000"/>
              </a:lnSpc>
              <a:buClr>
                <a:srgbClr val="0BA5B5"/>
              </a:buClr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期刊简介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线形标注 2 6"/>
          <p:cNvSpPr/>
          <p:nvPr/>
        </p:nvSpPr>
        <p:spPr>
          <a:xfrm>
            <a:off x="527381" y="4358903"/>
            <a:ext cx="1485483" cy="338554"/>
          </a:xfrm>
          <a:prstGeom prst="borderCallout2">
            <a:avLst>
              <a:gd name="adj1" fmla="val 89472"/>
              <a:gd name="adj2" fmla="val 52434"/>
              <a:gd name="adj3" fmla="val 539161"/>
              <a:gd name="adj4" fmla="val 51427"/>
              <a:gd name="adj5" fmla="val 542968"/>
              <a:gd name="adj6" fmla="val 419091"/>
            </a:avLst>
          </a:prstGeom>
          <a:noFill/>
          <a:ln w="28575">
            <a:solidFill>
              <a:srgbClr val="0BA5B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1219170"/>
            <a:endParaRPr lang="en-US" altLang="zh-CN" sz="1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r="5042"/>
          <a:stretch/>
        </p:blipFill>
        <p:spPr>
          <a:xfrm>
            <a:off x="6864085" y="3621022"/>
            <a:ext cx="4128459" cy="2933788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6941031" y="4228361"/>
            <a:ext cx="3648405" cy="2230431"/>
          </a:xfrm>
          <a:prstGeom prst="roundRect">
            <a:avLst>
              <a:gd name="adj" fmla="val 0"/>
            </a:avLst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10" name="线形标注 2 9"/>
          <p:cNvSpPr/>
          <p:nvPr/>
        </p:nvSpPr>
        <p:spPr>
          <a:xfrm>
            <a:off x="3766992" y="4323136"/>
            <a:ext cx="2147248" cy="338554"/>
          </a:xfrm>
          <a:prstGeom prst="borderCallout2">
            <a:avLst>
              <a:gd name="adj1" fmla="val -11349"/>
              <a:gd name="adj2" fmla="val 90076"/>
              <a:gd name="adj3" fmla="val -775392"/>
              <a:gd name="adj4" fmla="val 90155"/>
              <a:gd name="adj5" fmla="val -774098"/>
              <a:gd name="adj6" fmla="val 141537"/>
            </a:avLst>
          </a:prstGeom>
          <a:noFill/>
          <a:ln w="28575">
            <a:solidFill>
              <a:srgbClr val="0BA5B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1219170"/>
            <a:endParaRPr lang="en-US" altLang="zh-CN" sz="1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026" y="1089797"/>
            <a:ext cx="3139412" cy="2649576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6941031" y="3140968"/>
            <a:ext cx="1987284" cy="480053"/>
          </a:xfrm>
          <a:prstGeom prst="roundRect">
            <a:avLst>
              <a:gd name="adj" fmla="val 0"/>
            </a:avLst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941031" y="1142900"/>
            <a:ext cx="2149683" cy="831349"/>
          </a:xfrm>
          <a:prstGeom prst="roundRect">
            <a:avLst>
              <a:gd name="adj" fmla="val 0"/>
            </a:avLst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90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期刊页面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76400" y="2438400"/>
            <a:ext cx="8940800" cy="1470025"/>
          </a:xfrm>
        </p:spPr>
        <p:txBody>
          <a:bodyPr/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ACS</a:t>
            </a:r>
            <a:r>
              <a:rPr lang="zh-CN" altLang="en-US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的简介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02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68" y="1822213"/>
            <a:ext cx="6158731" cy="2704761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101851" y="1107618"/>
            <a:ext cx="7383463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189" indent="-457189" defTabSz="409564" eaLnBrk="0" hangingPunct="0">
              <a:lnSpc>
                <a:spcPct val="90000"/>
              </a:lnSpc>
              <a:buClr>
                <a:srgbClr val="0BA5B5"/>
              </a:buClr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期刊最新</a:t>
            </a:r>
            <a:r>
              <a:rPr lang="zh-CN" alt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文章浏览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706" y="4854021"/>
            <a:ext cx="2590476" cy="1844635"/>
          </a:xfrm>
          <a:prstGeom prst="rect">
            <a:avLst/>
          </a:prstGeom>
        </p:spPr>
      </p:pic>
      <p:sp>
        <p:nvSpPr>
          <p:cNvPr id="10" name="Content Placeholder 7"/>
          <p:cNvSpPr>
            <a:spLocks noGrp="1"/>
          </p:cNvSpPr>
          <p:nvPr/>
        </p:nvSpPr>
        <p:spPr bwMode="auto">
          <a:xfrm>
            <a:off x="7297806" y="1469407"/>
            <a:ext cx="4375016" cy="207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594" indent="-152396" defTabSz="609585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1867" b="1" u="sng" dirty="0">
                <a:solidFill>
                  <a:srgbClr val="0BA5B5"/>
                </a:solidFill>
                <a:uFill>
                  <a:solidFill>
                    <a:srgbClr val="0039A6"/>
                  </a:solidFill>
                </a:uFill>
                <a:latin typeface="Arial"/>
                <a:ea typeface="微软雅黑" panose="020B0503020204020204" pitchFamily="34" charset="-122"/>
              </a:rPr>
              <a:t>ASAP</a:t>
            </a:r>
            <a:r>
              <a:rPr lang="en-US" altLang="zh-CN" sz="1867" u="sng" dirty="0">
                <a:solidFill>
                  <a:prstClr val="black"/>
                </a:solidFill>
                <a:uFill>
                  <a:solidFill>
                    <a:srgbClr val="0039A6"/>
                  </a:solidFill>
                </a:uFill>
                <a:latin typeface="Arial"/>
                <a:ea typeface="微软雅黑" panose="020B0503020204020204" pitchFamily="34" charset="-122"/>
              </a:rPr>
              <a:t>(</a:t>
            </a:r>
            <a:r>
              <a:rPr lang="en-US" altLang="zh-CN" sz="1867" dirty="0">
                <a:solidFill>
                  <a:prstClr val="black"/>
                </a:solidFill>
                <a:uFill>
                  <a:solidFill>
                    <a:srgbClr val="0039A6"/>
                  </a:solidFill>
                </a:uFill>
                <a:latin typeface="Arial"/>
                <a:ea typeface="微软雅黑" panose="020B0503020204020204" pitchFamily="34" charset="-122"/>
              </a:rPr>
              <a:t>As soon as publishable)</a:t>
            </a:r>
          </a:p>
          <a:p>
            <a:pPr marL="228594" indent="-152396" defTabSz="609585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1867" b="1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peer-reviewed and revised</a:t>
            </a:r>
          </a:p>
          <a:p>
            <a:pPr marL="228594" indent="-152396" defTabSz="609585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1867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posted online </a:t>
            </a:r>
            <a:r>
              <a:rPr lang="en-US" altLang="zh-CN" sz="1867" b="1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immediately after </a:t>
            </a:r>
            <a:r>
              <a:rPr lang="en-US" altLang="zh-CN" sz="1867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technical editing and author proofing</a:t>
            </a:r>
          </a:p>
          <a:p>
            <a:pPr marL="228594" indent="-152396" defTabSz="609585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1867" b="1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citable</a:t>
            </a:r>
            <a:r>
              <a:rPr lang="en-US" altLang="zh-CN" sz="1867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 by </a:t>
            </a:r>
            <a:r>
              <a:rPr lang="en-US" altLang="zh-CN" sz="1867" dirty="0" smtClean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DOI</a:t>
            </a:r>
            <a:endParaRPr lang="en-US" altLang="zh-CN" sz="1867" dirty="0">
              <a:solidFill>
                <a:prstClr val="black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12" name="线形标注 2 11"/>
          <p:cNvSpPr/>
          <p:nvPr/>
        </p:nvSpPr>
        <p:spPr>
          <a:xfrm>
            <a:off x="3832423" y="4127395"/>
            <a:ext cx="2147248" cy="338554"/>
          </a:xfrm>
          <a:prstGeom prst="borderCallout2">
            <a:avLst>
              <a:gd name="adj1" fmla="val 744"/>
              <a:gd name="adj2" fmla="val 95809"/>
              <a:gd name="adj3" fmla="val -736663"/>
              <a:gd name="adj4" fmla="val 95641"/>
              <a:gd name="adj5" fmla="val -735258"/>
              <a:gd name="adj6" fmla="val 160408"/>
            </a:avLst>
          </a:prstGeom>
          <a:noFill/>
          <a:ln w="28575">
            <a:solidFill>
              <a:srgbClr val="0BA5B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1219170"/>
            <a:endParaRPr lang="en-US" altLang="zh-CN" sz="1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线形标注 2 12"/>
          <p:cNvSpPr/>
          <p:nvPr/>
        </p:nvSpPr>
        <p:spPr>
          <a:xfrm>
            <a:off x="616368" y="4127395"/>
            <a:ext cx="1485483" cy="338554"/>
          </a:xfrm>
          <a:prstGeom prst="borderCallout2">
            <a:avLst>
              <a:gd name="adj1" fmla="val 89472"/>
              <a:gd name="adj2" fmla="val 52434"/>
              <a:gd name="adj3" fmla="val 539161"/>
              <a:gd name="adj4" fmla="val 51427"/>
              <a:gd name="adj5" fmla="val 539206"/>
              <a:gd name="adj6" fmla="val 198636"/>
            </a:avLst>
          </a:prstGeom>
          <a:noFill/>
          <a:ln w="28575">
            <a:solidFill>
              <a:srgbClr val="0BA5B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1219170"/>
            <a:endParaRPr lang="en-US" altLang="zh-CN" sz="1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962400" y="6368787"/>
            <a:ext cx="526807" cy="374571"/>
          </a:xfrm>
          <a:prstGeom prst="roundRect">
            <a:avLst/>
          </a:prstGeom>
          <a:noFill/>
          <a:ln w="28575">
            <a:solidFill>
              <a:srgbClr val="0BA5B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1219170"/>
            <a:endParaRPr lang="en-US" altLang="zh-CN" sz="1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Content Placeholder 7"/>
          <p:cNvSpPr>
            <a:spLocks noGrp="1"/>
          </p:cNvSpPr>
          <p:nvPr/>
        </p:nvSpPr>
        <p:spPr bwMode="auto">
          <a:xfrm>
            <a:off x="7225922" y="3370176"/>
            <a:ext cx="4766997" cy="294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594" indent="-152396" defTabSz="609585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1867" b="1" u="sng" dirty="0">
                <a:solidFill>
                  <a:srgbClr val="0BA5B5"/>
                </a:solidFill>
                <a:uFill>
                  <a:solidFill>
                    <a:srgbClr val="0039A6"/>
                  </a:solidFill>
                </a:uFill>
                <a:latin typeface="Arial"/>
                <a:ea typeface="微软雅黑" panose="020B0503020204020204" pitchFamily="34" charset="-122"/>
              </a:rPr>
              <a:t>JAMs</a:t>
            </a:r>
            <a:r>
              <a:rPr lang="en-US" altLang="zh-CN" sz="1867" dirty="0">
                <a:solidFill>
                  <a:prstClr val="black"/>
                </a:solidFill>
                <a:uFill>
                  <a:solidFill>
                    <a:srgbClr val="0039A6"/>
                  </a:solidFill>
                </a:uFill>
                <a:latin typeface="Arial"/>
                <a:ea typeface="微软雅黑" panose="020B0503020204020204" pitchFamily="34" charset="-122"/>
              </a:rPr>
              <a:t>(Just accepted manuscripts)</a:t>
            </a:r>
          </a:p>
          <a:p>
            <a:pPr marL="228594" indent="-152396" defTabSz="609585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1867" b="1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peer-reviewed and accepted </a:t>
            </a:r>
            <a:r>
              <a:rPr lang="en-US" altLang="zh-CN" sz="1867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for publication</a:t>
            </a:r>
          </a:p>
          <a:p>
            <a:pPr marL="228594" indent="-152396" defTabSz="609585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1867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posted online </a:t>
            </a:r>
            <a:r>
              <a:rPr lang="en-US" altLang="zh-CN" sz="1867" b="1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before</a:t>
            </a:r>
            <a:r>
              <a:rPr lang="en-US" altLang="zh-CN" sz="1867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 technical editing and author proofing, not the final version</a:t>
            </a:r>
          </a:p>
          <a:p>
            <a:pPr marL="228594" indent="-152396" defTabSz="609585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1867" b="1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citable</a:t>
            </a:r>
            <a:r>
              <a:rPr lang="en-US" altLang="zh-CN" sz="1867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 by DOI</a:t>
            </a:r>
          </a:p>
          <a:p>
            <a:pPr marL="228594" indent="-152396" defTabSz="609585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1867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JAMs are opened to research community(subscribers) in order to expedite the dissemination of scientific information as soon as possible after acceptance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6219182" y="6117299"/>
            <a:ext cx="661486" cy="0"/>
          </a:xfrm>
          <a:prstGeom prst="line">
            <a:avLst/>
          </a:prstGeom>
          <a:ln w="28575">
            <a:solidFill>
              <a:srgbClr val="0BA5B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4690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期刊页面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6880668" y="3579533"/>
            <a:ext cx="0" cy="2551414"/>
          </a:xfrm>
          <a:prstGeom prst="line">
            <a:avLst/>
          </a:prstGeom>
          <a:ln w="28575">
            <a:solidFill>
              <a:srgbClr val="0BA5B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876641" y="3565885"/>
            <a:ext cx="330743" cy="0"/>
          </a:xfrm>
          <a:prstGeom prst="line">
            <a:avLst/>
          </a:prstGeom>
          <a:ln w="28575">
            <a:solidFill>
              <a:srgbClr val="0BA5B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92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724" y="1449250"/>
            <a:ext cx="9601067" cy="3801927"/>
          </a:xfrm>
          <a:prstGeom prst="rect">
            <a:avLst/>
          </a:prstGeom>
        </p:spPr>
      </p:pic>
      <p:sp>
        <p:nvSpPr>
          <p:cNvPr id="11" name="线形标注 2 10"/>
          <p:cNvSpPr/>
          <p:nvPr/>
        </p:nvSpPr>
        <p:spPr>
          <a:xfrm>
            <a:off x="9201582" y="3038856"/>
            <a:ext cx="2195994" cy="839701"/>
          </a:xfrm>
          <a:prstGeom prst="borderCallout2">
            <a:avLst>
              <a:gd name="adj1" fmla="val 53956"/>
              <a:gd name="adj2" fmla="val -17"/>
              <a:gd name="adj3" fmla="val 53439"/>
              <a:gd name="adj4" fmla="val -44433"/>
              <a:gd name="adj5" fmla="val -2068"/>
              <a:gd name="adj6" fmla="val -44294"/>
            </a:avLst>
          </a:prstGeom>
          <a:noFill/>
          <a:ln w="28575">
            <a:solidFill>
              <a:srgbClr val="0BA5B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1219170"/>
            <a:endParaRPr lang="en-US" altLang="zh-CN" sz="1867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86600" y="2364018"/>
            <a:ext cx="3473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defTabSz="121917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 panose="020B0503020204020204" pitchFamily="34" charset="-122"/>
              </a:rPr>
              <a:t>分享转载</a:t>
            </a:r>
          </a:p>
          <a:p>
            <a:pPr indent="180000" defTabSz="121917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 panose="020B0503020204020204" pitchFamily="34" charset="-122"/>
              </a:rPr>
              <a:t>RIS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 panose="020B0503020204020204" pitchFamily="34" charset="-122"/>
              </a:rPr>
              <a:t>文件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格式下载，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 panose="020B0503020204020204" pitchFamily="34" charset="-122"/>
              </a:rPr>
              <a:t>文献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 panose="020B0503020204020204" pitchFamily="34" charset="-122"/>
              </a:rPr>
              <a:t>管理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r="19646"/>
          <a:stretch/>
        </p:blipFill>
        <p:spPr>
          <a:xfrm>
            <a:off x="6443257" y="4033235"/>
            <a:ext cx="5596640" cy="2032981"/>
          </a:xfrm>
          <a:prstGeom prst="rect">
            <a:avLst/>
          </a:prstGeom>
        </p:spPr>
      </p:pic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2101851" y="1107618"/>
            <a:ext cx="7383463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189" indent="-457189" defTabSz="409564" eaLnBrk="0" hangingPunct="0">
              <a:lnSpc>
                <a:spcPct val="90000"/>
              </a:lnSpc>
              <a:buClr>
                <a:srgbClr val="0BA5B5"/>
              </a:buClr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页面</a:t>
            </a: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信息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t="10217"/>
          <a:stretch/>
        </p:blipFill>
        <p:spPr>
          <a:xfrm>
            <a:off x="-9613" y="3744803"/>
            <a:ext cx="2303492" cy="108296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1679510" y="3458707"/>
            <a:ext cx="2289201" cy="286096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0BA5B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690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文章页面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7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" y="1262201"/>
            <a:ext cx="7896629" cy="42859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t="10290"/>
          <a:stretch/>
        </p:blipFill>
        <p:spPr>
          <a:xfrm>
            <a:off x="2738609" y="2184933"/>
            <a:ext cx="4007424" cy="4468801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6172200" y="3615152"/>
            <a:ext cx="4602523" cy="0"/>
          </a:xfrm>
          <a:prstGeom prst="line">
            <a:avLst/>
          </a:prstGeom>
          <a:ln w="28575">
            <a:solidFill>
              <a:srgbClr val="0BA5B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737304" y="3405171"/>
            <a:ext cx="3434896" cy="401860"/>
          </a:xfrm>
          <a:prstGeom prst="rect">
            <a:avLst/>
          </a:prstGeom>
          <a:noFill/>
          <a:ln w="28575">
            <a:solidFill>
              <a:srgbClr val="0BA5B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200" y="4001680"/>
            <a:ext cx="5734611" cy="2075171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439201" y="4712442"/>
            <a:ext cx="1442521" cy="401860"/>
          </a:xfrm>
          <a:prstGeom prst="rect">
            <a:avLst/>
          </a:prstGeom>
          <a:noFill/>
          <a:ln w="28575">
            <a:solidFill>
              <a:srgbClr val="0BA5B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275298" y="4391463"/>
            <a:ext cx="1442521" cy="401860"/>
          </a:xfrm>
          <a:prstGeom prst="rect">
            <a:avLst/>
          </a:prstGeom>
          <a:noFill/>
          <a:ln w="28575">
            <a:solidFill>
              <a:srgbClr val="0BA5B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9831" y="4895049"/>
            <a:ext cx="3370933" cy="193826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691" y="226976"/>
            <a:ext cx="3043310" cy="56781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订阅提醒设置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3924" y="-33128"/>
            <a:ext cx="1499202" cy="97992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133001" y="1996622"/>
            <a:ext cx="384224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b="1" dirty="0" smtClean="0">
                <a:solidFill>
                  <a:srgbClr val="00B050"/>
                </a:solidFill>
                <a:ea typeface="微软雅黑" panose="020B0503020204020204" pitchFamily="34" charset="-122"/>
              </a:rPr>
              <a:t>引文跟踪：</a:t>
            </a:r>
            <a:endParaRPr lang="en-US" altLang="zh-CN" b="1" dirty="0" smtClean="0">
              <a:solidFill>
                <a:srgbClr val="00B050"/>
              </a:solidFill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dirty="0" smtClean="0">
                <a:ea typeface="微软雅黑" panose="020B0503020204020204" pitchFamily="34" charset="-122"/>
              </a:rPr>
              <a:t>追踪与自身研究很契合的文章，持续关注该文的引用情况，了解最新研究动向，亦可</a:t>
            </a:r>
            <a:r>
              <a:rPr lang="zh-CN" altLang="en-US" dirty="0">
                <a:ea typeface="微软雅黑" panose="020B0503020204020204" pitchFamily="34" charset="-122"/>
              </a:rPr>
              <a:t>关注</a:t>
            </a:r>
            <a:r>
              <a:rPr lang="zh-CN" altLang="en-US" dirty="0" smtClean="0">
                <a:ea typeface="微软雅黑" panose="020B0503020204020204" pitchFamily="34" charset="-122"/>
              </a:rPr>
              <a:t>自身</a:t>
            </a:r>
            <a:r>
              <a:rPr lang="zh-CN" altLang="en-US" dirty="0">
                <a:ea typeface="微软雅黑" panose="020B0503020204020204" pitchFamily="34" charset="-122"/>
              </a:rPr>
              <a:t>发文的引用</a:t>
            </a:r>
            <a:r>
              <a:rPr lang="zh-CN" altLang="en-US" dirty="0" smtClean="0">
                <a:ea typeface="微软雅黑" panose="020B0503020204020204" pitchFamily="34" charset="-122"/>
              </a:rPr>
              <a:t>情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315200" y="3615152"/>
            <a:ext cx="0" cy="1097290"/>
          </a:xfrm>
          <a:prstGeom prst="line">
            <a:avLst/>
          </a:prstGeom>
          <a:ln w="28575">
            <a:solidFill>
              <a:srgbClr val="0BA5B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0774723" y="3615152"/>
            <a:ext cx="0" cy="674585"/>
          </a:xfrm>
          <a:prstGeom prst="line">
            <a:avLst/>
          </a:prstGeom>
          <a:ln w="28575">
            <a:solidFill>
              <a:srgbClr val="0BA5B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6439199" y="5667482"/>
            <a:ext cx="1062057" cy="480053"/>
          </a:xfrm>
          <a:prstGeom prst="roundRect">
            <a:avLst>
              <a:gd name="adj" fmla="val 0"/>
            </a:avLst>
          </a:prstGeom>
          <a:noFill/>
          <a:ln>
            <a:solidFill>
              <a:srgbClr val="0BA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834608" y="5216028"/>
            <a:ext cx="2761427" cy="11310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b="1" dirty="0">
                <a:solidFill>
                  <a:srgbClr val="00B050"/>
                </a:solidFill>
                <a:ea typeface="微软雅黑" panose="020B0503020204020204" pitchFamily="34" charset="-122"/>
              </a:rPr>
              <a:t>期刊订阅</a:t>
            </a:r>
            <a:r>
              <a:rPr lang="zh-CN" altLang="en-US" b="1" dirty="0" smtClean="0">
                <a:solidFill>
                  <a:srgbClr val="00B050"/>
                </a:solidFill>
                <a:ea typeface="微软雅黑" panose="020B0503020204020204" pitchFamily="34" charset="-122"/>
              </a:rPr>
              <a:t>：</a:t>
            </a:r>
            <a:endParaRPr lang="en-US" altLang="zh-CN" b="1" dirty="0" smtClean="0">
              <a:solidFill>
                <a:srgbClr val="00B050"/>
              </a:solidFill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dirty="0" smtClean="0">
                <a:ea typeface="微软雅黑" panose="020B0503020204020204" pitchFamily="34" charset="-122"/>
              </a:rPr>
              <a:t>及时</a:t>
            </a:r>
            <a:r>
              <a:rPr lang="zh-CN" altLang="en-US" dirty="0">
                <a:ea typeface="微软雅黑" panose="020B0503020204020204" pitchFamily="34" charset="-122"/>
              </a:rPr>
              <a:t>追踪该刊最新的发文情况，了解最新研究</a:t>
            </a:r>
            <a:r>
              <a:rPr lang="zh-CN" altLang="en-US" dirty="0" smtClean="0">
                <a:ea typeface="微软雅黑" panose="020B0503020204020204" pitchFamily="34" charset="-122"/>
              </a:rPr>
              <a:t>动态</a:t>
            </a:r>
            <a:endParaRPr lang="en-US" altLang="zh-CN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286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76400" y="2438400"/>
            <a:ext cx="8940800" cy="1470025"/>
          </a:xfrm>
        </p:spPr>
        <p:txBody>
          <a:bodyPr/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ACS</a:t>
            </a:r>
            <a:r>
              <a:rPr lang="zh-CN" altLang="en-US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的投稿与写作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041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944380"/>
            <a:ext cx="9208778" cy="522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90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发文作者区域分布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1739409"/>
            <a:ext cx="2714286" cy="4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0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17580" y="457200"/>
            <a:ext cx="7831019" cy="9445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zh-CN" sz="3600" dirty="0" smtClean="0">
                <a:solidFill>
                  <a:srgbClr val="293C8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ACS</a:t>
            </a:r>
            <a:r>
              <a:rPr lang="zh-CN" altLang="en-US" sz="3600" dirty="0" smtClean="0">
                <a:solidFill>
                  <a:srgbClr val="293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期刊</a:t>
            </a:r>
            <a:r>
              <a:rPr lang="zh-CN" altLang="en-US" sz="3600" dirty="0">
                <a:solidFill>
                  <a:srgbClr val="293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的中国编辑和编委</a:t>
            </a:r>
            <a:endParaRPr lang="en-US" sz="3600" dirty="0">
              <a:solidFill>
                <a:srgbClr val="293C8B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219200"/>
            <a:ext cx="7638950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336"/>
    </mc:Choice>
    <mc:Fallback xmlns="">
      <p:transition advTm="2633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 txBox="1">
            <a:spLocks/>
          </p:cNvSpPr>
          <p:nvPr/>
        </p:nvSpPr>
        <p:spPr bwMode="auto">
          <a:xfrm>
            <a:off x="0" y="300881"/>
            <a:ext cx="808012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审稿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886200" y="2590800"/>
            <a:ext cx="464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4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ACS</a:t>
            </a:r>
            <a:r>
              <a:rPr lang="zh-CN" altLang="en-US" sz="24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期刊审稿流程是什么样的</a:t>
            </a:r>
            <a:r>
              <a:rPr lang="zh-CN" altLang="en-US" sz="24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400" dirty="0" smtClean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24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</a:t>
            </a:r>
            <a:r>
              <a:rPr lang="zh-CN" altLang="en-US" sz="24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一步都需要注意哪些关键点</a:t>
            </a:r>
            <a:r>
              <a:rPr lang="zh-CN" altLang="en-US" sz="24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24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云形标注 38"/>
          <p:cNvSpPr/>
          <p:nvPr/>
        </p:nvSpPr>
        <p:spPr>
          <a:xfrm>
            <a:off x="8382000" y="1169258"/>
            <a:ext cx="1752600" cy="1274472"/>
          </a:xfrm>
          <a:prstGeom prst="cloudCallout">
            <a:avLst>
              <a:gd name="adj1" fmla="val -53484"/>
              <a:gd name="adj2" fmla="val 5935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C00000"/>
                </a:solidFill>
                <a:ea typeface="微软雅黑" panose="020B0503020204020204" pitchFamily="34" charset="-122"/>
              </a:rPr>
              <a:t>?</a:t>
            </a:r>
            <a:r>
              <a:rPr lang="en-US" altLang="zh-CN" sz="3600" dirty="0" smtClean="0">
                <a:solidFill>
                  <a:srgbClr val="C00000"/>
                </a:solidFill>
                <a:ea typeface="微软雅黑" panose="020B0503020204020204" pitchFamily="34" charset="-122"/>
              </a:rPr>
              <a:t>?</a:t>
            </a:r>
            <a:r>
              <a:rPr lang="en-US" altLang="zh-CN" sz="4000" dirty="0" smtClean="0">
                <a:solidFill>
                  <a:srgbClr val="C00000"/>
                </a:solidFill>
                <a:ea typeface="微软雅黑" panose="020B0503020204020204" pitchFamily="34" charset="-122"/>
              </a:rPr>
              <a:t>?</a:t>
            </a:r>
            <a:endParaRPr lang="zh-CN" altLang="en-US" sz="4000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0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60683"/>
            <a:ext cx="11760203" cy="487722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0" y="300881"/>
            <a:ext cx="808012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zh-CN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ACS</a:t>
            </a:r>
            <a:r>
              <a:rPr lang="zh-CN" altLang="en-US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期刊审稿流程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7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300881"/>
            <a:ext cx="808012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初审编辑看三点</a:t>
            </a:r>
            <a:r>
              <a:rPr lang="en-US" altLang="zh-CN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48000" y="1447265"/>
            <a:ext cx="7047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初审 保证那些很可能在该期刊上发表的文章送外审</a:t>
            </a:r>
          </a:p>
        </p:txBody>
      </p:sp>
      <p:sp>
        <p:nvSpPr>
          <p:cNvPr id="7" name="椭圆 6"/>
          <p:cNvSpPr/>
          <p:nvPr/>
        </p:nvSpPr>
        <p:spPr>
          <a:xfrm>
            <a:off x="3364475" y="3903689"/>
            <a:ext cx="1235255" cy="1235255"/>
          </a:xfrm>
          <a:prstGeom prst="ellipse">
            <a:avLst/>
          </a:prstGeom>
          <a:solidFill>
            <a:srgbClr val="10A2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ea typeface="微软雅黑" panose="020B0503020204020204" pitchFamily="34" charset="-122"/>
              </a:rPr>
              <a:t>投稿信</a:t>
            </a:r>
          </a:p>
        </p:txBody>
      </p:sp>
      <p:sp>
        <p:nvSpPr>
          <p:cNvPr id="9" name="椭圆 8"/>
          <p:cNvSpPr/>
          <p:nvPr/>
        </p:nvSpPr>
        <p:spPr>
          <a:xfrm>
            <a:off x="5582302" y="3903689"/>
            <a:ext cx="1235255" cy="1235255"/>
          </a:xfrm>
          <a:prstGeom prst="ellipse">
            <a:avLst/>
          </a:prstGeom>
          <a:solidFill>
            <a:srgbClr val="10A2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ea typeface="微软雅黑" panose="020B0503020204020204" pitchFamily="34" charset="-122"/>
              </a:rPr>
              <a:t>题目</a:t>
            </a:r>
            <a:endParaRPr lang="zh-CN" altLang="en-US" b="1" dirty="0"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743639" y="3903689"/>
            <a:ext cx="1235255" cy="1235255"/>
          </a:xfrm>
          <a:prstGeom prst="ellipse">
            <a:avLst/>
          </a:prstGeom>
          <a:solidFill>
            <a:srgbClr val="10A2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ea typeface="微软雅黑" panose="020B0503020204020204" pitchFamily="34" charset="-122"/>
              </a:rPr>
              <a:t>摘要</a:t>
            </a:r>
            <a:endParaRPr lang="zh-CN" altLang="en-US" b="1" dirty="0"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336" y="2438400"/>
            <a:ext cx="579779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6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4600" y="2158554"/>
            <a:ext cx="7931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强调 重要！新颖独特！适合！</a:t>
            </a:r>
            <a:r>
              <a:rPr lang="en-US" altLang="zh-CN" sz="24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24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与之前发表成果与之不同</a:t>
            </a:r>
            <a:endParaRPr lang="zh-CN" altLang="en-US" sz="2400" b="1" dirty="0">
              <a:solidFill>
                <a:srgbClr val="0047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300881"/>
            <a:ext cx="808012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重视</a:t>
            </a: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投稿</a:t>
            </a:r>
            <a:r>
              <a:rPr lang="zh-CN" altLang="en-US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信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19200" y="2991808"/>
            <a:ext cx="10287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最主要的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目的以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一种</a:t>
            </a:r>
            <a:r>
              <a:rPr lang="zh-CN" altLang="en-US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不那么正式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的形式来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说服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编辑这项工作值得进行同行评议（外审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），对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文章</a:t>
            </a:r>
            <a:r>
              <a:rPr lang="zh-CN" altLang="en-US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“正式”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补充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 marL="285750" indent="-285750">
              <a:lnSpc>
                <a:spcPct val="125000"/>
              </a:lnSpc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将研究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</a:t>
            </a:r>
            <a:r>
              <a:rPr lang="zh-CN" altLang="en-US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“推销”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给处理论文的编辑的绝好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机会，利用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这个机会简单明确地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阐明。</a:t>
            </a:r>
            <a:endParaRPr lang="en-US" altLang="zh-CN" sz="2000" dirty="0" smtClean="0">
              <a:solidFill>
                <a:srgbClr val="000000"/>
              </a:solidFill>
              <a:latin typeface="-apple-system-fon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0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89" y="201978"/>
            <a:ext cx="3881511" cy="770750"/>
          </a:xfrm>
        </p:spPr>
        <p:txBody>
          <a:bodyPr/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美国化学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会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98501" y="5095537"/>
            <a:ext cx="522972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ea typeface="微软雅黑" panose="020B0503020204020204" pitchFamily="34" charset="-122"/>
              </a:rPr>
              <a:t>美国得克萨斯大学奥斯汀分校的</a:t>
            </a:r>
            <a:r>
              <a:rPr lang="en-US" altLang="zh-CN" sz="1600" dirty="0" smtClean="0">
                <a:ea typeface="微软雅黑" panose="020B0503020204020204" pitchFamily="34" charset="-122"/>
              </a:rPr>
              <a:t>John B. Goodenough</a:t>
            </a:r>
            <a:endParaRPr lang="en-US" altLang="zh-CN" sz="1600" dirty="0">
              <a:ea typeface="微软雅黑" panose="020B0503020204020204" pitchFamily="34" charset="-122"/>
            </a:endParaRPr>
          </a:p>
          <a:p>
            <a:r>
              <a:rPr lang="zh-CN" altLang="en-US" sz="1600" dirty="0" smtClean="0">
                <a:ea typeface="微软雅黑" panose="020B0503020204020204" pitchFamily="34" charset="-122"/>
              </a:rPr>
              <a:t>美国宾汉姆顿大学的</a:t>
            </a:r>
            <a:r>
              <a:rPr lang="en-US" altLang="zh-CN" sz="1600" dirty="0" smtClean="0">
                <a:ea typeface="微软雅黑" panose="020B0503020204020204" pitchFamily="34" charset="-122"/>
              </a:rPr>
              <a:t>M. Stanley </a:t>
            </a:r>
            <a:r>
              <a:rPr lang="en-US" altLang="zh-CN" sz="1600" dirty="0" err="1" smtClean="0">
                <a:ea typeface="微软雅黑" panose="020B0503020204020204" pitchFamily="34" charset="-122"/>
              </a:rPr>
              <a:t>Whittingham</a:t>
            </a:r>
            <a:endParaRPr lang="en-US" altLang="zh-CN" sz="1600" dirty="0">
              <a:ea typeface="微软雅黑" panose="020B0503020204020204" pitchFamily="34" charset="-122"/>
            </a:endParaRPr>
          </a:p>
          <a:p>
            <a:r>
              <a:rPr lang="zh-CN" altLang="en-US" sz="1600" dirty="0" smtClean="0">
                <a:ea typeface="微软雅黑" panose="020B0503020204020204" pitchFamily="34" charset="-122"/>
              </a:rPr>
              <a:t>日本旭化成株式会社和日本名城大学的</a:t>
            </a:r>
            <a:r>
              <a:rPr lang="en-US" altLang="zh-CN" sz="1600" dirty="0" smtClean="0">
                <a:ea typeface="微软雅黑" panose="020B0503020204020204" pitchFamily="34" charset="-122"/>
              </a:rPr>
              <a:t>Akira Yoshino</a:t>
            </a:r>
          </a:p>
          <a:p>
            <a:r>
              <a:rPr lang="zh-CN" altLang="en-US" sz="1600" dirty="0" smtClean="0">
                <a:ea typeface="微软雅黑" panose="020B0503020204020204" pitchFamily="34" charset="-122"/>
              </a:rPr>
              <a:t>“开发锂离子电池”被授予 </a:t>
            </a:r>
            <a:r>
              <a:rPr lang="en-US" altLang="zh-CN" sz="1600" dirty="0" smtClean="0">
                <a:ea typeface="微软雅黑" panose="020B0503020204020204" pitchFamily="34" charset="-122"/>
              </a:rPr>
              <a:t>2019</a:t>
            </a:r>
            <a:r>
              <a:rPr lang="zh-CN" altLang="en-US" sz="1600" dirty="0" smtClean="0">
                <a:ea typeface="微软雅黑" panose="020B0503020204020204" pitchFamily="34" charset="-122"/>
              </a:rPr>
              <a:t>年诺贝尔化学奖</a:t>
            </a:r>
            <a:endParaRPr lang="en-US" altLang="zh-CN" sz="1600" dirty="0" smtClean="0">
              <a:ea typeface="微软雅黑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rgbClr val="0BA5B5"/>
                </a:solidFill>
                <a:ea typeface="微软雅黑" panose="020B0503020204020204" pitchFamily="34" charset="-122"/>
              </a:rPr>
              <a:t>三位诺</a:t>
            </a:r>
            <a:r>
              <a:rPr lang="zh-CN" altLang="en-US" sz="1600" dirty="0">
                <a:solidFill>
                  <a:srgbClr val="0BA5B5"/>
                </a:solidFill>
                <a:ea typeface="微软雅黑" panose="020B0503020204020204" pitchFamily="34" charset="-122"/>
              </a:rPr>
              <a:t>奖获得者在</a:t>
            </a:r>
            <a:r>
              <a:rPr lang="en-US" altLang="zh-CN" sz="1600" dirty="0">
                <a:solidFill>
                  <a:srgbClr val="0BA5B5"/>
                </a:solidFill>
                <a:ea typeface="微软雅黑" panose="020B0503020204020204" pitchFamily="34" charset="-122"/>
              </a:rPr>
              <a:t>ACS</a:t>
            </a:r>
            <a:r>
              <a:rPr lang="zh-CN" altLang="en-US" sz="1600" dirty="0">
                <a:solidFill>
                  <a:srgbClr val="0BA5B5"/>
                </a:solidFill>
                <a:ea typeface="微软雅黑" panose="020B0503020204020204" pitchFamily="34" charset="-122"/>
              </a:rPr>
              <a:t>会龄已累积超过</a:t>
            </a:r>
            <a:r>
              <a:rPr lang="en-US" altLang="zh-CN" sz="1600" dirty="0">
                <a:solidFill>
                  <a:srgbClr val="0BA5B5"/>
                </a:solidFill>
                <a:ea typeface="微软雅黑" panose="020B0503020204020204" pitchFamily="34" charset="-122"/>
              </a:rPr>
              <a:t>100</a:t>
            </a:r>
            <a:r>
              <a:rPr lang="zh-CN" altLang="en-US" sz="1600" dirty="0" smtClean="0">
                <a:solidFill>
                  <a:srgbClr val="0BA5B5"/>
                </a:solidFill>
                <a:ea typeface="微软雅黑" panose="020B0503020204020204" pitchFamily="34" charset="-122"/>
              </a:rPr>
              <a:t>年</a:t>
            </a:r>
            <a:endParaRPr lang="zh-CN" altLang="en-US" sz="1600" dirty="0">
              <a:solidFill>
                <a:srgbClr val="0BA5B5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152400" y="2076591"/>
            <a:ext cx="5962361" cy="3018946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dirty="0">
                <a:solidFill>
                  <a:schemeClr val="tx1"/>
                </a:solidFill>
              </a:rPr>
              <a:t>Founded in 1876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Over 160,000 ACS members worldwide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global professional home for scientists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Many Nobel Prize winners and top researchers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761" y="659302"/>
            <a:ext cx="5505335" cy="4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1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104"/>
    </mc:Choice>
    <mc:Fallback xmlns="">
      <p:transition advTm="3910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4800" y="1735704"/>
            <a:ext cx="434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Dear Editor,</a:t>
            </a:r>
          </a:p>
          <a:p>
            <a:pPr>
              <a:lnSpc>
                <a:spcPct val="200000"/>
              </a:lnSpc>
            </a:pP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Its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my paper “XXX”. Please publish it as soon as possible</a:t>
            </a: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Author </a:t>
            </a: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Name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300881"/>
            <a:ext cx="808012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投稿信如何写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íṡḷîḋè">
            <a:extLst>
              <a:ext uri="{FF2B5EF4-FFF2-40B4-BE49-F238E27FC236}">
                <a16:creationId xmlns:a16="http://schemas.microsoft.com/office/drawing/2014/main" id="{CBA8E6AF-23A9-471D-AC99-896411093815}"/>
              </a:ext>
            </a:extLst>
          </p:cNvPr>
          <p:cNvSpPr/>
          <p:nvPr/>
        </p:nvSpPr>
        <p:spPr bwMode="auto">
          <a:xfrm>
            <a:off x="3972701" y="1138024"/>
            <a:ext cx="837501" cy="837501"/>
          </a:xfrm>
          <a:prstGeom prst="ellipse">
            <a:avLst/>
          </a:prstGeom>
          <a:solidFill>
            <a:srgbClr val="10A2DC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958076" y="1767788"/>
            <a:ext cx="7093556" cy="3504671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  <a:effectLst/>
          <a:extLst/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Dear </a:t>
            </a:r>
            <a:r>
              <a:rPr lang="en-US" altLang="zh-CN" sz="1600" b="1" dirty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Professor </a:t>
            </a:r>
            <a:r>
              <a:rPr lang="en-US" altLang="zh-CN" sz="1600" b="1" dirty="0" err="1" smtClean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Bertozzi</a:t>
            </a:r>
            <a:r>
              <a:rPr lang="en-US" altLang="zh-CN" sz="16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      </a:t>
            </a:r>
            <a:r>
              <a:rPr lang="zh-CN" alt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正确的主编或副主编</a:t>
            </a:r>
            <a:r>
              <a:rPr lang="en-US" altLang="zh-CN" sz="1600" b="1" dirty="0" smtClean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</a:p>
          <a:p>
            <a:pPr indent="457189">
              <a:lnSpc>
                <a:spcPct val="110000"/>
              </a:lnSpc>
              <a:defRPr/>
            </a:pPr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 wish to submit our manuscript “</a:t>
            </a:r>
            <a:r>
              <a:rPr lang="en-US" altLang="zh-CN" sz="1600" b="1" dirty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TITLE</a:t>
            </a:r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” for publication in “</a:t>
            </a:r>
            <a:r>
              <a:rPr lang="en-US" altLang="zh-CN" sz="1600" b="1" dirty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ACS Journal</a:t>
            </a:r>
            <a:r>
              <a:rPr lang="en-US" altLang="zh-CN" sz="16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”</a:t>
            </a:r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                                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文章题目和目标期刊</a:t>
            </a:r>
            <a:endParaRPr lang="en-US" altLang="zh-CN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457189">
              <a:lnSpc>
                <a:spcPct val="110000"/>
              </a:lnSpc>
              <a:defRPr/>
            </a:pPr>
            <a:r>
              <a:rPr lang="en-US" altLang="zh-CN" sz="1600" b="1" dirty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 describe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new, non-natural enzyme-catalyzed reaction,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aziridination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of olefins via intermolecular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nitrene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transfer. </a:t>
            </a:r>
            <a:r>
              <a:rPr lang="en-US" altLang="zh-CN" sz="1600" b="1" dirty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 discovered</a:t>
            </a:r>
            <a:r>
              <a:rPr lang="en-US" altLang="zh-CN" sz="1600" b="1" dirty="0">
                <a:solidFill>
                  <a:srgbClr val="E9841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that a variant of cytochrome P450BM3 </a:t>
            </a:r>
            <a:r>
              <a:rPr lang="en-US" altLang="zh-CN" sz="1600" b="1" dirty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used in our previous</a:t>
            </a:r>
            <a:r>
              <a:rPr lang="en-US" altLang="zh-CN" sz="1600" b="1" dirty="0">
                <a:solidFill>
                  <a:srgbClr val="E9841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studies of intermolecular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sulfimidation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also catalyzes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aziridination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r>
              <a:rPr lang="en-US" altLang="zh-CN" sz="1600" b="1" dirty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 were able to improve this activity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more than 50-fold and the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enantioselectivity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of enzyme-catalyzed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aziridination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was improved to 99%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ee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for a range of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styrenyl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substrates</a:t>
            </a:r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概括重要发现和结论</a:t>
            </a:r>
            <a:endParaRPr lang="en-US" altLang="zh-CN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457189">
              <a:lnSpc>
                <a:spcPct val="110000"/>
              </a:lnSpc>
              <a:defRPr/>
            </a:pPr>
            <a:r>
              <a:rPr lang="en-US" altLang="zh-CN" sz="1600" b="1" dirty="0" smtClean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</a:t>
            </a:r>
            <a:r>
              <a:rPr lang="en-US" altLang="zh-CN" sz="1600" b="1" dirty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work should be of interest to the broad audience that “ACS Journal” wishes to </a:t>
            </a:r>
            <a:r>
              <a:rPr lang="en-US" altLang="zh-CN" sz="1600" b="1" dirty="0" smtClean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reach</a:t>
            </a:r>
            <a:r>
              <a:rPr lang="en-US" altLang="zh-CN" sz="1600" b="1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r>
              <a:rPr lang="en-US" altLang="zh-CN" sz="16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kern="0" dirty="0" smtClean="0">
                <a:solidFill>
                  <a:srgbClr val="0BA5B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It touches on evolution </a:t>
            </a:r>
            <a:r>
              <a:rPr lang="en-US" altLang="zh-CN" sz="16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---- how new enzyme activities can appear and be improved through evolution ---- as well as Inorganic catalysis, </a:t>
            </a:r>
            <a:r>
              <a:rPr lang="en-US" altLang="zh-CN" sz="1600" kern="0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biocatalysis</a:t>
            </a:r>
            <a:r>
              <a:rPr lang="en-US" altLang="zh-CN" sz="16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and chemical synthesis</a:t>
            </a:r>
            <a:r>
              <a:rPr lang="en-US" altLang="zh-CN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  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阐明研究影响力，紧扣期刊</a:t>
            </a:r>
            <a:r>
              <a:rPr lang="zh-CN" alt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300881"/>
            <a:ext cx="808012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标题的艺术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23662" y="1468208"/>
            <a:ext cx="198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ea typeface="微软雅黑" panose="020B0503020204020204" pitchFamily="34" charset="-122"/>
              </a:rPr>
              <a:t>作用</a:t>
            </a:r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9016" y="2171201"/>
            <a:ext cx="3581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en-US" altLang="zh-CN" b="1" kern="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Attracs</a:t>
            </a:r>
            <a:r>
              <a:rPr lang="en-US" altLang="zh-CN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potential audience</a:t>
            </a:r>
          </a:p>
          <a:p>
            <a:pPr>
              <a:buClr>
                <a:srgbClr val="0BA5B5"/>
              </a:buClr>
            </a:pP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吸引</a:t>
            </a:r>
            <a:r>
              <a:rPr lang="zh-CN" altLang="en-US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读者</a:t>
            </a:r>
            <a:endParaRPr lang="en-US" altLang="zh-CN" b="1" kern="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en-US" altLang="zh-CN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Aids in retrieval and indexing</a:t>
            </a:r>
          </a:p>
          <a:p>
            <a:pPr>
              <a:buClr>
                <a:srgbClr val="0BA5B5"/>
              </a:buClr>
            </a:pP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文献</a:t>
            </a:r>
            <a:r>
              <a:rPr lang="zh-CN" altLang="en-US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索引</a:t>
            </a:r>
          </a:p>
        </p:txBody>
      </p:sp>
      <p:sp>
        <p:nvSpPr>
          <p:cNvPr id="7" name="矩形 6"/>
          <p:cNvSpPr/>
          <p:nvPr/>
        </p:nvSpPr>
        <p:spPr>
          <a:xfrm>
            <a:off x="6553200" y="1342156"/>
            <a:ext cx="198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ea typeface="微软雅黑" panose="020B0503020204020204" pitchFamily="34" charset="-122"/>
              </a:rPr>
              <a:t>内容</a:t>
            </a:r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24600" y="1874768"/>
            <a:ext cx="5257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引人注目的标题，用尽可能少的语言描述你的结果</a:t>
            </a:r>
            <a:r>
              <a:rPr lang="en-US" altLang="zh-CN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发现，少</a:t>
            </a:r>
            <a:r>
              <a:rPr lang="zh-CN" altLang="en-US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即</a:t>
            </a: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是多，</a:t>
            </a:r>
            <a:r>
              <a:rPr lang="en-US" altLang="zh-CN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&lt;20</a:t>
            </a: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字</a:t>
            </a:r>
            <a:endParaRPr lang="en-US" altLang="zh-CN" b="1" kern="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慎用形容词和无效的词</a:t>
            </a:r>
            <a:r>
              <a:rPr lang="en-US" altLang="zh-CN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Like “first”,</a:t>
            </a:r>
            <a:r>
              <a:rPr lang="en-US" altLang="zh-CN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“novel”,</a:t>
            </a:r>
            <a:r>
              <a:rPr lang="en-US" altLang="zh-CN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“new”,</a:t>
            </a: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“only”,</a:t>
            </a: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“on the”,</a:t>
            </a: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“a study of”,</a:t>
            </a: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“research on”,</a:t>
            </a: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“</a:t>
            </a:r>
            <a:r>
              <a:rPr lang="en-US" altLang="zh-CN" b="1" kern="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regarding”,and</a:t>
            </a:r>
            <a:r>
              <a:rPr lang="en-US" altLang="zh-CN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“use of”,</a:t>
            </a:r>
            <a:endParaRPr lang="en-US" altLang="zh-CN" b="1" kern="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全称</a:t>
            </a:r>
            <a:endParaRPr lang="en-US" altLang="zh-CN" b="1" kern="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尽量不用疑问句</a:t>
            </a:r>
            <a:endParaRPr lang="en-US" altLang="zh-CN" b="1" kern="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组合核心</a:t>
            </a: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字段</a:t>
            </a:r>
            <a:endParaRPr lang="en-US" altLang="zh-CN" b="1" kern="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实验室内部讨论</a:t>
            </a:r>
            <a:endParaRPr lang="en-US" altLang="zh-CN" b="1" kern="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300881"/>
            <a:ext cx="808012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摘要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47800" y="1769713"/>
            <a:ext cx="198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ea typeface="微软雅黑" panose="020B0503020204020204" pitchFamily="34" charset="-122"/>
              </a:rPr>
              <a:t>作用</a:t>
            </a:r>
          </a:p>
        </p:txBody>
      </p:sp>
      <p:sp>
        <p:nvSpPr>
          <p:cNvPr id="6" name="矩形 5"/>
          <p:cNvSpPr/>
          <p:nvPr/>
        </p:nvSpPr>
        <p:spPr>
          <a:xfrm>
            <a:off x="1219200" y="2355539"/>
            <a:ext cx="53235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sz="20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帮助读者理解研究范围</a:t>
            </a:r>
            <a:r>
              <a:rPr lang="en-US" altLang="zh-CN" sz="20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zh-CN" altLang="en-US" sz="20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是否继续读全文</a:t>
            </a:r>
            <a:endParaRPr lang="en-US" altLang="zh-CN" sz="2000" b="1" kern="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sz="20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文献</a:t>
            </a:r>
            <a:r>
              <a:rPr lang="zh-CN" altLang="en-US" sz="20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索引</a:t>
            </a:r>
          </a:p>
        </p:txBody>
      </p:sp>
      <p:sp>
        <p:nvSpPr>
          <p:cNvPr id="7" name="矩形 6"/>
          <p:cNvSpPr/>
          <p:nvPr/>
        </p:nvSpPr>
        <p:spPr>
          <a:xfrm>
            <a:off x="6542722" y="1663041"/>
            <a:ext cx="198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ea typeface="微软雅黑" panose="020B0503020204020204" pitchFamily="34" charset="-122"/>
              </a:rPr>
              <a:t>内容</a:t>
            </a:r>
          </a:p>
        </p:txBody>
      </p:sp>
      <p:sp>
        <p:nvSpPr>
          <p:cNvPr id="8" name="矩形 7"/>
          <p:cNvSpPr/>
          <p:nvPr/>
        </p:nvSpPr>
        <p:spPr>
          <a:xfrm>
            <a:off x="6505936" y="2231378"/>
            <a:ext cx="5257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sz="20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言简意赅</a:t>
            </a:r>
            <a:endParaRPr lang="en-US" altLang="zh-CN" sz="2000" b="1" kern="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sz="20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独立</a:t>
            </a:r>
            <a:endParaRPr lang="en-US" altLang="zh-CN" sz="2000" b="1" kern="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sz="20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信息全面</a:t>
            </a:r>
            <a:endParaRPr lang="en-US" altLang="zh-CN" sz="2000" b="1" kern="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sz="20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不引用参考文献和图表</a:t>
            </a:r>
            <a:endParaRPr lang="en-US" altLang="zh-CN" sz="2000" b="1" kern="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89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4127" y="1062027"/>
            <a:ext cx="91580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Skin wound healing is a major health care issue. While electric stimulations have been known for decades to be effective for facilitating skin wound recovery, practical applications are still largely </a:t>
            </a:r>
            <a:r>
              <a:rPr lang="en-US" altLang="zh-CN" sz="20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limited </a:t>
            </a:r>
            <a:r>
              <a:rPr lang="en-US" altLang="zh-CN" sz="20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by the </a:t>
            </a:r>
            <a:r>
              <a:rPr lang="en-US" altLang="zh-CN" sz="20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clumsy electrical systems</a:t>
            </a:r>
            <a:r>
              <a:rPr lang="en-US" altLang="zh-CN" sz="20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endParaRPr lang="zh-CN" altLang="en-US" sz="2000" dirty="0">
              <a:solidFill>
                <a:srgbClr val="00B050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38200" y="2303229"/>
            <a:ext cx="929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Here, we report 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 efficient electrical bandage for accelerated skin wound healing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On the bandage, an alternating discrete electric field is generated by a wearable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nanogenerator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by converting mechanical displacement from skin movements into electricity. Rat studies 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demonstrated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rapid closure of a full-thickness rectangular skin 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wound within 3 days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as compared to 12 days of usual contraction-based healing processes in rodents. </a:t>
            </a:r>
            <a:endParaRPr lang="zh-CN" altLang="en-US" sz="2000" dirty="0"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4127" y="4467761"/>
            <a:ext cx="93104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From</a:t>
            </a:r>
            <a:r>
              <a:rPr lang="en-US" altLang="zh-CN" sz="2000" i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 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vitro studies, the accelerated skin wound healing was attributed to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electric field-facilitated fibroblast migration, proliferation, and </a:t>
            </a:r>
            <a:r>
              <a:rPr lang="en-US" altLang="zh-CN" sz="2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transdifferentiation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This self-powered electric-dressing modality could lead 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 a facile therapeutic strategy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 </a:t>
            </a:r>
            <a:r>
              <a:rPr lang="en-US" altLang="zh-CN" sz="2000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nonhealing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skin wound </a:t>
            </a:r>
            <a:r>
              <a:rPr lang="en-US" altLang="zh-CN" sz="2000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treatment.</a:t>
            </a:r>
            <a:endParaRPr lang="zh-CN" altLang="en-US" sz="2000" dirty="0"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22960" y="5791200"/>
            <a:ext cx="10378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Yin Long, </a:t>
            </a:r>
            <a:r>
              <a:rPr lang="en-US" altLang="zh-CN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Hao</a:t>
            </a:r>
            <a:r>
              <a:rPr lang="en-US" altLang="zh-CN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Wei.et al. “Effective Wound Healing Enabled by Discrete Alternative Electric Fields from Wearable </a:t>
            </a:r>
            <a:r>
              <a:rPr lang="en-US" altLang="zh-CN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Nanogenerators</a:t>
            </a:r>
            <a:r>
              <a:rPr lang="en-US" altLang="zh-CN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”</a:t>
            </a:r>
            <a:r>
              <a:rPr lang="it-IT" altLang="zh-CN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ACS Nano, 2018, 12 (12), 12533–12540</a:t>
            </a:r>
            <a:endParaRPr lang="en-US" altLang="zh-CN" sz="12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0" y="300881"/>
            <a:ext cx="808012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摘要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5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725237"/>
            <a:ext cx="3747588" cy="21684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526" y="2743200"/>
            <a:ext cx="3685924" cy="212463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300881"/>
            <a:ext cx="3962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目录图表（</a:t>
            </a:r>
            <a:r>
              <a:rPr lang="en-US" altLang="zh-CN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TOC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47991" y="1014610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目录图表是否与内容匹配并且</a:t>
            </a:r>
            <a:r>
              <a:rPr lang="zh-CN" altLang="en-US" sz="24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合适</a:t>
            </a:r>
            <a:endParaRPr lang="zh-CN" altLang="en-US" sz="2400" b="1" dirty="0">
              <a:solidFill>
                <a:srgbClr val="0047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85060" y="5562600"/>
            <a:ext cx="9806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BA5B5"/>
              </a:buClr>
            </a:pPr>
            <a:r>
              <a:rPr lang="zh-CN" altLang="en-US" sz="20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</a:t>
            </a:r>
            <a:r>
              <a:rPr lang="zh-CN" altLang="en-US" sz="20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示的图形概要</a:t>
            </a:r>
            <a:r>
              <a:rPr lang="en-US" altLang="zh-CN" sz="20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(TOC)</a:t>
            </a:r>
            <a:r>
              <a:rPr lang="zh-CN" altLang="en-US" sz="20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没有足够的信息来让读者理解稿件的</a:t>
            </a:r>
            <a:r>
              <a:rPr lang="zh-CN" altLang="en-US" sz="20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2000" b="1" dirty="0">
              <a:solidFill>
                <a:srgbClr val="0047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19726" y="1534317"/>
            <a:ext cx="10010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0BA5B5"/>
              </a:buClr>
            </a:pPr>
            <a:r>
              <a:rPr lang="en-US" altLang="zh-CN" sz="2000" dirty="0" smtClean="0">
                <a:ea typeface="微软雅黑" panose="020B0503020204020204" pitchFamily="34" charset="-122"/>
              </a:rPr>
              <a:t>TOC</a:t>
            </a:r>
            <a:r>
              <a:rPr lang="zh-CN" altLang="en-US" sz="2000" dirty="0" smtClean="0">
                <a:ea typeface="微软雅黑" panose="020B0503020204020204" pitchFamily="34" charset="-122"/>
              </a:rPr>
              <a:t>图应</a:t>
            </a:r>
            <a:r>
              <a:rPr lang="zh-CN" altLang="en-US" sz="2000" dirty="0">
                <a:ea typeface="微软雅黑" panose="020B0503020204020204" pitchFamily="34" charset="-122"/>
              </a:rPr>
              <a:t>抓住读者的注意力，给读者一个快速直观的视觉</a:t>
            </a:r>
            <a:r>
              <a:rPr lang="zh-CN" altLang="en-US" sz="2000" dirty="0" smtClean="0">
                <a:ea typeface="微软雅黑" panose="020B0503020204020204" pitchFamily="34" charset="-122"/>
              </a:rPr>
              <a:t>印象，简单</a:t>
            </a:r>
            <a:r>
              <a:rPr lang="zh-CN" altLang="en-US" sz="2000" dirty="0">
                <a:ea typeface="微软雅黑" panose="020B0503020204020204" pitchFamily="34" charset="-122"/>
              </a:rPr>
              <a:t>且信息丰富，直观地描述研究</a:t>
            </a:r>
            <a:r>
              <a:rPr lang="zh-CN" altLang="en-US" sz="2000" dirty="0" smtClean="0">
                <a:ea typeface="微软雅黑" panose="020B0503020204020204" pitchFamily="34" charset="-122"/>
              </a:rPr>
              <a:t>工作，让读者抓住中心思想。</a:t>
            </a:r>
            <a:endParaRPr lang="zh-CN" altLang="en-US" sz="2000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5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758" y="3446911"/>
            <a:ext cx="4033092" cy="297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533400"/>
            <a:ext cx="4075263" cy="29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0816" y="517304"/>
            <a:ext cx="4114426" cy="282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3321" y="3572532"/>
            <a:ext cx="4001921" cy="292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1332258" y="764819"/>
            <a:ext cx="753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①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93478" y="3590311"/>
            <a:ext cx="755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②</a:t>
            </a:r>
          </a:p>
        </p:txBody>
      </p:sp>
      <p:sp>
        <p:nvSpPr>
          <p:cNvPr id="17" name="矩形 16"/>
          <p:cNvSpPr/>
          <p:nvPr/>
        </p:nvSpPr>
        <p:spPr>
          <a:xfrm>
            <a:off x="5871900" y="707410"/>
            <a:ext cx="755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③</a:t>
            </a:r>
          </a:p>
        </p:txBody>
      </p:sp>
      <p:sp>
        <p:nvSpPr>
          <p:cNvPr id="18" name="矩形 17"/>
          <p:cNvSpPr/>
          <p:nvPr/>
        </p:nvSpPr>
        <p:spPr>
          <a:xfrm>
            <a:off x="5850355" y="3562336"/>
            <a:ext cx="755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④</a:t>
            </a:r>
          </a:p>
        </p:txBody>
      </p:sp>
      <p:sp>
        <p:nvSpPr>
          <p:cNvPr id="20" name="矩形 19"/>
          <p:cNvSpPr/>
          <p:nvPr/>
        </p:nvSpPr>
        <p:spPr>
          <a:xfrm>
            <a:off x="5906300" y="1054496"/>
            <a:ext cx="635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ea typeface="微软雅黑" panose="020B0503020204020204" pitchFamily="34" charset="-122"/>
              </a:rPr>
              <a:t>✘</a:t>
            </a:r>
          </a:p>
        </p:txBody>
      </p:sp>
      <p:sp>
        <p:nvSpPr>
          <p:cNvPr id="21" name="矩形 20"/>
          <p:cNvSpPr/>
          <p:nvPr/>
        </p:nvSpPr>
        <p:spPr>
          <a:xfrm>
            <a:off x="1391104" y="1227918"/>
            <a:ext cx="635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ea typeface="微软雅黑" panose="020B0503020204020204" pitchFamily="34" charset="-122"/>
              </a:rPr>
              <a:t>✘</a:t>
            </a:r>
          </a:p>
        </p:txBody>
      </p:sp>
      <p:sp>
        <p:nvSpPr>
          <p:cNvPr id="22" name="矩形 21"/>
          <p:cNvSpPr/>
          <p:nvPr/>
        </p:nvSpPr>
        <p:spPr>
          <a:xfrm>
            <a:off x="1324237" y="4037626"/>
            <a:ext cx="635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ea typeface="微软雅黑" panose="020B0503020204020204" pitchFamily="34" charset="-122"/>
              </a:rPr>
              <a:t>✘</a:t>
            </a:r>
          </a:p>
        </p:txBody>
      </p:sp>
      <p:sp>
        <p:nvSpPr>
          <p:cNvPr id="23" name="矩形 22"/>
          <p:cNvSpPr/>
          <p:nvPr/>
        </p:nvSpPr>
        <p:spPr>
          <a:xfrm>
            <a:off x="5919244" y="4048453"/>
            <a:ext cx="635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  <a:ea typeface="微软雅黑" panose="020B0503020204020204" pitchFamily="34" charset="-122"/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11267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-4011" y="304800"/>
            <a:ext cx="808012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图题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322328" y="2102904"/>
            <a:ext cx="6150083" cy="13212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9144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+mn-cs"/>
              </a:defRPr>
            </a:lvl2pPr>
            <a:lvl3pPr marL="12573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CBC33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914400">
              <a:lnSpc>
                <a:spcPct val="135000"/>
              </a:lnSpc>
              <a:spcBef>
                <a:spcPts val="0"/>
              </a:spcBef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图题与图片是密切相关的</a:t>
            </a:r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整体，为读者提供数据收集和分析的细节，帮助理解材料</a:t>
            </a:r>
            <a:endParaRPr lang="en-US" altLang="zh-CN" sz="2000" kern="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 defTabSz="914400">
              <a:lnSpc>
                <a:spcPct val="135000"/>
              </a:lnSpc>
              <a:spcBef>
                <a:spcPts val="0"/>
              </a:spcBef>
              <a:buClr>
                <a:srgbClr val="0BA5B5"/>
              </a:buClr>
              <a:buFont typeface="Arial" panose="020B0604020202020204" pitchFamily="34" charset="0"/>
              <a:buChar char="•"/>
            </a:pPr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提供实验数据的具体实验条件</a:t>
            </a:r>
            <a:endParaRPr lang="zh-CN" altLang="en-US" sz="2100" kern="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3333" y="3467880"/>
            <a:ext cx="1068566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>
              <a:solidFill>
                <a:srgbClr val="333333"/>
              </a:solidFill>
              <a:latin typeface="-apple-system-font"/>
              <a:ea typeface="微软雅黑" panose="020B0503020204020204" pitchFamily="34" charset="-122"/>
            </a:endParaRPr>
          </a:p>
          <a:p>
            <a:r>
              <a:rPr lang="zh-CN" altLang="en-US" i="1" dirty="0">
                <a:solidFill>
                  <a:srgbClr val="888888"/>
                </a:solidFill>
                <a:latin typeface="-apple-system-font"/>
                <a:ea typeface="微软雅黑" panose="020B0503020204020204" pitchFamily="34" charset="-122"/>
              </a:rPr>
              <a:t>“</a:t>
            </a:r>
            <a:r>
              <a:rPr lang="en-US" altLang="zh-CN" sz="2400" i="1" dirty="0">
                <a:solidFill>
                  <a:srgbClr val="0E409D"/>
                </a:solidFill>
                <a:latin typeface="-apple-system-font"/>
                <a:ea typeface="微软雅黑" panose="020B0503020204020204" pitchFamily="34" charset="-122"/>
              </a:rPr>
              <a:t>Absorption and emission spectra of semiconductor QDs</a:t>
            </a:r>
            <a:r>
              <a:rPr lang="en-US" altLang="zh-CN" sz="2400" i="1" dirty="0" smtClean="0">
                <a:solidFill>
                  <a:srgbClr val="888888"/>
                </a:solidFill>
                <a:latin typeface="-apple-system-font"/>
                <a:ea typeface="微软雅黑" panose="020B0503020204020204" pitchFamily="34" charset="-122"/>
              </a:rPr>
              <a:t>”</a:t>
            </a:r>
          </a:p>
          <a:p>
            <a:endParaRPr lang="zh-CN" altLang="en-US" dirty="0" smtClean="0">
              <a:solidFill>
                <a:srgbClr val="0E409D"/>
              </a:solidFill>
              <a:latin typeface="-apple-system-font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solidFill>
                  <a:srgbClr val="0E409D"/>
                </a:solidFill>
                <a:latin typeface="-apple-system-font"/>
                <a:ea typeface="微软雅黑" panose="020B0503020204020204" pitchFamily="34" charset="-122"/>
              </a:rPr>
              <a:t>   这让我们马上就想问，浓度多少？是溶液还是膜？光谱是在随机的条件还是在惰性气氛下？激发波长多少？</a:t>
            </a:r>
          </a:p>
          <a:p>
            <a:endParaRPr lang="zh-CN" altLang="en-US" dirty="0" smtClean="0">
              <a:solidFill>
                <a:srgbClr val="333333"/>
              </a:solidFill>
              <a:latin typeface="-apple-system-font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690" y="637361"/>
            <a:ext cx="5468557" cy="293108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225969" y="53063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b="1" dirty="0">
              <a:solidFill>
                <a:srgbClr val="0047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71600" y="5491092"/>
            <a:ext cx="92440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图表是传递科学信息的关键部分，表述不清的图表可能会让文章的质量大打折扣！</a:t>
            </a:r>
          </a:p>
        </p:txBody>
      </p:sp>
    </p:spTree>
    <p:extLst>
      <p:ext uri="{BB962C8B-B14F-4D97-AF65-F5344CB8AC3E}">
        <p14:creationId xmlns:p14="http://schemas.microsoft.com/office/powerpoint/2010/main" val="108137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95600"/>
            <a:ext cx="11370025" cy="35176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28" y="746886"/>
            <a:ext cx="11376122" cy="460287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300881"/>
            <a:ext cx="808012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图题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0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300881"/>
            <a:ext cx="808012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实验部分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90600" y="3537438"/>
            <a:ext cx="7646018" cy="1925033"/>
          </a:xfrm>
          <a:prstGeom prst="rect">
            <a:avLst/>
          </a:prstGeom>
          <a:noFill/>
          <a:ln w="25400" cap="flat" cmpd="sng" algn="ctr">
            <a:noFill/>
            <a:prstDash val="solid"/>
            <a:headEnd/>
            <a:tailEnd/>
          </a:ln>
          <a:effectLst/>
        </p:spPr>
        <p:txBody>
          <a:bodyPr/>
          <a:lstStyle/>
          <a:p>
            <a:pPr marL="285750" indent="-2857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5EAFA6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2000" kern="0" dirty="0" smtClean="0">
                <a:solidFill>
                  <a:srgbClr val="0E409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使用试剂，试剂来源，纯度</a:t>
            </a:r>
            <a:endParaRPr lang="en-US" altLang="zh-CN" sz="2000" kern="0" dirty="0" smtClean="0">
              <a:solidFill>
                <a:srgbClr val="0E409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5EAFA6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2000" kern="0" dirty="0">
                <a:solidFill>
                  <a:srgbClr val="0E409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描述具体的步骤如何做实验，数据的分析，计算方面提供代码</a:t>
            </a:r>
          </a:p>
        </p:txBody>
      </p:sp>
      <p:sp>
        <p:nvSpPr>
          <p:cNvPr id="5" name="矩形 4"/>
          <p:cNvSpPr/>
          <p:nvPr/>
        </p:nvSpPr>
        <p:spPr>
          <a:xfrm>
            <a:off x="1676400" y="4802724"/>
            <a:ext cx="8142615" cy="92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32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够嘛？</a:t>
            </a:r>
            <a:endParaRPr lang="zh-CN" altLang="en-US" sz="3200" b="0" i="0" dirty="0">
              <a:solidFill>
                <a:srgbClr val="33333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278" y="268797"/>
            <a:ext cx="7010400" cy="30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5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0249" y="1396791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我们还需要考虑</a:t>
            </a:r>
          </a:p>
        </p:txBody>
      </p:sp>
      <p:sp>
        <p:nvSpPr>
          <p:cNvPr id="3" name="矩形 2"/>
          <p:cNvSpPr/>
          <p:nvPr/>
        </p:nvSpPr>
        <p:spPr>
          <a:xfrm>
            <a:off x="2209800" y="2966206"/>
            <a:ext cx="7493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BA5B5"/>
                </a:solidFill>
                <a:ea typeface="微软雅黑" panose="020B0503020204020204" pitchFamily="34" charset="-122"/>
              </a:rPr>
              <a:t>提供什么样的信息可以让重复实验更高效</a:t>
            </a:r>
            <a:r>
              <a:rPr lang="zh-CN" altLang="en-US" dirty="0">
                <a:ea typeface="微软雅黑" panose="020B0503020204020204" pitchFamily="34" charset="-122"/>
              </a:rPr>
              <a:t>？让其他学者得到同样的产率</a:t>
            </a:r>
            <a:r>
              <a:rPr lang="zh-CN" altLang="en-US" dirty="0" smtClean="0">
                <a:ea typeface="微软雅黑" panose="020B0503020204020204" pitchFamily="34" charset="-122"/>
              </a:rPr>
              <a:t>。失败</a:t>
            </a:r>
            <a:r>
              <a:rPr lang="zh-CN" altLang="en-US" dirty="0">
                <a:ea typeface="微软雅黑" panose="020B0503020204020204" pitchFamily="34" charset="-122"/>
              </a:rPr>
              <a:t>或者容易出问题的步骤如何避免。</a:t>
            </a:r>
          </a:p>
        </p:txBody>
      </p:sp>
      <p:sp>
        <p:nvSpPr>
          <p:cNvPr id="4" name="矩形 3"/>
          <p:cNvSpPr/>
          <p:nvPr/>
        </p:nvSpPr>
        <p:spPr>
          <a:xfrm>
            <a:off x="2209800" y="3781274"/>
            <a:ext cx="7569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BA5B5"/>
                </a:solidFill>
                <a:ea typeface="微软雅黑" panose="020B0503020204020204" pitchFamily="34" charset="-122"/>
              </a:rPr>
              <a:t>提供什么样的信息可以让重复实验安全性有保障</a:t>
            </a:r>
            <a:r>
              <a:rPr lang="zh-CN" altLang="en-US" dirty="0">
                <a:ea typeface="微软雅黑" panose="020B0503020204020204" pitchFamily="34" charset="-122"/>
              </a:rPr>
              <a:t>？ 特别注意对那些新接触这个领域的研究者，是否提供足够的信息提示实验的危险物以及相应的应对措施。</a:t>
            </a:r>
          </a:p>
        </p:txBody>
      </p:sp>
      <p:sp>
        <p:nvSpPr>
          <p:cNvPr id="6" name="矩形 5"/>
          <p:cNvSpPr/>
          <p:nvPr/>
        </p:nvSpPr>
        <p:spPr>
          <a:xfrm>
            <a:off x="2236076" y="4645748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a typeface="微软雅黑" panose="020B0503020204020204" pitchFamily="34" charset="-122"/>
              </a:rPr>
              <a:t>…..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7362" y="2109917"/>
            <a:ext cx="7981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实验数据是否</a:t>
            </a:r>
            <a:r>
              <a:rPr lang="zh-CN" altLang="en-US" sz="32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足以</a:t>
            </a:r>
            <a:r>
              <a:rPr lang="zh-CN" altLang="en-US" sz="32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让其他实验室重复出来？</a:t>
            </a:r>
            <a:endParaRPr lang="zh-CN" altLang="en-US" sz="3200" b="1" dirty="0">
              <a:solidFill>
                <a:srgbClr val="0047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300881"/>
            <a:ext cx="2209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实验部分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2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93" y="226976"/>
            <a:ext cx="7492631" cy="839824"/>
          </a:xfrm>
        </p:spPr>
        <p:txBody>
          <a:bodyPr/>
          <a:lstStyle/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美国化学会出版社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97767" y="1034716"/>
            <a:ext cx="7467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42900" defTabSz="457200" fontAlgn="base">
              <a:spcBef>
                <a:spcPts val="300"/>
              </a:spcBef>
              <a:spcAft>
                <a:spcPts val="300"/>
              </a:spcAft>
              <a:buSzPct val="85000"/>
            </a:pP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ACS Journals</a:t>
            </a:r>
          </a:p>
          <a:p>
            <a:pPr marL="540000" lvl="1" indent="-396000" fontAlgn="base">
              <a:spcBef>
                <a:spcPts val="300"/>
              </a:spcBef>
              <a:spcAft>
                <a:spcPts val="300"/>
              </a:spcAft>
              <a:buClr>
                <a:srgbClr val="0BA5B5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60 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Peer Reviewed </a:t>
            </a:r>
            <a:r>
              <a:rPr lang="en-US" altLang="en-US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Journals</a:t>
            </a:r>
          </a:p>
          <a:p>
            <a:pPr marL="540000" lvl="1" indent="-396000" fontAlgn="base">
              <a:spcBef>
                <a:spcPts val="300"/>
              </a:spcBef>
              <a:spcAft>
                <a:spcPts val="300"/>
              </a:spcAft>
              <a:buClr>
                <a:srgbClr val="0BA5B5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en-US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1M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+ original research articles</a:t>
            </a:r>
          </a:p>
          <a:p>
            <a:pPr marL="540000" lvl="1" indent="-396000" fontAlgn="base">
              <a:spcBef>
                <a:spcPts val="300"/>
              </a:spcBef>
              <a:spcAft>
                <a:spcPts val="300"/>
              </a:spcAft>
              <a:buClr>
                <a:srgbClr val="0BA5B5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Over 130M downloads in 2018</a:t>
            </a:r>
          </a:p>
          <a:p>
            <a:pPr marL="0" lvl="1" defTabSz="457200" fontAlgn="base">
              <a:spcBef>
                <a:spcPts val="300"/>
              </a:spcBef>
              <a:spcAft>
                <a:spcPts val="300"/>
              </a:spcAft>
              <a:buSzPct val="85000"/>
            </a:pPr>
            <a:r>
              <a:rPr lang="en-US" alt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ACS </a:t>
            </a: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-Books</a:t>
            </a:r>
          </a:p>
          <a:p>
            <a:pPr marL="540000" lvl="1" indent="-396000" fontAlgn="base">
              <a:spcBef>
                <a:spcPts val="300"/>
              </a:spcBef>
              <a:spcAft>
                <a:spcPts val="300"/>
              </a:spcAft>
              <a:buClr>
                <a:srgbClr val="0BA5B5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1500+ peer-reviewed eBooks</a:t>
            </a:r>
          </a:p>
          <a:p>
            <a:pPr marL="540000" lvl="1" indent="-396000" fontAlgn="base">
              <a:spcBef>
                <a:spcPts val="300"/>
              </a:spcBef>
              <a:spcAft>
                <a:spcPts val="300"/>
              </a:spcAft>
              <a:buClr>
                <a:srgbClr val="0BA5B5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30~35 new titles added each year </a:t>
            </a:r>
          </a:p>
          <a:p>
            <a:pPr marL="540000" lvl="1" indent="-396000" fontAlgn="base">
              <a:spcBef>
                <a:spcPts val="300"/>
              </a:spcBef>
              <a:spcAft>
                <a:spcPts val="300"/>
              </a:spcAft>
              <a:buClr>
                <a:srgbClr val="0BA5B5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Multi-disciplinary and for practical use. e.g. education, agriculture, polymer science, green chemical engineering…</a:t>
            </a:r>
          </a:p>
          <a:p>
            <a:pPr marL="342900" indent="-342900" defTabSz="457200" fontAlgn="base">
              <a:spcBef>
                <a:spcPts val="300"/>
              </a:spcBef>
              <a:spcAft>
                <a:spcPts val="300"/>
              </a:spcAft>
            </a:pP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Chemical &amp; Engineering News </a:t>
            </a:r>
            <a:r>
              <a:rPr lang="en-US" altLang="en-US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(C&amp;EN)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endParaRPr lang="en-US" altLang="en-US" b="1" i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40000" lvl="1" indent="-396000" fontAlgn="base">
              <a:spcBef>
                <a:spcPts val="300"/>
              </a:spcBef>
              <a:spcAft>
                <a:spcPts val="300"/>
              </a:spcAft>
              <a:buClr>
                <a:srgbClr val="0BA5B5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Science news magazine of the ACS</a:t>
            </a:r>
          </a:p>
          <a:p>
            <a:pPr marL="540000" lvl="1" indent="-396000" fontAlgn="base">
              <a:spcBef>
                <a:spcPts val="300"/>
              </a:spcBef>
              <a:spcAft>
                <a:spcPts val="300"/>
              </a:spcAft>
              <a:buClr>
                <a:srgbClr val="0BA5B5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C&amp;EN - Global Enterprise platform</a:t>
            </a:r>
          </a:p>
          <a:p>
            <a:pPr marL="540000" lvl="1" indent="-396000" fontAlgn="base">
              <a:spcBef>
                <a:spcPts val="300"/>
              </a:spcBef>
              <a:spcAft>
                <a:spcPts val="300"/>
              </a:spcAft>
              <a:buClr>
                <a:srgbClr val="0BA5B5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Covering 2016 ~ present </a:t>
            </a:r>
          </a:p>
          <a:p>
            <a:pPr marL="540000" lvl="1" indent="-396000" fontAlgn="base">
              <a:spcBef>
                <a:spcPts val="300"/>
              </a:spcBef>
              <a:spcAft>
                <a:spcPts val="300"/>
              </a:spcAft>
              <a:buClr>
                <a:srgbClr val="0BA5B5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Report on latest research advances, business and policy trends, job and career information…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 flipH="1">
            <a:off x="5638800" y="1447800"/>
            <a:ext cx="4724400" cy="1200329"/>
          </a:xfrm>
          <a:prstGeom prst="homePlate">
            <a:avLst>
              <a:gd name="adj" fmla="val 29159"/>
            </a:avLst>
          </a:prstGeom>
          <a:ln>
            <a:solidFill>
              <a:srgbClr val="0BA5B5"/>
            </a:solidFill>
            <a:prstDash val="sysDash"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r" defTabSz="409575"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均为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SCIE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收录（不包括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2018~2019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新刊）</a:t>
            </a:r>
          </a:p>
          <a:p>
            <a:pPr marL="0" lvl="1" algn="r" defTabSz="409575"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       近一半期刊的影响因子超过 </a:t>
            </a:r>
            <a:r>
              <a:rPr lang="en-US" altLang="zh-CN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5</a:t>
            </a:r>
          </a:p>
          <a:p>
            <a:pPr marL="0" lvl="1" algn="r" defTabSz="409575"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被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Journal Citation Report (JCR)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评为</a:t>
            </a:r>
          </a:p>
          <a:p>
            <a:pPr marL="0" lvl="1" algn="r" defTabSz="409575"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    “化学领域被引用次数最多的期刊</a:t>
            </a:r>
            <a:r>
              <a:rPr lang="zh-CN" altLang="en-US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”</a:t>
            </a:r>
            <a:r>
              <a:rPr lang="en-US" altLang="zh-CN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559"/>
    </mc:Choice>
    <mc:Fallback xmlns="">
      <p:transition advTm="46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300881"/>
            <a:ext cx="3581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学术道德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58206"/>
            <a:ext cx="2617724" cy="18968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352800" y="44196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BA5B5"/>
              </a:buClr>
            </a:pPr>
            <a:r>
              <a:rPr lang="zh-CN" altLang="en-US" sz="28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如果已经发表也可能面临撤稿</a:t>
            </a:r>
            <a:r>
              <a:rPr lang="en-US" altLang="zh-CN" sz="28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!!</a:t>
            </a:r>
            <a:endParaRPr lang="zh-CN" altLang="en-US" sz="2800" b="1" dirty="0">
              <a:solidFill>
                <a:srgbClr val="0047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24400" y="1689901"/>
            <a:ext cx="625506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24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剽窃或自我</a:t>
            </a:r>
            <a:r>
              <a:rPr lang="zh-CN" altLang="en-US" sz="24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剽窃</a:t>
            </a:r>
            <a:endParaRPr lang="en-US" altLang="zh-CN" sz="2400" b="1" dirty="0" smtClean="0">
              <a:solidFill>
                <a:srgbClr val="0047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24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潜在的一稿多</a:t>
            </a:r>
            <a:r>
              <a:rPr lang="zh-CN" altLang="en-US" sz="24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</a:t>
            </a:r>
            <a:endParaRPr lang="en-US" altLang="zh-CN" sz="2400" b="1" dirty="0" smtClean="0">
              <a:solidFill>
                <a:srgbClr val="0047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24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篡改</a:t>
            </a:r>
            <a:r>
              <a:rPr lang="en-US" altLang="zh-CN" sz="24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400" b="1" dirty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伪造或捏造数据或</a:t>
            </a:r>
            <a:r>
              <a:rPr lang="zh-CN" altLang="en-US" sz="2400" b="1" dirty="0" smtClean="0">
                <a:solidFill>
                  <a:srgbClr val="0047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图表</a:t>
            </a:r>
            <a:endParaRPr lang="en-US" altLang="zh-CN" sz="2400" b="1" dirty="0" smtClean="0">
              <a:solidFill>
                <a:srgbClr val="0047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996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6134B41B-BF1F-4924-A02E-3EE3CAC2F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69" y="1543125"/>
            <a:ext cx="69095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lnSpc>
                <a:spcPct val="10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zh-CN" altLang="en-US" sz="2400" dirty="0" smtClean="0">
                <a:solidFill>
                  <a:prstClr val="black"/>
                </a:solidFill>
                <a:ea typeface="微软雅黑" panose="020B0503020204020204" pitchFamily="34" charset="-122"/>
              </a:rPr>
              <a:t>包括</a:t>
            </a:r>
            <a:r>
              <a:rPr lang="en-US" altLang="zh-CN" sz="2400" dirty="0" smtClean="0">
                <a:solidFill>
                  <a:prstClr val="black"/>
                </a:solidFill>
                <a:ea typeface="微软雅黑" panose="020B0503020204020204" pitchFamily="34" charset="-122"/>
              </a:rPr>
              <a:t>ACS</a:t>
            </a:r>
            <a:r>
              <a:rPr lang="zh-CN" altLang="en-US" sz="2400" dirty="0" smtClean="0">
                <a:solidFill>
                  <a:prstClr val="black"/>
                </a:solidFill>
                <a:ea typeface="微软雅黑" panose="020B0503020204020204" pitchFamily="34" charset="-122"/>
              </a:rPr>
              <a:t>在内</a:t>
            </a:r>
            <a:r>
              <a:rPr lang="zh-CN" altLang="en-US" sz="2400" dirty="0">
                <a:solidFill>
                  <a:prstClr val="black"/>
                </a:solidFill>
                <a:ea typeface="微软雅黑" panose="020B0503020204020204" pitchFamily="34" charset="-122"/>
              </a:rPr>
              <a:t>的国际主要出版机构</a:t>
            </a:r>
            <a:r>
              <a:rPr lang="zh-CN" altLang="en-US" sz="2400" dirty="0" smtClean="0">
                <a:solidFill>
                  <a:prstClr val="black"/>
                </a:solidFill>
                <a:ea typeface="微软雅黑" panose="020B0503020204020204" pitchFamily="34" charset="-122"/>
              </a:rPr>
              <a:t>和</a:t>
            </a:r>
            <a:r>
              <a:rPr lang="zh-CN" altLang="zh-CN" sz="2400" dirty="0" smtClean="0">
                <a:solidFill>
                  <a:prstClr val="black"/>
                </a:solidFill>
                <a:ea typeface="微软雅黑" panose="020B0503020204020204" pitchFamily="34" charset="-122"/>
              </a:rPr>
              <a:t>大部分</a:t>
            </a:r>
            <a:r>
              <a:rPr lang="en-US" altLang="zh-CN" sz="2400" dirty="0">
                <a:solidFill>
                  <a:prstClr val="black"/>
                </a:solidFill>
                <a:ea typeface="微软雅黑" panose="020B0503020204020204" pitchFamily="34" charset="-122"/>
              </a:rPr>
              <a:t>SCI</a:t>
            </a:r>
            <a:r>
              <a:rPr lang="zh-CN" altLang="zh-CN" sz="2400" dirty="0">
                <a:solidFill>
                  <a:prstClr val="black"/>
                </a:solidFill>
                <a:ea typeface="微软雅黑" panose="020B0503020204020204" pitchFamily="34" charset="-122"/>
              </a:rPr>
              <a:t>期刊都使用</a:t>
            </a:r>
            <a:r>
              <a:rPr lang="en-US" altLang="zh-CN" sz="2400" dirty="0" err="1">
                <a:solidFill>
                  <a:prstClr val="black"/>
                </a:solidFill>
                <a:ea typeface="微软雅黑" panose="020B0503020204020204" pitchFamily="34" charset="-122"/>
              </a:rPr>
              <a:t>iThenticate</a:t>
            </a:r>
            <a:r>
              <a:rPr lang="en-US" altLang="zh-CN" sz="2400" dirty="0">
                <a:solidFill>
                  <a:prstClr val="black"/>
                </a:solidFill>
                <a:ea typeface="微软雅黑" panose="020B0503020204020204" pitchFamily="34" charset="-122"/>
              </a:rPr>
              <a:t>/</a:t>
            </a:r>
            <a:r>
              <a:rPr lang="en-US" altLang="zh-CN" sz="2400" dirty="0" err="1">
                <a:solidFill>
                  <a:prstClr val="black"/>
                </a:solidFill>
                <a:ea typeface="微软雅黑" panose="020B0503020204020204" pitchFamily="34" charset="-122"/>
              </a:rPr>
              <a:t>CrossCheck</a:t>
            </a:r>
            <a:r>
              <a:rPr lang="zh-CN" altLang="zh-CN" sz="2400" dirty="0">
                <a:solidFill>
                  <a:prstClr val="black"/>
                </a:solidFill>
                <a:ea typeface="微软雅黑" panose="020B0503020204020204" pitchFamily="34" charset="-122"/>
              </a:rPr>
              <a:t>审查稿件。</a:t>
            </a:r>
            <a:endParaRPr lang="zh-CN" altLang="en-US" sz="24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88A88E0-D34E-4ADA-BE88-A9EBB75923E6}"/>
              </a:ext>
            </a:extLst>
          </p:cNvPr>
          <p:cNvSpPr/>
          <p:nvPr/>
        </p:nvSpPr>
        <p:spPr bwMode="auto">
          <a:xfrm>
            <a:off x="487029" y="2886101"/>
            <a:ext cx="2569633" cy="1810676"/>
          </a:xfrm>
          <a:prstGeom prst="rect">
            <a:avLst/>
          </a:prstGeom>
          <a:noFill/>
          <a:ln w="3175" algn="ctr">
            <a:solidFill>
              <a:srgbClr val="0BA5B5"/>
            </a:solidFill>
            <a:round/>
            <a:headEnd/>
            <a:tailEnd/>
          </a:ln>
        </p:spPr>
        <p:txBody>
          <a:bodyPr anchor="ctr"/>
          <a:lstStyle/>
          <a:p>
            <a:pPr marL="609585" lvl="1" defTabSz="1219170">
              <a:defRPr/>
            </a:pPr>
            <a:r>
              <a:rPr lang="zh-CN" altLang="zh-CN" sz="2133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大部分</a:t>
            </a:r>
            <a:r>
              <a:rPr lang="en-US" altLang="zh-CN" sz="2133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SCI</a:t>
            </a:r>
            <a:r>
              <a:rPr lang="zh-CN" altLang="zh-CN" sz="2133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en-US" altLang="zh-CN" sz="2133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SCI-E</a:t>
            </a:r>
            <a:r>
              <a:rPr lang="zh-CN" altLang="zh-CN" sz="2133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期刊使用该系统审查稿件</a:t>
            </a:r>
            <a:endParaRPr lang="zh-CN" altLang="en-US" sz="213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12">
            <a:extLst>
              <a:ext uri="{FF2B5EF4-FFF2-40B4-BE49-F238E27FC236}">
                <a16:creationId xmlns:a16="http://schemas.microsoft.com/office/drawing/2014/main" id="{0FA6790E-B5FD-43A9-94F3-4E9D2129C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48" y="3304926"/>
            <a:ext cx="71755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id="{95A6381C-A4D4-4472-B8A2-2FB8498CC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600" y="2880466"/>
            <a:ext cx="3321051" cy="1802209"/>
          </a:xfrm>
          <a:prstGeom prst="rect">
            <a:avLst/>
          </a:prstGeom>
          <a:noFill/>
          <a:ln w="3175" algn="ctr">
            <a:solidFill>
              <a:srgbClr val="0BA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219170" lvl="2" defTabSz="121917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zh-CN" sz="21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86%</a:t>
            </a:r>
            <a:r>
              <a:rPr lang="zh-CN" altLang="zh-CN" sz="21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的期刊编辑依靠</a:t>
            </a:r>
            <a:r>
              <a:rPr lang="en-US" altLang="zh-CN" sz="2133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iThenticate</a:t>
            </a:r>
            <a:r>
              <a:rPr lang="zh-CN" altLang="zh-CN" sz="21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检测</a:t>
            </a:r>
            <a:r>
              <a:rPr lang="zh-CN" altLang="en-US" sz="21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lang="zh-CN" altLang="zh-CN" sz="21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做出评判</a:t>
            </a:r>
            <a:r>
              <a:rPr lang="en-US" altLang="zh-CN" sz="21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endParaRPr lang="zh-CN" altLang="en-US" sz="213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D94547B2-05A3-4D3E-A118-870B7FAA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404" y="2993776"/>
            <a:ext cx="1149349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E847D651-9C7A-4922-8C96-CE6A10E33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3854" y="2828676"/>
            <a:ext cx="3313346" cy="1781043"/>
          </a:xfrm>
          <a:prstGeom prst="rect">
            <a:avLst/>
          </a:prstGeom>
          <a:noFill/>
          <a:ln w="3175" algn="ctr">
            <a:solidFill>
              <a:srgbClr val="0BA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609585" lvl="1" defTabSz="121917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zh-CN" sz="2133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zh-CN" sz="2133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zh-CN" altLang="zh-CN" sz="21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重复率可能被：</a:t>
            </a:r>
            <a:endParaRPr lang="en-US" altLang="zh-CN" sz="213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19170" lvl="2" defTabSz="121917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zh-CN" altLang="en-US" sz="21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！拒稿</a:t>
            </a:r>
            <a:endParaRPr lang="en-US" altLang="zh-CN" sz="213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19170" lvl="2" defTabSz="121917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zh-CN" altLang="zh-CN" sz="2133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r>
              <a:rPr lang="zh-CN" altLang="zh-CN" sz="21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认定抄袭</a:t>
            </a:r>
          </a:p>
          <a:p>
            <a:pPr marL="1219170" lvl="2" defTabSz="121917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zh-CN" altLang="zh-CN" sz="2133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r>
              <a:rPr lang="zh-CN" altLang="zh-CN" sz="21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更严重后果</a:t>
            </a:r>
            <a:r>
              <a:rPr lang="en-US" altLang="zh-CN" sz="213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213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22">
            <a:extLst>
              <a:ext uri="{FF2B5EF4-FFF2-40B4-BE49-F238E27FC236}">
                <a16:creationId xmlns:a16="http://schemas.microsoft.com/office/drawing/2014/main" id="{5C43311D-5951-4FD1-A5FA-52D9BBC2A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62" y="3209676"/>
            <a:ext cx="81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4F3B529A-6AD1-4565-8AE6-3BE2D63579F2}"/>
              </a:ext>
            </a:extLst>
          </p:cNvPr>
          <p:cNvSpPr/>
          <p:nvPr/>
        </p:nvSpPr>
        <p:spPr bwMode="auto">
          <a:xfrm>
            <a:off x="3232777" y="3412876"/>
            <a:ext cx="609600" cy="609600"/>
          </a:xfrm>
          <a:prstGeom prst="rightArrow">
            <a:avLst/>
          </a:prstGeom>
          <a:noFill/>
          <a:ln w="38100" algn="ctr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pPr marL="457189" indent="-457189" algn="ctr" defTabSz="1219170">
              <a:defRPr/>
            </a:pPr>
            <a:endParaRPr lang="zh-CN" altLang="en-US" sz="2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BBF58530-6C90-4094-BAE5-89751A4DD0B4}"/>
              </a:ext>
            </a:extLst>
          </p:cNvPr>
          <p:cNvSpPr/>
          <p:nvPr/>
        </p:nvSpPr>
        <p:spPr bwMode="auto">
          <a:xfrm>
            <a:off x="7772233" y="3412876"/>
            <a:ext cx="609600" cy="609600"/>
          </a:xfrm>
          <a:prstGeom prst="rightArrow">
            <a:avLst/>
          </a:prstGeom>
          <a:noFill/>
          <a:ln w="38100" algn="ctr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pPr marL="457189" indent="-457189" algn="ctr" defTabSz="1219170">
              <a:defRPr/>
            </a:pPr>
            <a:endParaRPr lang="zh-CN" altLang="en-US" sz="2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07C202E9-2408-4E95-8C7C-3E54A2DC1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00" y="564668"/>
            <a:ext cx="32512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2"/>
          <p:cNvSpPr txBox="1">
            <a:spLocks/>
          </p:cNvSpPr>
          <p:nvPr/>
        </p:nvSpPr>
        <p:spPr bwMode="auto">
          <a:xfrm>
            <a:off x="1" y="-263631"/>
            <a:ext cx="398376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投稿检查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zh-CN" altLang="en-US" sz="2667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查重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0" y="300881"/>
            <a:ext cx="2209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论文查重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9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25">
            <a:extLst>
              <a:ext uri="{FF2B5EF4-FFF2-40B4-BE49-F238E27FC236}">
                <a16:creationId xmlns:a16="http://schemas.microsoft.com/office/drawing/2014/main" id="{1E0AFCDA-8DB0-4DBA-83BB-7A5E29CAE61D}"/>
              </a:ext>
            </a:extLst>
          </p:cNvPr>
          <p:cNvSpPr/>
          <p:nvPr/>
        </p:nvSpPr>
        <p:spPr>
          <a:xfrm>
            <a:off x="3301559" y="4210108"/>
            <a:ext cx="1217803" cy="1194872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48242" y="1181798"/>
            <a:ext cx="3929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479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Image checking software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300881"/>
            <a:ext cx="2209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图片查重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981200"/>
            <a:ext cx="891922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14400"/>
            <a:ext cx="8967993" cy="567586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0" y="300881"/>
            <a:ext cx="42672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谁是审稿人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5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291773"/>
            <a:ext cx="4495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正确看待审稿人意见</a:t>
            </a:r>
            <a:endParaRPr lang="zh-CN" altLang="en-US" sz="3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B58CE45-B9F7-4710-B47B-C482E2EB59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7219"/>
          <a:stretch/>
        </p:blipFill>
        <p:spPr>
          <a:xfrm>
            <a:off x="6982651" y="2008348"/>
            <a:ext cx="3352800" cy="231051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677526" y="4612405"/>
            <a:ext cx="5486400" cy="188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81" indent="-380981" defTabSz="121914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5EAFA6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利用专业知识帮助提高文章质量，清晰而具体的建议</a:t>
            </a:r>
          </a:p>
          <a:p>
            <a:pPr marL="380981" indent="-380981" defTabSz="121914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5EAFA6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反馈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严格的、公平的意见</a:t>
            </a:r>
          </a:p>
          <a:p>
            <a:pPr marL="380981" indent="-380981" defTabSz="121914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5EAFA6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帮助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作者提升研究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0981" indent="-380981" defTabSz="121914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5EAFA6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增加论文的价值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0981" indent="-380981" defTabSz="121914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5EAFA6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提供评审意见至编辑部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466528" y="1312233"/>
            <a:ext cx="285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a typeface="微软雅黑" panose="020B0503020204020204" pitchFamily="34" charset="-122"/>
              </a:rPr>
              <a:t>生活</a:t>
            </a:r>
            <a:r>
              <a:rPr lang="zh-CN" altLang="en-US" dirty="0" smtClean="0">
                <a:ea typeface="微软雅黑" panose="020B0503020204020204" pitchFamily="34" charset="-122"/>
              </a:rPr>
              <a:t>中的“同行评审”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94683" y="1357503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ea typeface="微软雅黑" panose="020B0503020204020204" pitchFamily="34" charset="-122"/>
              </a:rPr>
              <a:t>同行评审，推动</a:t>
            </a:r>
            <a:r>
              <a:rPr lang="zh-CN" altLang="en-US" dirty="0">
                <a:ea typeface="微软雅黑" panose="020B0503020204020204" pitchFamily="34" charset="-122"/>
              </a:rPr>
              <a:t>所在领域的发展</a:t>
            </a:r>
          </a:p>
        </p:txBody>
      </p:sp>
      <p:sp>
        <p:nvSpPr>
          <p:cNvPr id="11" name="矩形 10"/>
          <p:cNvSpPr/>
          <p:nvPr/>
        </p:nvSpPr>
        <p:spPr>
          <a:xfrm>
            <a:off x="617662" y="4797494"/>
            <a:ext cx="457200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81" indent="-380981" defTabSz="121914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5EAFA6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购物、旅游、教育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、医疗等等，生活中无处不在，希望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听听“过来人” 的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的建议，作出更合理的选择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990898"/>
            <a:ext cx="3834716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291773"/>
            <a:ext cx="4495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如何回复评审意见</a:t>
            </a:r>
            <a:endParaRPr lang="zh-CN" altLang="en-US" sz="3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95600" y="2286000"/>
            <a:ext cx="716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E40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根据建议进行修改</a:t>
            </a:r>
            <a:endParaRPr lang="en-US" altLang="zh-CN" sz="2400" dirty="0">
              <a:solidFill>
                <a:srgbClr val="0E40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solidFill>
                  <a:srgbClr val="0E40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对照意见逐条</a:t>
            </a:r>
            <a:r>
              <a:rPr lang="zh-CN" altLang="en-US" sz="2400" dirty="0">
                <a:solidFill>
                  <a:srgbClr val="0E40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回复</a:t>
            </a:r>
            <a:r>
              <a:rPr lang="en-US" altLang="zh-CN" sz="2400" dirty="0" smtClean="0">
                <a:solidFill>
                  <a:srgbClr val="0E40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400" dirty="0" smtClean="0">
                <a:solidFill>
                  <a:srgbClr val="0E40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所有问题进行彻底性分析和解</a:t>
            </a:r>
            <a:endParaRPr lang="en-US" altLang="zh-CN" sz="2400" dirty="0" smtClean="0">
              <a:solidFill>
                <a:srgbClr val="0E40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solidFill>
                  <a:srgbClr val="0E40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</a:t>
            </a:r>
            <a:r>
              <a:rPr lang="zh-CN" altLang="en-US" sz="2400" dirty="0">
                <a:solidFill>
                  <a:srgbClr val="0E40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有礼貌和</a:t>
            </a:r>
            <a:r>
              <a:rPr lang="zh-CN" altLang="en-US" sz="2400" dirty="0" smtClean="0">
                <a:solidFill>
                  <a:srgbClr val="0E40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理性，使用中性语言</a:t>
            </a:r>
            <a:endParaRPr lang="en-US" altLang="zh-CN" sz="2400" dirty="0" smtClean="0">
              <a:solidFill>
                <a:srgbClr val="0E40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solidFill>
                  <a:srgbClr val="0E40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所修改的部分要说明标注</a:t>
            </a:r>
            <a:endParaRPr lang="zh-CN" altLang="en-US" sz="2400" dirty="0">
              <a:solidFill>
                <a:srgbClr val="0E40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03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1832" y="0"/>
            <a:ext cx="1466169" cy="128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1965136" y="1371601"/>
            <a:ext cx="8503920" cy="111740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•"/>
              <a:defRPr>
                <a:solidFill>
                  <a:srgbClr val="0039A6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–"/>
              <a:defRPr sz="1600">
                <a:solidFill>
                  <a:srgbClr val="0039A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•"/>
              <a:defRPr sz="1400">
                <a:solidFill>
                  <a:srgbClr val="0039A6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10000"/>
              </a:spcBef>
              <a:spcAft>
                <a:spcPct val="40000"/>
              </a:spcAft>
              <a:buChar char="–"/>
              <a:defRPr sz="1200">
                <a:solidFill>
                  <a:srgbClr val="0039A6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39A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39A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39A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39A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10000"/>
              </a:spcBef>
              <a:spcAft>
                <a:spcPct val="40000"/>
              </a:spcAft>
              <a:buChar char="»"/>
              <a:defRPr sz="1000">
                <a:solidFill>
                  <a:srgbClr val="0039A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altLang="zh-CN" sz="2000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6</a:t>
            </a:r>
            <a:r>
              <a:rPr lang="zh-CN" altLang="en-US" sz="2000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个交互模块</a:t>
            </a:r>
            <a:r>
              <a:rPr lang="en-US" altLang="zh-CN" sz="2000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CN" altLang="en-US" sz="2000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视频、文本、信息图、练习和</a:t>
            </a:r>
            <a:r>
              <a:rPr lang="zh-CN" altLang="en-US" sz="2000" kern="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评估）</a:t>
            </a:r>
            <a:endParaRPr lang="en-US" altLang="en-US" sz="2000" kern="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36550" lvl="1" indent="-33655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zh-CN" altLang="en-US" sz="2000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由</a:t>
            </a:r>
            <a:r>
              <a:rPr lang="en-US" altLang="zh-CN" sz="2000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ACS</a:t>
            </a:r>
            <a:r>
              <a:rPr lang="zh-CN" altLang="en-US" sz="2000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编辑和</a:t>
            </a:r>
            <a:r>
              <a:rPr lang="en-US" altLang="zh-CN" sz="2000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ACS</a:t>
            </a:r>
            <a:r>
              <a:rPr lang="zh-CN" altLang="en-US" sz="2000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出版人员精心</a:t>
            </a:r>
            <a:r>
              <a:rPr lang="zh-CN" altLang="en-US" sz="2000" kern="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</a:t>
            </a:r>
            <a:endParaRPr lang="en-US" altLang="zh-CN" sz="2000" kern="0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36550" lvl="1" indent="-33655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zh-CN" altLang="en-US" sz="2000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中文版</a:t>
            </a:r>
            <a:endParaRPr lang="en-US" altLang="en-US" sz="2000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 descr="Screen Shot 2017-07-31 at 9.20.13 AM.png">
            <a:extLst>
              <a:ext uri="{FF2B5EF4-FFF2-40B4-BE49-F238E27FC236}">
                <a16:creationId xmlns:a16="http://schemas.microsoft.com/office/drawing/2014/main" id="{E6A67C7D-3AC7-437D-BB00-2BADD671F5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0800" y="2895600"/>
            <a:ext cx="8698624" cy="37404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F348C46-6061-46BB-BA65-8EFCD81BEB04}"/>
              </a:ext>
            </a:extLst>
          </p:cNvPr>
          <p:cNvSpPr txBox="1">
            <a:spLocks/>
          </p:cNvSpPr>
          <p:nvPr/>
        </p:nvSpPr>
        <p:spPr>
          <a:xfrm>
            <a:off x="8077200" y="2133600"/>
            <a:ext cx="3212224" cy="3554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9A6"/>
                </a:solidFill>
                <a:latin typeface="Arial" charset="0"/>
              </a:defRPr>
            </a:lvl9pPr>
          </a:lstStyle>
          <a:p>
            <a:pPr algn="ctr"/>
            <a:r>
              <a:rPr lang="en-US" sz="20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www.acsreviewerlab.org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300881"/>
            <a:ext cx="3581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免费审稿培训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340"/>
    </mc:Choice>
    <mc:Fallback xmlns="">
      <p:transition advTm="3534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7A8F5BDD-69A0-499F-9006-7FC740A81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1832" y="0"/>
            <a:ext cx="1466169" cy="128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AAD54A-59F7-4DE7-A674-18C2F63FF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04223"/>
            <a:ext cx="7624341" cy="438912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300881"/>
            <a:ext cx="3581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六大模块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141" y="4074367"/>
            <a:ext cx="3730666" cy="254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652"/>
    </mc:Choice>
    <mc:Fallback xmlns="">
      <p:transition advTm="51652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5854" y="4364859"/>
            <a:ext cx="6470093" cy="1500187"/>
          </a:xfrm>
        </p:spPr>
        <p:txBody>
          <a:bodyPr/>
          <a:lstStyle/>
          <a:p>
            <a:pPr algn="ctr"/>
            <a:r>
              <a:rPr lang="zh-CN" altLang="en-US" sz="3200" dirty="0" smtClean="0"/>
              <a:t>任何问题欢迎联系</a:t>
            </a:r>
            <a:r>
              <a:rPr lang="en-US" sz="3200" dirty="0" smtClean="0"/>
              <a:t>!</a:t>
            </a:r>
            <a:endParaRPr lang="en-US" sz="3200" dirty="0"/>
          </a:p>
          <a:p>
            <a:pPr algn="ctr"/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朱苗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altLang="zh-CN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2400" b="1" dirty="0" smtClean="0">
                <a:solidFill>
                  <a:schemeClr val="bg2">
                    <a:lumMod val="50000"/>
                  </a:schemeClr>
                </a:solidFill>
              </a:rPr>
              <a:t>alisa@igroup.com.cn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875147" y="1262656"/>
            <a:ext cx="2562200" cy="721484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  <a:effectLst/>
          <a:extLst/>
        </p:spPr>
        <p:txBody>
          <a:bodyPr/>
          <a:lstStyle/>
          <a:p>
            <a:pPr>
              <a:spcBef>
                <a:spcPct val="20000"/>
              </a:spcBef>
              <a:buClr>
                <a:srgbClr val="5B8CC1"/>
              </a:buClr>
              <a:defRPr/>
            </a:pP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ACS </a:t>
            </a: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培训交流</a:t>
            </a: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QQ</a:t>
            </a:r>
            <a:r>
              <a:rPr lang="zh-CN" altLang="en-US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群</a:t>
            </a:r>
            <a:endParaRPr lang="en-US" altLang="zh-CN" b="1" kern="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5B8CC1"/>
              </a:buClr>
              <a:defRPr/>
            </a:pPr>
            <a:r>
              <a:rPr lang="en-US" altLang="zh-CN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487350036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8139522-5F91-48B5-BE4A-208A2AA97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31" y="2094759"/>
            <a:ext cx="1775534" cy="1798739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822441" y="801761"/>
            <a:ext cx="1856313" cy="47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欢迎关注！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621678" y="801761"/>
            <a:ext cx="3351872" cy="1053517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itchFamily="2" charset="2"/>
              <a:buNone/>
              <a:defRPr/>
            </a:pPr>
            <a:r>
              <a:rPr lang="en-US" altLang="zh-CN" sz="2400" b="1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ACS </a:t>
            </a:r>
            <a:r>
              <a:rPr lang="zh-CN" altLang="en-US" sz="2400" b="1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数据库培训小调查</a:t>
            </a:r>
            <a:endParaRPr lang="en-US" altLang="zh-CN" sz="2400" b="1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请微信扫下方二维码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谢谢您的配合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Picture 2" descr="C:\Users\Administrator\Desktop\ACS培训后调查-学术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1678" y="2094760"/>
            <a:ext cx="1798738" cy="1798738"/>
          </a:xfrm>
          <a:prstGeom prst="rect">
            <a:avLst/>
          </a:prstGeom>
          <a:noFill/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618698" y="2162090"/>
            <a:ext cx="4791501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ACS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出版物平台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https://pubs.acs.org</a:t>
            </a:r>
            <a:r>
              <a:rPr lang="en-US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ACS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投稿信息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https://publish.acs.org/publish/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D3CDFFA-440E-4BBC-9289-56DED8524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13" y="5865046"/>
            <a:ext cx="911137" cy="86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9"/>
    </mc:Choice>
    <mc:Fallback xmlns="">
      <p:transition advTm="2000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655079"/>
            <a:ext cx="12290601" cy="5547841"/>
          </a:xfrm>
          <a:prstGeom prst="rect">
            <a:avLst/>
          </a:prstGeom>
        </p:spPr>
      </p:pic>
      <p:sp>
        <p:nvSpPr>
          <p:cNvPr id="51" name="Title 1"/>
          <p:cNvSpPr txBox="1">
            <a:spLocks/>
          </p:cNvSpPr>
          <p:nvPr/>
        </p:nvSpPr>
        <p:spPr>
          <a:xfrm>
            <a:off x="4689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出版历史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9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89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出版物</a:t>
            </a:r>
            <a:endParaRPr lang="en-US" sz="36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0" b="9630"/>
          <a:stretch/>
        </p:blipFill>
        <p:spPr bwMode="auto">
          <a:xfrm>
            <a:off x="1030935" y="1404108"/>
            <a:ext cx="9622800" cy="431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295178"/>
            <a:ext cx="3283969" cy="43670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Rectangle 13">
            <a:extLst>
              <a:ext uri="{FF2B5EF4-FFF2-40B4-BE49-F238E27FC236}">
                <a16:creationId xmlns:a16="http://schemas.microsoft.com/office/drawing/2014/main" id="{050F8B21-1DCC-C740-8464-D2C7A16564F9}"/>
              </a:ext>
            </a:extLst>
          </p:cNvPr>
          <p:cNvSpPr/>
          <p:nvPr/>
        </p:nvSpPr>
        <p:spPr>
          <a:xfrm>
            <a:off x="5698187" y="1404107"/>
            <a:ext cx="4119560" cy="46482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hangingPunct="0">
              <a:defRPr/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698187" y="1419345"/>
            <a:ext cx="4043363" cy="8572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>
                <a:latin typeface="Arial" charset="0"/>
              </a:rPr>
              <a:t>ACS Applied Materials &amp; </a:t>
            </a:r>
            <a:r>
              <a:rPr lang="en-US" sz="2100" dirty="0" smtClean="0">
                <a:latin typeface="Arial" charset="0"/>
              </a:rPr>
              <a:t>Interfaces</a:t>
            </a:r>
            <a:endParaRPr lang="en-US" sz="2100" dirty="0">
              <a:latin typeface="Arial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5682838" y="2051808"/>
            <a:ext cx="4134909" cy="400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900" eaLnBrk="0" hangingPunct="0">
              <a:spcBef>
                <a:spcPct val="20000"/>
              </a:spcBef>
            </a:pPr>
            <a:r>
              <a:rPr lang="en-US" sz="1600" b="1" dirty="0"/>
              <a:t>Editor-in-Chief </a:t>
            </a:r>
          </a:p>
          <a:p>
            <a:pPr defTabSz="342900" eaLnBrk="0" hangingPunct="0">
              <a:spcBef>
                <a:spcPct val="20000"/>
              </a:spcBef>
            </a:pPr>
            <a:r>
              <a:rPr lang="en-US" sz="1400" dirty="0"/>
              <a:t>Kirk S. Schanze</a:t>
            </a:r>
            <a:br>
              <a:rPr lang="en-US" sz="1400" dirty="0"/>
            </a:br>
            <a:r>
              <a:rPr lang="en-US" sz="1400" dirty="0"/>
              <a:t>Department of Chemistry, </a:t>
            </a:r>
            <a:br>
              <a:rPr lang="en-US" sz="1400" dirty="0"/>
            </a:br>
            <a:r>
              <a:rPr lang="en-US" sz="1400" dirty="0"/>
              <a:t>University of </a:t>
            </a:r>
            <a:r>
              <a:rPr lang="en-US" sz="1400" dirty="0" smtClean="0"/>
              <a:t>Texas</a:t>
            </a:r>
            <a:endParaRPr lang="en-US" sz="900" b="1" dirty="0" smtClean="0"/>
          </a:p>
          <a:p>
            <a:pPr defTabSz="342900" eaLnBrk="0" hangingPunct="0">
              <a:spcBef>
                <a:spcPct val="20000"/>
              </a:spcBef>
            </a:pPr>
            <a:endParaRPr lang="en-US" sz="1400" b="1" dirty="0" smtClean="0"/>
          </a:p>
          <a:p>
            <a:pPr defTabSz="342900" eaLnBrk="0" hangingPunct="0">
              <a:spcBef>
                <a:spcPct val="20000"/>
              </a:spcBef>
            </a:pPr>
            <a:r>
              <a:rPr lang="en-US" sz="1600" b="1" dirty="0" smtClean="0"/>
              <a:t>Scope</a:t>
            </a:r>
          </a:p>
          <a:p>
            <a:pPr marL="285750" indent="-285750" defTabSz="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i="1" dirty="0"/>
              <a:t>Biological and medical applications of materials and interfaces</a:t>
            </a:r>
          </a:p>
          <a:p>
            <a:pPr marL="285750" indent="-285750" defTabSz="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i="1" dirty="0"/>
              <a:t>Energy, environmental, and catalysis applications</a:t>
            </a:r>
          </a:p>
          <a:p>
            <a:pPr marL="285750" indent="-285750" defTabSz="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i="1" dirty="0"/>
              <a:t>Functional inorganic materials and devices</a:t>
            </a:r>
          </a:p>
          <a:p>
            <a:pPr marL="285750" indent="-285750" defTabSz="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i="1" dirty="0"/>
              <a:t>Organic electronic devices</a:t>
            </a:r>
          </a:p>
          <a:p>
            <a:pPr marL="285750" indent="-285750" defTabSz="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i="1" dirty="0"/>
              <a:t>Functional nanostructured materials (including low-d carbon)</a:t>
            </a:r>
          </a:p>
          <a:p>
            <a:pPr marL="285750" indent="-285750" defTabSz="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i="1" dirty="0"/>
              <a:t>Applications of polymer, composite, and coating materials</a:t>
            </a:r>
          </a:p>
          <a:p>
            <a:pPr marL="285750" indent="-285750" defTabSz="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i="1" dirty="0"/>
              <a:t>Surfaces, interfaces, and applications</a:t>
            </a:r>
            <a:endParaRPr lang="en-US" sz="1400" dirty="0" smtClean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285" y="1419345"/>
            <a:ext cx="1400000" cy="17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90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新刊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1143000" y="1447800"/>
            <a:ext cx="9906000" cy="4746945"/>
            <a:chOff x="971600" y="1206219"/>
            <a:chExt cx="7725501" cy="3702052"/>
          </a:xfrm>
        </p:grpSpPr>
        <p:pic>
          <p:nvPicPr>
            <p:cNvPr id="30" name="Picture 4" descr="Publication Cov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8834" y="3267589"/>
              <a:ext cx="996456" cy="1325720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</p:pic>
        <p:pic>
          <p:nvPicPr>
            <p:cNvPr id="31" name="Picture 6" descr="Publication Cov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87296" y="3267589"/>
              <a:ext cx="996456" cy="1325720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</p:pic>
        <p:pic>
          <p:nvPicPr>
            <p:cNvPr id="32" name="Picture 8" descr="Publication Cov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43698" y="3267589"/>
              <a:ext cx="996456" cy="1325720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</p:pic>
        <p:pic>
          <p:nvPicPr>
            <p:cNvPr id="33" name="Picture 10" descr="Cover Image Promotio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12160" y="3267446"/>
              <a:ext cx="995011" cy="132427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</p:pic>
        <p:pic>
          <p:nvPicPr>
            <p:cNvPr id="34" name="Picture 12" descr="Cover Image Promotio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65388" y="3253368"/>
              <a:ext cx="996456" cy="131994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</p:pic>
        <p:sp>
          <p:nvSpPr>
            <p:cNvPr id="35" name="TextBox 16"/>
            <p:cNvSpPr txBox="1"/>
            <p:nvPr/>
          </p:nvSpPr>
          <p:spPr>
            <a:xfrm>
              <a:off x="1018833" y="4631632"/>
              <a:ext cx="982470" cy="24002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Energy</a:t>
              </a:r>
              <a:endParaRPr lang="zh-CN" altLang="en-US" sz="1400" b="1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" name="TextBox 17"/>
            <p:cNvSpPr txBox="1"/>
            <p:nvPr/>
          </p:nvSpPr>
          <p:spPr>
            <a:xfrm>
              <a:off x="2691270" y="4629650"/>
              <a:ext cx="982470" cy="24002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kern="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Nano</a:t>
              </a:r>
              <a:endParaRPr lang="zh-CN" altLang="en-US" sz="1400" b="1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7" name="TextBox 18"/>
            <p:cNvSpPr txBox="1"/>
            <p:nvPr/>
          </p:nvSpPr>
          <p:spPr>
            <a:xfrm>
              <a:off x="4221849" y="4668242"/>
              <a:ext cx="1240154" cy="24002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Biomaterial</a:t>
              </a:r>
              <a:endParaRPr lang="zh-CN" altLang="en-US" sz="1400" b="1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8" name="TextBox 19"/>
            <p:cNvSpPr txBox="1"/>
            <p:nvPr/>
          </p:nvSpPr>
          <p:spPr>
            <a:xfrm>
              <a:off x="5988608" y="4639358"/>
              <a:ext cx="1047968" cy="24002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Polymer</a:t>
              </a:r>
              <a:endParaRPr lang="zh-CN" altLang="en-US" sz="1400" b="1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9" name="TextBox 20"/>
            <p:cNvSpPr txBox="1"/>
            <p:nvPr/>
          </p:nvSpPr>
          <p:spPr>
            <a:xfrm>
              <a:off x="7649133" y="4625508"/>
              <a:ext cx="1047968" cy="24002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Electron</a:t>
              </a:r>
              <a:endParaRPr lang="zh-CN" altLang="en-US" sz="1400" b="1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8"/>
            <a:srcRect l="3922" t="39179" r="24661" b="23914"/>
            <a:stretch/>
          </p:blipFill>
          <p:spPr>
            <a:xfrm>
              <a:off x="971600" y="1206219"/>
              <a:ext cx="7295424" cy="19864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7" name="Content Placeholder 5"/>
          <p:cNvSpPr txBox="1">
            <a:spLocks/>
          </p:cNvSpPr>
          <p:nvPr/>
        </p:nvSpPr>
        <p:spPr>
          <a:xfrm>
            <a:off x="1031255" y="986537"/>
            <a:ext cx="10017745" cy="4612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9144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9"/>
              </a:buBlip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+mn-cs"/>
              </a:defRPr>
            </a:lvl2pPr>
            <a:lvl3pPr marL="12573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CBC33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rgbClr val="7F7F7F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0BA5B5"/>
              </a:buClr>
              <a:buSzPct val="86000"/>
            </a:pPr>
            <a:r>
              <a:rPr lang="en-US" altLang="zh-CN" sz="2100" b="1" dirty="0">
                <a:solidFill>
                  <a:srgbClr val="293C8B"/>
                </a:solidFill>
                <a:latin typeface="Arial" charset="0"/>
              </a:rPr>
              <a:t>ACS Applied Materials &amp; Interfaces</a:t>
            </a:r>
            <a:r>
              <a:rPr lang="zh-CN" altLang="en-US" sz="2100" b="1" dirty="0">
                <a:solidFill>
                  <a:srgbClr val="293C8B"/>
                </a:solidFill>
                <a:latin typeface="Arial" charset="0"/>
              </a:rPr>
              <a:t>（</a:t>
            </a:r>
            <a:r>
              <a:rPr lang="en-US" altLang="zh-CN" sz="2100" b="1" dirty="0">
                <a:solidFill>
                  <a:srgbClr val="293C8B"/>
                </a:solidFill>
                <a:latin typeface="Arial" charset="0"/>
              </a:rPr>
              <a:t>IF=8.456</a:t>
            </a:r>
            <a:r>
              <a:rPr lang="zh-CN" altLang="en-US" sz="2100" b="1" dirty="0">
                <a:solidFill>
                  <a:srgbClr val="293C8B"/>
                </a:solidFill>
                <a:latin typeface="Arial" charset="0"/>
              </a:rPr>
              <a:t>）</a:t>
            </a:r>
            <a:r>
              <a:rPr lang="en-US" altLang="zh-CN" sz="2100" b="1" dirty="0">
                <a:solidFill>
                  <a:srgbClr val="293C8B"/>
                </a:solidFill>
                <a:latin typeface="Arial" charset="0"/>
              </a:rPr>
              <a:t> </a:t>
            </a:r>
            <a:r>
              <a:rPr lang="zh-CN" altLang="en-US" sz="2100" dirty="0" smtClean="0">
                <a:solidFill>
                  <a:srgbClr val="293C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旗下</a:t>
            </a:r>
            <a:r>
              <a:rPr lang="en-US" altLang="zh-CN" sz="2100" dirty="0" smtClean="0">
                <a:solidFill>
                  <a:srgbClr val="293C8B"/>
                </a:solidFill>
                <a:ea typeface="微软雅黑" panose="020B0503020204020204" pitchFamily="34" charset="-122"/>
              </a:rPr>
              <a:t>5</a:t>
            </a:r>
            <a:r>
              <a:rPr lang="zh-CN" altLang="en-US" sz="2100" dirty="0">
                <a:solidFill>
                  <a:srgbClr val="293C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本应用材料方面的新刊</a:t>
            </a:r>
            <a:endParaRPr lang="en-US" altLang="zh-CN" sz="2100" dirty="0">
              <a:solidFill>
                <a:srgbClr val="293C8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72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0" b="9630"/>
          <a:stretch/>
        </p:blipFill>
        <p:spPr bwMode="auto">
          <a:xfrm>
            <a:off x="1030935" y="1404108"/>
            <a:ext cx="9622800" cy="431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050F8B21-1DCC-C740-8464-D2C7A16564F9}"/>
              </a:ext>
            </a:extLst>
          </p:cNvPr>
          <p:cNvSpPr/>
          <p:nvPr/>
        </p:nvSpPr>
        <p:spPr>
          <a:xfrm>
            <a:off x="5698187" y="1404107"/>
            <a:ext cx="4119560" cy="46482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hangingPunct="0">
              <a:defRPr/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98187" y="1575557"/>
            <a:ext cx="4043363" cy="8572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ACS Materials Letters(2019)</a:t>
            </a:r>
            <a:endParaRPr lang="en-US" sz="2100" dirty="0">
              <a:latin typeface="Arial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5121" y="1418856"/>
            <a:ext cx="1159905" cy="149974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800886" y="2916071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000000"/>
                </a:solidFill>
                <a:latin typeface="+mj-lt"/>
                <a:ea typeface="微软雅黑" panose="020B0503020204020204" pitchFamily="34" charset="-122"/>
              </a:rPr>
              <a:t>副主编 刘斌</a:t>
            </a:r>
            <a:endParaRPr lang="en-US" altLang="zh-CN" b="1" i="0" dirty="0">
              <a:solidFill>
                <a:srgbClr val="000000"/>
              </a:solidFill>
              <a:effectLst/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472446" y="3218813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 smtClean="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新加坡</a:t>
            </a:r>
            <a:r>
              <a:rPr lang="zh-CN" altLang="en-US" sz="1600" i="1" dirty="0" smtClean="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国立</a:t>
            </a:r>
            <a:r>
              <a:rPr lang="zh-CN" altLang="en-US" sz="1600" dirty="0" smtClean="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大学</a:t>
            </a:r>
            <a:endParaRPr lang="en-US" altLang="zh-CN" sz="1600" dirty="0" smtClean="0">
              <a:solidFill>
                <a:srgbClr val="333333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ea typeface="微软雅黑" panose="020B0503020204020204" pitchFamily="34" charset="-122"/>
              </a:rPr>
              <a:t>化学与生物分子工程系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774385" y="2223257"/>
            <a:ext cx="4026502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900" eaLnBrk="0" hangingPunct="0">
              <a:spcBef>
                <a:spcPct val="20000"/>
              </a:spcBef>
            </a:pPr>
            <a:r>
              <a:rPr lang="en-US" sz="1600" b="1" dirty="0"/>
              <a:t>Editor-in-Chief </a:t>
            </a:r>
          </a:p>
          <a:p>
            <a:pPr defTabSz="342900" eaLnBrk="0" hangingPunct="0">
              <a:spcBef>
                <a:spcPct val="20000"/>
              </a:spcBef>
            </a:pPr>
            <a:r>
              <a:rPr lang="en-US" sz="1400" dirty="0"/>
              <a:t>Jillian M. </a:t>
            </a:r>
            <a:r>
              <a:rPr lang="en-US" sz="1400" dirty="0" err="1"/>
              <a:t>Buriak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Department of Chemistry, </a:t>
            </a:r>
            <a:br>
              <a:rPr lang="en-US" sz="1400" dirty="0"/>
            </a:br>
            <a:r>
              <a:rPr lang="en-US" sz="1400" dirty="0"/>
              <a:t>University of Alberta</a:t>
            </a:r>
          </a:p>
          <a:p>
            <a:pPr defTabSz="342900" eaLnBrk="0" hangingPunct="0">
              <a:spcBef>
                <a:spcPct val="20000"/>
              </a:spcBef>
            </a:pPr>
            <a:endParaRPr lang="en-US" sz="1400" b="1" dirty="0"/>
          </a:p>
          <a:p>
            <a:pPr defTabSz="342900" eaLnBrk="0" hangingPunct="0">
              <a:spcBef>
                <a:spcPct val="20000"/>
              </a:spcBef>
            </a:pPr>
            <a:r>
              <a:rPr lang="en-US" sz="1600" b="1" dirty="0"/>
              <a:t>Scope</a:t>
            </a:r>
          </a:p>
          <a:p>
            <a:pPr defTabSz="342900" eaLnBrk="0" hangingPunct="0">
              <a:spcBef>
                <a:spcPct val="20000"/>
              </a:spcBef>
            </a:pPr>
            <a:r>
              <a:rPr lang="en-US" sz="1400" i="1" dirty="0"/>
              <a:t>ACS Materials Letters </a:t>
            </a:r>
            <a:r>
              <a:rPr lang="en-US" sz="1400" dirty="0"/>
              <a:t>publishes high quality and urgent papers at the forefront of both fundamental and applied research at the interface between materials science and chemistry/chemical engineering</a:t>
            </a:r>
            <a:r>
              <a:rPr lang="en-US" sz="1400" dirty="0" smtClean="0"/>
              <a:t>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90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新刊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3288850" cy="436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829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1951038" y="954088"/>
            <a:ext cx="7570551" cy="944563"/>
          </a:xfrm>
        </p:spPr>
        <p:txBody>
          <a:bodyPr>
            <a:normAutofit/>
          </a:bodyPr>
          <a:lstStyle/>
          <a:p>
            <a:pPr defTabSz="1219170">
              <a:spcBef>
                <a:spcPct val="20000"/>
              </a:spcBef>
              <a:buClr>
                <a:srgbClr val="0BA5B5"/>
              </a:buClr>
              <a:buSzPct val="86000"/>
            </a:pPr>
            <a:r>
              <a:rPr lang="en-US" altLang="zh-CN" sz="2100" dirty="0" smtClean="0">
                <a:latin typeface="+mn-lt"/>
                <a:ea typeface="微软雅黑" panose="020B0503020204020204" pitchFamily="34" charset="-122"/>
              </a:rPr>
              <a:t>OA</a:t>
            </a:r>
            <a:r>
              <a:rPr lang="zh-CN" altLang="en-US" sz="2100" dirty="0">
                <a:latin typeface="+mn-lt"/>
                <a:ea typeface="微软雅黑" panose="020B0503020204020204" pitchFamily="34" charset="-122"/>
              </a:rPr>
              <a:t>资源入口</a:t>
            </a:r>
            <a:endParaRPr lang="en-GB" altLang="zh-CN" sz="2100" dirty="0"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8692669" y="4881092"/>
            <a:ext cx="919073" cy="152048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76400"/>
            <a:ext cx="10273141" cy="4769673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9956171" y="5607015"/>
            <a:ext cx="1225431" cy="202731"/>
          </a:xfrm>
          <a:prstGeom prst="roundRect">
            <a:avLst/>
          </a:prstGeom>
          <a:noFill/>
          <a:ln w="28575">
            <a:solidFill>
              <a:srgbClr val="0BA5B5"/>
            </a:solidFill>
            <a:prstDash val="soli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67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90" y="226976"/>
            <a:ext cx="7492631" cy="83982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293C8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93C8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ACS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的开放获取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ACS Pubs Theme">
  <a:themeElements>
    <a:clrScheme name="Custom 2">
      <a:dk1>
        <a:sysClr val="windowText" lastClr="000000"/>
      </a:dk1>
      <a:lt1>
        <a:sysClr val="window" lastClr="FFFFFF"/>
      </a:lt1>
      <a:dk2>
        <a:srgbClr val="242C7F"/>
      </a:dk2>
      <a:lt2>
        <a:srgbClr val="FFFCF2"/>
      </a:lt2>
      <a:accent1>
        <a:srgbClr val="293C8B"/>
      </a:accent1>
      <a:accent2>
        <a:srgbClr val="7F7F7F"/>
      </a:accent2>
      <a:accent3>
        <a:srgbClr val="FDC807"/>
      </a:accent3>
      <a:accent4>
        <a:srgbClr val="00A3E0"/>
      </a:accent4>
      <a:accent5>
        <a:srgbClr val="A3AF07"/>
      </a:accent5>
      <a:accent6>
        <a:srgbClr val="9A3324"/>
      </a:accent6>
      <a:hlink>
        <a:srgbClr val="737577"/>
      </a:hlink>
      <a:folHlink>
        <a:srgbClr val="96979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CS Pubs Theme">
  <a:themeElements>
    <a:clrScheme name="ACS">
      <a:dk1>
        <a:sysClr val="windowText" lastClr="000000"/>
      </a:dk1>
      <a:lt1>
        <a:sysClr val="window" lastClr="FFFFFF"/>
      </a:lt1>
      <a:dk2>
        <a:srgbClr val="242C7F"/>
      </a:dk2>
      <a:lt2>
        <a:srgbClr val="FFFCF2"/>
      </a:lt2>
      <a:accent1>
        <a:srgbClr val="4C8DD1"/>
      </a:accent1>
      <a:accent2>
        <a:srgbClr val="617E35"/>
      </a:accent2>
      <a:accent3>
        <a:srgbClr val="ECBC33"/>
      </a:accent3>
      <a:accent4>
        <a:srgbClr val="999F35"/>
      </a:accent4>
      <a:accent5>
        <a:srgbClr val="96979B"/>
      </a:accent5>
      <a:accent6>
        <a:srgbClr val="BF5E24"/>
      </a:accent6>
      <a:hlink>
        <a:srgbClr val="737577"/>
      </a:hlink>
      <a:folHlink>
        <a:srgbClr val="96979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ACS Pubs Theme">
  <a:themeElements>
    <a:clrScheme name="Custom 2">
      <a:dk1>
        <a:sysClr val="windowText" lastClr="000000"/>
      </a:dk1>
      <a:lt1>
        <a:sysClr val="window" lastClr="FFFFFF"/>
      </a:lt1>
      <a:dk2>
        <a:srgbClr val="242C7F"/>
      </a:dk2>
      <a:lt2>
        <a:srgbClr val="FFFCF2"/>
      </a:lt2>
      <a:accent1>
        <a:srgbClr val="293C8B"/>
      </a:accent1>
      <a:accent2>
        <a:srgbClr val="7F7F7F"/>
      </a:accent2>
      <a:accent3>
        <a:srgbClr val="FDC807"/>
      </a:accent3>
      <a:accent4>
        <a:srgbClr val="00A3E0"/>
      </a:accent4>
      <a:accent5>
        <a:srgbClr val="A3AF07"/>
      </a:accent5>
      <a:accent6>
        <a:srgbClr val="9A3324"/>
      </a:accent6>
      <a:hlink>
        <a:srgbClr val="737577"/>
      </a:hlink>
      <a:folHlink>
        <a:srgbClr val="96979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2046</Words>
  <Application>Microsoft Office PowerPoint</Application>
  <PresentationFormat>宽屏</PresentationFormat>
  <Paragraphs>353</Paragraphs>
  <Slides>48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48</vt:i4>
      </vt:variant>
    </vt:vector>
  </HeadingPairs>
  <TitlesOfParts>
    <vt:vector size="64" baseType="lpstr">
      <vt:lpstr>-apple-system-font</vt:lpstr>
      <vt:lpstr>Helvetica Light</vt:lpstr>
      <vt:lpstr>ＭＳ Ｐゴシック</vt:lpstr>
      <vt:lpstr>黑体</vt:lpstr>
      <vt:lpstr>宋体</vt:lpstr>
      <vt:lpstr>微软雅黑</vt:lpstr>
      <vt:lpstr>Arial</vt:lpstr>
      <vt:lpstr>Helvetica</vt:lpstr>
      <vt:lpstr>Times New Roman</vt:lpstr>
      <vt:lpstr>Wingdings</vt:lpstr>
      <vt:lpstr>ACS Pubs Theme</vt:lpstr>
      <vt:lpstr>1_ACS Pubs Theme</vt:lpstr>
      <vt:lpstr>Custom Design</vt:lpstr>
      <vt:lpstr>1_Custom Design</vt:lpstr>
      <vt:lpstr>2_Custom Design</vt:lpstr>
      <vt:lpstr>2_ACS Pubs Theme</vt:lpstr>
      <vt:lpstr>美国化学会 携手全球化学科研机构</vt:lpstr>
      <vt:lpstr>ACS的简介</vt:lpstr>
      <vt:lpstr>美国化学会</vt:lpstr>
      <vt:lpstr>美国化学会出版社</vt:lpstr>
      <vt:lpstr>PowerPoint 演示文稿</vt:lpstr>
      <vt:lpstr>PowerPoint 演示文稿</vt:lpstr>
      <vt:lpstr>PowerPoint 演示文稿</vt:lpstr>
      <vt:lpstr>PowerPoint 演示文稿</vt:lpstr>
      <vt:lpstr>OA资源入口</vt:lpstr>
      <vt:lpstr>PowerPoint 演示文稿</vt:lpstr>
      <vt:lpstr>PowerPoint 演示文稿</vt:lpstr>
      <vt:lpstr>PowerPoint 演示文稿</vt:lpstr>
      <vt:lpstr>ACS的平台高效使用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ACS的投稿与写作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2019-11-19T08:30:56Z</dcterms:created>
  <dcterms:modified xsi:type="dcterms:W3CDTF">2019-11-19T08:53:58Z</dcterms:modified>
</cp:coreProperties>
</file>