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676" r:id="rId2"/>
    <p:sldId id="670" r:id="rId3"/>
    <p:sldId id="666" r:id="rId4"/>
    <p:sldId id="528" r:id="rId5"/>
    <p:sldId id="662" r:id="rId6"/>
    <p:sldId id="678" r:id="rId7"/>
    <p:sldId id="677" r:id="rId8"/>
    <p:sldId id="681" r:id="rId9"/>
    <p:sldId id="680" r:id="rId10"/>
    <p:sldId id="682" r:id="rId11"/>
    <p:sldId id="683" r:id="rId12"/>
    <p:sldId id="581" r:id="rId13"/>
    <p:sldId id="684" r:id="rId14"/>
    <p:sldId id="692" r:id="rId15"/>
    <p:sldId id="693" r:id="rId16"/>
    <p:sldId id="685" r:id="rId17"/>
    <p:sldId id="686" r:id="rId18"/>
    <p:sldId id="687" r:id="rId19"/>
    <p:sldId id="688" r:id="rId20"/>
    <p:sldId id="694" r:id="rId21"/>
    <p:sldId id="689" r:id="rId22"/>
    <p:sldId id="690" r:id="rId23"/>
    <p:sldId id="691" r:id="rId24"/>
    <p:sldId id="695" r:id="rId25"/>
    <p:sldId id="696" r:id="rId26"/>
    <p:sldId id="697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08" r:id="rId38"/>
    <p:sldId id="709" r:id="rId39"/>
    <p:sldId id="710" r:id="rId40"/>
    <p:sldId id="711" r:id="rId41"/>
    <p:sldId id="712" r:id="rId42"/>
    <p:sldId id="660" r:id="rId43"/>
    <p:sldId id="713" r:id="rId44"/>
    <p:sldId id="714" r:id="rId45"/>
    <p:sldId id="717" r:id="rId46"/>
    <p:sldId id="718" r:id="rId47"/>
    <p:sldId id="719" r:id="rId48"/>
    <p:sldId id="720" r:id="rId49"/>
    <p:sldId id="721" r:id="rId50"/>
    <p:sldId id="716" r:id="rId51"/>
  </p:sldIdLst>
  <p:sldSz cx="12192000" cy="6858000"/>
  <p:notesSz cx="6858000" cy="9144000"/>
  <p:embeddedFontLst>
    <p:embeddedFont>
      <p:font typeface="微软雅黑" pitchFamily="34" charset="-122"/>
      <p:regular r:id="rId54"/>
      <p:bold r:id="rId55"/>
    </p:embeddedFont>
    <p:embeddedFont>
      <p:font typeface="黑体" pitchFamily="49" charset="-122"/>
      <p:regular r:id="rId56"/>
    </p:embeddedFon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Constantia" pitchFamily="18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609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1219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828165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2437765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3047365" algn="l" defTabSz="121856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3656965" algn="l" defTabSz="121856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4265930" algn="l" defTabSz="121856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4875530" algn="l" defTabSz="121856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A20000"/>
    <a:srgbClr val="8A0000"/>
    <a:srgbClr val="FFFFFF"/>
    <a:srgbClr val="AC0000"/>
    <a:srgbClr val="0547A7"/>
    <a:srgbClr val="777777"/>
    <a:srgbClr val="0282D0"/>
    <a:srgbClr val="0067B4"/>
    <a:srgbClr val="009BD2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92" autoAdjust="0"/>
    <p:restoredTop sz="97747" autoAdjust="0"/>
  </p:normalViewPr>
  <p:slideViewPr>
    <p:cSldViewPr>
      <p:cViewPr>
        <p:scale>
          <a:sx n="80" d="100"/>
          <a:sy n="80" d="100"/>
        </p:scale>
        <p:origin x="-408" y="-234"/>
      </p:cViewPr>
      <p:guideLst>
        <p:guide orient="horz" pos="2991"/>
        <p:guide pos="35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06A6-C76E-4613-9D4A-F774CCB060B7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2805-9F79-4236-86D3-43973FCD73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fld id="{20DEAE63-D6C4-437F-B8DA-DA689F991AA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16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776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3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93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50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</p:spPr>
        <p:txBody>
          <a:bodyPr lIns="91432" tIns="45716" rIns="91432" bIns="45716" anchor="b">
            <a:noAutofit/>
          </a:bodyPr>
          <a:lstStyle>
            <a:lvl1pPr>
              <a:lnSpc>
                <a:spcPct val="100000"/>
              </a:lnSpc>
              <a:defRPr sz="10665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1" cy="1219200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"/>
            <a:ext cx="10972800" cy="1600201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1600200"/>
            <a:ext cx="10972800" cy="4525963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274641"/>
            <a:ext cx="8026399" cy="5851525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"/>
            <a:ext cx="10972800" cy="1600201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600200"/>
            <a:ext cx="10972800" cy="4525963"/>
          </a:xfrm>
          <a:prstGeom prst="rect">
            <a:avLst/>
          </a:prstGeom>
        </p:spPr>
        <p:txBody>
          <a:bodyPr lIns="91432" tIns="45716" rIns="91432" bIns="45716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0"/>
            <a:ext cx="10363200" cy="2505075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ctr" defTabSz="121856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  <a:prstGeom prst="rect">
            <a:avLst/>
          </a:prstGeom>
        </p:spPr>
        <p:txBody>
          <a:bodyPr lIns="91432" tIns="45716" rIns="91432" bIns="45716" anchor="t"/>
          <a:lstStyle>
            <a:lvl1pPr marL="0" indent="0" algn="ctr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67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63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5994403" y="3924301"/>
            <a:ext cx="11303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1"/>
            <a:ext cx="11303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4" y="3924301"/>
            <a:ext cx="11303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"/>
            <a:ext cx="10972800" cy="1600201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200"/>
            </a:lvl1pPr>
            <a:lvl2pPr>
              <a:defRPr sz="2135"/>
            </a:lvl2pPr>
            <a:lvl3pPr>
              <a:defRPr sz="2135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79" y="1600201"/>
            <a:ext cx="5388864" cy="4526280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"/>
            <a:ext cx="10972800" cy="1600201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00204"/>
            <a:ext cx="5386918" cy="609600"/>
          </a:xfrm>
          <a:prstGeom prst="rect">
            <a:avLst/>
          </a:prstGeom>
        </p:spPr>
        <p:txBody>
          <a:bodyPr lIns="91432" tIns="45716" rIns="91432" bIns="45716" anchor="b">
            <a:noAutofit/>
          </a:bodyPr>
          <a:lstStyle>
            <a:lvl1pPr marL="0" indent="0" algn="ctr">
              <a:buNone/>
              <a:defRPr sz="3200" b="0"/>
            </a:lvl1pPr>
            <a:lvl2pPr marL="609600" indent="0">
              <a:buNone/>
              <a:defRPr sz="2665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6730" indent="0">
              <a:buNone/>
              <a:defRPr sz="2135" b="1"/>
            </a:lvl6pPr>
            <a:lvl7pPr marL="3656330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4"/>
            <a:ext cx="5389033" cy="609600"/>
          </a:xfrm>
          <a:prstGeom prst="rect">
            <a:avLst/>
          </a:prstGeom>
        </p:spPr>
        <p:txBody>
          <a:bodyPr lIns="91432" tIns="45716" rIns="91432" bIns="45716" anchor="b">
            <a:noAutofit/>
          </a:bodyPr>
          <a:lstStyle>
            <a:lvl1pPr marL="0" indent="0" algn="ctr">
              <a:buNone/>
              <a:defRPr sz="3200" b="0"/>
            </a:lvl1pPr>
            <a:lvl2pPr marL="609600" indent="0">
              <a:buNone/>
              <a:defRPr sz="2665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6730" indent="0">
              <a:buNone/>
              <a:defRPr sz="2135" b="1"/>
            </a:lvl6pPr>
            <a:lvl7pPr marL="3656330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9"/>
            <a:ext cx="5388864" cy="3913632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1" y="2212849"/>
            <a:ext cx="5388864" cy="3913187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"/>
            <a:ext cx="10972800" cy="1600201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1873"/>
            <a:ext cx="12189883" cy="68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3" cy="2095500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ctr">
              <a:lnSpc>
                <a:spcPct val="100000"/>
              </a:lnSpc>
              <a:defRPr sz="373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3" y="273050"/>
            <a:ext cx="6661151" cy="5853113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4265"/>
            </a:lvl1pPr>
            <a:lvl2pPr>
              <a:defRPr sz="3730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0"/>
            <a:ext cx="4011083" cy="3687763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0" indent="0" algn="ctr">
              <a:lnSpc>
                <a:spcPct val="125000"/>
              </a:lnSpc>
              <a:buNone/>
              <a:defRPr sz="213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ctr">
              <a:lnSpc>
                <a:spcPct val="100000"/>
              </a:lnSpc>
              <a:defRPr sz="373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8" y="1143001"/>
            <a:ext cx="8072965" cy="454104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lIns="91432" tIns="45716" rIns="91432" bIns="45716" anchor="t"/>
          <a:lstStyle>
            <a:lvl1pPr marL="0" indent="0" algn="ctr">
              <a:buNone/>
              <a:defRPr sz="4265"/>
            </a:lvl1pPr>
            <a:lvl2pPr marL="609600" indent="0">
              <a:buNone/>
              <a:defRPr sz="3730"/>
            </a:lvl2pPr>
            <a:lvl3pPr marL="1218565" indent="0">
              <a:buNone/>
              <a:defRPr sz="3200"/>
            </a:lvl3pPr>
            <a:lvl4pPr marL="1828165" indent="0">
              <a:buNone/>
              <a:defRPr sz="2665"/>
            </a:lvl4pPr>
            <a:lvl5pPr marL="2437765" indent="0">
              <a:buNone/>
              <a:defRPr sz="2665"/>
            </a:lvl5pPr>
            <a:lvl6pPr marL="3046730" indent="0">
              <a:buNone/>
              <a:defRPr sz="2665"/>
            </a:lvl6pPr>
            <a:lvl7pPr marL="3656330" indent="0">
              <a:buNone/>
              <a:defRPr sz="2665"/>
            </a:lvl7pPr>
            <a:lvl8pPr marL="4265930" indent="0">
              <a:buNone/>
              <a:defRPr sz="2665"/>
            </a:lvl8pPr>
            <a:lvl9pPr marL="4875530" indent="0">
              <a:buNone/>
              <a:defRPr sz="26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1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0" indent="0" algn="ctr">
              <a:buNone/>
              <a:defRPr sz="213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微立体创业计划\01副本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" y="0"/>
            <a:ext cx="12190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lnSpc>
          <a:spcPts val="7730"/>
        </a:lnSpc>
        <a:spcBef>
          <a:spcPct val="0"/>
        </a:spcBef>
        <a:buNone/>
        <a:defRPr sz="7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135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135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351530" indent="-304800" algn="l" defTabSz="1218565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135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9611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570730" indent="-304800" algn="l" defTabSz="1218565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135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1796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/>
          <p:nvPr/>
        </p:nvSpPr>
        <p:spPr>
          <a:xfrm>
            <a:off x="3738546" y="2230931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北大法宝产品介绍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4595802" y="3286124"/>
            <a:ext cx="295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CN" altLang="en-US" kern="0" noProof="0" dirty="0" smtClean="0">
                <a:solidFill>
                  <a:srgbClr val="C00000"/>
                </a:solidFill>
                <a:latin typeface="+mn-ea"/>
                <a:ea typeface="+mn-ea"/>
              </a:rPr>
              <a:t>北京北大英华科技有限公司</a:t>
            </a:r>
            <a:endParaRPr lang="en-US" altLang="zh-CN" kern="0" noProof="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 lvl="0" algn="ctr" defTabSz="914400">
              <a:defRPr/>
            </a:pPr>
            <a:r>
              <a:rPr kumimoji="0" lang="zh-CN" altLang="en-US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</a:rPr>
              <a:t>北京大学法制信息中心</a:t>
            </a:r>
            <a:endParaRPr kumimoji="0" lang="en-US" altLang="zh-CN" i="0" u="none" strike="noStrike" kern="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</a:endParaRPr>
          </a:p>
          <a:p>
            <a:pPr lvl="0" algn="ctr" defTabSz="914400"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38612" y="4500570"/>
            <a:ext cx="3643338" cy="1571636"/>
            <a:chOff x="8239140" y="4929198"/>
            <a:chExt cx="3643338" cy="1571636"/>
          </a:xfrm>
        </p:grpSpPr>
        <p:grpSp>
          <p:nvGrpSpPr>
            <p:cNvPr id="9" name="组合 8"/>
            <p:cNvGrpSpPr/>
            <p:nvPr/>
          </p:nvGrpSpPr>
          <p:grpSpPr>
            <a:xfrm>
              <a:off x="8239140" y="4929198"/>
              <a:ext cx="3643338" cy="15716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1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28"/>
            <p:cNvSpPr txBox="1"/>
            <p:nvPr/>
          </p:nvSpPr>
          <p:spPr>
            <a:xfrm>
              <a:off x="8310578" y="5286388"/>
              <a:ext cx="3571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产品培训师 </a:t>
              </a:r>
              <a:r>
                <a:rPr lang="en-US" altLang="zh-CN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 </a:t>
              </a:r>
              <a:r>
                <a:rPr lang="zh-CN" altLang="en-US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谢艳伟</a:t>
              </a:r>
              <a:endParaRPr lang="en-US" altLang="zh-CN" b="0" kern="0" dirty="0" smtClean="0">
                <a:solidFill>
                  <a:schemeClr val="accent3"/>
                </a:solidFill>
                <a:latin typeface="+mn-ea"/>
                <a:ea typeface="+mn-ea"/>
              </a:endParaRPr>
            </a:p>
            <a:p>
              <a:pPr>
                <a:defRPr/>
              </a:pPr>
              <a:r>
                <a:rPr lang="en-US" altLang="zh-CN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010-82668266-134</a:t>
              </a:r>
            </a:p>
            <a:p>
              <a:pPr lvl="0" defTabSz="914400">
                <a:defRPr/>
              </a:pPr>
              <a:r>
                <a:rPr lang="en-US" altLang="zh-CN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xieyw@chinalawinfo.com</a:t>
              </a:r>
            </a:p>
          </p:txBody>
        </p:sp>
      </p:grpSp>
      <p:pic>
        <p:nvPicPr>
          <p:cNvPr id="13" name="Picture 3" descr="C:\Users\Jay-Z\Desktop\谢艳伟\推广\各种图片\法宝红色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214290"/>
            <a:ext cx="1017175" cy="10001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cover dir="rd"/>
      </p:transition>
    </mc:Choice>
    <mc:Fallback>
      <p:transition>
        <p:cover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61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法宝概述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——V5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数据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(</a:t>
            </a:r>
            <a:r>
              <a:rPr lang="zh-CN" alt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三月底数据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)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aphicFrame>
        <p:nvGraphicFramePr>
          <p:cNvPr id="96" name="表格 95"/>
          <p:cNvGraphicFramePr>
            <a:graphicFrameLocks noGrp="1"/>
          </p:cNvGraphicFramePr>
          <p:nvPr/>
        </p:nvGraphicFramePr>
        <p:xfrm>
          <a:off x="523835" y="1714488"/>
          <a:ext cx="11215768" cy="492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1"/>
                <a:gridCol w="1071570"/>
                <a:gridCol w="8001056"/>
                <a:gridCol w="1428761"/>
              </a:tblGrid>
              <a:tr h="5080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序号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数据库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内容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数据量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08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法律法规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中央、地方法规、法律动态、合同文书范本、外国法律法规、港澳台法律法规等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1587338</a:t>
                      </a:r>
                    </a:p>
                  </a:txBody>
                  <a:tcPr anchor="ctr"/>
                </a:tc>
              </a:tr>
              <a:tr h="508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司法案例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案例与裁判文书、公报案例、案例要旨、案例报道、仲裁裁决与案例、裁判文书大数据平台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23691496</a:t>
                      </a:r>
                    </a:p>
                  </a:txBody>
                  <a:tcPr anchor="ctr"/>
                </a:tc>
              </a:tr>
              <a:tr h="508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法学期刊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核心期刊、非核心期刊、集刊和英文期刊等</a:t>
                      </a:r>
                      <a:r>
                        <a:rPr lang="en-US" altLang="zh-CN" sz="1600" dirty="0" smtClean="0"/>
                        <a:t>135</a:t>
                      </a:r>
                      <a:r>
                        <a:rPr lang="zh-CN" altLang="en-US" sz="1600" dirty="0" smtClean="0"/>
                        <a:t>法学类期刊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178476</a:t>
                      </a:r>
                    </a:p>
                  </a:txBody>
                  <a:tcPr anchor="ctr"/>
                </a:tc>
              </a:tr>
              <a:tr h="508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律所实务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公司法律业务、保险金融、知识产权、婚姻家庭、资本市场和证券、税收和海关业务以及其他法律业务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20365</a:t>
                      </a:r>
                    </a:p>
                  </a:txBody>
                  <a:tcPr anchor="ctr"/>
                </a:tc>
              </a:tr>
              <a:tr h="508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专题参考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裁判精要与规则适用、企业合同范本、办案艺术与技巧、法律依据与精要、专家解读、银行风险与规避法律实务、中国商事仲裁法律与实务以及其他专题。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107751</a:t>
                      </a: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</a:tr>
              <a:tr h="508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英文译本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Legal</a:t>
                      </a:r>
                      <a:r>
                        <a:rPr lang="en-US" altLang="zh-CN" sz="1600" baseline="0" dirty="0" smtClean="0"/>
                        <a:t> News</a:t>
                      </a:r>
                      <a:r>
                        <a:rPr lang="zh-CN" altLang="en-US" sz="1600" baseline="0" dirty="0" smtClean="0"/>
                        <a:t>、</a:t>
                      </a:r>
                      <a:r>
                        <a:rPr lang="en-US" altLang="zh-CN" sz="1600" baseline="0" dirty="0" smtClean="0"/>
                        <a:t>Laws Regulations</a:t>
                      </a:r>
                      <a:r>
                        <a:rPr lang="zh-CN" altLang="en-US" sz="1600" baseline="0" dirty="0" smtClean="0"/>
                        <a:t>、</a:t>
                      </a:r>
                      <a:r>
                        <a:rPr lang="en-US" altLang="zh-CN" sz="1600" baseline="0" dirty="0" smtClean="0"/>
                        <a:t>Judicial Cases</a:t>
                      </a:r>
                      <a:r>
                        <a:rPr lang="zh-CN" altLang="en-US" sz="1600" baseline="0" dirty="0" smtClean="0"/>
                        <a:t>、</a:t>
                      </a:r>
                      <a:r>
                        <a:rPr lang="en-US" altLang="zh-CN" sz="1600" baseline="0" dirty="0" smtClean="0"/>
                        <a:t>Law Journals</a:t>
                      </a:r>
                      <a:r>
                        <a:rPr lang="zh-CN" altLang="en-US" sz="1600" baseline="0" dirty="0" smtClean="0"/>
                        <a:t>、</a:t>
                      </a:r>
                      <a:r>
                        <a:rPr lang="en-US" altLang="zh-CN" sz="1600" baseline="0" dirty="0" smtClean="0"/>
                        <a:t>Gazettes</a:t>
                      </a:r>
                      <a:r>
                        <a:rPr lang="zh-CN" altLang="en-US" sz="1600" baseline="0" dirty="0" smtClean="0"/>
                        <a:t>、</a:t>
                      </a:r>
                      <a:r>
                        <a:rPr lang="en-US" altLang="zh-CN" sz="1600" baseline="0" dirty="0" smtClean="0"/>
                        <a:t>Legal Glossary</a:t>
                      </a:r>
                      <a:r>
                        <a:rPr lang="zh-CN" altLang="en-US" sz="1600" baseline="0" dirty="0" smtClean="0"/>
                        <a:t>、</a:t>
                      </a:r>
                      <a:r>
                        <a:rPr lang="en-US" altLang="zh-CN" sz="1600" baseline="0" dirty="0" smtClean="0"/>
                        <a:t>International Treaties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183631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508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法宝视频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法学学科、法律部门、法律顾问、法律业务、职业素能、法院业务、检察业务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509</a:t>
                      </a:r>
                      <a:r>
                        <a:rPr lang="zh-CN" altLang="en-US" sz="1600" dirty="0" smtClean="0"/>
                        <a:t>门</a:t>
                      </a:r>
                      <a:r>
                        <a:rPr lang="en-US" altLang="zh-CN" sz="1600" dirty="0" smtClean="0"/>
                        <a:t>67910</a:t>
                      </a:r>
                      <a:r>
                        <a:rPr lang="zh-CN" altLang="en-US" sz="1600" dirty="0" smtClean="0"/>
                        <a:t>分钟</a:t>
                      </a:r>
                    </a:p>
                  </a:txBody>
                  <a:tcPr anchor="ctr"/>
                </a:tc>
              </a:tr>
              <a:tr h="508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司法考试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在线答题、重点法条、法律汇编、司考大纲、法律文书、司考视频和我的司考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——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gallery dir="l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0" y="3378870"/>
            <a:ext cx="12192000" cy="34791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4"/>
          <p:cNvGrpSpPr/>
          <p:nvPr/>
        </p:nvGrpSpPr>
        <p:grpSpPr>
          <a:xfrm>
            <a:off x="9220200" y="6182593"/>
            <a:ext cx="1571890" cy="15718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7184625" y="6232909"/>
            <a:ext cx="840047" cy="8400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8089398" y="6652933"/>
            <a:ext cx="1186992" cy="11869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11185113" y="6399841"/>
            <a:ext cx="914118" cy="9141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689208" y="6399841"/>
            <a:ext cx="784900" cy="784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6124087" y="6130551"/>
            <a:ext cx="336551" cy="3365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5082555" y="5860233"/>
            <a:ext cx="705216" cy="7052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148"/>
          <p:cNvGrpSpPr/>
          <p:nvPr/>
        </p:nvGrpSpPr>
        <p:grpSpPr>
          <a:xfrm>
            <a:off x="6733499" y="5857691"/>
            <a:ext cx="297348" cy="2973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151"/>
          <p:cNvGrpSpPr/>
          <p:nvPr/>
        </p:nvGrpSpPr>
        <p:grpSpPr>
          <a:xfrm>
            <a:off x="3431959" y="6365535"/>
            <a:ext cx="1571890" cy="15718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54"/>
          <p:cNvGrpSpPr/>
          <p:nvPr/>
        </p:nvGrpSpPr>
        <p:grpSpPr>
          <a:xfrm>
            <a:off x="2541489" y="6232910"/>
            <a:ext cx="693375" cy="6933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57"/>
          <p:cNvGrpSpPr/>
          <p:nvPr/>
        </p:nvGrpSpPr>
        <p:grpSpPr>
          <a:xfrm>
            <a:off x="328060" y="6253260"/>
            <a:ext cx="422372" cy="4223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60"/>
          <p:cNvGrpSpPr/>
          <p:nvPr/>
        </p:nvGrpSpPr>
        <p:grpSpPr>
          <a:xfrm>
            <a:off x="1311101" y="6590198"/>
            <a:ext cx="211185" cy="2111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71"/>
          <p:cNvGrpSpPr/>
          <p:nvPr/>
        </p:nvGrpSpPr>
        <p:grpSpPr>
          <a:xfrm>
            <a:off x="4495800" y="1194490"/>
            <a:ext cx="2845067" cy="2859972"/>
            <a:chOff x="610393" y="2729597"/>
            <a:chExt cx="1380853" cy="1388087"/>
          </a:xfrm>
        </p:grpSpPr>
        <p:grpSp>
          <p:nvGrpSpPr>
            <p:cNvPr id="15" name="组合 72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75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10393" y="2828190"/>
              <a:ext cx="948647" cy="42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65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506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2" name="Rectangle 4"/>
          <p:cNvSpPr txBox="1">
            <a:spLocks noChangeArrowheads="1"/>
          </p:cNvSpPr>
          <p:nvPr/>
        </p:nvSpPr>
        <p:spPr bwMode="auto">
          <a:xfrm>
            <a:off x="3214255" y="3996417"/>
            <a:ext cx="5763490" cy="106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kern="0" dirty="0" smtClean="0">
                <a:latin typeface="+mn-lt"/>
                <a:ea typeface="+mn-ea"/>
                <a:cs typeface="+mn-ea"/>
                <a:sym typeface="+mn-lt"/>
              </a:rPr>
              <a:t>法宝详情</a:t>
            </a:r>
            <a:endParaRPr lang="zh-CN" altLang="en-US" sz="4800" kern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46"/>
          <p:cNvGrpSpPr/>
          <p:nvPr/>
        </p:nvGrpSpPr>
        <p:grpSpPr>
          <a:xfrm>
            <a:off x="5536807" y="2145243"/>
            <a:ext cx="1174560" cy="1049412"/>
            <a:chOff x="5699322" y="3977727"/>
            <a:chExt cx="132182" cy="118098"/>
          </a:xfrm>
          <a:solidFill>
            <a:schemeClr val="accent3">
              <a:lumMod val="75000"/>
            </a:schemeClr>
          </a:solidFill>
        </p:grpSpPr>
        <p:sp>
          <p:nvSpPr>
            <p:cNvPr id="48" name="Freeform 412"/>
            <p:cNvSpPr>
              <a:spLocks noEditPoints="1"/>
            </p:cNvSpPr>
            <p:nvPr/>
          </p:nvSpPr>
          <p:spPr bwMode="auto">
            <a:xfrm>
              <a:off x="5781489" y="3977727"/>
              <a:ext cx="50015" cy="50022"/>
            </a:xfrm>
            <a:custGeom>
              <a:avLst/>
              <a:gdLst>
                <a:gd name="T0" fmla="*/ 105 w 108"/>
                <a:gd name="T1" fmla="*/ 44 h 108"/>
                <a:gd name="T2" fmla="*/ 89 w 108"/>
                <a:gd name="T3" fmla="*/ 41 h 108"/>
                <a:gd name="T4" fmla="*/ 88 w 108"/>
                <a:gd name="T5" fmla="*/ 38 h 108"/>
                <a:gd name="T6" fmla="*/ 97 w 108"/>
                <a:gd name="T7" fmla="*/ 25 h 108"/>
                <a:gd name="T8" fmla="*/ 96 w 108"/>
                <a:gd name="T9" fmla="*/ 20 h 108"/>
                <a:gd name="T10" fmla="*/ 87 w 108"/>
                <a:gd name="T11" fmla="*/ 11 h 108"/>
                <a:gd name="T12" fmla="*/ 83 w 108"/>
                <a:gd name="T13" fmla="*/ 11 h 108"/>
                <a:gd name="T14" fmla="*/ 69 w 108"/>
                <a:gd name="T15" fmla="*/ 20 h 108"/>
                <a:gd name="T16" fmla="*/ 66 w 108"/>
                <a:gd name="T17" fmla="*/ 19 h 108"/>
                <a:gd name="T18" fmla="*/ 64 w 108"/>
                <a:gd name="T19" fmla="*/ 3 h 108"/>
                <a:gd name="T20" fmla="*/ 60 w 108"/>
                <a:gd name="T21" fmla="*/ 0 h 108"/>
                <a:gd name="T22" fmla="*/ 48 w 108"/>
                <a:gd name="T23" fmla="*/ 0 h 108"/>
                <a:gd name="T24" fmla="*/ 44 w 108"/>
                <a:gd name="T25" fmla="*/ 3 h 108"/>
                <a:gd name="T26" fmla="*/ 41 w 108"/>
                <a:gd name="T27" fmla="*/ 19 h 108"/>
                <a:gd name="T28" fmla="*/ 38 w 108"/>
                <a:gd name="T29" fmla="*/ 20 h 108"/>
                <a:gd name="T30" fmla="*/ 25 w 108"/>
                <a:gd name="T31" fmla="*/ 11 h 108"/>
                <a:gd name="T32" fmla="*/ 20 w 108"/>
                <a:gd name="T33" fmla="*/ 11 h 108"/>
                <a:gd name="T34" fmla="*/ 11 w 108"/>
                <a:gd name="T35" fmla="*/ 20 h 108"/>
                <a:gd name="T36" fmla="*/ 11 w 108"/>
                <a:gd name="T37" fmla="*/ 25 h 108"/>
                <a:gd name="T38" fmla="*/ 20 w 108"/>
                <a:gd name="T39" fmla="*/ 38 h 108"/>
                <a:gd name="T40" fmla="*/ 19 w 108"/>
                <a:gd name="T41" fmla="*/ 41 h 108"/>
                <a:gd name="T42" fmla="*/ 3 w 108"/>
                <a:gd name="T43" fmla="*/ 44 h 108"/>
                <a:gd name="T44" fmla="*/ 0 w 108"/>
                <a:gd name="T45" fmla="*/ 48 h 108"/>
                <a:gd name="T46" fmla="*/ 0 w 108"/>
                <a:gd name="T47" fmla="*/ 60 h 108"/>
                <a:gd name="T48" fmla="*/ 3 w 108"/>
                <a:gd name="T49" fmla="*/ 64 h 108"/>
                <a:gd name="T50" fmla="*/ 19 w 108"/>
                <a:gd name="T51" fmla="*/ 67 h 108"/>
                <a:gd name="T52" fmla="*/ 20 w 108"/>
                <a:gd name="T53" fmla="*/ 69 h 108"/>
                <a:gd name="T54" fmla="*/ 11 w 108"/>
                <a:gd name="T55" fmla="*/ 83 h 108"/>
                <a:gd name="T56" fmla="*/ 11 w 108"/>
                <a:gd name="T57" fmla="*/ 88 h 108"/>
                <a:gd name="T58" fmla="*/ 20 w 108"/>
                <a:gd name="T59" fmla="*/ 96 h 108"/>
                <a:gd name="T60" fmla="*/ 25 w 108"/>
                <a:gd name="T61" fmla="*/ 97 h 108"/>
                <a:gd name="T62" fmla="*/ 38 w 108"/>
                <a:gd name="T63" fmla="*/ 88 h 108"/>
                <a:gd name="T64" fmla="*/ 41 w 108"/>
                <a:gd name="T65" fmla="*/ 89 h 108"/>
                <a:gd name="T66" fmla="*/ 44 w 108"/>
                <a:gd name="T67" fmla="*/ 105 h 108"/>
                <a:gd name="T68" fmla="*/ 48 w 108"/>
                <a:gd name="T69" fmla="*/ 108 h 108"/>
                <a:gd name="T70" fmla="*/ 60 w 108"/>
                <a:gd name="T71" fmla="*/ 108 h 108"/>
                <a:gd name="T72" fmla="*/ 64 w 108"/>
                <a:gd name="T73" fmla="*/ 105 h 108"/>
                <a:gd name="T74" fmla="*/ 66 w 108"/>
                <a:gd name="T75" fmla="*/ 89 h 108"/>
                <a:gd name="T76" fmla="*/ 69 w 108"/>
                <a:gd name="T77" fmla="*/ 88 h 108"/>
                <a:gd name="T78" fmla="*/ 83 w 108"/>
                <a:gd name="T79" fmla="*/ 97 h 108"/>
                <a:gd name="T80" fmla="*/ 87 w 108"/>
                <a:gd name="T81" fmla="*/ 96 h 108"/>
                <a:gd name="T82" fmla="*/ 96 w 108"/>
                <a:gd name="T83" fmla="*/ 88 h 108"/>
                <a:gd name="T84" fmla="*/ 97 w 108"/>
                <a:gd name="T85" fmla="*/ 83 h 108"/>
                <a:gd name="T86" fmla="*/ 88 w 108"/>
                <a:gd name="T87" fmla="*/ 69 h 108"/>
                <a:gd name="T88" fmla="*/ 89 w 108"/>
                <a:gd name="T89" fmla="*/ 67 h 108"/>
                <a:gd name="T90" fmla="*/ 105 w 108"/>
                <a:gd name="T91" fmla="*/ 64 h 108"/>
                <a:gd name="T92" fmla="*/ 108 w 108"/>
                <a:gd name="T93" fmla="*/ 60 h 108"/>
                <a:gd name="T94" fmla="*/ 108 w 108"/>
                <a:gd name="T95" fmla="*/ 48 h 108"/>
                <a:gd name="T96" fmla="*/ 105 w 108"/>
                <a:gd name="T97" fmla="*/ 44 h 108"/>
                <a:gd name="T98" fmla="*/ 54 w 108"/>
                <a:gd name="T99" fmla="*/ 71 h 108"/>
                <a:gd name="T100" fmla="*/ 37 w 108"/>
                <a:gd name="T101" fmla="*/ 54 h 108"/>
                <a:gd name="T102" fmla="*/ 54 w 108"/>
                <a:gd name="T103" fmla="*/ 37 h 108"/>
                <a:gd name="T104" fmla="*/ 71 w 108"/>
                <a:gd name="T105" fmla="*/ 54 h 108"/>
                <a:gd name="T106" fmla="*/ 54 w 108"/>
                <a:gd name="T107" fmla="*/ 7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108">
                  <a:moveTo>
                    <a:pt x="105" y="44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0"/>
                    <a:pt x="88" y="3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3"/>
                    <a:pt x="97" y="21"/>
                    <a:pt x="96" y="2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4" y="10"/>
                    <a:pt x="83" y="1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1"/>
                    <a:pt x="67" y="21"/>
                    <a:pt x="66" y="1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1"/>
                    <a:pt x="62" y="0"/>
                    <a:pt x="6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1"/>
                    <a:pt x="40" y="21"/>
                    <a:pt x="38" y="2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0"/>
                    <a:pt x="21" y="10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3"/>
                    <a:pt x="11" y="25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40"/>
                    <a:pt x="21" y="41"/>
                    <a:pt x="19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5"/>
                    <a:pt x="0" y="46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3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1" y="67"/>
                    <a:pt x="21" y="68"/>
                    <a:pt x="20" y="69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10" y="86"/>
                    <a:pt x="11" y="88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7"/>
                    <a:pt x="23" y="98"/>
                    <a:pt x="25" y="97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0" y="87"/>
                    <a:pt x="41" y="87"/>
                    <a:pt x="41" y="89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06"/>
                    <a:pt x="46" y="108"/>
                    <a:pt x="48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8"/>
                    <a:pt x="63" y="106"/>
                    <a:pt x="64" y="10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7" y="87"/>
                    <a:pt x="68" y="87"/>
                    <a:pt x="69" y="88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4" y="98"/>
                    <a:pt x="86" y="97"/>
                    <a:pt x="87" y="96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6"/>
                    <a:pt x="98" y="84"/>
                    <a:pt x="97" y="8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7" y="68"/>
                    <a:pt x="87" y="67"/>
                    <a:pt x="89" y="67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6" y="63"/>
                    <a:pt x="108" y="62"/>
                    <a:pt x="108" y="6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6"/>
                    <a:pt x="106" y="45"/>
                    <a:pt x="105" y="44"/>
                  </a:cubicBezTo>
                  <a:close/>
                  <a:moveTo>
                    <a:pt x="54" y="71"/>
                  </a:moveTo>
                  <a:cubicBezTo>
                    <a:pt x="45" y="71"/>
                    <a:pt x="37" y="63"/>
                    <a:pt x="37" y="54"/>
                  </a:cubicBezTo>
                  <a:cubicBezTo>
                    <a:pt x="37" y="45"/>
                    <a:pt x="45" y="37"/>
                    <a:pt x="54" y="37"/>
                  </a:cubicBezTo>
                  <a:cubicBezTo>
                    <a:pt x="63" y="37"/>
                    <a:pt x="71" y="45"/>
                    <a:pt x="71" y="54"/>
                  </a:cubicBezTo>
                  <a:cubicBezTo>
                    <a:pt x="71" y="63"/>
                    <a:pt x="63" y="71"/>
                    <a:pt x="5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413"/>
            <p:cNvSpPr>
              <a:spLocks noEditPoints="1"/>
            </p:cNvSpPr>
            <p:nvPr/>
          </p:nvSpPr>
          <p:spPr bwMode="auto">
            <a:xfrm>
              <a:off x="5699322" y="3996972"/>
              <a:ext cx="98839" cy="98853"/>
            </a:xfrm>
            <a:custGeom>
              <a:avLst/>
              <a:gdLst>
                <a:gd name="T0" fmla="*/ 210 w 216"/>
                <a:gd name="T1" fmla="*/ 89 h 216"/>
                <a:gd name="T2" fmla="*/ 178 w 216"/>
                <a:gd name="T3" fmla="*/ 83 h 216"/>
                <a:gd name="T4" fmla="*/ 176 w 216"/>
                <a:gd name="T5" fmla="*/ 77 h 216"/>
                <a:gd name="T6" fmla="*/ 194 w 216"/>
                <a:gd name="T7" fmla="*/ 49 h 216"/>
                <a:gd name="T8" fmla="*/ 193 w 216"/>
                <a:gd name="T9" fmla="*/ 41 h 216"/>
                <a:gd name="T10" fmla="*/ 175 w 216"/>
                <a:gd name="T11" fmla="*/ 23 h 216"/>
                <a:gd name="T12" fmla="*/ 167 w 216"/>
                <a:gd name="T13" fmla="*/ 22 h 216"/>
                <a:gd name="T14" fmla="*/ 139 w 216"/>
                <a:gd name="T15" fmla="*/ 40 h 216"/>
                <a:gd name="T16" fmla="*/ 133 w 216"/>
                <a:gd name="T17" fmla="*/ 38 h 216"/>
                <a:gd name="T18" fmla="*/ 127 w 216"/>
                <a:gd name="T19" fmla="*/ 6 h 216"/>
                <a:gd name="T20" fmla="*/ 121 w 216"/>
                <a:gd name="T21" fmla="*/ 0 h 216"/>
                <a:gd name="T22" fmla="*/ 95 w 216"/>
                <a:gd name="T23" fmla="*/ 0 h 216"/>
                <a:gd name="T24" fmla="*/ 89 w 216"/>
                <a:gd name="T25" fmla="*/ 6 h 216"/>
                <a:gd name="T26" fmla="*/ 83 w 216"/>
                <a:gd name="T27" fmla="*/ 38 h 216"/>
                <a:gd name="T28" fmla="*/ 77 w 216"/>
                <a:gd name="T29" fmla="*/ 40 h 216"/>
                <a:gd name="T30" fmla="*/ 49 w 216"/>
                <a:gd name="T31" fmla="*/ 22 h 216"/>
                <a:gd name="T32" fmla="*/ 41 w 216"/>
                <a:gd name="T33" fmla="*/ 23 h 216"/>
                <a:gd name="T34" fmla="*/ 23 w 216"/>
                <a:gd name="T35" fmla="*/ 41 h 216"/>
                <a:gd name="T36" fmla="*/ 22 w 216"/>
                <a:gd name="T37" fmla="*/ 49 h 216"/>
                <a:gd name="T38" fmla="*/ 40 w 216"/>
                <a:gd name="T39" fmla="*/ 77 h 216"/>
                <a:gd name="T40" fmla="*/ 38 w 216"/>
                <a:gd name="T41" fmla="*/ 83 h 216"/>
                <a:gd name="T42" fmla="*/ 6 w 216"/>
                <a:gd name="T43" fmla="*/ 89 h 216"/>
                <a:gd name="T44" fmla="*/ 0 w 216"/>
                <a:gd name="T45" fmla="*/ 95 h 216"/>
                <a:gd name="T46" fmla="*/ 0 w 216"/>
                <a:gd name="T47" fmla="*/ 121 h 216"/>
                <a:gd name="T48" fmla="*/ 6 w 216"/>
                <a:gd name="T49" fmla="*/ 127 h 216"/>
                <a:gd name="T50" fmla="*/ 38 w 216"/>
                <a:gd name="T51" fmla="*/ 133 h 216"/>
                <a:gd name="T52" fmla="*/ 40 w 216"/>
                <a:gd name="T53" fmla="*/ 139 h 216"/>
                <a:gd name="T54" fmla="*/ 22 w 216"/>
                <a:gd name="T55" fmla="*/ 167 h 216"/>
                <a:gd name="T56" fmla="*/ 23 w 216"/>
                <a:gd name="T57" fmla="*/ 175 h 216"/>
                <a:gd name="T58" fmla="*/ 41 w 216"/>
                <a:gd name="T59" fmla="*/ 193 h 216"/>
                <a:gd name="T60" fmla="*/ 49 w 216"/>
                <a:gd name="T61" fmla="*/ 194 h 216"/>
                <a:gd name="T62" fmla="*/ 77 w 216"/>
                <a:gd name="T63" fmla="*/ 176 h 216"/>
                <a:gd name="T64" fmla="*/ 83 w 216"/>
                <a:gd name="T65" fmla="*/ 178 h 216"/>
                <a:gd name="T66" fmla="*/ 89 w 216"/>
                <a:gd name="T67" fmla="*/ 210 h 216"/>
                <a:gd name="T68" fmla="*/ 95 w 216"/>
                <a:gd name="T69" fmla="*/ 216 h 216"/>
                <a:gd name="T70" fmla="*/ 121 w 216"/>
                <a:gd name="T71" fmla="*/ 216 h 216"/>
                <a:gd name="T72" fmla="*/ 127 w 216"/>
                <a:gd name="T73" fmla="*/ 210 h 216"/>
                <a:gd name="T74" fmla="*/ 133 w 216"/>
                <a:gd name="T75" fmla="*/ 178 h 216"/>
                <a:gd name="T76" fmla="*/ 139 w 216"/>
                <a:gd name="T77" fmla="*/ 176 h 216"/>
                <a:gd name="T78" fmla="*/ 167 w 216"/>
                <a:gd name="T79" fmla="*/ 194 h 216"/>
                <a:gd name="T80" fmla="*/ 175 w 216"/>
                <a:gd name="T81" fmla="*/ 193 h 216"/>
                <a:gd name="T82" fmla="*/ 193 w 216"/>
                <a:gd name="T83" fmla="*/ 175 h 216"/>
                <a:gd name="T84" fmla="*/ 194 w 216"/>
                <a:gd name="T85" fmla="*/ 167 h 216"/>
                <a:gd name="T86" fmla="*/ 176 w 216"/>
                <a:gd name="T87" fmla="*/ 139 h 216"/>
                <a:gd name="T88" fmla="*/ 178 w 216"/>
                <a:gd name="T89" fmla="*/ 133 h 216"/>
                <a:gd name="T90" fmla="*/ 210 w 216"/>
                <a:gd name="T91" fmla="*/ 127 h 216"/>
                <a:gd name="T92" fmla="*/ 216 w 216"/>
                <a:gd name="T93" fmla="*/ 121 h 216"/>
                <a:gd name="T94" fmla="*/ 216 w 216"/>
                <a:gd name="T95" fmla="*/ 95 h 216"/>
                <a:gd name="T96" fmla="*/ 210 w 216"/>
                <a:gd name="T97" fmla="*/ 89 h 216"/>
                <a:gd name="T98" fmla="*/ 108 w 216"/>
                <a:gd name="T99" fmla="*/ 147 h 216"/>
                <a:gd name="T100" fmla="*/ 69 w 216"/>
                <a:gd name="T101" fmla="*/ 108 h 216"/>
                <a:gd name="T102" fmla="*/ 108 w 216"/>
                <a:gd name="T103" fmla="*/ 69 h 216"/>
                <a:gd name="T104" fmla="*/ 147 w 216"/>
                <a:gd name="T105" fmla="*/ 108 h 216"/>
                <a:gd name="T106" fmla="*/ 108 w 216"/>
                <a:gd name="T107" fmla="*/ 14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16">
                  <a:moveTo>
                    <a:pt x="210" y="89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5" y="82"/>
                    <a:pt x="174" y="80"/>
                    <a:pt x="176" y="77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6" y="47"/>
                    <a:pt x="195" y="43"/>
                    <a:pt x="193" y="41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3" y="21"/>
                    <a:pt x="169" y="20"/>
                    <a:pt x="167" y="22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2"/>
                    <a:pt x="134" y="41"/>
                    <a:pt x="133" y="3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3"/>
                    <a:pt x="124" y="0"/>
                    <a:pt x="12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89" y="3"/>
                    <a:pt x="89" y="6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41"/>
                    <a:pt x="80" y="42"/>
                    <a:pt x="77" y="4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3" y="21"/>
                    <a:pt x="41" y="2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43"/>
                    <a:pt x="20" y="47"/>
                    <a:pt x="22" y="49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2" y="80"/>
                    <a:pt x="41" y="82"/>
                    <a:pt x="38" y="83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92"/>
                    <a:pt x="0" y="9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4"/>
                    <a:pt x="3" y="127"/>
                    <a:pt x="6" y="127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41" y="134"/>
                    <a:pt x="42" y="137"/>
                    <a:pt x="40" y="139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0" y="169"/>
                    <a:pt x="21" y="173"/>
                    <a:pt x="23" y="175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3" y="195"/>
                    <a:pt x="47" y="196"/>
                    <a:pt x="49" y="194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80" y="174"/>
                    <a:pt x="82" y="175"/>
                    <a:pt x="83" y="178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9" y="213"/>
                    <a:pt x="92" y="216"/>
                    <a:pt x="95" y="216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4" y="216"/>
                    <a:pt x="127" y="213"/>
                    <a:pt x="127" y="210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4" y="175"/>
                    <a:pt x="137" y="174"/>
                    <a:pt x="139" y="176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69" y="196"/>
                    <a:pt x="173" y="195"/>
                    <a:pt x="175" y="193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5" y="173"/>
                    <a:pt x="196" y="169"/>
                    <a:pt x="194" y="167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74" y="137"/>
                    <a:pt x="175" y="134"/>
                    <a:pt x="178" y="133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3" y="127"/>
                    <a:pt x="216" y="124"/>
                    <a:pt x="216" y="121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6" y="92"/>
                    <a:pt x="213" y="89"/>
                    <a:pt x="210" y="89"/>
                  </a:cubicBezTo>
                  <a:close/>
                  <a:moveTo>
                    <a:pt x="108" y="147"/>
                  </a:moveTo>
                  <a:cubicBezTo>
                    <a:pt x="86" y="147"/>
                    <a:pt x="69" y="130"/>
                    <a:pt x="69" y="108"/>
                  </a:cubicBezTo>
                  <a:cubicBezTo>
                    <a:pt x="69" y="87"/>
                    <a:pt x="86" y="69"/>
                    <a:pt x="108" y="69"/>
                  </a:cubicBezTo>
                  <a:cubicBezTo>
                    <a:pt x="130" y="69"/>
                    <a:pt x="147" y="87"/>
                    <a:pt x="147" y="108"/>
                  </a:cubicBezTo>
                  <a:cubicBezTo>
                    <a:pt x="147" y="130"/>
                    <a:pt x="130" y="147"/>
                    <a:pt x="108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:pull/>
      </p:transition>
    </mc:Choice>
    <mc:Fallback>
      <p:transition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登录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1643050"/>
            <a:ext cx="94662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60" y="4286256"/>
            <a:ext cx="94472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53652" y="1643050"/>
            <a:ext cx="184599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960" y="1643050"/>
            <a:ext cx="11358642" cy="41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法律法规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52398" y="1714488"/>
            <a:ext cx="3571900" cy="4071966"/>
            <a:chOff x="809588" y="1714488"/>
            <a:chExt cx="3571900" cy="4071966"/>
          </a:xfrm>
        </p:grpSpPr>
        <p:grpSp>
          <p:nvGrpSpPr>
            <p:cNvPr id="75" name="组合 74"/>
            <p:cNvGrpSpPr/>
            <p:nvPr/>
          </p:nvGrpSpPr>
          <p:grpSpPr>
            <a:xfrm>
              <a:off x="809588" y="1714488"/>
              <a:ext cx="3571900" cy="1071570"/>
              <a:chOff x="6667504" y="1571612"/>
              <a:chExt cx="3571900" cy="1071570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6667504" y="1571612"/>
                <a:ext cx="3429024" cy="928694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圆角矩形 69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圆角矩形 70"/>
                <p:cNvSpPr/>
                <p:nvPr/>
              </p:nvSpPr>
              <p:spPr>
                <a:xfrm>
                  <a:off x="4351931" y="1367703"/>
                  <a:ext cx="3742172" cy="259572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" name="Group 41"/>
              <p:cNvGrpSpPr/>
              <p:nvPr/>
            </p:nvGrpSpPr>
            <p:grpSpPr bwMode="auto">
              <a:xfrm>
                <a:off x="6739474" y="1785926"/>
                <a:ext cx="3499930" cy="857256"/>
                <a:chOff x="-862" y="0"/>
                <a:chExt cx="2998" cy="1178"/>
              </a:xfrm>
            </p:grpSpPr>
            <p:sp>
              <p:nvSpPr>
                <p:cNvPr id="73" name="Rectangle 42"/>
                <p:cNvSpPr/>
                <p:nvPr/>
              </p:nvSpPr>
              <p:spPr bwMode="auto">
                <a:xfrm>
                  <a:off x="-800" y="0"/>
                  <a:ext cx="2630" cy="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fontAlgn="base">
                    <a:lnSpc>
                      <a:spcPct val="7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标题检索</a:t>
                  </a:r>
                  <a:endParaRPr lang="en-US" sz="16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Rectangle 43"/>
                <p:cNvSpPr/>
                <p:nvPr/>
              </p:nvSpPr>
              <p:spPr bwMode="auto">
                <a:xfrm>
                  <a:off x="-862" y="360"/>
                  <a:ext cx="2998" cy="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t"/>
                <a:lstStyle/>
                <a:p>
                  <a:pPr fontAlgn="base">
                    <a:lnSpc>
                      <a:spcPct val="125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检索出标题中含有检索关键词的数据。</a:t>
                  </a:r>
                  <a:endParaRPr lang="en-US" sz="1400" b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6" name="组合 75"/>
            <p:cNvGrpSpPr/>
            <p:nvPr/>
          </p:nvGrpSpPr>
          <p:grpSpPr>
            <a:xfrm>
              <a:off x="809588" y="3086097"/>
              <a:ext cx="3571900" cy="1485911"/>
              <a:chOff x="6667504" y="1571612"/>
              <a:chExt cx="3571900" cy="928694"/>
            </a:xfrm>
          </p:grpSpPr>
          <p:grpSp>
            <p:nvGrpSpPr>
              <p:cNvPr id="77" name="组合 68"/>
              <p:cNvGrpSpPr/>
              <p:nvPr/>
            </p:nvGrpSpPr>
            <p:grpSpPr>
              <a:xfrm>
                <a:off x="6667504" y="1571612"/>
                <a:ext cx="3429024" cy="928694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1" name="圆角矩形 80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圆角矩形 81"/>
                <p:cNvSpPr/>
                <p:nvPr/>
              </p:nvSpPr>
              <p:spPr>
                <a:xfrm>
                  <a:off x="4351931" y="1367703"/>
                  <a:ext cx="3742172" cy="2595721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8" name="Group 41"/>
              <p:cNvGrpSpPr/>
              <p:nvPr/>
            </p:nvGrpSpPr>
            <p:grpSpPr bwMode="auto">
              <a:xfrm>
                <a:off x="6739474" y="1660758"/>
                <a:ext cx="3499930" cy="774296"/>
                <a:chOff x="-862" y="-172"/>
                <a:chExt cx="2998" cy="1064"/>
              </a:xfrm>
            </p:grpSpPr>
            <p:sp>
              <p:nvSpPr>
                <p:cNvPr id="79" name="Rectangle 42"/>
                <p:cNvSpPr/>
                <p:nvPr/>
              </p:nvSpPr>
              <p:spPr bwMode="auto">
                <a:xfrm>
                  <a:off x="-801" y="-172"/>
                  <a:ext cx="2630" cy="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fontAlgn="base">
                    <a:lnSpc>
                      <a:spcPct val="7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全文检索</a:t>
                  </a:r>
                  <a:endParaRPr lang="en-US" sz="16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Rectangle 43"/>
                <p:cNvSpPr/>
                <p:nvPr/>
              </p:nvSpPr>
              <p:spPr bwMode="auto">
                <a:xfrm>
                  <a:off x="-862" y="74"/>
                  <a:ext cx="2998" cy="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t"/>
                <a:lstStyle/>
                <a:p>
                  <a:pPr fontAlgn="base">
                    <a:lnSpc>
                      <a:spcPct val="125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检索出全文中含有检索关键词的数据。</a:t>
                  </a:r>
                  <a:endParaRPr lang="en-US" altLang="zh-CN" sz="1400" b="0" dirty="0" smtClea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algn="l" fontAlgn="base">
                    <a:lnSpc>
                      <a:spcPct val="12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u"/>
                  </a:pP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摘要显示</a:t>
                  </a:r>
                  <a:endParaRPr lang="en-US" altLang="zh-CN" sz="1400" b="0" dirty="0" smtClea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algn="l" fontAlgn="base">
                    <a:lnSpc>
                      <a:spcPct val="12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u"/>
                  </a:pP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两或两个以上关键词，同段（句）检索</a:t>
                  </a:r>
                  <a:endParaRPr lang="en-US" altLang="zh-CN" sz="1400" b="0" dirty="0" smtClea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" name="组合 82"/>
            <p:cNvGrpSpPr/>
            <p:nvPr/>
          </p:nvGrpSpPr>
          <p:grpSpPr>
            <a:xfrm>
              <a:off x="881026" y="5072075"/>
              <a:ext cx="3291863" cy="714379"/>
              <a:chOff x="6667504" y="1571612"/>
              <a:chExt cx="3429024" cy="928694"/>
            </a:xfrm>
          </p:grpSpPr>
          <p:grpSp>
            <p:nvGrpSpPr>
              <p:cNvPr id="84" name="组合 68"/>
              <p:cNvGrpSpPr/>
              <p:nvPr/>
            </p:nvGrpSpPr>
            <p:grpSpPr>
              <a:xfrm>
                <a:off x="6667504" y="1571612"/>
                <a:ext cx="3429024" cy="928694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8" name="圆角矩形 87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圆角矩形 88"/>
                <p:cNvSpPr/>
                <p:nvPr/>
              </p:nvSpPr>
              <p:spPr>
                <a:xfrm>
                  <a:off x="4304043" y="1367704"/>
                  <a:ext cx="3742172" cy="259572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Group 41"/>
              <p:cNvGrpSpPr/>
              <p:nvPr/>
            </p:nvGrpSpPr>
            <p:grpSpPr bwMode="auto">
              <a:xfrm>
                <a:off x="6816524" y="1665124"/>
                <a:ext cx="3070319" cy="754649"/>
                <a:chOff x="-796" y="-166"/>
                <a:chExt cx="2630" cy="1037"/>
              </a:xfrm>
            </p:grpSpPr>
            <p:sp>
              <p:nvSpPr>
                <p:cNvPr id="86" name="Rectangle 42"/>
                <p:cNvSpPr/>
                <p:nvPr/>
              </p:nvSpPr>
              <p:spPr bwMode="auto">
                <a:xfrm>
                  <a:off x="-796" y="-166"/>
                  <a:ext cx="2630" cy="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fontAlgn="base">
                    <a:lnSpc>
                      <a:spcPct val="7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高级检索</a:t>
                  </a:r>
                  <a:endParaRPr lang="en-US" sz="16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Rectangle 43"/>
                <p:cNvSpPr/>
                <p:nvPr/>
              </p:nvSpPr>
              <p:spPr bwMode="auto">
                <a:xfrm>
                  <a:off x="-732" y="344"/>
                  <a:ext cx="2422" cy="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t"/>
                <a:lstStyle/>
                <a:p>
                  <a:pPr algn="l" fontAlgn="base">
                    <a:lnSpc>
                      <a:spcPct val="125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多字段限制，精准快速检索。</a:t>
                  </a:r>
                  <a:endParaRPr lang="en-US" sz="1400" b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02" y="1785926"/>
            <a:ext cx="689451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36" y="1428736"/>
            <a:ext cx="7786742" cy="471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36" y="1357298"/>
            <a:ext cx="7858180" cy="47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3" name="组合 92"/>
          <p:cNvGrpSpPr/>
          <p:nvPr/>
        </p:nvGrpSpPr>
        <p:grpSpPr>
          <a:xfrm>
            <a:off x="4095736" y="1357298"/>
            <a:ext cx="7858180" cy="5362968"/>
            <a:chOff x="4095736" y="1357298"/>
            <a:chExt cx="7858180" cy="5362968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95736" y="1357298"/>
              <a:ext cx="7858180" cy="242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95736" y="3714752"/>
              <a:ext cx="7786742" cy="300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法律法规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5" name="组合 89"/>
          <p:cNvGrpSpPr/>
          <p:nvPr/>
        </p:nvGrpSpPr>
        <p:grpSpPr>
          <a:xfrm>
            <a:off x="452398" y="1714488"/>
            <a:ext cx="3571900" cy="4143404"/>
            <a:chOff x="809588" y="1714488"/>
            <a:chExt cx="3571900" cy="4143404"/>
          </a:xfrm>
        </p:grpSpPr>
        <p:grpSp>
          <p:nvGrpSpPr>
            <p:cNvPr id="6" name="组合 74"/>
            <p:cNvGrpSpPr/>
            <p:nvPr/>
          </p:nvGrpSpPr>
          <p:grpSpPr>
            <a:xfrm>
              <a:off x="809588" y="1714488"/>
              <a:ext cx="3571900" cy="928937"/>
              <a:chOff x="6667504" y="1571612"/>
              <a:chExt cx="3571900" cy="928937"/>
            </a:xfrm>
          </p:grpSpPr>
          <p:grpSp>
            <p:nvGrpSpPr>
              <p:cNvPr id="7" name="组合 68"/>
              <p:cNvGrpSpPr/>
              <p:nvPr/>
            </p:nvGrpSpPr>
            <p:grpSpPr>
              <a:xfrm>
                <a:off x="6667504" y="1571612"/>
                <a:ext cx="3429024" cy="928694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圆角矩形 69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圆角矩形 70"/>
                <p:cNvSpPr/>
                <p:nvPr/>
              </p:nvSpPr>
              <p:spPr>
                <a:xfrm>
                  <a:off x="4351931" y="1367703"/>
                  <a:ext cx="3742172" cy="259572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Group 41"/>
              <p:cNvGrpSpPr/>
              <p:nvPr/>
            </p:nvGrpSpPr>
            <p:grpSpPr bwMode="auto">
              <a:xfrm>
                <a:off x="6739474" y="1643293"/>
                <a:ext cx="3499930" cy="857256"/>
                <a:chOff x="-862" y="-196"/>
                <a:chExt cx="2998" cy="1178"/>
              </a:xfrm>
            </p:grpSpPr>
            <p:sp>
              <p:nvSpPr>
                <p:cNvPr id="73" name="Rectangle 42"/>
                <p:cNvSpPr/>
                <p:nvPr/>
              </p:nvSpPr>
              <p:spPr bwMode="auto">
                <a:xfrm>
                  <a:off x="-801" y="-196"/>
                  <a:ext cx="2630" cy="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fontAlgn="base">
                    <a:lnSpc>
                      <a:spcPct val="7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记忆联想</a:t>
                  </a:r>
                  <a:endParaRPr lang="en-US" sz="16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Rectangle 43"/>
                <p:cNvSpPr/>
                <p:nvPr/>
              </p:nvSpPr>
              <p:spPr bwMode="auto">
                <a:xfrm>
                  <a:off x="-862" y="164"/>
                  <a:ext cx="2998" cy="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t"/>
                <a:lstStyle/>
                <a:p>
                  <a:pPr>
                    <a:lnSpc>
                      <a:spcPct val="125000"/>
                    </a:lnSpc>
                  </a:pP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输入关键词一部分，显示相关提示，</a:t>
                  </a:r>
                  <a:endParaRPr lang="en-US" altLang="zh-CN" sz="1400" b="0" dirty="0" smtClea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快速选择。</a:t>
                  </a:r>
                </a:p>
              </p:txBody>
            </p:sp>
          </p:grpSp>
        </p:grpSp>
        <p:grpSp>
          <p:nvGrpSpPr>
            <p:cNvPr id="9" name="组合 75"/>
            <p:cNvGrpSpPr/>
            <p:nvPr/>
          </p:nvGrpSpPr>
          <p:grpSpPr>
            <a:xfrm>
              <a:off x="809588" y="3086098"/>
              <a:ext cx="3429024" cy="1057284"/>
              <a:chOff x="6667504" y="1571612"/>
              <a:chExt cx="3429024" cy="660802"/>
            </a:xfrm>
          </p:grpSpPr>
          <p:grpSp>
            <p:nvGrpSpPr>
              <p:cNvPr id="10" name="组合 68"/>
              <p:cNvGrpSpPr/>
              <p:nvPr/>
            </p:nvGrpSpPr>
            <p:grpSpPr>
              <a:xfrm>
                <a:off x="6667504" y="1571612"/>
                <a:ext cx="3429024" cy="660802"/>
                <a:chOff x="4304043" y="1286668"/>
                <a:chExt cx="3837944" cy="1962276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1" name="圆角矩形 80"/>
                <p:cNvSpPr/>
                <p:nvPr/>
              </p:nvSpPr>
              <p:spPr>
                <a:xfrm>
                  <a:off x="4304043" y="1286668"/>
                  <a:ext cx="3837944" cy="1962276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圆角矩形 81"/>
                <p:cNvSpPr/>
                <p:nvPr/>
              </p:nvSpPr>
              <p:spPr>
                <a:xfrm>
                  <a:off x="4351931" y="1367703"/>
                  <a:ext cx="3742172" cy="1881241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Group 41"/>
              <p:cNvGrpSpPr/>
              <p:nvPr/>
            </p:nvGrpSpPr>
            <p:grpSpPr bwMode="auto">
              <a:xfrm>
                <a:off x="6739474" y="1660758"/>
                <a:ext cx="3142699" cy="526871"/>
                <a:chOff x="-862" y="-172"/>
                <a:chExt cx="2692" cy="724"/>
              </a:xfrm>
            </p:grpSpPr>
            <p:sp>
              <p:nvSpPr>
                <p:cNvPr id="79" name="Rectangle 42"/>
                <p:cNvSpPr/>
                <p:nvPr/>
              </p:nvSpPr>
              <p:spPr bwMode="auto">
                <a:xfrm>
                  <a:off x="-801" y="-172"/>
                  <a:ext cx="2630" cy="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fontAlgn="base">
                    <a:lnSpc>
                      <a:spcPct val="7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跨库检索</a:t>
                  </a:r>
                  <a:endParaRPr lang="en-US" sz="16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Rectangle 43"/>
                <p:cNvSpPr/>
                <p:nvPr/>
              </p:nvSpPr>
              <p:spPr bwMode="auto">
                <a:xfrm>
                  <a:off x="-862" y="74"/>
                  <a:ext cx="2692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t"/>
                <a:lstStyle/>
                <a:p>
                  <a:pPr>
                    <a:lnSpc>
                      <a:spcPct val="125000"/>
                    </a:lnSpc>
                  </a:pP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在所勾选的子库范围内进行检索，结果列表分库显示数据量</a:t>
                  </a:r>
                  <a:endParaRPr lang="en-US" altLang="zh-CN" sz="1400" b="0" dirty="0" smtClea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82"/>
            <p:cNvGrpSpPr/>
            <p:nvPr/>
          </p:nvGrpSpPr>
          <p:grpSpPr>
            <a:xfrm>
              <a:off x="881026" y="4572009"/>
              <a:ext cx="3291863" cy="1285883"/>
              <a:chOff x="6667504" y="921524"/>
              <a:chExt cx="3429024" cy="1671651"/>
            </a:xfrm>
          </p:grpSpPr>
          <p:grpSp>
            <p:nvGrpSpPr>
              <p:cNvPr id="13" name="组合 68"/>
              <p:cNvGrpSpPr/>
              <p:nvPr/>
            </p:nvGrpSpPr>
            <p:grpSpPr>
              <a:xfrm>
                <a:off x="6667504" y="921524"/>
                <a:ext cx="3429024" cy="1671651"/>
                <a:chOff x="4304043" y="-643791"/>
                <a:chExt cx="3837944" cy="4964031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8" name="圆角矩形 87"/>
                <p:cNvSpPr/>
                <p:nvPr/>
              </p:nvSpPr>
              <p:spPr>
                <a:xfrm>
                  <a:off x="4304043" y="-643791"/>
                  <a:ext cx="3837944" cy="4964031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圆角矩形 88"/>
                <p:cNvSpPr/>
                <p:nvPr/>
              </p:nvSpPr>
              <p:spPr>
                <a:xfrm>
                  <a:off x="4304043" y="-368011"/>
                  <a:ext cx="3747992" cy="4412475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Group 41"/>
              <p:cNvGrpSpPr/>
              <p:nvPr/>
            </p:nvGrpSpPr>
            <p:grpSpPr bwMode="auto">
              <a:xfrm>
                <a:off x="6816524" y="1200110"/>
                <a:ext cx="3070319" cy="662227"/>
                <a:chOff x="-796" y="-805"/>
                <a:chExt cx="2630" cy="910"/>
              </a:xfrm>
            </p:grpSpPr>
            <p:sp>
              <p:nvSpPr>
                <p:cNvPr id="86" name="Rectangle 42"/>
                <p:cNvSpPr/>
                <p:nvPr/>
              </p:nvSpPr>
              <p:spPr bwMode="auto">
                <a:xfrm>
                  <a:off x="-796" y="-805"/>
                  <a:ext cx="2630" cy="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fontAlgn="base">
                    <a:lnSpc>
                      <a:spcPct val="7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逻辑运算符号</a:t>
                  </a:r>
                  <a:endParaRPr lang="en-US" sz="16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Rectangle 43"/>
                <p:cNvSpPr/>
                <p:nvPr/>
              </p:nvSpPr>
              <p:spPr bwMode="auto">
                <a:xfrm>
                  <a:off x="-732" y="-422"/>
                  <a:ext cx="2422" cy="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t"/>
                <a:lstStyle/>
                <a:p>
                  <a:pPr algn="l">
                    <a:lnSpc>
                      <a:spcPct val="125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空格和*：两个关键词都包括</a:t>
                  </a:r>
                </a:p>
                <a:p>
                  <a:pPr algn="l">
                    <a:lnSpc>
                      <a:spcPct val="125000"/>
                    </a:lnSpc>
                    <a:buFont typeface="Wingdings" panose="05000000000000000000" pitchFamily="2" charset="2"/>
                    <a:buChar char="u"/>
                  </a:pPr>
                  <a:r>
                    <a:rPr lang="en-US" altLang="zh-CN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+</a:t>
                  </a: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：至少一个</a:t>
                  </a:r>
                </a:p>
                <a:p>
                  <a:pPr algn="l">
                    <a:lnSpc>
                      <a:spcPct val="125000"/>
                    </a:lnSpc>
                    <a:buFont typeface="Wingdings" panose="05000000000000000000" pitchFamily="2" charset="2"/>
                    <a:buChar char="u"/>
                  </a:pPr>
                  <a:r>
                    <a:rPr lang="en-US" altLang="zh-CN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-</a:t>
                  </a:r>
                  <a:r>
                    <a:rPr lang="zh-CN" altLang="en-US" sz="1400" b="0" dirty="0" smtClean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：包含前面不包后面</a:t>
                  </a:r>
                </a:p>
              </p:txBody>
            </p:sp>
          </p:grpSp>
        </p:grp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0" y="2071678"/>
            <a:ext cx="50387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12" y="1928802"/>
            <a:ext cx="63992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法律法规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30" y="1571612"/>
            <a:ext cx="936148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30" y="1500174"/>
            <a:ext cx="93710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组合 20"/>
          <p:cNvGrpSpPr/>
          <p:nvPr/>
        </p:nvGrpSpPr>
        <p:grpSpPr>
          <a:xfrm>
            <a:off x="7839164" y="285728"/>
            <a:ext cx="3571900" cy="1071570"/>
            <a:chOff x="7839164" y="187001"/>
            <a:chExt cx="3571900" cy="1071570"/>
          </a:xfrm>
        </p:grpSpPr>
        <p:sp>
          <p:nvSpPr>
            <p:cNvPr id="17" name="圆角矩形 16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881950" y="214290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Rectangle 42"/>
            <p:cNvSpPr/>
            <p:nvPr/>
          </p:nvSpPr>
          <p:spPr bwMode="auto">
            <a:xfrm>
              <a:off x="7983514" y="401315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结果中检索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43"/>
            <p:cNvSpPr/>
            <p:nvPr/>
          </p:nvSpPr>
          <p:spPr bwMode="auto">
            <a:xfrm>
              <a:off x="7911134" y="663295"/>
              <a:ext cx="3499930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二次检索，进行信息筛选。</a:t>
              </a:r>
              <a:endParaRPr lang="en-US" sz="1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glitter pattern="hexagon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法律法规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1500174"/>
            <a:ext cx="938053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40" y="1500174"/>
            <a:ext cx="101748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组合 13"/>
          <p:cNvGrpSpPr/>
          <p:nvPr/>
        </p:nvGrpSpPr>
        <p:grpSpPr>
          <a:xfrm>
            <a:off x="7881950" y="357166"/>
            <a:ext cx="3571368" cy="928694"/>
            <a:chOff x="7839164" y="187001"/>
            <a:chExt cx="3571368" cy="928694"/>
          </a:xfrm>
        </p:grpSpPr>
        <p:sp>
          <p:nvSpPr>
            <p:cNvPr id="15" name="圆角矩形 14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聚类分组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43"/>
            <p:cNvSpPr/>
            <p:nvPr/>
          </p:nvSpPr>
          <p:spPr bwMode="auto">
            <a:xfrm>
              <a:off x="7910602" y="472753"/>
              <a:ext cx="3499930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数据按照不同分类进行归类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点击分类直接筛选</a:t>
              </a:r>
              <a:endParaRPr lang="en-US" sz="1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法律法规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0512" y="357166"/>
            <a:ext cx="3500462" cy="928694"/>
            <a:chOff x="7767726" y="187001"/>
            <a:chExt cx="3500462" cy="92869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信息显示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3"/>
            <p:cNvSpPr/>
            <p:nvPr/>
          </p:nvSpPr>
          <p:spPr bwMode="auto">
            <a:xfrm>
              <a:off x="7767726" y="472753"/>
              <a:ext cx="3499930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数据量、英文译本、发文字号、时效性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发布日期、实施日期、展开更多信息。</a:t>
              </a:r>
              <a:endParaRPr lang="en-US" sz="1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86" y="1500174"/>
            <a:ext cx="718978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法律法规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10512" y="357166"/>
            <a:ext cx="3500462" cy="928694"/>
            <a:chOff x="7767726" y="187001"/>
            <a:chExt cx="3500462" cy="928694"/>
          </a:xfrm>
        </p:grpSpPr>
        <p:sp>
          <p:nvSpPr>
            <p:cNvPr id="13" name="圆角矩形 12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页面功能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43"/>
            <p:cNvSpPr/>
            <p:nvPr/>
          </p:nvSpPr>
          <p:spPr bwMode="auto">
            <a:xfrm>
              <a:off x="7767726" y="472753"/>
              <a:ext cx="3499930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页面内检索、聚焦命中、格式优化、关键字段、多版本下载等。</a:t>
              </a:r>
              <a:endParaRPr lang="en-US" sz="1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1643050"/>
            <a:ext cx="9475787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092" y="1428736"/>
            <a:ext cx="9429816" cy="51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902" y="1428736"/>
            <a:ext cx="99420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法宝联想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10512" y="428604"/>
            <a:ext cx="3500462" cy="928694"/>
            <a:chOff x="7767726" y="187001"/>
            <a:chExt cx="3500462" cy="928694"/>
          </a:xfrm>
        </p:grpSpPr>
        <p:sp>
          <p:nvSpPr>
            <p:cNvPr id="13" name="圆角矩形 12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法宝联想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43"/>
            <p:cNvSpPr/>
            <p:nvPr/>
          </p:nvSpPr>
          <p:spPr bwMode="auto">
            <a:xfrm>
              <a:off x="7767726" y="472753"/>
              <a:ext cx="3499930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在法规、案例、期刊、实务、专题、英文等法律信息之间创建立体化的知识体系。</a:t>
              </a:r>
              <a:endParaRPr lang="en-US" sz="1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30" y="1857364"/>
            <a:ext cx="67135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1789" y="3714752"/>
            <a:ext cx="66659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3454" y="1428736"/>
            <a:ext cx="2638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组合 175"/>
          <p:cNvGrpSpPr/>
          <p:nvPr/>
        </p:nvGrpSpPr>
        <p:grpSpPr>
          <a:xfrm>
            <a:off x="1322274" y="3084724"/>
            <a:ext cx="1840569" cy="1850212"/>
            <a:chOff x="610393" y="2729597"/>
            <a:chExt cx="1380853" cy="1388087"/>
          </a:xfrm>
        </p:grpSpPr>
        <p:grpSp>
          <p:nvGrpSpPr>
            <p:cNvPr id="105" name="组合 104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11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5" name="TextBox 174"/>
            <p:cNvSpPr txBox="1"/>
            <p:nvPr/>
          </p:nvSpPr>
          <p:spPr>
            <a:xfrm>
              <a:off x="610393" y="2889012"/>
              <a:ext cx="948647" cy="27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3750134" y="3084724"/>
            <a:ext cx="1840569" cy="1850212"/>
            <a:chOff x="610393" y="2729597"/>
            <a:chExt cx="1380853" cy="1388087"/>
          </a:xfrm>
        </p:grpSpPr>
        <p:grpSp>
          <p:nvGrpSpPr>
            <p:cNvPr id="178" name="组合 177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180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1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2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610393" y="2889012"/>
              <a:ext cx="948647" cy="27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177994" y="3084724"/>
            <a:ext cx="1840569" cy="1850212"/>
            <a:chOff x="610393" y="2729597"/>
            <a:chExt cx="1380853" cy="1388087"/>
          </a:xfrm>
        </p:grpSpPr>
        <p:grpSp>
          <p:nvGrpSpPr>
            <p:cNvPr id="184" name="组合 183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186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7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8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5" name="TextBox 184"/>
            <p:cNvSpPr txBox="1"/>
            <p:nvPr/>
          </p:nvSpPr>
          <p:spPr>
            <a:xfrm>
              <a:off x="610393" y="2889012"/>
              <a:ext cx="948647" cy="27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8605854" y="3084724"/>
            <a:ext cx="1840569" cy="1850212"/>
            <a:chOff x="610393" y="2729597"/>
            <a:chExt cx="1380853" cy="1388087"/>
          </a:xfrm>
        </p:grpSpPr>
        <p:grpSp>
          <p:nvGrpSpPr>
            <p:cNvPr id="190" name="组合 189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192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3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610393" y="2889012"/>
              <a:ext cx="948647" cy="27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1" name="Freeform 21"/>
          <p:cNvSpPr>
            <a:spLocks noEditPoints="1"/>
          </p:cNvSpPr>
          <p:nvPr/>
        </p:nvSpPr>
        <p:spPr bwMode="auto">
          <a:xfrm>
            <a:off x="2033256" y="3745305"/>
            <a:ext cx="615865" cy="637557"/>
          </a:xfrm>
          <a:custGeom>
            <a:avLst/>
            <a:gdLst>
              <a:gd name="T0" fmla="*/ 24 w 60"/>
              <a:gd name="T1" fmla="*/ 7 h 62"/>
              <a:gd name="T2" fmla="*/ 38 w 60"/>
              <a:gd name="T3" fmla="*/ 7 h 62"/>
              <a:gd name="T4" fmla="*/ 47 w 60"/>
              <a:gd name="T5" fmla="*/ 7 h 62"/>
              <a:gd name="T6" fmla="*/ 47 w 60"/>
              <a:gd name="T7" fmla="*/ 18 h 62"/>
              <a:gd name="T8" fmla="*/ 47 w 60"/>
              <a:gd name="T9" fmla="*/ 7 h 62"/>
              <a:gd name="T10" fmla="*/ 20 w 60"/>
              <a:gd name="T11" fmla="*/ 37 h 62"/>
              <a:gd name="T12" fmla="*/ 21 w 60"/>
              <a:gd name="T13" fmla="*/ 58 h 62"/>
              <a:gd name="T14" fmla="*/ 15 w 60"/>
              <a:gd name="T15" fmla="*/ 40 h 62"/>
              <a:gd name="T16" fmla="*/ 12 w 60"/>
              <a:gd name="T17" fmla="*/ 58 h 62"/>
              <a:gd name="T18" fmla="*/ 7 w 60"/>
              <a:gd name="T19" fmla="*/ 37 h 62"/>
              <a:gd name="T20" fmla="*/ 2 w 60"/>
              <a:gd name="T21" fmla="*/ 36 h 62"/>
              <a:gd name="T22" fmla="*/ 7 w 60"/>
              <a:gd name="T23" fmla="*/ 19 h 62"/>
              <a:gd name="T24" fmla="*/ 14 w 60"/>
              <a:gd name="T25" fmla="*/ 24 h 62"/>
              <a:gd name="T26" fmla="*/ 21 w 60"/>
              <a:gd name="T27" fmla="*/ 19 h 62"/>
              <a:gd name="T28" fmla="*/ 29 w 60"/>
              <a:gd name="T29" fmla="*/ 16 h 62"/>
              <a:gd name="T30" fmla="*/ 30 w 60"/>
              <a:gd name="T31" fmla="*/ 19 h 62"/>
              <a:gd name="T32" fmla="*/ 30 w 60"/>
              <a:gd name="T33" fmla="*/ 32 h 62"/>
              <a:gd name="T34" fmla="*/ 31 w 60"/>
              <a:gd name="T35" fmla="*/ 32 h 62"/>
              <a:gd name="T36" fmla="*/ 31 w 60"/>
              <a:gd name="T37" fmla="*/ 32 h 62"/>
              <a:gd name="T38" fmla="*/ 32 w 60"/>
              <a:gd name="T39" fmla="*/ 19 h 62"/>
              <a:gd name="T40" fmla="*/ 32 w 60"/>
              <a:gd name="T41" fmla="*/ 16 h 62"/>
              <a:gd name="T42" fmla="*/ 40 w 60"/>
              <a:gd name="T43" fmla="*/ 19 h 62"/>
              <a:gd name="T44" fmla="*/ 47 w 60"/>
              <a:gd name="T45" fmla="*/ 24 h 62"/>
              <a:gd name="T46" fmla="*/ 54 w 60"/>
              <a:gd name="T47" fmla="*/ 19 h 62"/>
              <a:gd name="T48" fmla="*/ 58 w 60"/>
              <a:gd name="T49" fmla="*/ 35 h 62"/>
              <a:gd name="T50" fmla="*/ 53 w 60"/>
              <a:gd name="T51" fmla="*/ 37 h 62"/>
              <a:gd name="T52" fmla="*/ 54 w 60"/>
              <a:gd name="T53" fmla="*/ 58 h 62"/>
              <a:gd name="T54" fmla="*/ 48 w 60"/>
              <a:gd name="T55" fmla="*/ 40 h 62"/>
              <a:gd name="T56" fmla="*/ 45 w 60"/>
              <a:gd name="T57" fmla="*/ 58 h 62"/>
              <a:gd name="T58" fmla="*/ 40 w 60"/>
              <a:gd name="T59" fmla="*/ 37 h 62"/>
              <a:gd name="T60" fmla="*/ 38 w 60"/>
              <a:gd name="T61" fmla="*/ 38 h 62"/>
              <a:gd name="T62" fmla="*/ 33 w 60"/>
              <a:gd name="T63" fmla="*/ 62 h 62"/>
              <a:gd name="T64" fmla="*/ 29 w 60"/>
              <a:gd name="T65" fmla="*/ 41 h 62"/>
              <a:gd name="T66" fmla="*/ 22 w 60"/>
              <a:gd name="T67" fmla="*/ 62 h 62"/>
              <a:gd name="T68" fmla="*/ 20 w 60"/>
              <a:gd name="T69" fmla="*/ 36 h 62"/>
              <a:gd name="T70" fmla="*/ 9 w 60"/>
              <a:gd name="T71" fmla="*/ 13 h 62"/>
              <a:gd name="T72" fmla="*/ 20 w 60"/>
              <a:gd name="T73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" h="62">
                <a:moveTo>
                  <a:pt x="31" y="0"/>
                </a:moveTo>
                <a:cubicBezTo>
                  <a:pt x="27" y="0"/>
                  <a:pt x="24" y="4"/>
                  <a:pt x="24" y="7"/>
                </a:cubicBezTo>
                <a:cubicBezTo>
                  <a:pt x="24" y="11"/>
                  <a:pt x="27" y="14"/>
                  <a:pt x="31" y="14"/>
                </a:cubicBezTo>
                <a:cubicBezTo>
                  <a:pt x="35" y="14"/>
                  <a:pt x="38" y="11"/>
                  <a:pt x="38" y="7"/>
                </a:cubicBezTo>
                <a:cubicBezTo>
                  <a:pt x="38" y="4"/>
                  <a:pt x="35" y="0"/>
                  <a:pt x="31" y="0"/>
                </a:cubicBezTo>
                <a:close/>
                <a:moveTo>
                  <a:pt x="47" y="7"/>
                </a:moveTo>
                <a:cubicBezTo>
                  <a:pt x="44" y="7"/>
                  <a:pt x="41" y="10"/>
                  <a:pt x="41" y="13"/>
                </a:cubicBezTo>
                <a:cubicBezTo>
                  <a:pt x="41" y="16"/>
                  <a:pt x="44" y="18"/>
                  <a:pt x="47" y="18"/>
                </a:cubicBezTo>
                <a:cubicBezTo>
                  <a:pt x="50" y="18"/>
                  <a:pt x="53" y="16"/>
                  <a:pt x="53" y="13"/>
                </a:cubicBezTo>
                <a:cubicBezTo>
                  <a:pt x="53" y="10"/>
                  <a:pt x="50" y="7"/>
                  <a:pt x="47" y="7"/>
                </a:cubicBezTo>
                <a:close/>
                <a:moveTo>
                  <a:pt x="20" y="36"/>
                </a:move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1" y="58"/>
                  <a:pt x="21" y="58"/>
                  <a:pt x="21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40"/>
                  <a:pt x="15" y="40"/>
                  <a:pt x="1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58"/>
                  <a:pt x="12" y="58"/>
                  <a:pt x="1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29"/>
                  <a:pt x="7" y="29"/>
                  <a:pt x="7" y="29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19"/>
                  <a:pt x="7" y="19"/>
                  <a:pt x="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30"/>
                  <a:pt x="28" y="30"/>
                  <a:pt x="28" y="30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9"/>
                  <a:pt x="51" y="19"/>
                  <a:pt x="51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5"/>
                  <a:pt x="58" y="35"/>
                  <a:pt x="58" y="35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8" y="40"/>
                  <a:pt x="48" y="40"/>
                  <a:pt x="4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58"/>
                  <a:pt x="45" y="58"/>
                  <a:pt x="4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41"/>
                  <a:pt x="32" y="41"/>
                  <a:pt x="3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62"/>
                  <a:pt x="28" y="62"/>
                  <a:pt x="28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3" y="38"/>
                  <a:pt x="23" y="38"/>
                  <a:pt x="23" y="38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14" y="7"/>
                </a:moveTo>
                <a:cubicBezTo>
                  <a:pt x="11" y="7"/>
                  <a:pt x="9" y="10"/>
                  <a:pt x="9" y="13"/>
                </a:cubicBezTo>
                <a:cubicBezTo>
                  <a:pt x="9" y="16"/>
                  <a:pt x="11" y="18"/>
                  <a:pt x="14" y="18"/>
                </a:cubicBezTo>
                <a:cubicBezTo>
                  <a:pt x="17" y="18"/>
                  <a:pt x="20" y="16"/>
                  <a:pt x="20" y="13"/>
                </a:cubicBezTo>
                <a:cubicBezTo>
                  <a:pt x="20" y="10"/>
                  <a:pt x="17" y="7"/>
                  <a:pt x="14" y="7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2" name="组合 201"/>
          <p:cNvGrpSpPr/>
          <p:nvPr/>
        </p:nvGrpSpPr>
        <p:grpSpPr>
          <a:xfrm>
            <a:off x="4477557" y="3717123"/>
            <a:ext cx="600976" cy="649226"/>
            <a:chOff x="2782033" y="2877344"/>
            <a:chExt cx="571561" cy="617451"/>
          </a:xfrm>
          <a:solidFill>
            <a:srgbClr val="777777"/>
          </a:solidFill>
        </p:grpSpPr>
        <p:sp>
          <p:nvSpPr>
            <p:cNvPr id="203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6964127" y="3773450"/>
            <a:ext cx="625374" cy="625464"/>
            <a:chOff x="5699322" y="3963624"/>
            <a:chExt cx="132182" cy="132201"/>
          </a:xfrm>
          <a:solidFill>
            <a:srgbClr val="777777"/>
          </a:solidFill>
        </p:grpSpPr>
        <p:sp>
          <p:nvSpPr>
            <p:cNvPr id="206" name="Freeform 412"/>
            <p:cNvSpPr>
              <a:spLocks noEditPoints="1"/>
            </p:cNvSpPr>
            <p:nvPr/>
          </p:nvSpPr>
          <p:spPr bwMode="auto">
            <a:xfrm>
              <a:off x="5781489" y="3963624"/>
              <a:ext cx="50015" cy="50022"/>
            </a:xfrm>
            <a:custGeom>
              <a:avLst/>
              <a:gdLst>
                <a:gd name="T0" fmla="*/ 105 w 108"/>
                <a:gd name="T1" fmla="*/ 44 h 108"/>
                <a:gd name="T2" fmla="*/ 89 w 108"/>
                <a:gd name="T3" fmla="*/ 41 h 108"/>
                <a:gd name="T4" fmla="*/ 88 w 108"/>
                <a:gd name="T5" fmla="*/ 38 h 108"/>
                <a:gd name="T6" fmla="*/ 97 w 108"/>
                <a:gd name="T7" fmla="*/ 25 h 108"/>
                <a:gd name="T8" fmla="*/ 96 w 108"/>
                <a:gd name="T9" fmla="*/ 20 h 108"/>
                <a:gd name="T10" fmla="*/ 87 w 108"/>
                <a:gd name="T11" fmla="*/ 11 h 108"/>
                <a:gd name="T12" fmla="*/ 83 w 108"/>
                <a:gd name="T13" fmla="*/ 11 h 108"/>
                <a:gd name="T14" fmla="*/ 69 w 108"/>
                <a:gd name="T15" fmla="*/ 20 h 108"/>
                <a:gd name="T16" fmla="*/ 66 w 108"/>
                <a:gd name="T17" fmla="*/ 19 h 108"/>
                <a:gd name="T18" fmla="*/ 64 w 108"/>
                <a:gd name="T19" fmla="*/ 3 h 108"/>
                <a:gd name="T20" fmla="*/ 60 w 108"/>
                <a:gd name="T21" fmla="*/ 0 h 108"/>
                <a:gd name="T22" fmla="*/ 48 w 108"/>
                <a:gd name="T23" fmla="*/ 0 h 108"/>
                <a:gd name="T24" fmla="*/ 44 w 108"/>
                <a:gd name="T25" fmla="*/ 3 h 108"/>
                <a:gd name="T26" fmla="*/ 41 w 108"/>
                <a:gd name="T27" fmla="*/ 19 h 108"/>
                <a:gd name="T28" fmla="*/ 38 w 108"/>
                <a:gd name="T29" fmla="*/ 20 h 108"/>
                <a:gd name="T30" fmla="*/ 25 w 108"/>
                <a:gd name="T31" fmla="*/ 11 h 108"/>
                <a:gd name="T32" fmla="*/ 20 w 108"/>
                <a:gd name="T33" fmla="*/ 11 h 108"/>
                <a:gd name="T34" fmla="*/ 11 w 108"/>
                <a:gd name="T35" fmla="*/ 20 h 108"/>
                <a:gd name="T36" fmla="*/ 11 w 108"/>
                <a:gd name="T37" fmla="*/ 25 h 108"/>
                <a:gd name="T38" fmla="*/ 20 w 108"/>
                <a:gd name="T39" fmla="*/ 38 h 108"/>
                <a:gd name="T40" fmla="*/ 19 w 108"/>
                <a:gd name="T41" fmla="*/ 41 h 108"/>
                <a:gd name="T42" fmla="*/ 3 w 108"/>
                <a:gd name="T43" fmla="*/ 44 h 108"/>
                <a:gd name="T44" fmla="*/ 0 w 108"/>
                <a:gd name="T45" fmla="*/ 48 h 108"/>
                <a:gd name="T46" fmla="*/ 0 w 108"/>
                <a:gd name="T47" fmla="*/ 60 h 108"/>
                <a:gd name="T48" fmla="*/ 3 w 108"/>
                <a:gd name="T49" fmla="*/ 64 h 108"/>
                <a:gd name="T50" fmla="*/ 19 w 108"/>
                <a:gd name="T51" fmla="*/ 67 h 108"/>
                <a:gd name="T52" fmla="*/ 20 w 108"/>
                <a:gd name="T53" fmla="*/ 69 h 108"/>
                <a:gd name="T54" fmla="*/ 11 w 108"/>
                <a:gd name="T55" fmla="*/ 83 h 108"/>
                <a:gd name="T56" fmla="*/ 11 w 108"/>
                <a:gd name="T57" fmla="*/ 88 h 108"/>
                <a:gd name="T58" fmla="*/ 20 w 108"/>
                <a:gd name="T59" fmla="*/ 96 h 108"/>
                <a:gd name="T60" fmla="*/ 25 w 108"/>
                <a:gd name="T61" fmla="*/ 97 h 108"/>
                <a:gd name="T62" fmla="*/ 38 w 108"/>
                <a:gd name="T63" fmla="*/ 88 h 108"/>
                <a:gd name="T64" fmla="*/ 41 w 108"/>
                <a:gd name="T65" fmla="*/ 89 h 108"/>
                <a:gd name="T66" fmla="*/ 44 w 108"/>
                <a:gd name="T67" fmla="*/ 105 h 108"/>
                <a:gd name="T68" fmla="*/ 48 w 108"/>
                <a:gd name="T69" fmla="*/ 108 h 108"/>
                <a:gd name="T70" fmla="*/ 60 w 108"/>
                <a:gd name="T71" fmla="*/ 108 h 108"/>
                <a:gd name="T72" fmla="*/ 64 w 108"/>
                <a:gd name="T73" fmla="*/ 105 h 108"/>
                <a:gd name="T74" fmla="*/ 66 w 108"/>
                <a:gd name="T75" fmla="*/ 89 h 108"/>
                <a:gd name="T76" fmla="*/ 69 w 108"/>
                <a:gd name="T77" fmla="*/ 88 h 108"/>
                <a:gd name="T78" fmla="*/ 83 w 108"/>
                <a:gd name="T79" fmla="*/ 97 h 108"/>
                <a:gd name="T80" fmla="*/ 87 w 108"/>
                <a:gd name="T81" fmla="*/ 96 h 108"/>
                <a:gd name="T82" fmla="*/ 96 w 108"/>
                <a:gd name="T83" fmla="*/ 88 h 108"/>
                <a:gd name="T84" fmla="*/ 97 w 108"/>
                <a:gd name="T85" fmla="*/ 83 h 108"/>
                <a:gd name="T86" fmla="*/ 88 w 108"/>
                <a:gd name="T87" fmla="*/ 69 h 108"/>
                <a:gd name="T88" fmla="*/ 89 w 108"/>
                <a:gd name="T89" fmla="*/ 67 h 108"/>
                <a:gd name="T90" fmla="*/ 105 w 108"/>
                <a:gd name="T91" fmla="*/ 64 h 108"/>
                <a:gd name="T92" fmla="*/ 108 w 108"/>
                <a:gd name="T93" fmla="*/ 60 h 108"/>
                <a:gd name="T94" fmla="*/ 108 w 108"/>
                <a:gd name="T95" fmla="*/ 48 h 108"/>
                <a:gd name="T96" fmla="*/ 105 w 108"/>
                <a:gd name="T97" fmla="*/ 44 h 108"/>
                <a:gd name="T98" fmla="*/ 54 w 108"/>
                <a:gd name="T99" fmla="*/ 71 h 108"/>
                <a:gd name="T100" fmla="*/ 37 w 108"/>
                <a:gd name="T101" fmla="*/ 54 h 108"/>
                <a:gd name="T102" fmla="*/ 54 w 108"/>
                <a:gd name="T103" fmla="*/ 37 h 108"/>
                <a:gd name="T104" fmla="*/ 71 w 108"/>
                <a:gd name="T105" fmla="*/ 54 h 108"/>
                <a:gd name="T106" fmla="*/ 54 w 108"/>
                <a:gd name="T107" fmla="*/ 7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108">
                  <a:moveTo>
                    <a:pt x="105" y="44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0"/>
                    <a:pt x="88" y="3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3"/>
                    <a:pt x="97" y="21"/>
                    <a:pt x="96" y="2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4" y="10"/>
                    <a:pt x="83" y="1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1"/>
                    <a:pt x="67" y="21"/>
                    <a:pt x="66" y="1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1"/>
                    <a:pt x="62" y="0"/>
                    <a:pt x="6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1"/>
                    <a:pt x="40" y="21"/>
                    <a:pt x="38" y="2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0"/>
                    <a:pt x="21" y="10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3"/>
                    <a:pt x="11" y="25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40"/>
                    <a:pt x="21" y="41"/>
                    <a:pt x="19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5"/>
                    <a:pt x="0" y="46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3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1" y="67"/>
                    <a:pt x="21" y="68"/>
                    <a:pt x="20" y="69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10" y="86"/>
                    <a:pt x="11" y="88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7"/>
                    <a:pt x="23" y="98"/>
                    <a:pt x="25" y="97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0" y="87"/>
                    <a:pt x="41" y="87"/>
                    <a:pt x="41" y="89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06"/>
                    <a:pt x="46" y="108"/>
                    <a:pt x="48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8"/>
                    <a:pt x="63" y="106"/>
                    <a:pt x="64" y="10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7" y="87"/>
                    <a:pt x="68" y="87"/>
                    <a:pt x="69" y="88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4" y="98"/>
                    <a:pt x="86" y="97"/>
                    <a:pt x="87" y="96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6"/>
                    <a:pt x="98" y="84"/>
                    <a:pt x="97" y="8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7" y="68"/>
                    <a:pt x="87" y="67"/>
                    <a:pt x="89" y="67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6" y="63"/>
                    <a:pt x="108" y="62"/>
                    <a:pt x="108" y="6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6"/>
                    <a:pt x="106" y="45"/>
                    <a:pt x="105" y="44"/>
                  </a:cubicBezTo>
                  <a:close/>
                  <a:moveTo>
                    <a:pt x="54" y="71"/>
                  </a:moveTo>
                  <a:cubicBezTo>
                    <a:pt x="45" y="71"/>
                    <a:pt x="37" y="63"/>
                    <a:pt x="37" y="54"/>
                  </a:cubicBezTo>
                  <a:cubicBezTo>
                    <a:pt x="37" y="45"/>
                    <a:pt x="45" y="37"/>
                    <a:pt x="54" y="37"/>
                  </a:cubicBezTo>
                  <a:cubicBezTo>
                    <a:pt x="63" y="37"/>
                    <a:pt x="71" y="45"/>
                    <a:pt x="71" y="54"/>
                  </a:cubicBezTo>
                  <a:cubicBezTo>
                    <a:pt x="71" y="63"/>
                    <a:pt x="63" y="71"/>
                    <a:pt x="5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7" name="Freeform 413"/>
            <p:cNvSpPr>
              <a:spLocks noEditPoints="1"/>
            </p:cNvSpPr>
            <p:nvPr/>
          </p:nvSpPr>
          <p:spPr bwMode="auto">
            <a:xfrm>
              <a:off x="5699322" y="3996972"/>
              <a:ext cx="98839" cy="98853"/>
            </a:xfrm>
            <a:custGeom>
              <a:avLst/>
              <a:gdLst>
                <a:gd name="T0" fmla="*/ 210 w 216"/>
                <a:gd name="T1" fmla="*/ 89 h 216"/>
                <a:gd name="T2" fmla="*/ 178 w 216"/>
                <a:gd name="T3" fmla="*/ 83 h 216"/>
                <a:gd name="T4" fmla="*/ 176 w 216"/>
                <a:gd name="T5" fmla="*/ 77 h 216"/>
                <a:gd name="T6" fmla="*/ 194 w 216"/>
                <a:gd name="T7" fmla="*/ 49 h 216"/>
                <a:gd name="T8" fmla="*/ 193 w 216"/>
                <a:gd name="T9" fmla="*/ 41 h 216"/>
                <a:gd name="T10" fmla="*/ 175 w 216"/>
                <a:gd name="T11" fmla="*/ 23 h 216"/>
                <a:gd name="T12" fmla="*/ 167 w 216"/>
                <a:gd name="T13" fmla="*/ 22 h 216"/>
                <a:gd name="T14" fmla="*/ 139 w 216"/>
                <a:gd name="T15" fmla="*/ 40 h 216"/>
                <a:gd name="T16" fmla="*/ 133 w 216"/>
                <a:gd name="T17" fmla="*/ 38 h 216"/>
                <a:gd name="T18" fmla="*/ 127 w 216"/>
                <a:gd name="T19" fmla="*/ 6 h 216"/>
                <a:gd name="T20" fmla="*/ 121 w 216"/>
                <a:gd name="T21" fmla="*/ 0 h 216"/>
                <a:gd name="T22" fmla="*/ 95 w 216"/>
                <a:gd name="T23" fmla="*/ 0 h 216"/>
                <a:gd name="T24" fmla="*/ 89 w 216"/>
                <a:gd name="T25" fmla="*/ 6 h 216"/>
                <a:gd name="T26" fmla="*/ 83 w 216"/>
                <a:gd name="T27" fmla="*/ 38 h 216"/>
                <a:gd name="T28" fmla="*/ 77 w 216"/>
                <a:gd name="T29" fmla="*/ 40 h 216"/>
                <a:gd name="T30" fmla="*/ 49 w 216"/>
                <a:gd name="T31" fmla="*/ 22 h 216"/>
                <a:gd name="T32" fmla="*/ 41 w 216"/>
                <a:gd name="T33" fmla="*/ 23 h 216"/>
                <a:gd name="T34" fmla="*/ 23 w 216"/>
                <a:gd name="T35" fmla="*/ 41 h 216"/>
                <a:gd name="T36" fmla="*/ 22 w 216"/>
                <a:gd name="T37" fmla="*/ 49 h 216"/>
                <a:gd name="T38" fmla="*/ 40 w 216"/>
                <a:gd name="T39" fmla="*/ 77 h 216"/>
                <a:gd name="T40" fmla="*/ 38 w 216"/>
                <a:gd name="T41" fmla="*/ 83 h 216"/>
                <a:gd name="T42" fmla="*/ 6 w 216"/>
                <a:gd name="T43" fmla="*/ 89 h 216"/>
                <a:gd name="T44" fmla="*/ 0 w 216"/>
                <a:gd name="T45" fmla="*/ 95 h 216"/>
                <a:gd name="T46" fmla="*/ 0 w 216"/>
                <a:gd name="T47" fmla="*/ 121 h 216"/>
                <a:gd name="T48" fmla="*/ 6 w 216"/>
                <a:gd name="T49" fmla="*/ 127 h 216"/>
                <a:gd name="T50" fmla="*/ 38 w 216"/>
                <a:gd name="T51" fmla="*/ 133 h 216"/>
                <a:gd name="T52" fmla="*/ 40 w 216"/>
                <a:gd name="T53" fmla="*/ 139 h 216"/>
                <a:gd name="T54" fmla="*/ 22 w 216"/>
                <a:gd name="T55" fmla="*/ 167 h 216"/>
                <a:gd name="T56" fmla="*/ 23 w 216"/>
                <a:gd name="T57" fmla="*/ 175 h 216"/>
                <a:gd name="T58" fmla="*/ 41 w 216"/>
                <a:gd name="T59" fmla="*/ 193 h 216"/>
                <a:gd name="T60" fmla="*/ 49 w 216"/>
                <a:gd name="T61" fmla="*/ 194 h 216"/>
                <a:gd name="T62" fmla="*/ 77 w 216"/>
                <a:gd name="T63" fmla="*/ 176 h 216"/>
                <a:gd name="T64" fmla="*/ 83 w 216"/>
                <a:gd name="T65" fmla="*/ 178 h 216"/>
                <a:gd name="T66" fmla="*/ 89 w 216"/>
                <a:gd name="T67" fmla="*/ 210 h 216"/>
                <a:gd name="T68" fmla="*/ 95 w 216"/>
                <a:gd name="T69" fmla="*/ 216 h 216"/>
                <a:gd name="T70" fmla="*/ 121 w 216"/>
                <a:gd name="T71" fmla="*/ 216 h 216"/>
                <a:gd name="T72" fmla="*/ 127 w 216"/>
                <a:gd name="T73" fmla="*/ 210 h 216"/>
                <a:gd name="T74" fmla="*/ 133 w 216"/>
                <a:gd name="T75" fmla="*/ 178 h 216"/>
                <a:gd name="T76" fmla="*/ 139 w 216"/>
                <a:gd name="T77" fmla="*/ 176 h 216"/>
                <a:gd name="T78" fmla="*/ 167 w 216"/>
                <a:gd name="T79" fmla="*/ 194 h 216"/>
                <a:gd name="T80" fmla="*/ 175 w 216"/>
                <a:gd name="T81" fmla="*/ 193 h 216"/>
                <a:gd name="T82" fmla="*/ 193 w 216"/>
                <a:gd name="T83" fmla="*/ 175 h 216"/>
                <a:gd name="T84" fmla="*/ 194 w 216"/>
                <a:gd name="T85" fmla="*/ 167 h 216"/>
                <a:gd name="T86" fmla="*/ 176 w 216"/>
                <a:gd name="T87" fmla="*/ 139 h 216"/>
                <a:gd name="T88" fmla="*/ 178 w 216"/>
                <a:gd name="T89" fmla="*/ 133 h 216"/>
                <a:gd name="T90" fmla="*/ 210 w 216"/>
                <a:gd name="T91" fmla="*/ 127 h 216"/>
                <a:gd name="T92" fmla="*/ 216 w 216"/>
                <a:gd name="T93" fmla="*/ 121 h 216"/>
                <a:gd name="T94" fmla="*/ 216 w 216"/>
                <a:gd name="T95" fmla="*/ 95 h 216"/>
                <a:gd name="T96" fmla="*/ 210 w 216"/>
                <a:gd name="T97" fmla="*/ 89 h 216"/>
                <a:gd name="T98" fmla="*/ 108 w 216"/>
                <a:gd name="T99" fmla="*/ 147 h 216"/>
                <a:gd name="T100" fmla="*/ 69 w 216"/>
                <a:gd name="T101" fmla="*/ 108 h 216"/>
                <a:gd name="T102" fmla="*/ 108 w 216"/>
                <a:gd name="T103" fmla="*/ 69 h 216"/>
                <a:gd name="T104" fmla="*/ 147 w 216"/>
                <a:gd name="T105" fmla="*/ 108 h 216"/>
                <a:gd name="T106" fmla="*/ 108 w 216"/>
                <a:gd name="T107" fmla="*/ 14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16">
                  <a:moveTo>
                    <a:pt x="210" y="89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5" y="82"/>
                    <a:pt x="174" y="80"/>
                    <a:pt x="176" y="77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6" y="47"/>
                    <a:pt x="195" y="43"/>
                    <a:pt x="193" y="41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3" y="21"/>
                    <a:pt x="169" y="20"/>
                    <a:pt x="167" y="22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2"/>
                    <a:pt x="134" y="41"/>
                    <a:pt x="133" y="3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3"/>
                    <a:pt x="124" y="0"/>
                    <a:pt x="12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89" y="3"/>
                    <a:pt x="89" y="6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41"/>
                    <a:pt x="80" y="42"/>
                    <a:pt x="77" y="4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3" y="21"/>
                    <a:pt x="41" y="2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43"/>
                    <a:pt x="20" y="47"/>
                    <a:pt x="22" y="49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2" y="80"/>
                    <a:pt x="41" y="82"/>
                    <a:pt x="38" y="83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92"/>
                    <a:pt x="0" y="9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4"/>
                    <a:pt x="3" y="127"/>
                    <a:pt x="6" y="127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41" y="134"/>
                    <a:pt x="42" y="137"/>
                    <a:pt x="40" y="139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0" y="169"/>
                    <a:pt x="21" y="173"/>
                    <a:pt x="23" y="175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3" y="195"/>
                    <a:pt x="47" y="196"/>
                    <a:pt x="49" y="194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80" y="174"/>
                    <a:pt x="82" y="175"/>
                    <a:pt x="83" y="178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9" y="213"/>
                    <a:pt x="92" y="216"/>
                    <a:pt x="95" y="216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4" y="216"/>
                    <a:pt x="127" y="213"/>
                    <a:pt x="127" y="210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4" y="175"/>
                    <a:pt x="137" y="174"/>
                    <a:pt x="139" y="176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69" y="196"/>
                    <a:pt x="173" y="195"/>
                    <a:pt x="175" y="193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5" y="173"/>
                    <a:pt x="196" y="169"/>
                    <a:pt x="194" y="167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74" y="137"/>
                    <a:pt x="175" y="134"/>
                    <a:pt x="178" y="133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3" y="127"/>
                    <a:pt x="216" y="124"/>
                    <a:pt x="216" y="121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6" y="92"/>
                    <a:pt x="213" y="89"/>
                    <a:pt x="210" y="89"/>
                  </a:cubicBezTo>
                  <a:close/>
                  <a:moveTo>
                    <a:pt x="108" y="147"/>
                  </a:moveTo>
                  <a:cubicBezTo>
                    <a:pt x="86" y="147"/>
                    <a:pt x="69" y="130"/>
                    <a:pt x="69" y="108"/>
                  </a:cubicBezTo>
                  <a:cubicBezTo>
                    <a:pt x="69" y="87"/>
                    <a:pt x="86" y="69"/>
                    <a:pt x="108" y="69"/>
                  </a:cubicBezTo>
                  <a:cubicBezTo>
                    <a:pt x="130" y="69"/>
                    <a:pt x="147" y="87"/>
                    <a:pt x="147" y="108"/>
                  </a:cubicBezTo>
                  <a:cubicBezTo>
                    <a:pt x="147" y="130"/>
                    <a:pt x="130" y="147"/>
                    <a:pt x="108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9380557" y="3750169"/>
            <a:ext cx="647258" cy="632693"/>
            <a:chOff x="5710238" y="3049588"/>
            <a:chExt cx="771526" cy="754062"/>
          </a:xfrm>
          <a:solidFill>
            <a:srgbClr val="777777"/>
          </a:solidFill>
        </p:grpSpPr>
        <p:sp>
          <p:nvSpPr>
            <p:cNvPr id="209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249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6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0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249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6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1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249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6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2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249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6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5" name="六边形 224"/>
          <p:cNvSpPr/>
          <p:nvPr/>
        </p:nvSpPr>
        <p:spPr>
          <a:xfrm>
            <a:off x="6186285" y="2356822"/>
            <a:ext cx="406273" cy="366256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6" name="六边形 225"/>
          <p:cNvSpPr/>
          <p:nvPr/>
        </p:nvSpPr>
        <p:spPr>
          <a:xfrm>
            <a:off x="5791294" y="2514559"/>
            <a:ext cx="203137" cy="183129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7" name="六边形 226"/>
          <p:cNvSpPr/>
          <p:nvPr/>
        </p:nvSpPr>
        <p:spPr>
          <a:xfrm>
            <a:off x="6866049" y="2353030"/>
            <a:ext cx="203137" cy="183129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8" name="六边形 227"/>
          <p:cNvSpPr/>
          <p:nvPr/>
        </p:nvSpPr>
        <p:spPr>
          <a:xfrm>
            <a:off x="4829432" y="2180455"/>
            <a:ext cx="370311" cy="333836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9" name="六边形 228"/>
          <p:cNvSpPr/>
          <p:nvPr/>
        </p:nvSpPr>
        <p:spPr>
          <a:xfrm>
            <a:off x="5230940" y="2146663"/>
            <a:ext cx="406273" cy="366256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0" name="六边形 229"/>
          <p:cNvSpPr/>
          <p:nvPr/>
        </p:nvSpPr>
        <p:spPr>
          <a:xfrm>
            <a:off x="5543944" y="2528564"/>
            <a:ext cx="203137" cy="183129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1" name="六边形 230"/>
          <p:cNvSpPr/>
          <p:nvPr/>
        </p:nvSpPr>
        <p:spPr>
          <a:xfrm>
            <a:off x="7057705" y="2281912"/>
            <a:ext cx="476318" cy="429402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2" name="六边形 231"/>
          <p:cNvSpPr/>
          <p:nvPr/>
        </p:nvSpPr>
        <p:spPr>
          <a:xfrm>
            <a:off x="4392977" y="2356649"/>
            <a:ext cx="406273" cy="366256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3" name="六边形 232"/>
          <p:cNvSpPr/>
          <p:nvPr/>
        </p:nvSpPr>
        <p:spPr>
          <a:xfrm>
            <a:off x="4012814" y="2531571"/>
            <a:ext cx="203137" cy="183129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4" name="六边形 233"/>
          <p:cNvSpPr/>
          <p:nvPr/>
        </p:nvSpPr>
        <p:spPr>
          <a:xfrm>
            <a:off x="6479642" y="2112363"/>
            <a:ext cx="406273" cy="366256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5" name="六边形 234"/>
          <p:cNvSpPr/>
          <p:nvPr/>
        </p:nvSpPr>
        <p:spPr>
          <a:xfrm>
            <a:off x="5037813" y="2427378"/>
            <a:ext cx="203137" cy="183129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4899807" y="483509"/>
            <a:ext cx="2111455" cy="18313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7" name="同心圆 2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8" name="椭圆 237"/>
            <p:cNvSpPr/>
            <p:nvPr/>
          </p:nvSpPr>
          <p:spPr>
            <a:xfrm>
              <a:off x="392113" y="760413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9" name="矩形 238"/>
          <p:cNvSpPr/>
          <p:nvPr/>
        </p:nvSpPr>
        <p:spPr>
          <a:xfrm>
            <a:off x="5237122" y="880042"/>
            <a:ext cx="1485596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2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730" b="0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sp>
        <p:nvSpPr>
          <p:cNvPr id="240" name="六边形 239"/>
          <p:cNvSpPr/>
          <p:nvPr/>
        </p:nvSpPr>
        <p:spPr>
          <a:xfrm>
            <a:off x="7633356" y="2528564"/>
            <a:ext cx="203137" cy="183129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1" name="Rectangle 4"/>
          <p:cNvSpPr txBox="1">
            <a:spLocks noChangeArrowheads="1"/>
          </p:cNvSpPr>
          <p:nvPr/>
        </p:nvSpPr>
        <p:spPr bwMode="auto">
          <a:xfrm>
            <a:off x="5039879" y="1374316"/>
            <a:ext cx="1829379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CATALOG</a:t>
            </a:r>
            <a:endParaRPr lang="zh-CN" altLang="en-US" sz="1200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2" name="Rectangle 4"/>
          <p:cNvSpPr txBox="1">
            <a:spLocks noChangeArrowheads="1"/>
          </p:cNvSpPr>
          <p:nvPr/>
        </p:nvSpPr>
        <p:spPr bwMode="auto">
          <a:xfrm>
            <a:off x="1201860" y="5334000"/>
            <a:ext cx="2350970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公司介绍</a:t>
            </a:r>
            <a:endParaRPr lang="zh-CN" altLang="en-US" sz="240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3" name="Rectangle 4"/>
          <p:cNvSpPr txBox="1">
            <a:spLocks noChangeArrowheads="1"/>
          </p:cNvSpPr>
          <p:nvPr/>
        </p:nvSpPr>
        <p:spPr bwMode="auto">
          <a:xfrm>
            <a:off x="1462656" y="4952530"/>
            <a:ext cx="1829379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65" b="0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1865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4" name="Rectangle 4"/>
          <p:cNvSpPr txBox="1">
            <a:spLocks noChangeArrowheads="1"/>
          </p:cNvSpPr>
          <p:nvPr/>
        </p:nvSpPr>
        <p:spPr bwMode="auto">
          <a:xfrm>
            <a:off x="3624503" y="5334000"/>
            <a:ext cx="2350970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法宝概述</a:t>
            </a:r>
            <a:endParaRPr lang="zh-CN" altLang="en-US" sz="240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" name="Rectangle 4"/>
          <p:cNvSpPr txBox="1">
            <a:spLocks noChangeArrowheads="1"/>
          </p:cNvSpPr>
          <p:nvPr/>
        </p:nvSpPr>
        <p:spPr bwMode="auto">
          <a:xfrm>
            <a:off x="3888510" y="4952530"/>
            <a:ext cx="1829379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65" b="0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TWO</a:t>
            </a:r>
            <a:endParaRPr lang="zh-CN" altLang="en-US" sz="1865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6" name="Rectangle 4"/>
          <p:cNvSpPr txBox="1">
            <a:spLocks noChangeArrowheads="1"/>
          </p:cNvSpPr>
          <p:nvPr/>
        </p:nvSpPr>
        <p:spPr bwMode="auto">
          <a:xfrm>
            <a:off x="6047146" y="5334000"/>
            <a:ext cx="2350970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法宝详情</a:t>
            </a:r>
            <a:endParaRPr lang="zh-CN" altLang="en-US" sz="240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7" name="Rectangle 4"/>
          <p:cNvSpPr txBox="1">
            <a:spLocks noChangeArrowheads="1"/>
          </p:cNvSpPr>
          <p:nvPr/>
        </p:nvSpPr>
        <p:spPr bwMode="auto">
          <a:xfrm>
            <a:off x="6314363" y="4952530"/>
            <a:ext cx="1829379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65" b="0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zh-CN" altLang="en-US" sz="1865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8" name="Rectangle 4"/>
          <p:cNvSpPr txBox="1">
            <a:spLocks noChangeArrowheads="1"/>
          </p:cNvSpPr>
          <p:nvPr/>
        </p:nvSpPr>
        <p:spPr bwMode="auto">
          <a:xfrm>
            <a:off x="8469789" y="5334000"/>
            <a:ext cx="2350970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法宝服务</a:t>
            </a:r>
            <a:endParaRPr lang="zh-CN" altLang="en-US" sz="240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9" name="Rectangle 4"/>
          <p:cNvSpPr txBox="1">
            <a:spLocks noChangeArrowheads="1"/>
          </p:cNvSpPr>
          <p:nvPr/>
        </p:nvSpPr>
        <p:spPr bwMode="auto">
          <a:xfrm>
            <a:off x="8740219" y="4952530"/>
            <a:ext cx="1829379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65" b="0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zh-CN" altLang="en-US" sz="1865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switch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61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法律法规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881950" y="428604"/>
            <a:ext cx="3429024" cy="928694"/>
            <a:chOff x="7839164" y="187001"/>
            <a:chExt cx="3429024" cy="928694"/>
          </a:xfrm>
        </p:grpSpPr>
        <p:sp>
          <p:nvSpPr>
            <p:cNvPr id="13" name="圆角矩形 12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法宝之窗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43"/>
            <p:cNvSpPr/>
            <p:nvPr/>
          </p:nvSpPr>
          <p:spPr bwMode="auto">
            <a:xfrm>
              <a:off x="7839164" y="472753"/>
              <a:ext cx="3357054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显示被引用法规基本信息，或者是被应用法条的详细规定。</a:t>
              </a:r>
              <a:endParaRPr lang="en-US" sz="14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59" y="2000240"/>
            <a:ext cx="6786610" cy="32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58" y="1928802"/>
            <a:ext cx="716524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法律法规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5" y="1357299"/>
            <a:ext cx="6000792" cy="253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881950" y="428604"/>
            <a:ext cx="3429024" cy="928694"/>
            <a:chOff x="7839164" y="187001"/>
            <a:chExt cx="3429024" cy="92869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法宝引证码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3"/>
            <p:cNvSpPr/>
            <p:nvPr/>
          </p:nvSpPr>
          <p:spPr bwMode="auto">
            <a:xfrm>
              <a:off x="7839164" y="472753"/>
              <a:ext cx="3357054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独一无二的编码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用于引证注释和检索查询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654" y="4000504"/>
            <a:ext cx="93233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54" y="4000504"/>
            <a:ext cx="9286940" cy="237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法律法规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857364"/>
            <a:ext cx="556191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历史沿革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3"/>
            <p:cNvSpPr/>
            <p:nvPr/>
          </p:nvSpPr>
          <p:spPr bwMode="auto">
            <a:xfrm>
              <a:off x="7839164" y="472753"/>
              <a:ext cx="3357054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本法变迁史罗列历次修订版本，三个版本便于新旧法对比（整理、对照、编注）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28802"/>
            <a:ext cx="5803885" cy="164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1" y="3857628"/>
            <a:ext cx="5786478" cy="21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司法案例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78" y="1714488"/>
            <a:ext cx="95138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检索方式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3"/>
            <p:cNvSpPr/>
            <p:nvPr/>
          </p:nvSpPr>
          <p:spPr bwMode="auto">
            <a:xfrm>
              <a:off x="7839164" y="472753"/>
              <a:ext cx="3357054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标题、全文、结果中检索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高级检索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464" y="1500174"/>
            <a:ext cx="9715568" cy="477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司法案例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3" name="圆角矩形 12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信息筛选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43"/>
            <p:cNvSpPr/>
            <p:nvPr/>
          </p:nvSpPr>
          <p:spPr bwMode="auto">
            <a:xfrm>
              <a:off x="7839164" y="472753"/>
              <a:ext cx="3357054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结果中检索、聚类分组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筛选条件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2143116"/>
            <a:ext cx="7172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562215" y="1357298"/>
            <a:ext cx="6248429" cy="4953000"/>
            <a:chOff x="2024034" y="1357298"/>
            <a:chExt cx="6248429" cy="4953000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24034" y="1357298"/>
              <a:ext cx="2076450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95736" y="1357298"/>
              <a:ext cx="2095500" cy="45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67438" y="1357298"/>
              <a:ext cx="2105025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司法案例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3" name="圆角矩形 12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信息显示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43"/>
            <p:cNvSpPr/>
            <p:nvPr/>
          </p:nvSpPr>
          <p:spPr bwMode="auto">
            <a:xfrm>
              <a:off x="7839164" y="472753"/>
              <a:ext cx="3357054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案件字号、审理法院、审结日期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核心术语、争议焦点、案例要旨等。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58" y="1643050"/>
            <a:ext cx="736123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58" y="1357298"/>
            <a:ext cx="7358114" cy="53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司法案例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3" name="圆角矩形 12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法宝联想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43"/>
            <p:cNvSpPr/>
            <p:nvPr/>
          </p:nvSpPr>
          <p:spPr bwMode="auto">
            <a:xfrm>
              <a:off x="7910602" y="472753"/>
              <a:ext cx="3286148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本案依据、同案由重要案例、本法院审理的同类案例、相关审判参考、相关论文等。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06" y="1571612"/>
            <a:ext cx="248602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54" y="1500174"/>
            <a:ext cx="23526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0578" y="1714488"/>
            <a:ext cx="22669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法学期刊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092" y="1643050"/>
            <a:ext cx="93424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内容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&amp;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检索方式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3"/>
            <p:cNvSpPr/>
            <p:nvPr/>
          </p:nvSpPr>
          <p:spPr bwMode="auto">
            <a:xfrm>
              <a:off x="7910602" y="472753"/>
              <a:ext cx="3286148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136</a:t>
              </a: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种，核心期刊、非核心期刊、集刊。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标题、全文、作者、高级和结果中检索。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法学期刊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1643050"/>
            <a:ext cx="9551987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953388" y="357166"/>
            <a:ext cx="3429024" cy="1023904"/>
            <a:chOff x="7839164" y="187001"/>
            <a:chExt cx="3429024" cy="102390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8053478" y="401315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PDF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下载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3"/>
            <p:cNvSpPr/>
            <p:nvPr/>
          </p:nvSpPr>
          <p:spPr bwMode="auto">
            <a:xfrm>
              <a:off x="7982040" y="615629"/>
              <a:ext cx="3286148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多格式下载模式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法学期刊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1304925"/>
            <a:ext cx="26574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8053478" y="187001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法宝联想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3"/>
            <p:cNvSpPr/>
            <p:nvPr/>
          </p:nvSpPr>
          <p:spPr bwMode="auto">
            <a:xfrm>
              <a:off x="7982040" y="401315"/>
              <a:ext cx="3286148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共引文献、相似文献、作者其他文一用法规等等。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56" y="1285860"/>
            <a:ext cx="26003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24" y="1285860"/>
            <a:ext cx="2714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96330" y="1238269"/>
            <a:ext cx="26574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0" y="3378870"/>
            <a:ext cx="12192000" cy="34791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5" name="组合 124"/>
          <p:cNvGrpSpPr/>
          <p:nvPr/>
        </p:nvGrpSpPr>
        <p:grpSpPr>
          <a:xfrm>
            <a:off x="9220200" y="6182593"/>
            <a:ext cx="1571890" cy="15718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184625" y="6232909"/>
            <a:ext cx="840047" cy="8400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8089398" y="6652933"/>
            <a:ext cx="1186992" cy="11869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11185113" y="6399841"/>
            <a:ext cx="914118" cy="9141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689208" y="6399841"/>
            <a:ext cx="784900" cy="784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124087" y="6130551"/>
            <a:ext cx="336551" cy="3365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082555" y="5860233"/>
            <a:ext cx="705216" cy="7052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733499" y="5857691"/>
            <a:ext cx="297348" cy="2973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3431959" y="6365535"/>
            <a:ext cx="1571890" cy="15718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2541489" y="6232910"/>
            <a:ext cx="693375" cy="6933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328060" y="6253260"/>
            <a:ext cx="422372" cy="4223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1311101" y="6590198"/>
            <a:ext cx="211185" cy="2111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495800" y="1194490"/>
            <a:ext cx="2845067" cy="2859972"/>
            <a:chOff x="610393" y="2729597"/>
            <a:chExt cx="1380853" cy="1388087"/>
          </a:xfrm>
        </p:grpSpPr>
        <p:grpSp>
          <p:nvGrpSpPr>
            <p:cNvPr id="73" name="组合 72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75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10393" y="2828190"/>
              <a:ext cx="948647" cy="42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65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506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8" name="Freeform 21"/>
          <p:cNvSpPr>
            <a:spLocks noEditPoints="1"/>
          </p:cNvSpPr>
          <p:nvPr/>
        </p:nvSpPr>
        <p:spPr bwMode="auto">
          <a:xfrm>
            <a:off x="5594803" y="2215586"/>
            <a:ext cx="951975" cy="985506"/>
          </a:xfrm>
          <a:custGeom>
            <a:avLst/>
            <a:gdLst>
              <a:gd name="T0" fmla="*/ 24 w 60"/>
              <a:gd name="T1" fmla="*/ 7 h 62"/>
              <a:gd name="T2" fmla="*/ 38 w 60"/>
              <a:gd name="T3" fmla="*/ 7 h 62"/>
              <a:gd name="T4" fmla="*/ 47 w 60"/>
              <a:gd name="T5" fmla="*/ 7 h 62"/>
              <a:gd name="T6" fmla="*/ 47 w 60"/>
              <a:gd name="T7" fmla="*/ 18 h 62"/>
              <a:gd name="T8" fmla="*/ 47 w 60"/>
              <a:gd name="T9" fmla="*/ 7 h 62"/>
              <a:gd name="T10" fmla="*/ 20 w 60"/>
              <a:gd name="T11" fmla="*/ 37 h 62"/>
              <a:gd name="T12" fmla="*/ 21 w 60"/>
              <a:gd name="T13" fmla="*/ 58 h 62"/>
              <a:gd name="T14" fmla="*/ 15 w 60"/>
              <a:gd name="T15" fmla="*/ 40 h 62"/>
              <a:gd name="T16" fmla="*/ 12 w 60"/>
              <a:gd name="T17" fmla="*/ 58 h 62"/>
              <a:gd name="T18" fmla="*/ 7 w 60"/>
              <a:gd name="T19" fmla="*/ 37 h 62"/>
              <a:gd name="T20" fmla="*/ 2 w 60"/>
              <a:gd name="T21" fmla="*/ 36 h 62"/>
              <a:gd name="T22" fmla="*/ 7 w 60"/>
              <a:gd name="T23" fmla="*/ 19 h 62"/>
              <a:gd name="T24" fmla="*/ 14 w 60"/>
              <a:gd name="T25" fmla="*/ 24 h 62"/>
              <a:gd name="T26" fmla="*/ 21 w 60"/>
              <a:gd name="T27" fmla="*/ 19 h 62"/>
              <a:gd name="T28" fmla="*/ 29 w 60"/>
              <a:gd name="T29" fmla="*/ 16 h 62"/>
              <a:gd name="T30" fmla="*/ 30 w 60"/>
              <a:gd name="T31" fmla="*/ 19 h 62"/>
              <a:gd name="T32" fmla="*/ 30 w 60"/>
              <a:gd name="T33" fmla="*/ 32 h 62"/>
              <a:gd name="T34" fmla="*/ 31 w 60"/>
              <a:gd name="T35" fmla="*/ 32 h 62"/>
              <a:gd name="T36" fmla="*/ 31 w 60"/>
              <a:gd name="T37" fmla="*/ 32 h 62"/>
              <a:gd name="T38" fmla="*/ 32 w 60"/>
              <a:gd name="T39" fmla="*/ 19 h 62"/>
              <a:gd name="T40" fmla="*/ 32 w 60"/>
              <a:gd name="T41" fmla="*/ 16 h 62"/>
              <a:gd name="T42" fmla="*/ 40 w 60"/>
              <a:gd name="T43" fmla="*/ 19 h 62"/>
              <a:gd name="T44" fmla="*/ 47 w 60"/>
              <a:gd name="T45" fmla="*/ 24 h 62"/>
              <a:gd name="T46" fmla="*/ 54 w 60"/>
              <a:gd name="T47" fmla="*/ 19 h 62"/>
              <a:gd name="T48" fmla="*/ 58 w 60"/>
              <a:gd name="T49" fmla="*/ 35 h 62"/>
              <a:gd name="T50" fmla="*/ 53 w 60"/>
              <a:gd name="T51" fmla="*/ 37 h 62"/>
              <a:gd name="T52" fmla="*/ 54 w 60"/>
              <a:gd name="T53" fmla="*/ 58 h 62"/>
              <a:gd name="T54" fmla="*/ 48 w 60"/>
              <a:gd name="T55" fmla="*/ 40 h 62"/>
              <a:gd name="T56" fmla="*/ 45 w 60"/>
              <a:gd name="T57" fmla="*/ 58 h 62"/>
              <a:gd name="T58" fmla="*/ 40 w 60"/>
              <a:gd name="T59" fmla="*/ 37 h 62"/>
              <a:gd name="T60" fmla="*/ 38 w 60"/>
              <a:gd name="T61" fmla="*/ 38 h 62"/>
              <a:gd name="T62" fmla="*/ 33 w 60"/>
              <a:gd name="T63" fmla="*/ 62 h 62"/>
              <a:gd name="T64" fmla="*/ 29 w 60"/>
              <a:gd name="T65" fmla="*/ 41 h 62"/>
              <a:gd name="T66" fmla="*/ 22 w 60"/>
              <a:gd name="T67" fmla="*/ 62 h 62"/>
              <a:gd name="T68" fmla="*/ 20 w 60"/>
              <a:gd name="T69" fmla="*/ 36 h 62"/>
              <a:gd name="T70" fmla="*/ 9 w 60"/>
              <a:gd name="T71" fmla="*/ 13 h 62"/>
              <a:gd name="T72" fmla="*/ 20 w 60"/>
              <a:gd name="T73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" h="62">
                <a:moveTo>
                  <a:pt x="31" y="0"/>
                </a:moveTo>
                <a:cubicBezTo>
                  <a:pt x="27" y="0"/>
                  <a:pt x="24" y="4"/>
                  <a:pt x="24" y="7"/>
                </a:cubicBezTo>
                <a:cubicBezTo>
                  <a:pt x="24" y="11"/>
                  <a:pt x="27" y="14"/>
                  <a:pt x="31" y="14"/>
                </a:cubicBezTo>
                <a:cubicBezTo>
                  <a:pt x="35" y="14"/>
                  <a:pt x="38" y="11"/>
                  <a:pt x="38" y="7"/>
                </a:cubicBezTo>
                <a:cubicBezTo>
                  <a:pt x="38" y="4"/>
                  <a:pt x="35" y="0"/>
                  <a:pt x="31" y="0"/>
                </a:cubicBezTo>
                <a:close/>
                <a:moveTo>
                  <a:pt x="47" y="7"/>
                </a:moveTo>
                <a:cubicBezTo>
                  <a:pt x="44" y="7"/>
                  <a:pt x="41" y="10"/>
                  <a:pt x="41" y="13"/>
                </a:cubicBezTo>
                <a:cubicBezTo>
                  <a:pt x="41" y="16"/>
                  <a:pt x="44" y="18"/>
                  <a:pt x="47" y="18"/>
                </a:cubicBezTo>
                <a:cubicBezTo>
                  <a:pt x="50" y="18"/>
                  <a:pt x="53" y="16"/>
                  <a:pt x="53" y="13"/>
                </a:cubicBezTo>
                <a:cubicBezTo>
                  <a:pt x="53" y="10"/>
                  <a:pt x="50" y="7"/>
                  <a:pt x="47" y="7"/>
                </a:cubicBezTo>
                <a:close/>
                <a:moveTo>
                  <a:pt x="20" y="36"/>
                </a:move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1" y="58"/>
                  <a:pt x="21" y="58"/>
                  <a:pt x="21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40"/>
                  <a:pt x="15" y="40"/>
                  <a:pt x="1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58"/>
                  <a:pt x="12" y="58"/>
                  <a:pt x="1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29"/>
                  <a:pt x="7" y="29"/>
                  <a:pt x="7" y="29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19"/>
                  <a:pt x="7" y="19"/>
                  <a:pt x="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30"/>
                  <a:pt x="28" y="30"/>
                  <a:pt x="28" y="30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9"/>
                  <a:pt x="51" y="19"/>
                  <a:pt x="51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5"/>
                  <a:pt x="58" y="35"/>
                  <a:pt x="58" y="35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8" y="40"/>
                  <a:pt x="48" y="40"/>
                  <a:pt x="4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58"/>
                  <a:pt x="45" y="58"/>
                  <a:pt x="4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41"/>
                  <a:pt x="32" y="41"/>
                  <a:pt x="3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62"/>
                  <a:pt x="28" y="62"/>
                  <a:pt x="28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3" y="38"/>
                  <a:pt x="23" y="38"/>
                  <a:pt x="23" y="38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14" y="7"/>
                </a:moveTo>
                <a:cubicBezTo>
                  <a:pt x="11" y="7"/>
                  <a:pt x="9" y="10"/>
                  <a:pt x="9" y="13"/>
                </a:cubicBezTo>
                <a:cubicBezTo>
                  <a:pt x="9" y="16"/>
                  <a:pt x="11" y="18"/>
                  <a:pt x="14" y="18"/>
                </a:cubicBezTo>
                <a:cubicBezTo>
                  <a:pt x="17" y="18"/>
                  <a:pt x="20" y="16"/>
                  <a:pt x="20" y="13"/>
                </a:cubicBezTo>
                <a:cubicBezTo>
                  <a:pt x="20" y="10"/>
                  <a:pt x="17" y="7"/>
                  <a:pt x="14" y="7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Rectangle 4"/>
          <p:cNvSpPr txBox="1">
            <a:spLocks noChangeArrowheads="1"/>
          </p:cNvSpPr>
          <p:nvPr/>
        </p:nvSpPr>
        <p:spPr bwMode="auto">
          <a:xfrm>
            <a:off x="3214255" y="3996417"/>
            <a:ext cx="5763490" cy="106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kern="0" dirty="0" smtClean="0">
                <a:latin typeface="+mn-lt"/>
                <a:ea typeface="+mn-ea"/>
                <a:cs typeface="+mn-ea"/>
                <a:sym typeface="+mn-lt"/>
              </a:rPr>
              <a:t>公司介绍</a:t>
            </a:r>
            <a:endParaRPr lang="zh-CN" altLang="en-US" sz="480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doors dir="vert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78" grpId="0" animBg="1"/>
      <p:bldP spid="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律所实务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092" y="1714488"/>
            <a:ext cx="939958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7982040" y="258439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内容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&amp;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检索方式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3"/>
            <p:cNvSpPr/>
            <p:nvPr/>
          </p:nvSpPr>
          <p:spPr bwMode="auto">
            <a:xfrm>
              <a:off x="7910602" y="472753"/>
              <a:ext cx="3286148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国内知名律所所刊、律师文章。标题、全文、律师、律所、高级和结果中检索。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律所实务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472" y="1428736"/>
            <a:ext cx="718978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4034" y="1428736"/>
            <a:ext cx="720883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组合 14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6" name="圆角矩形 15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ectangle 42"/>
            <p:cNvSpPr/>
            <p:nvPr/>
          </p:nvSpPr>
          <p:spPr bwMode="auto">
            <a:xfrm>
              <a:off x="7982040" y="543827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合作刊物和合作机构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律所实务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30" y="1571612"/>
            <a:ext cx="9390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7982040" y="543827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法宝联想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专题参考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30" y="1500174"/>
            <a:ext cx="937101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专题参考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68" y="1357298"/>
            <a:ext cx="94948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16" y="1428736"/>
            <a:ext cx="1008167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英文译本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78" y="1571612"/>
            <a:ext cx="96853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英文译本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1643050"/>
            <a:ext cx="95138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83" y="2428868"/>
            <a:ext cx="94376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54" y="4500570"/>
            <a:ext cx="949483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9654" y="1500174"/>
            <a:ext cx="94757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法宝视频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092" y="1643050"/>
            <a:ext cx="92948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4" name="圆角矩形 13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 bwMode="auto">
            <a:xfrm>
              <a:off x="8053478" y="187001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内容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3"/>
            <p:cNvSpPr/>
            <p:nvPr/>
          </p:nvSpPr>
          <p:spPr bwMode="auto">
            <a:xfrm>
              <a:off x="7982040" y="401315"/>
              <a:ext cx="3286148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收录北大知名学者教授、律协培训团队、最高法检实务专家精讲视频。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法宝视频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68" y="1428736"/>
            <a:ext cx="90297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9" name="圆角矩形 18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Rectangle 42"/>
            <p:cNvSpPr/>
            <p:nvPr/>
          </p:nvSpPr>
          <p:spPr bwMode="auto">
            <a:xfrm>
              <a:off x="8053478" y="187001"/>
              <a:ext cx="3070319" cy="2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文档同步</a:t>
              </a:r>
              <a:endParaRPr 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43"/>
            <p:cNvSpPr/>
            <p:nvPr/>
          </p:nvSpPr>
          <p:spPr bwMode="auto">
            <a:xfrm>
              <a:off x="7982040" y="401315"/>
              <a:ext cx="3286148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视频与课件同步，并支持法宝联想和法宝之窗。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司法考试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1571612"/>
            <a:ext cx="960913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六边形 53"/>
          <p:cNvSpPr/>
          <p:nvPr/>
        </p:nvSpPr>
        <p:spPr>
          <a:xfrm>
            <a:off x="10390133" y="5922525"/>
            <a:ext cx="667671" cy="667671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11228431" y="4695482"/>
            <a:ext cx="366256" cy="366256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9576202" y="6348233"/>
            <a:ext cx="292946" cy="29294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752492" y="5460373"/>
            <a:ext cx="383774" cy="38377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1212943" y="5533291"/>
            <a:ext cx="544335" cy="5443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六边形 64"/>
          <p:cNvSpPr/>
          <p:nvPr/>
        </p:nvSpPr>
        <p:spPr>
          <a:xfrm>
            <a:off x="8837444" y="6274922"/>
            <a:ext cx="366256" cy="366256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六边形 65"/>
          <p:cNvSpPr/>
          <p:nvPr/>
        </p:nvSpPr>
        <p:spPr>
          <a:xfrm>
            <a:off x="11444329" y="6643559"/>
            <a:ext cx="183129" cy="183129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024562" y="1643050"/>
            <a:ext cx="3623036" cy="1240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73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COMPANY </a:t>
            </a:r>
          </a:p>
          <a:p>
            <a:pPr algn="l"/>
            <a:r>
              <a:rPr lang="en-US" altLang="zh-CN" sz="373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             PROFILE</a:t>
            </a:r>
            <a:endParaRPr lang="zh-CN" altLang="en-US" sz="3730" b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238876" y="2357430"/>
            <a:ext cx="1210588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公司介绍</a:t>
            </a:r>
          </a:p>
        </p:txBody>
      </p:sp>
      <p:sp>
        <p:nvSpPr>
          <p:cNvPr id="71" name="矩形 70"/>
          <p:cNvSpPr/>
          <p:nvPr/>
        </p:nvSpPr>
        <p:spPr>
          <a:xfrm>
            <a:off x="6096000" y="2928934"/>
            <a:ext cx="4265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       北京北大英华科技有限公司是由北京大学投资控股，北大法学院主管的高新技术企业和软件企业，成立于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1999</a:t>
            </a:r>
            <a:r>
              <a:rPr lang="zh-CN" altLang="en-US" sz="16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年。 公司致力于法律信息、远程教育、地面培训和软件开发事业，是中国法律信息供应商。</a:t>
            </a:r>
            <a:endParaRPr lang="zh-CN" altLang="en-US" sz="1600" b="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6" name="任意多边形 35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40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4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公司介绍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2500306"/>
            <a:ext cx="415439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:push/>
      </p:transition>
    </mc:Choice>
    <mc:Fallback>
      <p:transition advTm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法宝详情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司法考试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1357298"/>
            <a:ext cx="95519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6545" y="4143380"/>
            <a:ext cx="95043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54" y="1357298"/>
            <a:ext cx="951388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092" y="1357298"/>
            <a:ext cx="9494837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0" y="3378870"/>
            <a:ext cx="12192000" cy="34791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4"/>
          <p:cNvGrpSpPr/>
          <p:nvPr/>
        </p:nvGrpSpPr>
        <p:grpSpPr>
          <a:xfrm>
            <a:off x="9220200" y="6182593"/>
            <a:ext cx="1571890" cy="15718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7184625" y="6232909"/>
            <a:ext cx="840047" cy="8400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8089398" y="6652933"/>
            <a:ext cx="1186992" cy="11869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11185113" y="6399841"/>
            <a:ext cx="914118" cy="9141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689208" y="6399841"/>
            <a:ext cx="784900" cy="784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6124087" y="6130551"/>
            <a:ext cx="336551" cy="3365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5082555" y="5860233"/>
            <a:ext cx="705216" cy="7052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148"/>
          <p:cNvGrpSpPr/>
          <p:nvPr/>
        </p:nvGrpSpPr>
        <p:grpSpPr>
          <a:xfrm>
            <a:off x="6733499" y="5857691"/>
            <a:ext cx="297348" cy="2973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151"/>
          <p:cNvGrpSpPr/>
          <p:nvPr/>
        </p:nvGrpSpPr>
        <p:grpSpPr>
          <a:xfrm>
            <a:off x="3431959" y="6365535"/>
            <a:ext cx="1571890" cy="15718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54"/>
          <p:cNvGrpSpPr/>
          <p:nvPr/>
        </p:nvGrpSpPr>
        <p:grpSpPr>
          <a:xfrm>
            <a:off x="2541489" y="6232910"/>
            <a:ext cx="693375" cy="6933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57"/>
          <p:cNvGrpSpPr/>
          <p:nvPr/>
        </p:nvGrpSpPr>
        <p:grpSpPr>
          <a:xfrm>
            <a:off x="328060" y="6253260"/>
            <a:ext cx="422372" cy="4223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60"/>
          <p:cNvGrpSpPr/>
          <p:nvPr/>
        </p:nvGrpSpPr>
        <p:grpSpPr>
          <a:xfrm>
            <a:off x="1311101" y="6590198"/>
            <a:ext cx="211185" cy="2111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71"/>
          <p:cNvGrpSpPr/>
          <p:nvPr/>
        </p:nvGrpSpPr>
        <p:grpSpPr>
          <a:xfrm>
            <a:off x="4495800" y="1194490"/>
            <a:ext cx="2845067" cy="2859972"/>
            <a:chOff x="610393" y="2729597"/>
            <a:chExt cx="1380853" cy="1388087"/>
          </a:xfrm>
        </p:grpSpPr>
        <p:grpSp>
          <p:nvGrpSpPr>
            <p:cNvPr id="15" name="组合 72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75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10393" y="2828190"/>
              <a:ext cx="948647" cy="42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65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506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2" name="Rectangle 4"/>
          <p:cNvSpPr txBox="1">
            <a:spLocks noChangeArrowheads="1"/>
          </p:cNvSpPr>
          <p:nvPr/>
        </p:nvSpPr>
        <p:spPr bwMode="auto">
          <a:xfrm>
            <a:off x="3214255" y="3996417"/>
            <a:ext cx="5763490" cy="106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kern="0" dirty="0" smtClean="0">
                <a:latin typeface="+mn-lt"/>
                <a:ea typeface="+mn-ea"/>
                <a:cs typeface="+mn-ea"/>
                <a:sym typeface="+mn-lt"/>
              </a:rPr>
              <a:t>法宝服务</a:t>
            </a:r>
            <a:endParaRPr lang="zh-CN" altLang="en-US" sz="4800" kern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46"/>
          <p:cNvGrpSpPr/>
          <p:nvPr/>
        </p:nvGrpSpPr>
        <p:grpSpPr>
          <a:xfrm>
            <a:off x="5588363" y="2141042"/>
            <a:ext cx="1109795" cy="1084821"/>
            <a:chOff x="5710238" y="3049588"/>
            <a:chExt cx="771526" cy="754062"/>
          </a:xfrm>
          <a:solidFill>
            <a:schemeClr val="accent3">
              <a:lumMod val="75000"/>
            </a:schemeClr>
          </a:solidFill>
        </p:grpSpPr>
        <p:sp>
          <p:nvSpPr>
            <p:cNvPr id="48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249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6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249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6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249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6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249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6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switch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法宝服务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微信公众号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36391" y="1803902"/>
            <a:ext cx="3800454" cy="3800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5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椭圆 5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21191" y="4329755"/>
            <a:ext cx="874813" cy="8748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7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椭圆 7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29552" y="2420859"/>
            <a:ext cx="376404" cy="3764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7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椭圆 7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11783" y="5581604"/>
            <a:ext cx="438063" cy="438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7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椭圆 7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53622" y="1660799"/>
            <a:ext cx="458159" cy="4581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8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椭圆 8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99197" y="5284241"/>
            <a:ext cx="291130" cy="29112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3076033" y="4214818"/>
            <a:ext cx="209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北大法宝微信公众号</a:t>
            </a:r>
            <a:endParaRPr lang="en-US" altLang="zh-CN" sz="16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600" dirty="0" err="1" smtClean="0">
                <a:latin typeface="+mn-lt"/>
                <a:ea typeface="+mn-ea"/>
                <a:cs typeface="+mn-ea"/>
                <a:sym typeface="+mn-lt"/>
              </a:rPr>
              <a:t>chinalawinfo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7096132" y="5471736"/>
            <a:ext cx="4643470" cy="1171974"/>
          </a:xfrm>
          <a:prstGeom prst="rect">
            <a:avLst/>
          </a:prstGeom>
          <a:noFill/>
        </p:spPr>
        <p:txBody>
          <a:bodyPr wrap="square" lIns="87744" tIns="43872" rIns="87744" bIns="43872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 fontAlgn="auto">
              <a:spcBef>
                <a:spcPts val="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600" b="0" kern="0" noProof="1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新法速递、热案聚焦、法学在线、律师实务；</a:t>
            </a:r>
            <a:endParaRPr lang="en-US" altLang="zh-CN" sz="1600" b="0" kern="0" noProof="1" smtClean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spcBef>
                <a:spcPts val="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1600" b="0" kern="0" noProof="1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600" b="0" kern="0" noProof="1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每月最新发布法规、最新实施法规汇总；</a:t>
            </a:r>
            <a:endParaRPr lang="en-US" altLang="zh-CN" sz="1600" b="0" kern="0" noProof="1" smtClean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spcBef>
                <a:spcPts val="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600" b="0" kern="0" noProof="1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无需账号密码，免费享受移动微检索。</a:t>
            </a:r>
            <a:endParaRPr lang="en-US" altLang="zh-CN" sz="1600" b="0" kern="0" noProof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238876" y="1785926"/>
            <a:ext cx="1331324" cy="1331324"/>
            <a:chOff x="5252030" y="2008764"/>
            <a:chExt cx="809336" cy="809336"/>
          </a:xfrm>
        </p:grpSpPr>
        <p:sp>
          <p:nvSpPr>
            <p:cNvPr id="47" name="椭圆 101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椭圆 102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67595" y="2397804"/>
            <a:ext cx="1527874" cy="1527874"/>
            <a:chOff x="5252030" y="2008764"/>
            <a:chExt cx="809336" cy="809336"/>
          </a:xfrm>
        </p:grpSpPr>
        <p:sp>
          <p:nvSpPr>
            <p:cNvPr id="50" name="椭圆 107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椭圆 108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29737" y="4593016"/>
            <a:ext cx="592456" cy="592456"/>
            <a:chOff x="5252030" y="2008764"/>
            <a:chExt cx="809336" cy="809336"/>
          </a:xfrm>
        </p:grpSpPr>
        <p:sp>
          <p:nvSpPr>
            <p:cNvPr id="53" name="椭圆 110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椭圆 111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505121" y="4085950"/>
            <a:ext cx="295683" cy="295683"/>
            <a:chOff x="5252030" y="2008764"/>
            <a:chExt cx="809336" cy="809336"/>
          </a:xfrm>
        </p:grpSpPr>
        <p:sp>
          <p:nvSpPr>
            <p:cNvPr id="60" name="椭圆 113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椭圆 114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264186" y="1971115"/>
            <a:ext cx="295683" cy="295683"/>
            <a:chOff x="5252030" y="2008764"/>
            <a:chExt cx="809336" cy="809336"/>
          </a:xfrm>
        </p:grpSpPr>
        <p:sp>
          <p:nvSpPr>
            <p:cNvPr id="63" name="椭圆 116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椭圆 117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346180" y="5241939"/>
            <a:ext cx="295683" cy="295683"/>
            <a:chOff x="5252030" y="2008764"/>
            <a:chExt cx="809336" cy="809336"/>
          </a:xfrm>
        </p:grpSpPr>
        <p:sp>
          <p:nvSpPr>
            <p:cNvPr id="66" name="椭圆 119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椭圆 120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16785" y="4875782"/>
            <a:ext cx="219832" cy="219832"/>
            <a:chOff x="5252030" y="2008764"/>
            <a:chExt cx="809336" cy="809336"/>
          </a:xfrm>
        </p:grpSpPr>
        <p:sp>
          <p:nvSpPr>
            <p:cNvPr id="69" name="椭圆 122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椭圆 123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503549" y="2723450"/>
            <a:ext cx="592456" cy="592456"/>
            <a:chOff x="5252030" y="2008764"/>
            <a:chExt cx="809336" cy="809336"/>
          </a:xfrm>
        </p:grpSpPr>
        <p:sp>
          <p:nvSpPr>
            <p:cNvPr id="72" name="椭圆 125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椭圆 126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19439" y="3865615"/>
            <a:ext cx="428829" cy="428829"/>
            <a:chOff x="5252030" y="2008764"/>
            <a:chExt cx="809336" cy="809336"/>
          </a:xfrm>
        </p:grpSpPr>
        <p:sp>
          <p:nvSpPr>
            <p:cNvPr id="75" name="椭圆 128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椭圆 129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432455" y="3421588"/>
            <a:ext cx="214414" cy="214414"/>
            <a:chOff x="5252030" y="2008764"/>
            <a:chExt cx="809336" cy="809336"/>
          </a:xfrm>
        </p:grpSpPr>
        <p:sp>
          <p:nvSpPr>
            <p:cNvPr id="78" name="椭圆 131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椭圆 132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3554" name="Picture 2" descr="C:\Users\Jay-Z\Desktop\谢艳伟\推广\各种图片\各种二维码\微信-二维码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56" y="2571744"/>
            <a:ext cx="1543050" cy="1533525"/>
          </a:xfrm>
          <a:prstGeom prst="rect">
            <a:avLst/>
          </a:prstGeom>
          <a:noFill/>
        </p:spPr>
      </p:pic>
      <p:pic>
        <p:nvPicPr>
          <p:cNvPr id="80" name="Picture 3" descr="C:\Users\Jay-Z\Desktop\微信图片_201703201524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12" y="200869"/>
            <a:ext cx="2928958" cy="5085519"/>
          </a:xfrm>
          <a:prstGeom prst="rect">
            <a:avLst/>
          </a:prstGeom>
          <a:noFill/>
        </p:spPr>
      </p:pic>
      <p:sp>
        <p:nvSpPr>
          <p:cNvPr id="81" name="矩形 80"/>
          <p:cNvSpPr/>
          <p:nvPr/>
        </p:nvSpPr>
        <p:spPr bwMode="auto">
          <a:xfrm>
            <a:off x="8167702" y="3714752"/>
            <a:ext cx="785818" cy="1571636"/>
          </a:xfrm>
          <a:prstGeom prst="rect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/>
        </p:spPr>
        <p:txBody>
          <a:bodyPr lIns="68589" tIns="34295" rIns="68589" bIns="34295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glitter pattern="hexagon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法宝服务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邮件订阅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3968467" y="2966474"/>
            <a:ext cx="417091" cy="417310"/>
          </a:xfrm>
          <a:custGeom>
            <a:avLst/>
            <a:gdLst>
              <a:gd name="T0" fmla="*/ 269 w 653"/>
              <a:gd name="T1" fmla="*/ 653 h 653"/>
              <a:gd name="T2" fmla="*/ 269 w 653"/>
              <a:gd name="T3" fmla="*/ 382 h 653"/>
              <a:gd name="T4" fmla="*/ 0 w 653"/>
              <a:gd name="T5" fmla="*/ 382 h 653"/>
              <a:gd name="T6" fmla="*/ 0 w 653"/>
              <a:gd name="T7" fmla="*/ 269 h 653"/>
              <a:gd name="T8" fmla="*/ 269 w 653"/>
              <a:gd name="T9" fmla="*/ 269 h 653"/>
              <a:gd name="T10" fmla="*/ 269 w 653"/>
              <a:gd name="T11" fmla="*/ 0 h 653"/>
              <a:gd name="T12" fmla="*/ 384 w 653"/>
              <a:gd name="T13" fmla="*/ 0 h 653"/>
              <a:gd name="T14" fmla="*/ 384 w 653"/>
              <a:gd name="T15" fmla="*/ 269 h 653"/>
              <a:gd name="T16" fmla="*/ 653 w 653"/>
              <a:gd name="T17" fmla="*/ 269 h 653"/>
              <a:gd name="T18" fmla="*/ 653 w 653"/>
              <a:gd name="T19" fmla="*/ 382 h 653"/>
              <a:gd name="T20" fmla="*/ 384 w 653"/>
              <a:gd name="T21" fmla="*/ 382 h 653"/>
              <a:gd name="T22" fmla="*/ 384 w 653"/>
              <a:gd name="T23" fmla="*/ 653 h 653"/>
              <a:gd name="T24" fmla="*/ 269 w 653"/>
              <a:gd name="T25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653">
                <a:moveTo>
                  <a:pt x="269" y="653"/>
                </a:moveTo>
                <a:lnTo>
                  <a:pt x="269" y="382"/>
                </a:lnTo>
                <a:lnTo>
                  <a:pt x="0" y="382"/>
                </a:lnTo>
                <a:lnTo>
                  <a:pt x="0" y="269"/>
                </a:lnTo>
                <a:lnTo>
                  <a:pt x="269" y="269"/>
                </a:lnTo>
                <a:lnTo>
                  <a:pt x="269" y="0"/>
                </a:lnTo>
                <a:lnTo>
                  <a:pt x="384" y="0"/>
                </a:lnTo>
                <a:lnTo>
                  <a:pt x="384" y="269"/>
                </a:lnTo>
                <a:lnTo>
                  <a:pt x="653" y="269"/>
                </a:lnTo>
                <a:lnTo>
                  <a:pt x="653" y="382"/>
                </a:lnTo>
                <a:lnTo>
                  <a:pt x="384" y="382"/>
                </a:lnTo>
                <a:lnTo>
                  <a:pt x="384" y="653"/>
                </a:lnTo>
                <a:lnTo>
                  <a:pt x="269" y="65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00" tIns="45699" rIns="91400" bIns="45699" numCol="1" anchor="t" anchorCtr="0" compatLnSpc="1"/>
          <a:lstStyle/>
          <a:p>
            <a:endParaRPr lang="zh-CN" altLang="en-US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7624938" y="2966474"/>
            <a:ext cx="417091" cy="417310"/>
          </a:xfrm>
          <a:custGeom>
            <a:avLst/>
            <a:gdLst>
              <a:gd name="T0" fmla="*/ 269 w 653"/>
              <a:gd name="T1" fmla="*/ 653 h 653"/>
              <a:gd name="T2" fmla="*/ 269 w 653"/>
              <a:gd name="T3" fmla="*/ 382 h 653"/>
              <a:gd name="T4" fmla="*/ 0 w 653"/>
              <a:gd name="T5" fmla="*/ 382 h 653"/>
              <a:gd name="T6" fmla="*/ 0 w 653"/>
              <a:gd name="T7" fmla="*/ 269 h 653"/>
              <a:gd name="T8" fmla="*/ 269 w 653"/>
              <a:gd name="T9" fmla="*/ 269 h 653"/>
              <a:gd name="T10" fmla="*/ 269 w 653"/>
              <a:gd name="T11" fmla="*/ 0 h 653"/>
              <a:gd name="T12" fmla="*/ 384 w 653"/>
              <a:gd name="T13" fmla="*/ 0 h 653"/>
              <a:gd name="T14" fmla="*/ 384 w 653"/>
              <a:gd name="T15" fmla="*/ 269 h 653"/>
              <a:gd name="T16" fmla="*/ 653 w 653"/>
              <a:gd name="T17" fmla="*/ 269 h 653"/>
              <a:gd name="T18" fmla="*/ 653 w 653"/>
              <a:gd name="T19" fmla="*/ 382 h 653"/>
              <a:gd name="T20" fmla="*/ 384 w 653"/>
              <a:gd name="T21" fmla="*/ 382 h 653"/>
              <a:gd name="T22" fmla="*/ 384 w 653"/>
              <a:gd name="T23" fmla="*/ 653 h 653"/>
              <a:gd name="T24" fmla="*/ 269 w 653"/>
              <a:gd name="T25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653">
                <a:moveTo>
                  <a:pt x="269" y="653"/>
                </a:moveTo>
                <a:lnTo>
                  <a:pt x="269" y="382"/>
                </a:lnTo>
                <a:lnTo>
                  <a:pt x="0" y="382"/>
                </a:lnTo>
                <a:lnTo>
                  <a:pt x="0" y="269"/>
                </a:lnTo>
                <a:lnTo>
                  <a:pt x="269" y="269"/>
                </a:lnTo>
                <a:lnTo>
                  <a:pt x="269" y="0"/>
                </a:lnTo>
                <a:lnTo>
                  <a:pt x="384" y="0"/>
                </a:lnTo>
                <a:lnTo>
                  <a:pt x="384" y="269"/>
                </a:lnTo>
                <a:lnTo>
                  <a:pt x="653" y="269"/>
                </a:lnTo>
                <a:lnTo>
                  <a:pt x="653" y="382"/>
                </a:lnTo>
                <a:lnTo>
                  <a:pt x="384" y="382"/>
                </a:lnTo>
                <a:lnTo>
                  <a:pt x="384" y="653"/>
                </a:lnTo>
                <a:lnTo>
                  <a:pt x="269" y="65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00" tIns="45699" rIns="91400" bIns="45699" numCol="1" anchor="t" anchorCtr="0" compatLnSpc="1"/>
          <a:lstStyle/>
          <a:p>
            <a:endParaRPr lang="zh-CN" altLang="en-US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84"/>
          <p:cNvSpPr txBox="1">
            <a:spLocks noChangeArrowheads="1"/>
          </p:cNvSpPr>
          <p:nvPr/>
        </p:nvSpPr>
        <p:spPr bwMode="auto">
          <a:xfrm>
            <a:off x="1017568" y="4759007"/>
            <a:ext cx="2747761" cy="208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699" rIns="91400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65" b="0" dirty="0" smtClean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在中央新法规颁布后，我们将在第一时间把整理过的全文以</a:t>
            </a:r>
            <a:r>
              <a:rPr lang="en-US" altLang="zh-CN" sz="1465" b="0" dirty="0" smtClean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465" b="0" dirty="0" smtClean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最新立法</a:t>
            </a:r>
            <a:r>
              <a:rPr lang="en-US" altLang="zh-CN" sz="1465" b="0" dirty="0" smtClean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》 </a:t>
            </a:r>
            <a:r>
              <a:rPr lang="zh-CN" altLang="en-US" sz="1465" b="0" dirty="0" smtClean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邮件形式发送到您指定的邮箱中，以便您“有效关注，及时分享，无形积累”！</a:t>
            </a:r>
            <a:endParaRPr lang="zh-CN" altLang="en-US" sz="1465" b="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84"/>
          <p:cNvSpPr txBox="1">
            <a:spLocks noChangeArrowheads="1"/>
          </p:cNvSpPr>
          <p:nvPr/>
        </p:nvSpPr>
        <p:spPr bwMode="auto">
          <a:xfrm>
            <a:off x="4521687" y="4759007"/>
            <a:ext cx="2747761" cy="189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699" rIns="91400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600" b="0" dirty="0" smtClean="0"/>
              <a:t>Free weekly newsletter with legal news updates and links to the recently translated laws and regulations.</a:t>
            </a:r>
            <a:endParaRPr lang="zh-CN" altLang="en-US" sz="1465" b="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84"/>
          <p:cNvSpPr txBox="1">
            <a:spLocks noChangeArrowheads="1"/>
          </p:cNvSpPr>
          <p:nvPr/>
        </p:nvSpPr>
        <p:spPr bwMode="auto">
          <a:xfrm>
            <a:off x="8310578" y="4643446"/>
            <a:ext cx="2714644" cy="178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699" rIns="91400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65" b="0" dirty="0" smtClean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其内容主要是新出版的法学期刊目录，及时而全面的提供法学期刊更新目录。</a:t>
            </a:r>
            <a:br>
              <a:rPr lang="zh-CN" altLang="en-US" sz="1465" b="0" dirty="0" smtClean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465" b="0" dirty="0" smtClean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发送频率为不定期，即时更新即时发送。</a:t>
            </a:r>
            <a:endParaRPr lang="zh-CN" altLang="en-US" sz="1465" b="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16"/>
          <p:cNvGrpSpPr/>
          <p:nvPr/>
        </p:nvGrpSpPr>
        <p:grpSpPr>
          <a:xfrm>
            <a:off x="1305832" y="2108607"/>
            <a:ext cx="2047815" cy="2318354"/>
            <a:chOff x="979059" y="1658144"/>
            <a:chExt cx="1536335" cy="1739302"/>
          </a:xfrm>
        </p:grpSpPr>
        <p:grpSp>
          <p:nvGrpSpPr>
            <p:cNvPr id="6" name="组合 17"/>
            <p:cNvGrpSpPr/>
            <p:nvPr/>
          </p:nvGrpSpPr>
          <p:grpSpPr>
            <a:xfrm>
              <a:off x="979059" y="1658144"/>
              <a:ext cx="1506022" cy="1739302"/>
              <a:chOff x="4966840" y="32547"/>
              <a:chExt cx="1506022" cy="1739302"/>
            </a:xfrm>
          </p:grpSpPr>
          <p:sp>
            <p:nvSpPr>
              <p:cNvPr id="21" name="Freeform 27"/>
              <p:cNvSpPr/>
              <p:nvPr/>
            </p:nvSpPr>
            <p:spPr bwMode="auto">
              <a:xfrm>
                <a:off x="5120790" y="210344"/>
                <a:ext cx="1198122" cy="1383709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solidFill>
                <a:schemeClr val="accent5">
                  <a:lumMod val="85000"/>
                </a:schemeClr>
              </a:solidFill>
              <a:ln w="28575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152400" dist="762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27"/>
              <p:cNvSpPr/>
              <p:nvPr/>
            </p:nvSpPr>
            <p:spPr bwMode="auto">
              <a:xfrm>
                <a:off x="4966840" y="32547"/>
                <a:ext cx="1506022" cy="1739302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>
                <a:gradFill>
                  <a:gsLst>
                    <a:gs pos="75000">
                      <a:srgbClr val="F0F0F0"/>
                    </a:gs>
                    <a:gs pos="50000">
                      <a:srgbClr val="C8C8C8"/>
                    </a:gs>
                    <a:gs pos="25000">
                      <a:srgbClr val="F0F0F0"/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0"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1452651" y="2036040"/>
              <a:ext cx="558838" cy="467517"/>
            </a:xfrm>
            <a:custGeom>
              <a:avLst/>
              <a:gdLst>
                <a:gd name="T0" fmla="*/ 7 w 262"/>
                <a:gd name="T1" fmla="*/ 219 h 219"/>
                <a:gd name="T2" fmla="*/ 45 w 262"/>
                <a:gd name="T3" fmla="*/ 219 h 219"/>
                <a:gd name="T4" fmla="*/ 46 w 262"/>
                <a:gd name="T5" fmla="*/ 219 h 219"/>
                <a:gd name="T6" fmla="*/ 47 w 262"/>
                <a:gd name="T7" fmla="*/ 219 h 219"/>
                <a:gd name="T8" fmla="*/ 101 w 262"/>
                <a:gd name="T9" fmla="*/ 219 h 219"/>
                <a:gd name="T10" fmla="*/ 102 w 262"/>
                <a:gd name="T11" fmla="*/ 219 h 219"/>
                <a:gd name="T12" fmla="*/ 103 w 262"/>
                <a:gd name="T13" fmla="*/ 219 h 219"/>
                <a:gd name="T14" fmla="*/ 158 w 262"/>
                <a:gd name="T15" fmla="*/ 219 h 219"/>
                <a:gd name="T16" fmla="*/ 159 w 262"/>
                <a:gd name="T17" fmla="*/ 219 h 219"/>
                <a:gd name="T18" fmla="*/ 160 w 262"/>
                <a:gd name="T19" fmla="*/ 219 h 219"/>
                <a:gd name="T20" fmla="*/ 215 w 262"/>
                <a:gd name="T21" fmla="*/ 219 h 219"/>
                <a:gd name="T22" fmla="*/ 216 w 262"/>
                <a:gd name="T23" fmla="*/ 219 h 219"/>
                <a:gd name="T24" fmla="*/ 217 w 262"/>
                <a:gd name="T25" fmla="*/ 219 h 219"/>
                <a:gd name="T26" fmla="*/ 254 w 262"/>
                <a:gd name="T27" fmla="*/ 219 h 219"/>
                <a:gd name="T28" fmla="*/ 262 w 262"/>
                <a:gd name="T29" fmla="*/ 211 h 219"/>
                <a:gd name="T30" fmla="*/ 262 w 262"/>
                <a:gd name="T31" fmla="*/ 202 h 219"/>
                <a:gd name="T32" fmla="*/ 254 w 262"/>
                <a:gd name="T33" fmla="*/ 195 h 219"/>
                <a:gd name="T34" fmla="*/ 238 w 262"/>
                <a:gd name="T35" fmla="*/ 195 h 219"/>
                <a:gd name="T36" fmla="*/ 231 w 262"/>
                <a:gd name="T37" fmla="*/ 179 h 219"/>
                <a:gd name="T38" fmla="*/ 231 w 262"/>
                <a:gd name="T39" fmla="*/ 104 h 219"/>
                <a:gd name="T40" fmla="*/ 255 w 262"/>
                <a:gd name="T41" fmla="*/ 104 h 219"/>
                <a:gd name="T42" fmla="*/ 262 w 262"/>
                <a:gd name="T43" fmla="*/ 96 h 219"/>
                <a:gd name="T44" fmla="*/ 262 w 262"/>
                <a:gd name="T45" fmla="*/ 85 h 219"/>
                <a:gd name="T46" fmla="*/ 256 w 262"/>
                <a:gd name="T47" fmla="*/ 74 h 219"/>
                <a:gd name="T48" fmla="*/ 137 w 262"/>
                <a:gd name="T49" fmla="*/ 2 h 219"/>
                <a:gd name="T50" fmla="*/ 125 w 262"/>
                <a:gd name="T51" fmla="*/ 2 h 219"/>
                <a:gd name="T52" fmla="*/ 6 w 262"/>
                <a:gd name="T53" fmla="*/ 74 h 219"/>
                <a:gd name="T54" fmla="*/ 0 w 262"/>
                <a:gd name="T55" fmla="*/ 85 h 219"/>
                <a:gd name="T56" fmla="*/ 0 w 262"/>
                <a:gd name="T57" fmla="*/ 97 h 219"/>
                <a:gd name="T58" fmla="*/ 7 w 262"/>
                <a:gd name="T59" fmla="*/ 104 h 219"/>
                <a:gd name="T60" fmla="*/ 31 w 262"/>
                <a:gd name="T61" fmla="*/ 104 h 219"/>
                <a:gd name="T62" fmla="*/ 31 w 262"/>
                <a:gd name="T63" fmla="*/ 179 h 219"/>
                <a:gd name="T64" fmla="*/ 24 w 262"/>
                <a:gd name="T65" fmla="*/ 195 h 219"/>
                <a:gd name="T66" fmla="*/ 7 w 262"/>
                <a:gd name="T67" fmla="*/ 195 h 219"/>
                <a:gd name="T68" fmla="*/ 0 w 262"/>
                <a:gd name="T69" fmla="*/ 202 h 219"/>
                <a:gd name="T70" fmla="*/ 0 w 262"/>
                <a:gd name="T71" fmla="*/ 211 h 219"/>
                <a:gd name="T72" fmla="*/ 7 w 262"/>
                <a:gd name="T73" fmla="*/ 219 h 219"/>
                <a:gd name="T74" fmla="*/ 144 w 262"/>
                <a:gd name="T75" fmla="*/ 104 h 219"/>
                <a:gd name="T76" fmla="*/ 144 w 262"/>
                <a:gd name="T77" fmla="*/ 179 h 219"/>
                <a:gd name="T78" fmla="*/ 138 w 262"/>
                <a:gd name="T79" fmla="*/ 195 h 219"/>
                <a:gd name="T80" fmla="*/ 124 w 262"/>
                <a:gd name="T81" fmla="*/ 195 h 219"/>
                <a:gd name="T82" fmla="*/ 117 w 262"/>
                <a:gd name="T83" fmla="*/ 179 h 219"/>
                <a:gd name="T84" fmla="*/ 117 w 262"/>
                <a:gd name="T85" fmla="*/ 104 h 219"/>
                <a:gd name="T86" fmla="*/ 144 w 262"/>
                <a:gd name="T87" fmla="*/ 104 h 219"/>
                <a:gd name="T88" fmla="*/ 201 w 262"/>
                <a:gd name="T89" fmla="*/ 179 h 219"/>
                <a:gd name="T90" fmla="*/ 195 w 262"/>
                <a:gd name="T91" fmla="*/ 195 h 219"/>
                <a:gd name="T92" fmla="*/ 181 w 262"/>
                <a:gd name="T93" fmla="*/ 195 h 219"/>
                <a:gd name="T94" fmla="*/ 174 w 262"/>
                <a:gd name="T95" fmla="*/ 179 h 219"/>
                <a:gd name="T96" fmla="*/ 174 w 262"/>
                <a:gd name="T97" fmla="*/ 104 h 219"/>
                <a:gd name="T98" fmla="*/ 201 w 262"/>
                <a:gd name="T99" fmla="*/ 104 h 219"/>
                <a:gd name="T100" fmla="*/ 201 w 262"/>
                <a:gd name="T101" fmla="*/ 179 h 219"/>
                <a:gd name="T102" fmla="*/ 131 w 262"/>
                <a:gd name="T103" fmla="*/ 32 h 219"/>
                <a:gd name="T104" fmla="*/ 153 w 262"/>
                <a:gd name="T105" fmla="*/ 54 h 219"/>
                <a:gd name="T106" fmla="*/ 131 w 262"/>
                <a:gd name="T107" fmla="*/ 76 h 219"/>
                <a:gd name="T108" fmla="*/ 109 w 262"/>
                <a:gd name="T109" fmla="*/ 54 h 219"/>
                <a:gd name="T110" fmla="*/ 131 w 262"/>
                <a:gd name="T111" fmla="*/ 32 h 219"/>
                <a:gd name="T112" fmla="*/ 87 w 262"/>
                <a:gd name="T113" fmla="*/ 104 h 219"/>
                <a:gd name="T114" fmla="*/ 87 w 262"/>
                <a:gd name="T115" fmla="*/ 179 h 219"/>
                <a:gd name="T116" fmla="*/ 81 w 262"/>
                <a:gd name="T117" fmla="*/ 195 h 219"/>
                <a:gd name="T118" fmla="*/ 68 w 262"/>
                <a:gd name="T119" fmla="*/ 195 h 219"/>
                <a:gd name="T120" fmla="*/ 61 w 262"/>
                <a:gd name="T121" fmla="*/ 179 h 219"/>
                <a:gd name="T122" fmla="*/ 61 w 262"/>
                <a:gd name="T123" fmla="*/ 104 h 219"/>
                <a:gd name="T124" fmla="*/ 87 w 262"/>
                <a:gd name="T125" fmla="*/ 10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" h="219">
                  <a:moveTo>
                    <a:pt x="7" y="219"/>
                  </a:move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6" y="219"/>
                    <a:pt x="46" y="219"/>
                  </a:cubicBezTo>
                  <a:cubicBezTo>
                    <a:pt x="46" y="219"/>
                    <a:pt x="47" y="219"/>
                    <a:pt x="47" y="219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02" y="219"/>
                    <a:pt x="102" y="219"/>
                    <a:pt x="102" y="219"/>
                  </a:cubicBezTo>
                  <a:cubicBezTo>
                    <a:pt x="103" y="219"/>
                    <a:pt x="103" y="219"/>
                    <a:pt x="103" y="219"/>
                  </a:cubicBezTo>
                  <a:cubicBezTo>
                    <a:pt x="158" y="219"/>
                    <a:pt x="158" y="219"/>
                    <a:pt x="158" y="219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16" y="219"/>
                    <a:pt x="216" y="219"/>
                    <a:pt x="216" y="219"/>
                  </a:cubicBezTo>
                  <a:cubicBezTo>
                    <a:pt x="217" y="219"/>
                    <a:pt x="217" y="219"/>
                    <a:pt x="217" y="219"/>
                  </a:cubicBezTo>
                  <a:cubicBezTo>
                    <a:pt x="254" y="219"/>
                    <a:pt x="254" y="219"/>
                    <a:pt x="254" y="219"/>
                  </a:cubicBezTo>
                  <a:cubicBezTo>
                    <a:pt x="258" y="219"/>
                    <a:pt x="262" y="215"/>
                    <a:pt x="262" y="211"/>
                  </a:cubicBezTo>
                  <a:cubicBezTo>
                    <a:pt x="262" y="202"/>
                    <a:pt x="262" y="202"/>
                    <a:pt x="262" y="202"/>
                  </a:cubicBezTo>
                  <a:cubicBezTo>
                    <a:pt x="262" y="198"/>
                    <a:pt x="258" y="195"/>
                    <a:pt x="254" y="195"/>
                  </a:cubicBezTo>
                  <a:cubicBezTo>
                    <a:pt x="238" y="195"/>
                    <a:pt x="238" y="195"/>
                    <a:pt x="238" y="195"/>
                  </a:cubicBezTo>
                  <a:cubicBezTo>
                    <a:pt x="238" y="189"/>
                    <a:pt x="235" y="183"/>
                    <a:pt x="231" y="179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9" y="104"/>
                    <a:pt x="262" y="100"/>
                    <a:pt x="262" y="96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2" y="81"/>
                    <a:pt x="259" y="76"/>
                    <a:pt x="256" y="74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4" y="0"/>
                    <a:pt x="128" y="0"/>
                    <a:pt x="125" y="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3" y="76"/>
                    <a:pt x="0" y="81"/>
                    <a:pt x="0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1"/>
                    <a:pt x="3" y="104"/>
                    <a:pt x="7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27" y="183"/>
                    <a:pt x="24" y="189"/>
                    <a:pt x="24" y="195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3" y="195"/>
                    <a:pt x="0" y="198"/>
                    <a:pt x="0" y="202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5"/>
                    <a:pt x="3" y="219"/>
                    <a:pt x="7" y="219"/>
                  </a:cubicBezTo>
                  <a:close/>
                  <a:moveTo>
                    <a:pt x="144" y="104"/>
                  </a:moveTo>
                  <a:cubicBezTo>
                    <a:pt x="144" y="179"/>
                    <a:pt x="144" y="179"/>
                    <a:pt x="144" y="179"/>
                  </a:cubicBezTo>
                  <a:cubicBezTo>
                    <a:pt x="140" y="183"/>
                    <a:pt x="138" y="189"/>
                    <a:pt x="138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4" y="189"/>
                    <a:pt x="122" y="183"/>
                    <a:pt x="117" y="179"/>
                  </a:cubicBezTo>
                  <a:cubicBezTo>
                    <a:pt x="117" y="104"/>
                    <a:pt x="117" y="104"/>
                    <a:pt x="117" y="104"/>
                  </a:cubicBezTo>
                  <a:lnTo>
                    <a:pt x="144" y="104"/>
                  </a:lnTo>
                  <a:close/>
                  <a:moveTo>
                    <a:pt x="201" y="179"/>
                  </a:moveTo>
                  <a:cubicBezTo>
                    <a:pt x="197" y="183"/>
                    <a:pt x="195" y="189"/>
                    <a:pt x="195" y="195"/>
                  </a:cubicBezTo>
                  <a:cubicBezTo>
                    <a:pt x="181" y="195"/>
                    <a:pt x="181" y="195"/>
                    <a:pt x="181" y="195"/>
                  </a:cubicBezTo>
                  <a:cubicBezTo>
                    <a:pt x="181" y="189"/>
                    <a:pt x="178" y="183"/>
                    <a:pt x="174" y="179"/>
                  </a:cubicBezTo>
                  <a:cubicBezTo>
                    <a:pt x="174" y="104"/>
                    <a:pt x="174" y="104"/>
                    <a:pt x="174" y="104"/>
                  </a:cubicBezTo>
                  <a:cubicBezTo>
                    <a:pt x="201" y="104"/>
                    <a:pt x="201" y="104"/>
                    <a:pt x="201" y="104"/>
                  </a:cubicBezTo>
                  <a:lnTo>
                    <a:pt x="201" y="179"/>
                  </a:lnTo>
                  <a:close/>
                  <a:moveTo>
                    <a:pt x="131" y="32"/>
                  </a:moveTo>
                  <a:cubicBezTo>
                    <a:pt x="143" y="32"/>
                    <a:pt x="153" y="42"/>
                    <a:pt x="153" y="54"/>
                  </a:cubicBezTo>
                  <a:cubicBezTo>
                    <a:pt x="153" y="66"/>
                    <a:pt x="143" y="76"/>
                    <a:pt x="131" y="76"/>
                  </a:cubicBezTo>
                  <a:cubicBezTo>
                    <a:pt x="119" y="76"/>
                    <a:pt x="109" y="66"/>
                    <a:pt x="109" y="54"/>
                  </a:cubicBezTo>
                  <a:cubicBezTo>
                    <a:pt x="109" y="42"/>
                    <a:pt x="119" y="32"/>
                    <a:pt x="131" y="32"/>
                  </a:cubicBezTo>
                  <a:close/>
                  <a:moveTo>
                    <a:pt x="87" y="104"/>
                  </a:moveTo>
                  <a:cubicBezTo>
                    <a:pt x="87" y="179"/>
                    <a:pt x="87" y="179"/>
                    <a:pt x="87" y="179"/>
                  </a:cubicBezTo>
                  <a:cubicBezTo>
                    <a:pt x="83" y="183"/>
                    <a:pt x="81" y="189"/>
                    <a:pt x="81" y="195"/>
                  </a:cubicBezTo>
                  <a:cubicBezTo>
                    <a:pt x="68" y="195"/>
                    <a:pt x="68" y="195"/>
                    <a:pt x="68" y="195"/>
                  </a:cubicBezTo>
                  <a:cubicBezTo>
                    <a:pt x="68" y="189"/>
                    <a:pt x="65" y="183"/>
                    <a:pt x="61" y="179"/>
                  </a:cubicBezTo>
                  <a:cubicBezTo>
                    <a:pt x="61" y="104"/>
                    <a:pt x="61" y="104"/>
                    <a:pt x="61" y="104"/>
                  </a:cubicBezTo>
                  <a:lnTo>
                    <a:pt x="87" y="1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179" tIns="45590" rIns="91179" bIns="4559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66"/>
            <p:cNvSpPr txBox="1"/>
            <p:nvPr/>
          </p:nvSpPr>
          <p:spPr>
            <a:xfrm>
              <a:off x="1012631" y="2572544"/>
              <a:ext cx="1502763" cy="300047"/>
            </a:xfrm>
            <a:prstGeom prst="rect">
              <a:avLst/>
            </a:prstGeom>
            <a:noFill/>
          </p:spPr>
          <p:txBody>
            <a:bodyPr wrap="square" lIns="91400" tIns="45699" rIns="91400" bIns="45699" rtlCol="0">
              <a:spAutoFit/>
            </a:bodyPr>
            <a:lstStyle/>
            <a:p>
              <a:pPr algn="ctr"/>
              <a:r>
                <a:rPr lang="zh-CN" altLang="en-US" sz="20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最新立法</a:t>
              </a:r>
              <a:endParaRPr lang="zh-CN" altLang="en-US" sz="2000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22"/>
          <p:cNvGrpSpPr/>
          <p:nvPr/>
        </p:nvGrpSpPr>
        <p:grpSpPr>
          <a:xfrm>
            <a:off x="4799571" y="2108607"/>
            <a:ext cx="2007410" cy="2318354"/>
            <a:chOff x="3600172" y="1658144"/>
            <a:chExt cx="1506022" cy="1739302"/>
          </a:xfrm>
        </p:grpSpPr>
        <p:grpSp>
          <p:nvGrpSpPr>
            <p:cNvPr id="8" name="组合 23"/>
            <p:cNvGrpSpPr/>
            <p:nvPr/>
          </p:nvGrpSpPr>
          <p:grpSpPr>
            <a:xfrm>
              <a:off x="3600172" y="1658144"/>
              <a:ext cx="1506022" cy="1739302"/>
              <a:chOff x="4966840" y="32547"/>
              <a:chExt cx="1506022" cy="1739302"/>
            </a:xfrm>
          </p:grpSpPr>
          <p:sp>
            <p:nvSpPr>
              <p:cNvPr id="40" name="Freeform 27"/>
              <p:cNvSpPr/>
              <p:nvPr/>
            </p:nvSpPr>
            <p:spPr bwMode="auto">
              <a:xfrm>
                <a:off x="5120790" y="210344"/>
                <a:ext cx="1198122" cy="1383709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solidFill>
                <a:schemeClr val="accent5">
                  <a:lumMod val="85000"/>
                </a:schemeClr>
              </a:solidFill>
              <a:ln w="28575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152400" dist="762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4966840" y="32547"/>
                <a:ext cx="1506022" cy="1739302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>
                <a:gradFill>
                  <a:gsLst>
                    <a:gs pos="75000">
                      <a:srgbClr val="F0F0F0"/>
                    </a:gs>
                    <a:gs pos="50000">
                      <a:srgbClr val="C8C8C8"/>
                    </a:gs>
                    <a:gs pos="25000">
                      <a:srgbClr val="F0F0F0"/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0"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24"/>
            <p:cNvGrpSpPr/>
            <p:nvPr/>
          </p:nvGrpSpPr>
          <p:grpSpPr>
            <a:xfrm>
              <a:off x="4145748" y="1998552"/>
              <a:ext cx="488242" cy="581205"/>
              <a:chOff x="5772150" y="3038475"/>
              <a:chExt cx="650876" cy="774701"/>
            </a:xfrm>
            <a:solidFill>
              <a:srgbClr val="C00000"/>
            </a:solidFill>
          </p:grpSpPr>
          <p:sp>
            <p:nvSpPr>
              <p:cNvPr id="27" name="Freeform 113"/>
              <p:cNvSpPr/>
              <p:nvPr/>
            </p:nvSpPr>
            <p:spPr bwMode="auto">
              <a:xfrm>
                <a:off x="6243638" y="3551238"/>
                <a:ext cx="79375" cy="261938"/>
              </a:xfrm>
              <a:custGeom>
                <a:avLst/>
                <a:gdLst>
                  <a:gd name="T0" fmla="*/ 0 w 21"/>
                  <a:gd name="T1" fmla="*/ 0 h 69"/>
                  <a:gd name="T2" fmla="*/ 2 w 21"/>
                  <a:gd name="T3" fmla="*/ 69 h 69"/>
                  <a:gd name="T4" fmla="*/ 20 w 21"/>
                  <a:gd name="T5" fmla="*/ 69 h 69"/>
                  <a:gd name="T6" fmla="*/ 20 w 21"/>
                  <a:gd name="T7" fmla="*/ 0 h 69"/>
                  <a:gd name="T8" fmla="*/ 0 w 2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9">
                    <a:moveTo>
                      <a:pt x="0" y="0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1" y="46"/>
                      <a:pt x="20" y="0"/>
                      <a:pt x="20" y="0"/>
                    </a:cubicBezTo>
                    <a:cubicBezTo>
                      <a:pt x="20" y="0"/>
                      <a:pt x="7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114"/>
              <p:cNvSpPr/>
              <p:nvPr/>
            </p:nvSpPr>
            <p:spPr bwMode="auto">
              <a:xfrm>
                <a:off x="6159500" y="3551238"/>
                <a:ext cx="79375" cy="261938"/>
              </a:xfrm>
              <a:custGeom>
                <a:avLst/>
                <a:gdLst>
                  <a:gd name="T0" fmla="*/ 0 w 21"/>
                  <a:gd name="T1" fmla="*/ 0 h 69"/>
                  <a:gd name="T2" fmla="*/ 2 w 21"/>
                  <a:gd name="T3" fmla="*/ 69 h 69"/>
                  <a:gd name="T4" fmla="*/ 20 w 21"/>
                  <a:gd name="T5" fmla="*/ 69 h 69"/>
                  <a:gd name="T6" fmla="*/ 20 w 21"/>
                  <a:gd name="T7" fmla="*/ 0 h 69"/>
                  <a:gd name="T8" fmla="*/ 0 w 2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9">
                    <a:moveTo>
                      <a:pt x="0" y="0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1" y="46"/>
                      <a:pt x="20" y="0"/>
                      <a:pt x="20" y="0"/>
                    </a:cubicBezTo>
                    <a:cubicBezTo>
                      <a:pt x="20" y="0"/>
                      <a:pt x="7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Oval 115"/>
              <p:cNvSpPr>
                <a:spLocks noChangeArrowheads="1"/>
              </p:cNvSpPr>
              <p:nvPr/>
            </p:nvSpPr>
            <p:spPr bwMode="auto">
              <a:xfrm>
                <a:off x="6189663" y="3167063"/>
                <a:ext cx="100013" cy="122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 116"/>
              <p:cNvSpPr/>
              <p:nvPr/>
            </p:nvSpPr>
            <p:spPr bwMode="auto">
              <a:xfrm>
                <a:off x="6224588" y="3300413"/>
                <a:ext cx="30163" cy="33338"/>
              </a:xfrm>
              <a:custGeom>
                <a:avLst/>
                <a:gdLst>
                  <a:gd name="T0" fmla="*/ 2 w 19"/>
                  <a:gd name="T1" fmla="*/ 0 h 21"/>
                  <a:gd name="T2" fmla="*/ 0 w 19"/>
                  <a:gd name="T3" fmla="*/ 14 h 21"/>
                  <a:gd name="T4" fmla="*/ 9 w 19"/>
                  <a:gd name="T5" fmla="*/ 21 h 21"/>
                  <a:gd name="T6" fmla="*/ 19 w 19"/>
                  <a:gd name="T7" fmla="*/ 14 h 21"/>
                  <a:gd name="T8" fmla="*/ 17 w 19"/>
                  <a:gd name="T9" fmla="*/ 0 h 21"/>
                  <a:gd name="T10" fmla="*/ 2 w 19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2" y="0"/>
                    </a:moveTo>
                    <a:lnTo>
                      <a:pt x="0" y="14"/>
                    </a:lnTo>
                    <a:lnTo>
                      <a:pt x="9" y="21"/>
                    </a:lnTo>
                    <a:lnTo>
                      <a:pt x="19" y="14"/>
                    </a:lnTo>
                    <a:lnTo>
                      <a:pt x="17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 117"/>
              <p:cNvSpPr/>
              <p:nvPr/>
            </p:nvSpPr>
            <p:spPr bwMode="auto">
              <a:xfrm>
                <a:off x="6219825" y="3322638"/>
                <a:ext cx="38100" cy="155575"/>
              </a:xfrm>
              <a:custGeom>
                <a:avLst/>
                <a:gdLst>
                  <a:gd name="T0" fmla="*/ 5 w 24"/>
                  <a:gd name="T1" fmla="*/ 0 h 98"/>
                  <a:gd name="T2" fmla="*/ 0 w 24"/>
                  <a:gd name="T3" fmla="*/ 89 h 98"/>
                  <a:gd name="T4" fmla="*/ 12 w 24"/>
                  <a:gd name="T5" fmla="*/ 98 h 98"/>
                  <a:gd name="T6" fmla="*/ 24 w 24"/>
                  <a:gd name="T7" fmla="*/ 89 h 98"/>
                  <a:gd name="T8" fmla="*/ 20 w 24"/>
                  <a:gd name="T9" fmla="*/ 0 h 98"/>
                  <a:gd name="T10" fmla="*/ 5 w 24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8">
                    <a:moveTo>
                      <a:pt x="5" y="0"/>
                    </a:moveTo>
                    <a:lnTo>
                      <a:pt x="0" y="89"/>
                    </a:lnTo>
                    <a:lnTo>
                      <a:pt x="12" y="98"/>
                    </a:lnTo>
                    <a:lnTo>
                      <a:pt x="24" y="89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118"/>
              <p:cNvSpPr>
                <a:spLocks noEditPoints="1"/>
              </p:cNvSpPr>
              <p:nvPr/>
            </p:nvSpPr>
            <p:spPr bwMode="auto">
              <a:xfrm>
                <a:off x="6078538" y="3235325"/>
                <a:ext cx="344488" cy="338138"/>
              </a:xfrm>
              <a:custGeom>
                <a:avLst/>
                <a:gdLst>
                  <a:gd name="T0" fmla="*/ 88 w 90"/>
                  <a:gd name="T1" fmla="*/ 46 h 89"/>
                  <a:gd name="T2" fmla="*/ 88 w 90"/>
                  <a:gd name="T3" fmla="*/ 45 h 89"/>
                  <a:gd name="T4" fmla="*/ 66 w 90"/>
                  <a:gd name="T5" fmla="*/ 21 h 89"/>
                  <a:gd name="T6" fmla="*/ 60 w 90"/>
                  <a:gd name="T7" fmla="*/ 19 h 89"/>
                  <a:gd name="T8" fmla="*/ 54 w 90"/>
                  <a:gd name="T9" fmla="*/ 18 h 89"/>
                  <a:gd name="T10" fmla="*/ 59 w 90"/>
                  <a:gd name="T11" fmla="*/ 22 h 89"/>
                  <a:gd name="T12" fmla="*/ 52 w 90"/>
                  <a:gd name="T13" fmla="*/ 25 h 89"/>
                  <a:gd name="T14" fmla="*/ 55 w 90"/>
                  <a:gd name="T15" fmla="*/ 30 h 89"/>
                  <a:gd name="T16" fmla="*/ 42 w 90"/>
                  <a:gd name="T17" fmla="*/ 59 h 89"/>
                  <a:gd name="T18" fmla="*/ 42 w 90"/>
                  <a:gd name="T19" fmla="*/ 60 h 89"/>
                  <a:gd name="T20" fmla="*/ 42 w 90"/>
                  <a:gd name="T21" fmla="*/ 60 h 89"/>
                  <a:gd name="T22" fmla="*/ 42 w 90"/>
                  <a:gd name="T23" fmla="*/ 60 h 89"/>
                  <a:gd name="T24" fmla="*/ 42 w 90"/>
                  <a:gd name="T25" fmla="*/ 59 h 89"/>
                  <a:gd name="T26" fmla="*/ 29 w 90"/>
                  <a:gd name="T27" fmla="*/ 30 h 89"/>
                  <a:gd name="T28" fmla="*/ 32 w 90"/>
                  <a:gd name="T29" fmla="*/ 25 h 89"/>
                  <a:gd name="T30" fmla="*/ 25 w 90"/>
                  <a:gd name="T31" fmla="*/ 22 h 89"/>
                  <a:gd name="T32" fmla="*/ 31 w 90"/>
                  <a:gd name="T33" fmla="*/ 17 h 89"/>
                  <a:gd name="T34" fmla="*/ 31 w 90"/>
                  <a:gd name="T35" fmla="*/ 17 h 89"/>
                  <a:gd name="T36" fmla="*/ 14 w 90"/>
                  <a:gd name="T37" fmla="*/ 10 h 89"/>
                  <a:gd name="T38" fmla="*/ 2 w 90"/>
                  <a:gd name="T39" fmla="*/ 0 h 89"/>
                  <a:gd name="T40" fmla="*/ 0 w 90"/>
                  <a:gd name="T41" fmla="*/ 21 h 89"/>
                  <a:gd name="T42" fmla="*/ 4 w 90"/>
                  <a:gd name="T43" fmla="*/ 23 h 89"/>
                  <a:gd name="T44" fmla="*/ 21 w 90"/>
                  <a:gd name="T45" fmla="*/ 29 h 89"/>
                  <a:gd name="T46" fmla="*/ 19 w 90"/>
                  <a:gd name="T47" fmla="*/ 88 h 89"/>
                  <a:gd name="T48" fmla="*/ 19 w 90"/>
                  <a:gd name="T49" fmla="*/ 89 h 89"/>
                  <a:gd name="T50" fmla="*/ 65 w 90"/>
                  <a:gd name="T51" fmla="*/ 89 h 89"/>
                  <a:gd name="T52" fmla="*/ 65 w 90"/>
                  <a:gd name="T53" fmla="*/ 88 h 89"/>
                  <a:gd name="T54" fmla="*/ 65 w 90"/>
                  <a:gd name="T55" fmla="*/ 79 h 89"/>
                  <a:gd name="T56" fmla="*/ 75 w 90"/>
                  <a:gd name="T57" fmla="*/ 84 h 89"/>
                  <a:gd name="T58" fmla="*/ 82 w 90"/>
                  <a:gd name="T59" fmla="*/ 70 h 89"/>
                  <a:gd name="T60" fmla="*/ 86 w 90"/>
                  <a:gd name="T61" fmla="*/ 62 h 89"/>
                  <a:gd name="T62" fmla="*/ 88 w 90"/>
                  <a:gd name="T63" fmla="*/ 59 h 89"/>
                  <a:gd name="T64" fmla="*/ 89 w 90"/>
                  <a:gd name="T65" fmla="*/ 57 h 89"/>
                  <a:gd name="T66" fmla="*/ 89 w 90"/>
                  <a:gd name="T67" fmla="*/ 56 h 89"/>
                  <a:gd name="T68" fmla="*/ 90 w 90"/>
                  <a:gd name="T69" fmla="*/ 55 h 89"/>
                  <a:gd name="T70" fmla="*/ 90 w 90"/>
                  <a:gd name="T71" fmla="*/ 55 h 89"/>
                  <a:gd name="T72" fmla="*/ 88 w 90"/>
                  <a:gd name="T73" fmla="*/ 46 h 89"/>
                  <a:gd name="T74" fmla="*/ 71 w 90"/>
                  <a:gd name="T75" fmla="*/ 54 h 89"/>
                  <a:gd name="T76" fmla="*/ 67 w 90"/>
                  <a:gd name="T77" fmla="*/ 61 h 89"/>
                  <a:gd name="T78" fmla="*/ 64 w 90"/>
                  <a:gd name="T79" fmla="*/ 65 h 89"/>
                  <a:gd name="T80" fmla="*/ 64 w 90"/>
                  <a:gd name="T81" fmla="*/ 42 h 89"/>
                  <a:gd name="T82" fmla="*/ 72 w 90"/>
                  <a:gd name="T83" fmla="*/ 52 h 89"/>
                  <a:gd name="T84" fmla="*/ 71 w 90"/>
                  <a:gd name="T85" fmla="*/ 5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" h="89">
                    <a:moveTo>
                      <a:pt x="88" y="46"/>
                    </a:moveTo>
                    <a:cubicBezTo>
                      <a:pt x="88" y="45"/>
                      <a:pt x="88" y="45"/>
                      <a:pt x="88" y="45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4" y="20"/>
                      <a:pt x="62" y="19"/>
                      <a:pt x="60" y="19"/>
                    </a:cubicBezTo>
                    <a:cubicBezTo>
                      <a:pt x="60" y="19"/>
                      <a:pt x="56" y="18"/>
                      <a:pt x="54" y="18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4" y="14"/>
                      <a:pt x="17" y="11"/>
                      <a:pt x="14" y="1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11" y="26"/>
                      <a:pt x="16" y="28"/>
                      <a:pt x="21" y="29"/>
                    </a:cubicBezTo>
                    <a:cubicBezTo>
                      <a:pt x="20" y="49"/>
                      <a:pt x="19" y="69"/>
                      <a:pt x="19" y="88"/>
                    </a:cubicBezTo>
                    <a:cubicBezTo>
                      <a:pt x="19" y="88"/>
                      <a:pt x="19" y="89"/>
                      <a:pt x="19" y="89"/>
                    </a:cubicBezTo>
                    <a:cubicBezTo>
                      <a:pt x="34" y="89"/>
                      <a:pt x="50" y="89"/>
                      <a:pt x="65" y="89"/>
                    </a:cubicBezTo>
                    <a:cubicBezTo>
                      <a:pt x="65" y="89"/>
                      <a:pt x="65" y="88"/>
                      <a:pt x="65" y="88"/>
                    </a:cubicBezTo>
                    <a:cubicBezTo>
                      <a:pt x="65" y="85"/>
                      <a:pt x="65" y="82"/>
                      <a:pt x="65" y="79"/>
                    </a:cubicBezTo>
                    <a:cubicBezTo>
                      <a:pt x="68" y="81"/>
                      <a:pt x="71" y="83"/>
                      <a:pt x="75" y="84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6" y="62"/>
                      <a:pt x="86" y="62"/>
                      <a:pt x="86" y="62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89" y="51"/>
                      <a:pt x="88" y="46"/>
                      <a:pt x="88" y="46"/>
                    </a:cubicBezTo>
                    <a:close/>
                    <a:moveTo>
                      <a:pt x="71" y="54"/>
                    </a:moveTo>
                    <a:cubicBezTo>
                      <a:pt x="67" y="61"/>
                      <a:pt x="67" y="61"/>
                      <a:pt x="67" y="61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57"/>
                      <a:pt x="64" y="50"/>
                      <a:pt x="64" y="42"/>
                    </a:cubicBezTo>
                    <a:cubicBezTo>
                      <a:pt x="72" y="52"/>
                      <a:pt x="72" y="52"/>
                      <a:pt x="72" y="52"/>
                    </a:cubicBezTo>
                    <a:lnTo>
                      <a:pt x="7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119"/>
              <p:cNvSpPr>
                <a:spLocks noEditPoints="1"/>
              </p:cNvSpPr>
              <p:nvPr/>
            </p:nvSpPr>
            <p:spPr bwMode="auto">
              <a:xfrm>
                <a:off x="5772150" y="3038475"/>
                <a:ext cx="349250" cy="611188"/>
              </a:xfrm>
              <a:custGeom>
                <a:avLst/>
                <a:gdLst>
                  <a:gd name="T0" fmla="*/ 79 w 91"/>
                  <a:gd name="T1" fmla="*/ 6 h 161"/>
                  <a:gd name="T2" fmla="*/ 25 w 91"/>
                  <a:gd name="T3" fmla="*/ 1 h 161"/>
                  <a:gd name="T4" fmla="*/ 12 w 91"/>
                  <a:gd name="T5" fmla="*/ 12 h 161"/>
                  <a:gd name="T6" fmla="*/ 0 w 91"/>
                  <a:gd name="T7" fmla="*/ 142 h 161"/>
                  <a:gd name="T8" fmla="*/ 11 w 91"/>
                  <a:gd name="T9" fmla="*/ 155 h 161"/>
                  <a:gd name="T10" fmla="*/ 66 w 91"/>
                  <a:gd name="T11" fmla="*/ 160 h 161"/>
                  <a:gd name="T12" fmla="*/ 79 w 91"/>
                  <a:gd name="T13" fmla="*/ 149 h 161"/>
                  <a:gd name="T14" fmla="*/ 90 w 91"/>
                  <a:gd name="T15" fmla="*/ 19 h 161"/>
                  <a:gd name="T16" fmla="*/ 79 w 91"/>
                  <a:gd name="T17" fmla="*/ 6 h 161"/>
                  <a:gd name="T18" fmla="*/ 41 w 91"/>
                  <a:gd name="T19" fmla="*/ 11 h 161"/>
                  <a:gd name="T20" fmla="*/ 62 w 91"/>
                  <a:gd name="T21" fmla="*/ 13 h 161"/>
                  <a:gd name="T22" fmla="*/ 63 w 91"/>
                  <a:gd name="T23" fmla="*/ 15 h 161"/>
                  <a:gd name="T24" fmla="*/ 61 w 91"/>
                  <a:gd name="T25" fmla="*/ 16 h 161"/>
                  <a:gd name="T26" fmla="*/ 41 w 91"/>
                  <a:gd name="T27" fmla="*/ 14 h 161"/>
                  <a:gd name="T28" fmla="*/ 40 w 91"/>
                  <a:gd name="T29" fmla="*/ 13 h 161"/>
                  <a:gd name="T30" fmla="*/ 41 w 91"/>
                  <a:gd name="T31" fmla="*/ 11 h 161"/>
                  <a:gd name="T32" fmla="*/ 39 w 91"/>
                  <a:gd name="T33" fmla="*/ 149 h 161"/>
                  <a:gd name="T34" fmla="*/ 33 w 91"/>
                  <a:gd name="T35" fmla="*/ 141 h 161"/>
                  <a:gd name="T36" fmla="*/ 40 w 91"/>
                  <a:gd name="T37" fmla="*/ 135 h 161"/>
                  <a:gd name="T38" fmla="*/ 47 w 91"/>
                  <a:gd name="T39" fmla="*/ 143 h 161"/>
                  <a:gd name="T40" fmla="*/ 39 w 91"/>
                  <a:gd name="T41" fmla="*/ 149 h 161"/>
                  <a:gd name="T42" fmla="*/ 73 w 91"/>
                  <a:gd name="T43" fmla="*/ 126 h 161"/>
                  <a:gd name="T44" fmla="*/ 10 w 91"/>
                  <a:gd name="T45" fmla="*/ 120 h 161"/>
                  <a:gd name="T46" fmla="*/ 19 w 91"/>
                  <a:gd name="T47" fmla="*/ 29 h 161"/>
                  <a:gd name="T48" fmla="*/ 81 w 91"/>
                  <a:gd name="T49" fmla="*/ 34 h 161"/>
                  <a:gd name="T50" fmla="*/ 73 w 91"/>
                  <a:gd name="T51" fmla="*/ 12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61">
                    <a:moveTo>
                      <a:pt x="79" y="6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18" y="0"/>
                      <a:pt x="13" y="5"/>
                      <a:pt x="12" y="1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9"/>
                      <a:pt x="5" y="155"/>
                      <a:pt x="11" y="155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72" y="161"/>
                      <a:pt x="78" y="156"/>
                      <a:pt x="79" y="14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1" y="12"/>
                      <a:pt x="86" y="7"/>
                      <a:pt x="79" y="6"/>
                    </a:cubicBezTo>
                    <a:close/>
                    <a:moveTo>
                      <a:pt x="41" y="11"/>
                    </a:move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3"/>
                      <a:pt x="63" y="14"/>
                      <a:pt x="63" y="15"/>
                    </a:cubicBezTo>
                    <a:cubicBezTo>
                      <a:pt x="63" y="16"/>
                      <a:pt x="62" y="16"/>
                      <a:pt x="61" y="1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3"/>
                    </a:cubicBezTo>
                    <a:cubicBezTo>
                      <a:pt x="40" y="12"/>
                      <a:pt x="41" y="11"/>
                      <a:pt x="41" y="11"/>
                    </a:cubicBezTo>
                    <a:close/>
                    <a:moveTo>
                      <a:pt x="39" y="149"/>
                    </a:moveTo>
                    <a:cubicBezTo>
                      <a:pt x="35" y="149"/>
                      <a:pt x="33" y="145"/>
                      <a:pt x="33" y="141"/>
                    </a:cubicBezTo>
                    <a:cubicBezTo>
                      <a:pt x="33" y="138"/>
                      <a:pt x="37" y="135"/>
                      <a:pt x="40" y="135"/>
                    </a:cubicBezTo>
                    <a:cubicBezTo>
                      <a:pt x="44" y="135"/>
                      <a:pt x="47" y="139"/>
                      <a:pt x="47" y="143"/>
                    </a:cubicBezTo>
                    <a:cubicBezTo>
                      <a:pt x="46" y="146"/>
                      <a:pt x="43" y="149"/>
                      <a:pt x="39" y="149"/>
                    </a:cubicBezTo>
                    <a:close/>
                    <a:moveTo>
                      <a:pt x="73" y="126"/>
                    </a:moveTo>
                    <a:cubicBezTo>
                      <a:pt x="10" y="120"/>
                      <a:pt x="10" y="120"/>
                      <a:pt x="10" y="12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81" y="34"/>
                      <a:pt x="81" y="34"/>
                      <a:pt x="81" y="34"/>
                    </a:cubicBezTo>
                    <a:lnTo>
                      <a:pt x="73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68"/>
            <p:cNvSpPr txBox="1"/>
            <p:nvPr/>
          </p:nvSpPr>
          <p:spPr>
            <a:xfrm>
              <a:off x="3603431" y="2572544"/>
              <a:ext cx="1502763" cy="300047"/>
            </a:xfrm>
            <a:prstGeom prst="rect">
              <a:avLst/>
            </a:prstGeom>
            <a:noFill/>
          </p:spPr>
          <p:txBody>
            <a:bodyPr wrap="square" lIns="91400" tIns="45699" rIns="91400" bIns="45699" rtlCol="0">
              <a:spAutoFit/>
            </a:bodyPr>
            <a:lstStyle/>
            <a:p>
              <a:pPr algn="ctr"/>
              <a:r>
                <a:rPr lang="zh-CN" altLang="en-US" sz="20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英文译本</a:t>
              </a:r>
              <a:endParaRPr lang="zh-CN" altLang="en-US" sz="2000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41"/>
          <p:cNvGrpSpPr/>
          <p:nvPr/>
        </p:nvGrpSpPr>
        <p:grpSpPr>
          <a:xfrm>
            <a:off x="8557611" y="2108607"/>
            <a:ext cx="2007410" cy="2318354"/>
            <a:chOff x="6419572" y="1658144"/>
            <a:chExt cx="1506022" cy="1739302"/>
          </a:xfrm>
        </p:grpSpPr>
        <p:grpSp>
          <p:nvGrpSpPr>
            <p:cNvPr id="11" name="组合 42"/>
            <p:cNvGrpSpPr/>
            <p:nvPr/>
          </p:nvGrpSpPr>
          <p:grpSpPr>
            <a:xfrm>
              <a:off x="6419572" y="1658144"/>
              <a:ext cx="1506022" cy="1739302"/>
              <a:chOff x="4966840" y="32547"/>
              <a:chExt cx="1506022" cy="1739302"/>
            </a:xfrm>
          </p:grpSpPr>
          <p:sp>
            <p:nvSpPr>
              <p:cNvPr id="52" name="Freeform 27"/>
              <p:cNvSpPr/>
              <p:nvPr/>
            </p:nvSpPr>
            <p:spPr bwMode="auto">
              <a:xfrm>
                <a:off x="5120790" y="210344"/>
                <a:ext cx="1198122" cy="1383709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solidFill>
                <a:schemeClr val="accent5">
                  <a:lumMod val="85000"/>
                </a:schemeClr>
              </a:solidFill>
              <a:ln w="28575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152400" dist="762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 27"/>
              <p:cNvSpPr/>
              <p:nvPr/>
            </p:nvSpPr>
            <p:spPr bwMode="auto">
              <a:xfrm>
                <a:off x="4966840" y="32547"/>
                <a:ext cx="1506022" cy="1739302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>
                <a:gradFill>
                  <a:gsLst>
                    <a:gs pos="75000">
                      <a:srgbClr val="F0F0F0"/>
                    </a:gs>
                    <a:gs pos="50000">
                      <a:srgbClr val="C8C8C8"/>
                    </a:gs>
                    <a:gs pos="25000">
                      <a:srgbClr val="F0F0F0"/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0"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6872805" y="2070141"/>
              <a:ext cx="570494" cy="465447"/>
              <a:chOff x="3479800" y="1373188"/>
              <a:chExt cx="5232400" cy="4108451"/>
            </a:xfrm>
            <a:solidFill>
              <a:srgbClr val="C00000"/>
            </a:solidFill>
          </p:grpSpPr>
          <p:sp>
            <p:nvSpPr>
              <p:cNvPr id="46" name="Freeform 179"/>
              <p:cNvSpPr>
                <a:spLocks noEditPoints="1"/>
              </p:cNvSpPr>
              <p:nvPr/>
            </p:nvSpPr>
            <p:spPr bwMode="auto">
              <a:xfrm>
                <a:off x="3844925" y="1373188"/>
                <a:ext cx="4510088" cy="3240088"/>
              </a:xfrm>
              <a:custGeom>
                <a:avLst/>
                <a:gdLst>
                  <a:gd name="T0" fmla="*/ 2841 w 2841"/>
                  <a:gd name="T1" fmla="*/ 0 h 2041"/>
                  <a:gd name="T2" fmla="*/ 2841 w 2841"/>
                  <a:gd name="T3" fmla="*/ 2041 h 2041"/>
                  <a:gd name="T4" fmla="*/ 0 w 2841"/>
                  <a:gd name="T5" fmla="*/ 2041 h 2041"/>
                  <a:gd name="T6" fmla="*/ 0 w 2841"/>
                  <a:gd name="T7" fmla="*/ 0 h 2041"/>
                  <a:gd name="T8" fmla="*/ 2841 w 2841"/>
                  <a:gd name="T9" fmla="*/ 0 h 2041"/>
                  <a:gd name="T10" fmla="*/ 2711 w 2841"/>
                  <a:gd name="T11" fmla="*/ 1762 h 2041"/>
                  <a:gd name="T12" fmla="*/ 2711 w 2841"/>
                  <a:gd name="T13" fmla="*/ 123 h 2041"/>
                  <a:gd name="T14" fmla="*/ 128 w 2841"/>
                  <a:gd name="T15" fmla="*/ 123 h 2041"/>
                  <a:gd name="T16" fmla="*/ 128 w 2841"/>
                  <a:gd name="T17" fmla="*/ 1762 h 2041"/>
                  <a:gd name="T18" fmla="*/ 2711 w 2841"/>
                  <a:gd name="T19" fmla="*/ 1762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1" h="2041">
                    <a:moveTo>
                      <a:pt x="2841" y="0"/>
                    </a:moveTo>
                    <a:lnTo>
                      <a:pt x="2841" y="2041"/>
                    </a:lnTo>
                    <a:lnTo>
                      <a:pt x="0" y="2041"/>
                    </a:lnTo>
                    <a:lnTo>
                      <a:pt x="0" y="0"/>
                    </a:lnTo>
                    <a:lnTo>
                      <a:pt x="2841" y="0"/>
                    </a:lnTo>
                    <a:close/>
                    <a:moveTo>
                      <a:pt x="2711" y="1762"/>
                    </a:moveTo>
                    <a:lnTo>
                      <a:pt x="2711" y="123"/>
                    </a:lnTo>
                    <a:lnTo>
                      <a:pt x="128" y="123"/>
                    </a:lnTo>
                    <a:lnTo>
                      <a:pt x="128" y="1762"/>
                    </a:lnTo>
                    <a:lnTo>
                      <a:pt x="2711" y="17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 180"/>
              <p:cNvSpPr/>
              <p:nvPr/>
            </p:nvSpPr>
            <p:spPr bwMode="auto">
              <a:xfrm>
                <a:off x="4927600" y="3165476"/>
                <a:ext cx="819150" cy="230188"/>
              </a:xfrm>
              <a:custGeom>
                <a:avLst/>
                <a:gdLst>
                  <a:gd name="T0" fmla="*/ 516 w 516"/>
                  <a:gd name="T1" fmla="*/ 145 h 145"/>
                  <a:gd name="T2" fmla="*/ 0 w 516"/>
                  <a:gd name="T3" fmla="*/ 145 h 145"/>
                  <a:gd name="T4" fmla="*/ 0 w 516"/>
                  <a:gd name="T5" fmla="*/ 0 h 145"/>
                  <a:gd name="T6" fmla="*/ 516 w 516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6" h="145">
                    <a:moveTo>
                      <a:pt x="516" y="145"/>
                    </a:moveTo>
                    <a:lnTo>
                      <a:pt x="0" y="145"/>
                    </a:lnTo>
                    <a:lnTo>
                      <a:pt x="0" y="0"/>
                    </a:lnTo>
                    <a:lnTo>
                      <a:pt x="51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 181"/>
              <p:cNvSpPr/>
              <p:nvPr/>
            </p:nvSpPr>
            <p:spPr bwMode="auto">
              <a:xfrm>
                <a:off x="5337175" y="2417763"/>
                <a:ext cx="1927225" cy="1258888"/>
              </a:xfrm>
              <a:custGeom>
                <a:avLst/>
                <a:gdLst>
                  <a:gd name="T0" fmla="*/ 513 w 513"/>
                  <a:gd name="T1" fmla="*/ 303 h 335"/>
                  <a:gd name="T2" fmla="*/ 481 w 513"/>
                  <a:gd name="T3" fmla="*/ 335 h 335"/>
                  <a:gd name="T4" fmla="*/ 32 w 513"/>
                  <a:gd name="T5" fmla="*/ 335 h 335"/>
                  <a:gd name="T6" fmla="*/ 0 w 513"/>
                  <a:gd name="T7" fmla="*/ 303 h 335"/>
                  <a:gd name="T8" fmla="*/ 0 w 513"/>
                  <a:gd name="T9" fmla="*/ 276 h 335"/>
                  <a:gd name="T10" fmla="*/ 189 w 513"/>
                  <a:gd name="T11" fmla="*/ 276 h 335"/>
                  <a:gd name="T12" fmla="*/ 0 w 513"/>
                  <a:gd name="T13" fmla="*/ 209 h 335"/>
                  <a:gd name="T14" fmla="*/ 0 w 513"/>
                  <a:gd name="T15" fmla="*/ 0 h 335"/>
                  <a:gd name="T16" fmla="*/ 257 w 513"/>
                  <a:gd name="T17" fmla="*/ 168 h 335"/>
                  <a:gd name="T18" fmla="*/ 513 w 513"/>
                  <a:gd name="T19" fmla="*/ 0 h 335"/>
                  <a:gd name="T20" fmla="*/ 513 w 513"/>
                  <a:gd name="T21" fmla="*/ 303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3" h="335">
                    <a:moveTo>
                      <a:pt x="513" y="303"/>
                    </a:moveTo>
                    <a:cubicBezTo>
                      <a:pt x="513" y="321"/>
                      <a:pt x="499" y="335"/>
                      <a:pt x="481" y="335"/>
                    </a:cubicBezTo>
                    <a:cubicBezTo>
                      <a:pt x="32" y="335"/>
                      <a:pt x="32" y="335"/>
                      <a:pt x="32" y="335"/>
                    </a:cubicBezTo>
                    <a:cubicBezTo>
                      <a:pt x="15" y="335"/>
                      <a:pt x="0" y="321"/>
                      <a:pt x="0" y="303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189" y="276"/>
                      <a:pt x="189" y="276"/>
                      <a:pt x="189" y="276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7" y="168"/>
                      <a:pt x="257" y="168"/>
                      <a:pt x="257" y="168"/>
                    </a:cubicBezTo>
                    <a:cubicBezTo>
                      <a:pt x="513" y="0"/>
                      <a:pt x="513" y="0"/>
                      <a:pt x="513" y="0"/>
                    </a:cubicBezTo>
                    <a:lnTo>
                      <a:pt x="51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 182"/>
              <p:cNvSpPr/>
              <p:nvPr/>
            </p:nvSpPr>
            <p:spPr bwMode="auto">
              <a:xfrm>
                <a:off x="5337175" y="2170113"/>
                <a:ext cx="1927225" cy="773113"/>
              </a:xfrm>
              <a:custGeom>
                <a:avLst/>
                <a:gdLst>
                  <a:gd name="T0" fmla="*/ 0 w 513"/>
                  <a:gd name="T1" fmla="*/ 32 h 206"/>
                  <a:gd name="T2" fmla="*/ 32 w 513"/>
                  <a:gd name="T3" fmla="*/ 0 h 206"/>
                  <a:gd name="T4" fmla="*/ 481 w 513"/>
                  <a:gd name="T5" fmla="*/ 0 h 206"/>
                  <a:gd name="T6" fmla="*/ 513 w 513"/>
                  <a:gd name="T7" fmla="*/ 32 h 206"/>
                  <a:gd name="T8" fmla="*/ 513 w 513"/>
                  <a:gd name="T9" fmla="*/ 37 h 206"/>
                  <a:gd name="T10" fmla="*/ 257 w 513"/>
                  <a:gd name="T11" fmla="*/ 206 h 206"/>
                  <a:gd name="T12" fmla="*/ 0 w 513"/>
                  <a:gd name="T13" fmla="*/ 37 h 206"/>
                  <a:gd name="T14" fmla="*/ 0 w 513"/>
                  <a:gd name="T15" fmla="*/ 3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3" h="206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99" y="0"/>
                      <a:pt x="513" y="14"/>
                      <a:pt x="513" y="32"/>
                    </a:cubicBezTo>
                    <a:cubicBezTo>
                      <a:pt x="513" y="37"/>
                      <a:pt x="513" y="37"/>
                      <a:pt x="513" y="37"/>
                    </a:cubicBezTo>
                    <a:cubicBezTo>
                      <a:pt x="257" y="206"/>
                      <a:pt x="257" y="206"/>
                      <a:pt x="257" y="206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 183"/>
              <p:cNvSpPr/>
              <p:nvPr/>
            </p:nvSpPr>
            <p:spPr bwMode="auto">
              <a:xfrm>
                <a:off x="4433888" y="3395663"/>
                <a:ext cx="820738" cy="228600"/>
              </a:xfrm>
              <a:custGeom>
                <a:avLst/>
                <a:gdLst>
                  <a:gd name="T0" fmla="*/ 517 w 517"/>
                  <a:gd name="T1" fmla="*/ 144 h 144"/>
                  <a:gd name="T2" fmla="*/ 0 w 517"/>
                  <a:gd name="T3" fmla="*/ 144 h 144"/>
                  <a:gd name="T4" fmla="*/ 0 w 517"/>
                  <a:gd name="T5" fmla="*/ 0 h 144"/>
                  <a:gd name="T6" fmla="*/ 517 w 517"/>
                  <a:gd name="T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" h="144">
                    <a:moveTo>
                      <a:pt x="517" y="144"/>
                    </a:moveTo>
                    <a:lnTo>
                      <a:pt x="0" y="144"/>
                    </a:lnTo>
                    <a:lnTo>
                      <a:pt x="0" y="0"/>
                    </a:lnTo>
                    <a:lnTo>
                      <a:pt x="517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184"/>
              <p:cNvSpPr>
                <a:spLocks noEditPoints="1"/>
              </p:cNvSpPr>
              <p:nvPr/>
            </p:nvSpPr>
            <p:spPr bwMode="auto">
              <a:xfrm>
                <a:off x="3479800" y="4756151"/>
                <a:ext cx="5232400" cy="725488"/>
              </a:xfrm>
              <a:custGeom>
                <a:avLst/>
                <a:gdLst>
                  <a:gd name="T0" fmla="*/ 2136 w 3296"/>
                  <a:gd name="T1" fmla="*/ 457 h 457"/>
                  <a:gd name="T2" fmla="*/ 1160 w 3296"/>
                  <a:gd name="T3" fmla="*/ 457 h 457"/>
                  <a:gd name="T4" fmla="*/ 0 w 3296"/>
                  <a:gd name="T5" fmla="*/ 457 h 457"/>
                  <a:gd name="T6" fmla="*/ 0 w 3296"/>
                  <a:gd name="T7" fmla="*/ 268 h 457"/>
                  <a:gd name="T8" fmla="*/ 223 w 3296"/>
                  <a:gd name="T9" fmla="*/ 0 h 457"/>
                  <a:gd name="T10" fmla="*/ 1646 w 3296"/>
                  <a:gd name="T11" fmla="*/ 0 h 457"/>
                  <a:gd name="T12" fmla="*/ 1650 w 3296"/>
                  <a:gd name="T13" fmla="*/ 0 h 457"/>
                  <a:gd name="T14" fmla="*/ 3071 w 3296"/>
                  <a:gd name="T15" fmla="*/ 0 h 457"/>
                  <a:gd name="T16" fmla="*/ 3296 w 3296"/>
                  <a:gd name="T17" fmla="*/ 268 h 457"/>
                  <a:gd name="T18" fmla="*/ 3296 w 3296"/>
                  <a:gd name="T19" fmla="*/ 457 h 457"/>
                  <a:gd name="T20" fmla="*/ 2136 w 3296"/>
                  <a:gd name="T21" fmla="*/ 457 h 457"/>
                  <a:gd name="T22" fmla="*/ 1906 w 3296"/>
                  <a:gd name="T23" fmla="*/ 327 h 457"/>
                  <a:gd name="T24" fmla="*/ 1906 w 3296"/>
                  <a:gd name="T25" fmla="*/ 208 h 457"/>
                  <a:gd name="T26" fmla="*/ 1395 w 3296"/>
                  <a:gd name="T27" fmla="*/ 208 h 457"/>
                  <a:gd name="T28" fmla="*/ 1395 w 3296"/>
                  <a:gd name="T29" fmla="*/ 327 h 457"/>
                  <a:gd name="T30" fmla="*/ 1906 w 3296"/>
                  <a:gd name="T31" fmla="*/ 32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96" h="457">
                    <a:moveTo>
                      <a:pt x="2136" y="457"/>
                    </a:moveTo>
                    <a:lnTo>
                      <a:pt x="1160" y="457"/>
                    </a:lnTo>
                    <a:lnTo>
                      <a:pt x="0" y="457"/>
                    </a:lnTo>
                    <a:lnTo>
                      <a:pt x="0" y="268"/>
                    </a:lnTo>
                    <a:lnTo>
                      <a:pt x="223" y="0"/>
                    </a:lnTo>
                    <a:lnTo>
                      <a:pt x="1646" y="0"/>
                    </a:lnTo>
                    <a:lnTo>
                      <a:pt x="1650" y="0"/>
                    </a:lnTo>
                    <a:lnTo>
                      <a:pt x="3071" y="0"/>
                    </a:lnTo>
                    <a:lnTo>
                      <a:pt x="3296" y="268"/>
                    </a:lnTo>
                    <a:lnTo>
                      <a:pt x="3296" y="457"/>
                    </a:lnTo>
                    <a:lnTo>
                      <a:pt x="2136" y="457"/>
                    </a:lnTo>
                    <a:close/>
                    <a:moveTo>
                      <a:pt x="1906" y="327"/>
                    </a:moveTo>
                    <a:lnTo>
                      <a:pt x="1906" y="208"/>
                    </a:lnTo>
                    <a:lnTo>
                      <a:pt x="1395" y="208"/>
                    </a:lnTo>
                    <a:lnTo>
                      <a:pt x="1395" y="327"/>
                    </a:lnTo>
                    <a:lnTo>
                      <a:pt x="1906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1"/>
            <p:cNvSpPr txBox="1"/>
            <p:nvPr/>
          </p:nvSpPr>
          <p:spPr>
            <a:xfrm>
              <a:off x="6422831" y="2572544"/>
              <a:ext cx="1502763" cy="300047"/>
            </a:xfrm>
            <a:prstGeom prst="rect">
              <a:avLst/>
            </a:prstGeom>
            <a:noFill/>
          </p:spPr>
          <p:txBody>
            <a:bodyPr wrap="square" lIns="91400" tIns="45699" rIns="91400" bIns="45699" rtlCol="0">
              <a:spAutoFit/>
            </a:bodyPr>
            <a:lstStyle/>
            <a:p>
              <a:pPr algn="ctr"/>
              <a:r>
                <a:rPr lang="zh-CN" altLang="en-US" sz="20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最新期刊</a:t>
              </a:r>
              <a:endParaRPr lang="zh-CN" altLang="en-US" sz="2000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法宝服务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法宝周视点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881950" y="642918"/>
            <a:ext cx="360062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 smtClean="0">
                <a:solidFill>
                  <a:srgbClr val="A20000"/>
                </a:solidFill>
                <a:latin typeface="+mn-lt"/>
                <a:ea typeface="+mn-ea"/>
                <a:cs typeface="+mn-ea"/>
                <a:sym typeface="+mn-lt"/>
              </a:rPr>
              <a:t>weekly.pkulaw.cn</a:t>
            </a:r>
            <a:r>
              <a:rPr lang="en-US" altLang="zh-CN" sz="1200" b="0" dirty="0" smtClean="0">
                <a:solidFill>
                  <a:srgbClr val="A2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200" b="0" dirty="0">
              <a:solidFill>
                <a:srgbClr val="A2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1571612"/>
            <a:ext cx="952341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68" y="3071810"/>
            <a:ext cx="90566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北大法宝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V6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产品特色介绍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30" y="1500174"/>
            <a:ext cx="9551973" cy="47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组合 16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8" name="圆角矩形 17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Rectangle 43"/>
            <p:cNvSpPr/>
            <p:nvPr/>
          </p:nvSpPr>
          <p:spPr bwMode="auto">
            <a:xfrm>
              <a:off x="7910602" y="258439"/>
              <a:ext cx="3286148" cy="73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首页单库检索与跨库检索相结合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跨库检索结果列表显示六库范围内检索所得数据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026" y="1428736"/>
            <a:ext cx="10475913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北大法宝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V6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产品特色介绍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5" name="组合 16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8" name="圆角矩形 17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Rectangle 43"/>
            <p:cNvSpPr/>
            <p:nvPr/>
          </p:nvSpPr>
          <p:spPr bwMode="auto">
            <a:xfrm>
              <a:off x="7910602" y="401315"/>
              <a:ext cx="3286148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高级检索自定义条件并保存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下次检索直击点击条件亦可检索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1857364"/>
            <a:ext cx="10358510" cy="360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588" y="1428736"/>
            <a:ext cx="1042628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北大法宝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V6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产品特色介绍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5" name="组合 16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8" name="圆角矩形 17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Rectangle 43"/>
            <p:cNvSpPr/>
            <p:nvPr/>
          </p:nvSpPr>
          <p:spPr bwMode="auto">
            <a:xfrm>
              <a:off x="7910602" y="401315"/>
              <a:ext cx="3286148" cy="59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左侧聚类定位导航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快速定位到相应位置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1500174"/>
            <a:ext cx="114474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北大法宝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V6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产品特色介绍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5" name="组合 16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8" name="圆角矩形 17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Rectangle 43"/>
            <p:cNvSpPr/>
            <p:nvPr/>
          </p:nvSpPr>
          <p:spPr bwMode="auto">
            <a:xfrm>
              <a:off x="7910602" y="544191"/>
              <a:ext cx="3286148" cy="4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案例大数据提供数据化图表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06" y="1571612"/>
            <a:ext cx="83137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654" y="1439299"/>
            <a:ext cx="8642349" cy="541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092" y="1415598"/>
            <a:ext cx="8289923" cy="544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北大法宝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V6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产品特色介绍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5" name="组合 16"/>
          <p:cNvGrpSpPr/>
          <p:nvPr/>
        </p:nvGrpSpPr>
        <p:grpSpPr>
          <a:xfrm>
            <a:off x="7953388" y="357166"/>
            <a:ext cx="3429024" cy="928694"/>
            <a:chOff x="7839164" y="187001"/>
            <a:chExt cx="3429024" cy="928694"/>
          </a:xfrm>
        </p:grpSpPr>
        <p:sp>
          <p:nvSpPr>
            <p:cNvPr id="18" name="圆角矩形 17"/>
            <p:cNvSpPr/>
            <p:nvPr/>
          </p:nvSpPr>
          <p:spPr>
            <a:xfrm>
              <a:off x="7839164" y="187001"/>
              <a:ext cx="3429024" cy="928694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7881950" y="187001"/>
              <a:ext cx="3343456" cy="87411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Rectangle 43"/>
            <p:cNvSpPr/>
            <p:nvPr/>
          </p:nvSpPr>
          <p:spPr bwMode="auto">
            <a:xfrm>
              <a:off x="7910602" y="472753"/>
              <a:ext cx="3286148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1400" b="0" dirty="0" smtClea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案例大数据支持自定义案例报告。</a:t>
              </a:r>
              <a:endParaRPr lang="en-US" altLang="zh-CN" sz="1400" b="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00" y="2214554"/>
            <a:ext cx="72088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472" y="1500174"/>
            <a:ext cx="873345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092" y="1785926"/>
            <a:ext cx="10247313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9654" y="1428736"/>
            <a:ext cx="10356851" cy="53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公司介绍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97569" y="1529345"/>
            <a:ext cx="4343286" cy="114249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05629" y="2311745"/>
            <a:ext cx="1340524" cy="2640784"/>
            <a:chOff x="2210594" y="1810545"/>
            <a:chExt cx="1005703" cy="1981199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1064753" y="2505084"/>
            <a:ext cx="2673520" cy="22687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20640" y="1443723"/>
            <a:ext cx="1479516" cy="12555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20640" y="3028194"/>
            <a:ext cx="1479516" cy="12555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椭圆 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20640" y="4551724"/>
            <a:ext cx="1479516" cy="12555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椭圆 2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文本框 37"/>
          <p:cNvSpPr>
            <a:spLocks noChangeArrowheads="1"/>
          </p:cNvSpPr>
          <p:nvPr/>
        </p:nvSpPr>
        <p:spPr bwMode="auto">
          <a:xfrm>
            <a:off x="1523968" y="3276600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公司产品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7"/>
          <p:cNvSpPr>
            <a:spLocks noChangeArrowheads="1"/>
          </p:cNvSpPr>
          <p:nvPr/>
        </p:nvSpPr>
        <p:spPr bwMode="auto">
          <a:xfrm>
            <a:off x="4452926" y="1876128"/>
            <a:ext cx="1005403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通用产品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7"/>
          <p:cNvSpPr>
            <a:spLocks noChangeArrowheads="1"/>
          </p:cNvSpPr>
          <p:nvPr/>
        </p:nvSpPr>
        <p:spPr bwMode="auto">
          <a:xfrm>
            <a:off x="4452926" y="3357562"/>
            <a:ext cx="1005403" cy="5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行业专用</a:t>
            </a:r>
            <a:endParaRPr lang="en-US" altLang="zh-CN" sz="16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产品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7"/>
          <p:cNvSpPr>
            <a:spLocks noChangeArrowheads="1"/>
          </p:cNvSpPr>
          <p:nvPr/>
        </p:nvSpPr>
        <p:spPr bwMode="auto">
          <a:xfrm>
            <a:off x="4452926" y="4857760"/>
            <a:ext cx="1005403" cy="5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其他定制</a:t>
            </a:r>
            <a:endParaRPr lang="en-US" altLang="zh-CN" sz="16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产品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1"/>
          <p:cNvSpPr>
            <a:spLocks noChangeArrowheads="1"/>
          </p:cNvSpPr>
          <p:nvPr/>
        </p:nvSpPr>
        <p:spPr bwMode="gray">
          <a:xfrm>
            <a:off x="6376541" y="1499196"/>
            <a:ext cx="4128511" cy="1188673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20000"/>
              </a:lnSpc>
              <a:defRPr/>
            </a:pPr>
            <a:r>
              <a:rPr lang="zh-CN" altLang="en-US" sz="1335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北大法宝</a:t>
            </a:r>
            <a:r>
              <a:rPr lang="en-US" altLang="zh-CN" sz="1335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V5</a:t>
            </a:r>
            <a:r>
              <a:rPr lang="zh-CN" altLang="en-US" sz="1335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在线、局域网络版</a:t>
            </a:r>
            <a:endParaRPr lang="en-US" altLang="zh-CN" sz="1335" dirty="0" smtClean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  <a:p>
            <a:pPr defTabSz="1218565">
              <a:lnSpc>
                <a:spcPct val="120000"/>
              </a:lnSpc>
              <a:defRPr/>
            </a:pPr>
            <a:r>
              <a:rPr lang="zh-CN" altLang="en-US" sz="1335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北大法宝</a:t>
            </a:r>
            <a:r>
              <a:rPr lang="en-US" altLang="zh-CN" sz="1335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V6</a:t>
            </a:r>
            <a:endParaRPr lang="zh-CN" altLang="zh-CN" sz="1335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197569" y="3083025"/>
            <a:ext cx="4343286" cy="114249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3" name="圆角矩形 4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5" name="文本1"/>
          <p:cNvSpPr>
            <a:spLocks noChangeArrowheads="1"/>
          </p:cNvSpPr>
          <p:nvPr/>
        </p:nvSpPr>
        <p:spPr bwMode="gray">
          <a:xfrm>
            <a:off x="6381752" y="3643314"/>
            <a:ext cx="4128511" cy="500066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335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公检法司、刑事法宝、税务行业、立法系统、银行金融等</a:t>
            </a:r>
            <a:endParaRPr lang="en-US" altLang="zh-CN" sz="1335" dirty="0" smtClean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endParaRPr lang="en-US" altLang="zh-CN" sz="1335" dirty="0" smtClean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  <a:p>
            <a:pPr defTabSz="1218565">
              <a:lnSpc>
                <a:spcPct val="120000"/>
              </a:lnSpc>
              <a:defRPr/>
            </a:pPr>
            <a:endParaRPr lang="zh-CN" altLang="zh-CN" sz="1335" b="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197569" y="4601797"/>
            <a:ext cx="4343286" cy="114249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7" name="圆角矩形 4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文本1"/>
          <p:cNvSpPr>
            <a:spLocks noChangeArrowheads="1"/>
          </p:cNvSpPr>
          <p:nvPr/>
        </p:nvSpPr>
        <p:spPr bwMode="gray">
          <a:xfrm>
            <a:off x="6376541" y="4571647"/>
            <a:ext cx="4128511" cy="1188673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20000"/>
              </a:lnSpc>
              <a:defRPr/>
            </a:pPr>
            <a:endParaRPr lang="zh-CN" altLang="zh-CN" sz="1335" b="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1"/>
          <p:cNvSpPr>
            <a:spLocks noChangeArrowheads="1"/>
          </p:cNvSpPr>
          <p:nvPr/>
        </p:nvSpPr>
        <p:spPr bwMode="gray">
          <a:xfrm>
            <a:off x="6453190" y="5000636"/>
            <a:ext cx="4128511" cy="500066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335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合同管理系统、知识资源共享平台、企业文件审查系统。</a:t>
            </a:r>
            <a:endParaRPr lang="en-US" altLang="zh-CN" sz="1335" dirty="0" smtClean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  <a:p>
            <a:pPr defTabSz="1218565">
              <a:lnSpc>
                <a:spcPct val="120000"/>
              </a:lnSpc>
              <a:defRPr/>
            </a:pPr>
            <a:endParaRPr lang="zh-CN" altLang="zh-CN" sz="1335" b="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:checker/>
      </p:transition>
    </mc:Choice>
    <mc:Fallback>
      <p:transition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5" grpId="0"/>
      <p:bldP spid="49" grpId="0"/>
      <p:bldP spid="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Jay-Z\Desktop\谢艳伟\推广\各种图片\法宝红色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214290"/>
            <a:ext cx="1017175" cy="1000108"/>
          </a:xfrm>
          <a:prstGeom prst="rect">
            <a:avLst/>
          </a:prstGeom>
          <a:noFill/>
        </p:spPr>
      </p:pic>
      <p:grpSp>
        <p:nvGrpSpPr>
          <p:cNvPr id="16" name="组合 7"/>
          <p:cNvGrpSpPr/>
          <p:nvPr/>
        </p:nvGrpSpPr>
        <p:grpSpPr>
          <a:xfrm>
            <a:off x="4381488" y="3643314"/>
            <a:ext cx="3643338" cy="1571636"/>
            <a:chOff x="8239140" y="4929198"/>
            <a:chExt cx="3643338" cy="1571636"/>
          </a:xfrm>
        </p:grpSpPr>
        <p:grpSp>
          <p:nvGrpSpPr>
            <p:cNvPr id="17" name="组合 8"/>
            <p:cNvGrpSpPr/>
            <p:nvPr/>
          </p:nvGrpSpPr>
          <p:grpSpPr>
            <a:xfrm>
              <a:off x="8239140" y="4929198"/>
              <a:ext cx="3643338" cy="15716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圆角矩形 1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28"/>
            <p:cNvSpPr txBox="1"/>
            <p:nvPr/>
          </p:nvSpPr>
          <p:spPr>
            <a:xfrm>
              <a:off x="8310578" y="5286388"/>
              <a:ext cx="3571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产品培训师 </a:t>
              </a:r>
              <a:r>
                <a:rPr lang="en-US" altLang="zh-CN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 </a:t>
              </a:r>
              <a:r>
                <a:rPr lang="zh-CN" altLang="en-US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谢艳伟</a:t>
              </a:r>
              <a:endParaRPr lang="en-US" altLang="zh-CN" b="0" kern="0" dirty="0" smtClean="0">
                <a:solidFill>
                  <a:schemeClr val="accent3"/>
                </a:solidFill>
                <a:latin typeface="+mn-ea"/>
                <a:ea typeface="+mn-ea"/>
              </a:endParaRPr>
            </a:p>
            <a:p>
              <a:pPr>
                <a:defRPr/>
              </a:pPr>
              <a:r>
                <a:rPr lang="en-US" altLang="zh-CN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010-82668266-134</a:t>
              </a:r>
            </a:p>
            <a:p>
              <a:pPr lvl="0" defTabSz="914400">
                <a:defRPr/>
              </a:pPr>
              <a:r>
                <a:rPr lang="en-US" altLang="zh-CN" b="0" kern="0" dirty="0" smtClean="0">
                  <a:solidFill>
                    <a:schemeClr val="accent3"/>
                  </a:solidFill>
                  <a:latin typeface="+mn-ea"/>
                  <a:ea typeface="+mn-ea"/>
                </a:rPr>
                <a:t>xieyw@chinalawinfo.com</a:t>
              </a:r>
            </a:p>
          </p:txBody>
        </p:sp>
      </p:grpSp>
      <p:sp>
        <p:nvSpPr>
          <p:cNvPr id="21" name="TextBox 29"/>
          <p:cNvSpPr txBox="1"/>
          <p:nvPr/>
        </p:nvSpPr>
        <p:spPr>
          <a:xfrm>
            <a:off x="4881554" y="221455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谢谢！</a:t>
            </a:r>
            <a:endParaRPr kumimoji="0" lang="zh-CN" alt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flip dir="r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0" y="3378870"/>
            <a:ext cx="12192000" cy="34791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4"/>
          <p:cNvGrpSpPr/>
          <p:nvPr/>
        </p:nvGrpSpPr>
        <p:grpSpPr>
          <a:xfrm>
            <a:off x="9220200" y="6182593"/>
            <a:ext cx="1571890" cy="15718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7184625" y="6232909"/>
            <a:ext cx="840047" cy="8400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8089398" y="6652933"/>
            <a:ext cx="1186992" cy="11869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11185113" y="6399841"/>
            <a:ext cx="914118" cy="9141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689208" y="6399841"/>
            <a:ext cx="784900" cy="784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6124087" y="6130551"/>
            <a:ext cx="336551" cy="3365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5082555" y="5860233"/>
            <a:ext cx="705216" cy="7052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148"/>
          <p:cNvGrpSpPr/>
          <p:nvPr/>
        </p:nvGrpSpPr>
        <p:grpSpPr>
          <a:xfrm>
            <a:off x="6733499" y="5857691"/>
            <a:ext cx="297348" cy="2973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151"/>
          <p:cNvGrpSpPr/>
          <p:nvPr/>
        </p:nvGrpSpPr>
        <p:grpSpPr>
          <a:xfrm>
            <a:off x="3431959" y="6365535"/>
            <a:ext cx="1571890" cy="15718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54"/>
          <p:cNvGrpSpPr/>
          <p:nvPr/>
        </p:nvGrpSpPr>
        <p:grpSpPr>
          <a:xfrm>
            <a:off x="2541489" y="6232910"/>
            <a:ext cx="693375" cy="6933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57"/>
          <p:cNvGrpSpPr/>
          <p:nvPr/>
        </p:nvGrpSpPr>
        <p:grpSpPr>
          <a:xfrm>
            <a:off x="328060" y="6253260"/>
            <a:ext cx="422372" cy="4223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60"/>
          <p:cNvGrpSpPr/>
          <p:nvPr/>
        </p:nvGrpSpPr>
        <p:grpSpPr>
          <a:xfrm>
            <a:off x="1311101" y="6590198"/>
            <a:ext cx="211185" cy="2111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71"/>
          <p:cNvGrpSpPr/>
          <p:nvPr/>
        </p:nvGrpSpPr>
        <p:grpSpPr>
          <a:xfrm>
            <a:off x="4495800" y="1194490"/>
            <a:ext cx="2845067" cy="2859972"/>
            <a:chOff x="610393" y="2729597"/>
            <a:chExt cx="1380853" cy="1388087"/>
          </a:xfrm>
        </p:grpSpPr>
        <p:grpSp>
          <p:nvGrpSpPr>
            <p:cNvPr id="15" name="组合 72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75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10393" y="2828190"/>
              <a:ext cx="948647" cy="42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65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506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2" name="Rectangle 4"/>
          <p:cNvSpPr txBox="1">
            <a:spLocks noChangeArrowheads="1"/>
          </p:cNvSpPr>
          <p:nvPr/>
        </p:nvSpPr>
        <p:spPr bwMode="auto">
          <a:xfrm>
            <a:off x="3214255" y="3996417"/>
            <a:ext cx="5763490" cy="106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kern="0" dirty="0" smtClean="0">
                <a:latin typeface="+mn-lt"/>
                <a:ea typeface="+mn-ea"/>
                <a:cs typeface="+mn-ea"/>
                <a:sym typeface="+mn-lt"/>
              </a:rPr>
              <a:t>法宝概述</a:t>
            </a:r>
            <a:endParaRPr lang="zh-CN" altLang="en-US" sz="4800" kern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46"/>
          <p:cNvGrpSpPr/>
          <p:nvPr/>
        </p:nvGrpSpPr>
        <p:grpSpPr>
          <a:xfrm>
            <a:off x="5583916" y="2099684"/>
            <a:ext cx="1136501" cy="1227748"/>
            <a:chOff x="2782033" y="2877344"/>
            <a:chExt cx="571561" cy="617451"/>
          </a:xfrm>
          <a:solidFill>
            <a:schemeClr val="accent3">
              <a:lumMod val="75000"/>
            </a:schemeClr>
          </a:solidFill>
        </p:grpSpPr>
        <p:sp>
          <p:nvSpPr>
            <p:cNvPr id="48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shred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法宝概述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历程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773188" y="3961212"/>
            <a:ext cx="8784382" cy="252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019698" y="3988212"/>
            <a:ext cx="197871" cy="198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97066" y="3988212"/>
            <a:ext cx="197871" cy="198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974434" y="3988212"/>
            <a:ext cx="197871" cy="198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1865">
              <a:cs typeface="+mn-ea"/>
              <a:sym typeface="+mn-lt"/>
            </a:endParaRPr>
          </a:p>
        </p:txBody>
      </p:sp>
      <p:grpSp>
        <p:nvGrpSpPr>
          <p:cNvPr id="5" name="组合 15"/>
          <p:cNvGrpSpPr/>
          <p:nvPr/>
        </p:nvGrpSpPr>
        <p:grpSpPr>
          <a:xfrm>
            <a:off x="8105880" y="1611764"/>
            <a:ext cx="1934973" cy="2475449"/>
            <a:chOff x="6080669" y="1209196"/>
            <a:chExt cx="1451678" cy="1857160"/>
          </a:xfrm>
        </p:grpSpPr>
        <p:sp>
          <p:nvSpPr>
            <p:cNvPr id="17" name="椭圆 14"/>
            <p:cNvSpPr/>
            <p:nvPr/>
          </p:nvSpPr>
          <p:spPr bwMode="auto">
            <a:xfrm>
              <a:off x="6080669" y="1209196"/>
              <a:ext cx="1451678" cy="1857160"/>
            </a:xfrm>
            <a:custGeom>
              <a:avLst/>
              <a:gdLst>
                <a:gd name="connsiteX0" fmla="*/ 341785 w 683568"/>
                <a:gd name="connsiteY0" fmla="*/ 75471 h 864094"/>
                <a:gd name="connsiteX1" fmla="*/ 117720 w 683568"/>
                <a:gd name="connsiteY1" fmla="*/ 299536 h 864094"/>
                <a:gd name="connsiteX2" fmla="*/ 341785 w 683568"/>
                <a:gd name="connsiteY2" fmla="*/ 523601 h 864094"/>
                <a:gd name="connsiteX3" fmla="*/ 341785 w 683568"/>
                <a:gd name="connsiteY3" fmla="*/ 75471 h 864094"/>
                <a:gd name="connsiteX4" fmla="*/ 341784 w 683568"/>
                <a:gd name="connsiteY4" fmla="*/ 0 h 864094"/>
                <a:gd name="connsiteX5" fmla="*/ 683568 w 683568"/>
                <a:gd name="connsiteY5" fmla="*/ 341784 h 864094"/>
                <a:gd name="connsiteX6" fmla="*/ 577183 w 683568"/>
                <a:gd name="connsiteY6" fmla="*/ 588642 h 864094"/>
                <a:gd name="connsiteX7" fmla="*/ 341597 w 683568"/>
                <a:gd name="connsiteY7" fmla="*/ 864094 h 864094"/>
                <a:gd name="connsiteX8" fmla="*/ 105111 w 683568"/>
                <a:gd name="connsiteY8" fmla="*/ 587591 h 864094"/>
                <a:gd name="connsiteX9" fmla="*/ 59857 w 683568"/>
                <a:gd name="connsiteY9" fmla="*/ 534679 h 864094"/>
                <a:gd name="connsiteX10" fmla="*/ 59306 w 683568"/>
                <a:gd name="connsiteY10" fmla="*/ 534035 h 864094"/>
                <a:gd name="connsiteX11" fmla="*/ 59325 w 683568"/>
                <a:gd name="connsiteY11" fmla="*/ 534035 h 864094"/>
                <a:gd name="connsiteX12" fmla="*/ 0 w 683568"/>
                <a:gd name="connsiteY12" fmla="*/ 341784 h 864094"/>
                <a:gd name="connsiteX13" fmla="*/ 341784 w 683568"/>
                <a:gd name="connsiteY13" fmla="*/ 0 h 864094"/>
                <a:gd name="connsiteX0-1" fmla="*/ 341785 w 683568"/>
                <a:gd name="connsiteY0-2" fmla="*/ 523601 h 864094"/>
                <a:gd name="connsiteX1-3" fmla="*/ 117720 w 683568"/>
                <a:gd name="connsiteY1-4" fmla="*/ 299536 h 864094"/>
                <a:gd name="connsiteX2-5" fmla="*/ 341785 w 683568"/>
                <a:gd name="connsiteY2-6" fmla="*/ 523601 h 864094"/>
                <a:gd name="connsiteX3-7" fmla="*/ 341784 w 683568"/>
                <a:gd name="connsiteY3-8" fmla="*/ 0 h 864094"/>
                <a:gd name="connsiteX4-9" fmla="*/ 683568 w 683568"/>
                <a:gd name="connsiteY4-10" fmla="*/ 341784 h 864094"/>
                <a:gd name="connsiteX5-11" fmla="*/ 577183 w 683568"/>
                <a:gd name="connsiteY5-12" fmla="*/ 588642 h 864094"/>
                <a:gd name="connsiteX6-13" fmla="*/ 341597 w 683568"/>
                <a:gd name="connsiteY6-14" fmla="*/ 864094 h 864094"/>
                <a:gd name="connsiteX7-15" fmla="*/ 105111 w 683568"/>
                <a:gd name="connsiteY7-16" fmla="*/ 587591 h 864094"/>
                <a:gd name="connsiteX8-17" fmla="*/ 59857 w 683568"/>
                <a:gd name="connsiteY8-18" fmla="*/ 534679 h 864094"/>
                <a:gd name="connsiteX9-19" fmla="*/ 59306 w 683568"/>
                <a:gd name="connsiteY9-20" fmla="*/ 534035 h 864094"/>
                <a:gd name="connsiteX10-21" fmla="*/ 59325 w 683568"/>
                <a:gd name="connsiteY10-22" fmla="*/ 534035 h 864094"/>
                <a:gd name="connsiteX11-23" fmla="*/ 0 w 683568"/>
                <a:gd name="connsiteY11-24" fmla="*/ 341784 h 864094"/>
                <a:gd name="connsiteX12-25" fmla="*/ 341784 w 683568"/>
                <a:gd name="connsiteY12-26" fmla="*/ 0 h 864094"/>
                <a:gd name="connsiteX0-27" fmla="*/ 341784 w 683568"/>
                <a:gd name="connsiteY0-28" fmla="*/ 0 h 864094"/>
                <a:gd name="connsiteX1-29" fmla="*/ 683568 w 683568"/>
                <a:gd name="connsiteY1-30" fmla="*/ 341784 h 864094"/>
                <a:gd name="connsiteX2-31" fmla="*/ 577183 w 683568"/>
                <a:gd name="connsiteY2-32" fmla="*/ 588642 h 864094"/>
                <a:gd name="connsiteX3-33" fmla="*/ 341597 w 683568"/>
                <a:gd name="connsiteY3-34" fmla="*/ 864094 h 864094"/>
                <a:gd name="connsiteX4-35" fmla="*/ 105111 w 683568"/>
                <a:gd name="connsiteY4-36" fmla="*/ 587591 h 864094"/>
                <a:gd name="connsiteX5-37" fmla="*/ 59857 w 683568"/>
                <a:gd name="connsiteY5-38" fmla="*/ 534679 h 864094"/>
                <a:gd name="connsiteX6-39" fmla="*/ 59306 w 683568"/>
                <a:gd name="connsiteY6-40" fmla="*/ 534035 h 864094"/>
                <a:gd name="connsiteX7-41" fmla="*/ 59325 w 683568"/>
                <a:gd name="connsiteY7-42" fmla="*/ 534035 h 864094"/>
                <a:gd name="connsiteX8-43" fmla="*/ 0 w 683568"/>
                <a:gd name="connsiteY8-44" fmla="*/ 341784 h 864094"/>
                <a:gd name="connsiteX9-45" fmla="*/ 341784 w 683568"/>
                <a:gd name="connsiteY9-46" fmla="*/ 0 h 864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683568" h="864094"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4"/>
            <p:cNvSpPr/>
            <p:nvPr/>
          </p:nvSpPr>
          <p:spPr bwMode="auto">
            <a:xfrm>
              <a:off x="6141686" y="1265580"/>
              <a:ext cx="1347577" cy="1723982"/>
            </a:xfrm>
            <a:custGeom>
              <a:avLst/>
              <a:gdLst>
                <a:gd name="connsiteX0" fmla="*/ 341785 w 683568"/>
                <a:gd name="connsiteY0" fmla="*/ 75471 h 864094"/>
                <a:gd name="connsiteX1" fmla="*/ 117720 w 683568"/>
                <a:gd name="connsiteY1" fmla="*/ 299536 h 864094"/>
                <a:gd name="connsiteX2" fmla="*/ 341785 w 683568"/>
                <a:gd name="connsiteY2" fmla="*/ 523601 h 864094"/>
                <a:gd name="connsiteX3" fmla="*/ 341785 w 683568"/>
                <a:gd name="connsiteY3" fmla="*/ 75471 h 864094"/>
                <a:gd name="connsiteX4" fmla="*/ 341784 w 683568"/>
                <a:gd name="connsiteY4" fmla="*/ 0 h 864094"/>
                <a:gd name="connsiteX5" fmla="*/ 683568 w 683568"/>
                <a:gd name="connsiteY5" fmla="*/ 341784 h 864094"/>
                <a:gd name="connsiteX6" fmla="*/ 577183 w 683568"/>
                <a:gd name="connsiteY6" fmla="*/ 588642 h 864094"/>
                <a:gd name="connsiteX7" fmla="*/ 341597 w 683568"/>
                <a:gd name="connsiteY7" fmla="*/ 864094 h 864094"/>
                <a:gd name="connsiteX8" fmla="*/ 105111 w 683568"/>
                <a:gd name="connsiteY8" fmla="*/ 587591 h 864094"/>
                <a:gd name="connsiteX9" fmla="*/ 59857 w 683568"/>
                <a:gd name="connsiteY9" fmla="*/ 534679 h 864094"/>
                <a:gd name="connsiteX10" fmla="*/ 59306 w 683568"/>
                <a:gd name="connsiteY10" fmla="*/ 534035 h 864094"/>
                <a:gd name="connsiteX11" fmla="*/ 59325 w 683568"/>
                <a:gd name="connsiteY11" fmla="*/ 534035 h 864094"/>
                <a:gd name="connsiteX12" fmla="*/ 0 w 683568"/>
                <a:gd name="connsiteY12" fmla="*/ 341784 h 864094"/>
                <a:gd name="connsiteX13" fmla="*/ 341784 w 683568"/>
                <a:gd name="connsiteY13" fmla="*/ 0 h 864094"/>
                <a:gd name="connsiteX0-1" fmla="*/ 341785 w 683568"/>
                <a:gd name="connsiteY0-2" fmla="*/ 523601 h 864094"/>
                <a:gd name="connsiteX1-3" fmla="*/ 117720 w 683568"/>
                <a:gd name="connsiteY1-4" fmla="*/ 299536 h 864094"/>
                <a:gd name="connsiteX2-5" fmla="*/ 341785 w 683568"/>
                <a:gd name="connsiteY2-6" fmla="*/ 523601 h 864094"/>
                <a:gd name="connsiteX3-7" fmla="*/ 341784 w 683568"/>
                <a:gd name="connsiteY3-8" fmla="*/ 0 h 864094"/>
                <a:gd name="connsiteX4-9" fmla="*/ 683568 w 683568"/>
                <a:gd name="connsiteY4-10" fmla="*/ 341784 h 864094"/>
                <a:gd name="connsiteX5-11" fmla="*/ 577183 w 683568"/>
                <a:gd name="connsiteY5-12" fmla="*/ 588642 h 864094"/>
                <a:gd name="connsiteX6-13" fmla="*/ 341597 w 683568"/>
                <a:gd name="connsiteY6-14" fmla="*/ 864094 h 864094"/>
                <a:gd name="connsiteX7-15" fmla="*/ 105111 w 683568"/>
                <a:gd name="connsiteY7-16" fmla="*/ 587591 h 864094"/>
                <a:gd name="connsiteX8-17" fmla="*/ 59857 w 683568"/>
                <a:gd name="connsiteY8-18" fmla="*/ 534679 h 864094"/>
                <a:gd name="connsiteX9-19" fmla="*/ 59306 w 683568"/>
                <a:gd name="connsiteY9-20" fmla="*/ 534035 h 864094"/>
                <a:gd name="connsiteX10-21" fmla="*/ 59325 w 683568"/>
                <a:gd name="connsiteY10-22" fmla="*/ 534035 h 864094"/>
                <a:gd name="connsiteX11-23" fmla="*/ 0 w 683568"/>
                <a:gd name="connsiteY11-24" fmla="*/ 341784 h 864094"/>
                <a:gd name="connsiteX12-25" fmla="*/ 341784 w 683568"/>
                <a:gd name="connsiteY12-26" fmla="*/ 0 h 864094"/>
                <a:gd name="connsiteX0-27" fmla="*/ 341784 w 683568"/>
                <a:gd name="connsiteY0-28" fmla="*/ 0 h 864094"/>
                <a:gd name="connsiteX1-29" fmla="*/ 683568 w 683568"/>
                <a:gd name="connsiteY1-30" fmla="*/ 341784 h 864094"/>
                <a:gd name="connsiteX2-31" fmla="*/ 577183 w 683568"/>
                <a:gd name="connsiteY2-32" fmla="*/ 588642 h 864094"/>
                <a:gd name="connsiteX3-33" fmla="*/ 341597 w 683568"/>
                <a:gd name="connsiteY3-34" fmla="*/ 864094 h 864094"/>
                <a:gd name="connsiteX4-35" fmla="*/ 105111 w 683568"/>
                <a:gd name="connsiteY4-36" fmla="*/ 587591 h 864094"/>
                <a:gd name="connsiteX5-37" fmla="*/ 59857 w 683568"/>
                <a:gd name="connsiteY5-38" fmla="*/ 534679 h 864094"/>
                <a:gd name="connsiteX6-39" fmla="*/ 59306 w 683568"/>
                <a:gd name="connsiteY6-40" fmla="*/ 534035 h 864094"/>
                <a:gd name="connsiteX7-41" fmla="*/ 59325 w 683568"/>
                <a:gd name="connsiteY7-42" fmla="*/ 534035 h 864094"/>
                <a:gd name="connsiteX8-43" fmla="*/ 0 w 683568"/>
                <a:gd name="connsiteY8-44" fmla="*/ 341784 h 864094"/>
                <a:gd name="connsiteX9-45" fmla="*/ 341784 w 683568"/>
                <a:gd name="connsiteY9-46" fmla="*/ 0 h 864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683568" h="864094"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18"/>
          <p:cNvGrpSpPr/>
          <p:nvPr/>
        </p:nvGrpSpPr>
        <p:grpSpPr>
          <a:xfrm>
            <a:off x="5128512" y="1611764"/>
            <a:ext cx="1934973" cy="2475449"/>
            <a:chOff x="3846954" y="1209196"/>
            <a:chExt cx="1451678" cy="1857160"/>
          </a:xfrm>
        </p:grpSpPr>
        <p:sp>
          <p:nvSpPr>
            <p:cNvPr id="20" name="椭圆 14"/>
            <p:cNvSpPr/>
            <p:nvPr/>
          </p:nvSpPr>
          <p:spPr bwMode="auto">
            <a:xfrm>
              <a:off x="3846954" y="1209196"/>
              <a:ext cx="1451678" cy="1857160"/>
            </a:xfrm>
            <a:custGeom>
              <a:avLst/>
              <a:gdLst>
                <a:gd name="connsiteX0" fmla="*/ 341785 w 683568"/>
                <a:gd name="connsiteY0" fmla="*/ 75471 h 864094"/>
                <a:gd name="connsiteX1" fmla="*/ 117720 w 683568"/>
                <a:gd name="connsiteY1" fmla="*/ 299536 h 864094"/>
                <a:gd name="connsiteX2" fmla="*/ 341785 w 683568"/>
                <a:gd name="connsiteY2" fmla="*/ 523601 h 864094"/>
                <a:gd name="connsiteX3" fmla="*/ 341785 w 683568"/>
                <a:gd name="connsiteY3" fmla="*/ 75471 h 864094"/>
                <a:gd name="connsiteX4" fmla="*/ 341784 w 683568"/>
                <a:gd name="connsiteY4" fmla="*/ 0 h 864094"/>
                <a:gd name="connsiteX5" fmla="*/ 683568 w 683568"/>
                <a:gd name="connsiteY5" fmla="*/ 341784 h 864094"/>
                <a:gd name="connsiteX6" fmla="*/ 577183 w 683568"/>
                <a:gd name="connsiteY6" fmla="*/ 588642 h 864094"/>
                <a:gd name="connsiteX7" fmla="*/ 341597 w 683568"/>
                <a:gd name="connsiteY7" fmla="*/ 864094 h 864094"/>
                <a:gd name="connsiteX8" fmla="*/ 105111 w 683568"/>
                <a:gd name="connsiteY8" fmla="*/ 587591 h 864094"/>
                <a:gd name="connsiteX9" fmla="*/ 59857 w 683568"/>
                <a:gd name="connsiteY9" fmla="*/ 534679 h 864094"/>
                <a:gd name="connsiteX10" fmla="*/ 59306 w 683568"/>
                <a:gd name="connsiteY10" fmla="*/ 534035 h 864094"/>
                <a:gd name="connsiteX11" fmla="*/ 59325 w 683568"/>
                <a:gd name="connsiteY11" fmla="*/ 534035 h 864094"/>
                <a:gd name="connsiteX12" fmla="*/ 0 w 683568"/>
                <a:gd name="connsiteY12" fmla="*/ 341784 h 864094"/>
                <a:gd name="connsiteX13" fmla="*/ 341784 w 683568"/>
                <a:gd name="connsiteY13" fmla="*/ 0 h 864094"/>
                <a:gd name="connsiteX0-1" fmla="*/ 341785 w 683568"/>
                <a:gd name="connsiteY0-2" fmla="*/ 523601 h 864094"/>
                <a:gd name="connsiteX1-3" fmla="*/ 117720 w 683568"/>
                <a:gd name="connsiteY1-4" fmla="*/ 299536 h 864094"/>
                <a:gd name="connsiteX2-5" fmla="*/ 341785 w 683568"/>
                <a:gd name="connsiteY2-6" fmla="*/ 523601 h 864094"/>
                <a:gd name="connsiteX3-7" fmla="*/ 341784 w 683568"/>
                <a:gd name="connsiteY3-8" fmla="*/ 0 h 864094"/>
                <a:gd name="connsiteX4-9" fmla="*/ 683568 w 683568"/>
                <a:gd name="connsiteY4-10" fmla="*/ 341784 h 864094"/>
                <a:gd name="connsiteX5-11" fmla="*/ 577183 w 683568"/>
                <a:gd name="connsiteY5-12" fmla="*/ 588642 h 864094"/>
                <a:gd name="connsiteX6-13" fmla="*/ 341597 w 683568"/>
                <a:gd name="connsiteY6-14" fmla="*/ 864094 h 864094"/>
                <a:gd name="connsiteX7-15" fmla="*/ 105111 w 683568"/>
                <a:gd name="connsiteY7-16" fmla="*/ 587591 h 864094"/>
                <a:gd name="connsiteX8-17" fmla="*/ 59857 w 683568"/>
                <a:gd name="connsiteY8-18" fmla="*/ 534679 h 864094"/>
                <a:gd name="connsiteX9-19" fmla="*/ 59306 w 683568"/>
                <a:gd name="connsiteY9-20" fmla="*/ 534035 h 864094"/>
                <a:gd name="connsiteX10-21" fmla="*/ 59325 w 683568"/>
                <a:gd name="connsiteY10-22" fmla="*/ 534035 h 864094"/>
                <a:gd name="connsiteX11-23" fmla="*/ 0 w 683568"/>
                <a:gd name="connsiteY11-24" fmla="*/ 341784 h 864094"/>
                <a:gd name="connsiteX12-25" fmla="*/ 341784 w 683568"/>
                <a:gd name="connsiteY12-26" fmla="*/ 0 h 864094"/>
                <a:gd name="connsiteX0-27" fmla="*/ 341784 w 683568"/>
                <a:gd name="connsiteY0-28" fmla="*/ 0 h 864094"/>
                <a:gd name="connsiteX1-29" fmla="*/ 683568 w 683568"/>
                <a:gd name="connsiteY1-30" fmla="*/ 341784 h 864094"/>
                <a:gd name="connsiteX2-31" fmla="*/ 577183 w 683568"/>
                <a:gd name="connsiteY2-32" fmla="*/ 588642 h 864094"/>
                <a:gd name="connsiteX3-33" fmla="*/ 341597 w 683568"/>
                <a:gd name="connsiteY3-34" fmla="*/ 864094 h 864094"/>
                <a:gd name="connsiteX4-35" fmla="*/ 105111 w 683568"/>
                <a:gd name="connsiteY4-36" fmla="*/ 587591 h 864094"/>
                <a:gd name="connsiteX5-37" fmla="*/ 59857 w 683568"/>
                <a:gd name="connsiteY5-38" fmla="*/ 534679 h 864094"/>
                <a:gd name="connsiteX6-39" fmla="*/ 59306 w 683568"/>
                <a:gd name="connsiteY6-40" fmla="*/ 534035 h 864094"/>
                <a:gd name="connsiteX7-41" fmla="*/ 59325 w 683568"/>
                <a:gd name="connsiteY7-42" fmla="*/ 534035 h 864094"/>
                <a:gd name="connsiteX8-43" fmla="*/ 0 w 683568"/>
                <a:gd name="connsiteY8-44" fmla="*/ 341784 h 864094"/>
                <a:gd name="connsiteX9-45" fmla="*/ 341784 w 683568"/>
                <a:gd name="connsiteY9-46" fmla="*/ 0 h 864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683568" h="864094"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14"/>
            <p:cNvSpPr/>
            <p:nvPr/>
          </p:nvSpPr>
          <p:spPr bwMode="auto">
            <a:xfrm>
              <a:off x="3899005" y="1257483"/>
              <a:ext cx="1347577" cy="1723982"/>
            </a:xfrm>
            <a:custGeom>
              <a:avLst/>
              <a:gdLst>
                <a:gd name="connsiteX0" fmla="*/ 341785 w 683568"/>
                <a:gd name="connsiteY0" fmla="*/ 75471 h 864094"/>
                <a:gd name="connsiteX1" fmla="*/ 117720 w 683568"/>
                <a:gd name="connsiteY1" fmla="*/ 299536 h 864094"/>
                <a:gd name="connsiteX2" fmla="*/ 341785 w 683568"/>
                <a:gd name="connsiteY2" fmla="*/ 523601 h 864094"/>
                <a:gd name="connsiteX3" fmla="*/ 341785 w 683568"/>
                <a:gd name="connsiteY3" fmla="*/ 75471 h 864094"/>
                <a:gd name="connsiteX4" fmla="*/ 341784 w 683568"/>
                <a:gd name="connsiteY4" fmla="*/ 0 h 864094"/>
                <a:gd name="connsiteX5" fmla="*/ 683568 w 683568"/>
                <a:gd name="connsiteY5" fmla="*/ 341784 h 864094"/>
                <a:gd name="connsiteX6" fmla="*/ 577183 w 683568"/>
                <a:gd name="connsiteY6" fmla="*/ 588642 h 864094"/>
                <a:gd name="connsiteX7" fmla="*/ 341597 w 683568"/>
                <a:gd name="connsiteY7" fmla="*/ 864094 h 864094"/>
                <a:gd name="connsiteX8" fmla="*/ 105111 w 683568"/>
                <a:gd name="connsiteY8" fmla="*/ 587591 h 864094"/>
                <a:gd name="connsiteX9" fmla="*/ 59857 w 683568"/>
                <a:gd name="connsiteY9" fmla="*/ 534679 h 864094"/>
                <a:gd name="connsiteX10" fmla="*/ 59306 w 683568"/>
                <a:gd name="connsiteY10" fmla="*/ 534035 h 864094"/>
                <a:gd name="connsiteX11" fmla="*/ 59325 w 683568"/>
                <a:gd name="connsiteY11" fmla="*/ 534035 h 864094"/>
                <a:gd name="connsiteX12" fmla="*/ 0 w 683568"/>
                <a:gd name="connsiteY12" fmla="*/ 341784 h 864094"/>
                <a:gd name="connsiteX13" fmla="*/ 341784 w 683568"/>
                <a:gd name="connsiteY13" fmla="*/ 0 h 864094"/>
                <a:gd name="connsiteX0-1" fmla="*/ 341785 w 683568"/>
                <a:gd name="connsiteY0-2" fmla="*/ 523601 h 864094"/>
                <a:gd name="connsiteX1-3" fmla="*/ 117720 w 683568"/>
                <a:gd name="connsiteY1-4" fmla="*/ 299536 h 864094"/>
                <a:gd name="connsiteX2-5" fmla="*/ 341785 w 683568"/>
                <a:gd name="connsiteY2-6" fmla="*/ 523601 h 864094"/>
                <a:gd name="connsiteX3-7" fmla="*/ 341784 w 683568"/>
                <a:gd name="connsiteY3-8" fmla="*/ 0 h 864094"/>
                <a:gd name="connsiteX4-9" fmla="*/ 683568 w 683568"/>
                <a:gd name="connsiteY4-10" fmla="*/ 341784 h 864094"/>
                <a:gd name="connsiteX5-11" fmla="*/ 577183 w 683568"/>
                <a:gd name="connsiteY5-12" fmla="*/ 588642 h 864094"/>
                <a:gd name="connsiteX6-13" fmla="*/ 341597 w 683568"/>
                <a:gd name="connsiteY6-14" fmla="*/ 864094 h 864094"/>
                <a:gd name="connsiteX7-15" fmla="*/ 105111 w 683568"/>
                <a:gd name="connsiteY7-16" fmla="*/ 587591 h 864094"/>
                <a:gd name="connsiteX8-17" fmla="*/ 59857 w 683568"/>
                <a:gd name="connsiteY8-18" fmla="*/ 534679 h 864094"/>
                <a:gd name="connsiteX9-19" fmla="*/ 59306 w 683568"/>
                <a:gd name="connsiteY9-20" fmla="*/ 534035 h 864094"/>
                <a:gd name="connsiteX10-21" fmla="*/ 59325 w 683568"/>
                <a:gd name="connsiteY10-22" fmla="*/ 534035 h 864094"/>
                <a:gd name="connsiteX11-23" fmla="*/ 0 w 683568"/>
                <a:gd name="connsiteY11-24" fmla="*/ 341784 h 864094"/>
                <a:gd name="connsiteX12-25" fmla="*/ 341784 w 683568"/>
                <a:gd name="connsiteY12-26" fmla="*/ 0 h 864094"/>
                <a:gd name="connsiteX0-27" fmla="*/ 341784 w 683568"/>
                <a:gd name="connsiteY0-28" fmla="*/ 0 h 864094"/>
                <a:gd name="connsiteX1-29" fmla="*/ 683568 w 683568"/>
                <a:gd name="connsiteY1-30" fmla="*/ 341784 h 864094"/>
                <a:gd name="connsiteX2-31" fmla="*/ 577183 w 683568"/>
                <a:gd name="connsiteY2-32" fmla="*/ 588642 h 864094"/>
                <a:gd name="connsiteX3-33" fmla="*/ 341597 w 683568"/>
                <a:gd name="connsiteY3-34" fmla="*/ 864094 h 864094"/>
                <a:gd name="connsiteX4-35" fmla="*/ 105111 w 683568"/>
                <a:gd name="connsiteY4-36" fmla="*/ 587591 h 864094"/>
                <a:gd name="connsiteX5-37" fmla="*/ 59857 w 683568"/>
                <a:gd name="connsiteY5-38" fmla="*/ 534679 h 864094"/>
                <a:gd name="connsiteX6-39" fmla="*/ 59306 w 683568"/>
                <a:gd name="connsiteY6-40" fmla="*/ 534035 h 864094"/>
                <a:gd name="connsiteX7-41" fmla="*/ 59325 w 683568"/>
                <a:gd name="connsiteY7-42" fmla="*/ 534035 h 864094"/>
                <a:gd name="connsiteX8-43" fmla="*/ 0 w 683568"/>
                <a:gd name="connsiteY8-44" fmla="*/ 341784 h 864094"/>
                <a:gd name="connsiteX9-45" fmla="*/ 341784 w 683568"/>
                <a:gd name="connsiteY9-46" fmla="*/ 0 h 864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683568" h="864094"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rgbClr val="C00000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21"/>
          <p:cNvGrpSpPr/>
          <p:nvPr/>
        </p:nvGrpSpPr>
        <p:grpSpPr>
          <a:xfrm>
            <a:off x="2151146" y="1611764"/>
            <a:ext cx="1934973" cy="2475449"/>
            <a:chOff x="1613240" y="1209196"/>
            <a:chExt cx="1451678" cy="1857160"/>
          </a:xfrm>
        </p:grpSpPr>
        <p:sp>
          <p:nvSpPr>
            <p:cNvPr id="23" name="椭圆 14"/>
            <p:cNvSpPr/>
            <p:nvPr/>
          </p:nvSpPr>
          <p:spPr bwMode="auto">
            <a:xfrm>
              <a:off x="1613240" y="1209196"/>
              <a:ext cx="1451678" cy="1857160"/>
            </a:xfrm>
            <a:custGeom>
              <a:avLst/>
              <a:gdLst>
                <a:gd name="connsiteX0" fmla="*/ 341785 w 683568"/>
                <a:gd name="connsiteY0" fmla="*/ 75471 h 864094"/>
                <a:gd name="connsiteX1" fmla="*/ 117720 w 683568"/>
                <a:gd name="connsiteY1" fmla="*/ 299536 h 864094"/>
                <a:gd name="connsiteX2" fmla="*/ 341785 w 683568"/>
                <a:gd name="connsiteY2" fmla="*/ 523601 h 864094"/>
                <a:gd name="connsiteX3" fmla="*/ 341785 w 683568"/>
                <a:gd name="connsiteY3" fmla="*/ 75471 h 864094"/>
                <a:gd name="connsiteX4" fmla="*/ 341784 w 683568"/>
                <a:gd name="connsiteY4" fmla="*/ 0 h 864094"/>
                <a:gd name="connsiteX5" fmla="*/ 683568 w 683568"/>
                <a:gd name="connsiteY5" fmla="*/ 341784 h 864094"/>
                <a:gd name="connsiteX6" fmla="*/ 577183 w 683568"/>
                <a:gd name="connsiteY6" fmla="*/ 588642 h 864094"/>
                <a:gd name="connsiteX7" fmla="*/ 341597 w 683568"/>
                <a:gd name="connsiteY7" fmla="*/ 864094 h 864094"/>
                <a:gd name="connsiteX8" fmla="*/ 105111 w 683568"/>
                <a:gd name="connsiteY8" fmla="*/ 587591 h 864094"/>
                <a:gd name="connsiteX9" fmla="*/ 59857 w 683568"/>
                <a:gd name="connsiteY9" fmla="*/ 534679 h 864094"/>
                <a:gd name="connsiteX10" fmla="*/ 59306 w 683568"/>
                <a:gd name="connsiteY10" fmla="*/ 534035 h 864094"/>
                <a:gd name="connsiteX11" fmla="*/ 59325 w 683568"/>
                <a:gd name="connsiteY11" fmla="*/ 534035 h 864094"/>
                <a:gd name="connsiteX12" fmla="*/ 0 w 683568"/>
                <a:gd name="connsiteY12" fmla="*/ 341784 h 864094"/>
                <a:gd name="connsiteX13" fmla="*/ 341784 w 683568"/>
                <a:gd name="connsiteY13" fmla="*/ 0 h 864094"/>
                <a:gd name="connsiteX0-1" fmla="*/ 341785 w 683568"/>
                <a:gd name="connsiteY0-2" fmla="*/ 523601 h 864094"/>
                <a:gd name="connsiteX1-3" fmla="*/ 117720 w 683568"/>
                <a:gd name="connsiteY1-4" fmla="*/ 299536 h 864094"/>
                <a:gd name="connsiteX2-5" fmla="*/ 341785 w 683568"/>
                <a:gd name="connsiteY2-6" fmla="*/ 523601 h 864094"/>
                <a:gd name="connsiteX3-7" fmla="*/ 341784 w 683568"/>
                <a:gd name="connsiteY3-8" fmla="*/ 0 h 864094"/>
                <a:gd name="connsiteX4-9" fmla="*/ 683568 w 683568"/>
                <a:gd name="connsiteY4-10" fmla="*/ 341784 h 864094"/>
                <a:gd name="connsiteX5-11" fmla="*/ 577183 w 683568"/>
                <a:gd name="connsiteY5-12" fmla="*/ 588642 h 864094"/>
                <a:gd name="connsiteX6-13" fmla="*/ 341597 w 683568"/>
                <a:gd name="connsiteY6-14" fmla="*/ 864094 h 864094"/>
                <a:gd name="connsiteX7-15" fmla="*/ 105111 w 683568"/>
                <a:gd name="connsiteY7-16" fmla="*/ 587591 h 864094"/>
                <a:gd name="connsiteX8-17" fmla="*/ 59857 w 683568"/>
                <a:gd name="connsiteY8-18" fmla="*/ 534679 h 864094"/>
                <a:gd name="connsiteX9-19" fmla="*/ 59306 w 683568"/>
                <a:gd name="connsiteY9-20" fmla="*/ 534035 h 864094"/>
                <a:gd name="connsiteX10-21" fmla="*/ 59325 w 683568"/>
                <a:gd name="connsiteY10-22" fmla="*/ 534035 h 864094"/>
                <a:gd name="connsiteX11-23" fmla="*/ 0 w 683568"/>
                <a:gd name="connsiteY11-24" fmla="*/ 341784 h 864094"/>
                <a:gd name="connsiteX12-25" fmla="*/ 341784 w 683568"/>
                <a:gd name="connsiteY12-26" fmla="*/ 0 h 864094"/>
                <a:gd name="connsiteX0-27" fmla="*/ 341784 w 683568"/>
                <a:gd name="connsiteY0-28" fmla="*/ 0 h 864094"/>
                <a:gd name="connsiteX1-29" fmla="*/ 683568 w 683568"/>
                <a:gd name="connsiteY1-30" fmla="*/ 341784 h 864094"/>
                <a:gd name="connsiteX2-31" fmla="*/ 577183 w 683568"/>
                <a:gd name="connsiteY2-32" fmla="*/ 588642 h 864094"/>
                <a:gd name="connsiteX3-33" fmla="*/ 341597 w 683568"/>
                <a:gd name="connsiteY3-34" fmla="*/ 864094 h 864094"/>
                <a:gd name="connsiteX4-35" fmla="*/ 105111 w 683568"/>
                <a:gd name="connsiteY4-36" fmla="*/ 587591 h 864094"/>
                <a:gd name="connsiteX5-37" fmla="*/ 59857 w 683568"/>
                <a:gd name="connsiteY5-38" fmla="*/ 534679 h 864094"/>
                <a:gd name="connsiteX6-39" fmla="*/ 59306 w 683568"/>
                <a:gd name="connsiteY6-40" fmla="*/ 534035 h 864094"/>
                <a:gd name="connsiteX7-41" fmla="*/ 59325 w 683568"/>
                <a:gd name="connsiteY7-42" fmla="*/ 534035 h 864094"/>
                <a:gd name="connsiteX8-43" fmla="*/ 0 w 683568"/>
                <a:gd name="connsiteY8-44" fmla="*/ 341784 h 864094"/>
                <a:gd name="connsiteX9-45" fmla="*/ 341784 w 683568"/>
                <a:gd name="connsiteY9-46" fmla="*/ 0 h 864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683568" h="864094"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14"/>
            <p:cNvSpPr/>
            <p:nvPr/>
          </p:nvSpPr>
          <p:spPr bwMode="auto">
            <a:xfrm>
              <a:off x="1665290" y="1249344"/>
              <a:ext cx="1347577" cy="1723982"/>
            </a:xfrm>
            <a:custGeom>
              <a:avLst/>
              <a:gdLst>
                <a:gd name="connsiteX0" fmla="*/ 341785 w 683568"/>
                <a:gd name="connsiteY0" fmla="*/ 75471 h 864094"/>
                <a:gd name="connsiteX1" fmla="*/ 117720 w 683568"/>
                <a:gd name="connsiteY1" fmla="*/ 299536 h 864094"/>
                <a:gd name="connsiteX2" fmla="*/ 341785 w 683568"/>
                <a:gd name="connsiteY2" fmla="*/ 523601 h 864094"/>
                <a:gd name="connsiteX3" fmla="*/ 341785 w 683568"/>
                <a:gd name="connsiteY3" fmla="*/ 75471 h 864094"/>
                <a:gd name="connsiteX4" fmla="*/ 341784 w 683568"/>
                <a:gd name="connsiteY4" fmla="*/ 0 h 864094"/>
                <a:gd name="connsiteX5" fmla="*/ 683568 w 683568"/>
                <a:gd name="connsiteY5" fmla="*/ 341784 h 864094"/>
                <a:gd name="connsiteX6" fmla="*/ 577183 w 683568"/>
                <a:gd name="connsiteY6" fmla="*/ 588642 h 864094"/>
                <a:gd name="connsiteX7" fmla="*/ 341597 w 683568"/>
                <a:gd name="connsiteY7" fmla="*/ 864094 h 864094"/>
                <a:gd name="connsiteX8" fmla="*/ 105111 w 683568"/>
                <a:gd name="connsiteY8" fmla="*/ 587591 h 864094"/>
                <a:gd name="connsiteX9" fmla="*/ 59857 w 683568"/>
                <a:gd name="connsiteY9" fmla="*/ 534679 h 864094"/>
                <a:gd name="connsiteX10" fmla="*/ 59306 w 683568"/>
                <a:gd name="connsiteY10" fmla="*/ 534035 h 864094"/>
                <a:gd name="connsiteX11" fmla="*/ 59325 w 683568"/>
                <a:gd name="connsiteY11" fmla="*/ 534035 h 864094"/>
                <a:gd name="connsiteX12" fmla="*/ 0 w 683568"/>
                <a:gd name="connsiteY12" fmla="*/ 341784 h 864094"/>
                <a:gd name="connsiteX13" fmla="*/ 341784 w 683568"/>
                <a:gd name="connsiteY13" fmla="*/ 0 h 864094"/>
                <a:gd name="connsiteX0-1" fmla="*/ 341785 w 683568"/>
                <a:gd name="connsiteY0-2" fmla="*/ 523601 h 864094"/>
                <a:gd name="connsiteX1-3" fmla="*/ 117720 w 683568"/>
                <a:gd name="connsiteY1-4" fmla="*/ 299536 h 864094"/>
                <a:gd name="connsiteX2-5" fmla="*/ 341785 w 683568"/>
                <a:gd name="connsiteY2-6" fmla="*/ 523601 h 864094"/>
                <a:gd name="connsiteX3-7" fmla="*/ 341784 w 683568"/>
                <a:gd name="connsiteY3-8" fmla="*/ 0 h 864094"/>
                <a:gd name="connsiteX4-9" fmla="*/ 683568 w 683568"/>
                <a:gd name="connsiteY4-10" fmla="*/ 341784 h 864094"/>
                <a:gd name="connsiteX5-11" fmla="*/ 577183 w 683568"/>
                <a:gd name="connsiteY5-12" fmla="*/ 588642 h 864094"/>
                <a:gd name="connsiteX6-13" fmla="*/ 341597 w 683568"/>
                <a:gd name="connsiteY6-14" fmla="*/ 864094 h 864094"/>
                <a:gd name="connsiteX7-15" fmla="*/ 105111 w 683568"/>
                <a:gd name="connsiteY7-16" fmla="*/ 587591 h 864094"/>
                <a:gd name="connsiteX8-17" fmla="*/ 59857 w 683568"/>
                <a:gd name="connsiteY8-18" fmla="*/ 534679 h 864094"/>
                <a:gd name="connsiteX9-19" fmla="*/ 59306 w 683568"/>
                <a:gd name="connsiteY9-20" fmla="*/ 534035 h 864094"/>
                <a:gd name="connsiteX10-21" fmla="*/ 59325 w 683568"/>
                <a:gd name="connsiteY10-22" fmla="*/ 534035 h 864094"/>
                <a:gd name="connsiteX11-23" fmla="*/ 0 w 683568"/>
                <a:gd name="connsiteY11-24" fmla="*/ 341784 h 864094"/>
                <a:gd name="connsiteX12-25" fmla="*/ 341784 w 683568"/>
                <a:gd name="connsiteY12-26" fmla="*/ 0 h 864094"/>
                <a:gd name="connsiteX0-27" fmla="*/ 341784 w 683568"/>
                <a:gd name="connsiteY0-28" fmla="*/ 0 h 864094"/>
                <a:gd name="connsiteX1-29" fmla="*/ 683568 w 683568"/>
                <a:gd name="connsiteY1-30" fmla="*/ 341784 h 864094"/>
                <a:gd name="connsiteX2-31" fmla="*/ 577183 w 683568"/>
                <a:gd name="connsiteY2-32" fmla="*/ 588642 h 864094"/>
                <a:gd name="connsiteX3-33" fmla="*/ 341597 w 683568"/>
                <a:gd name="connsiteY3-34" fmla="*/ 864094 h 864094"/>
                <a:gd name="connsiteX4-35" fmla="*/ 105111 w 683568"/>
                <a:gd name="connsiteY4-36" fmla="*/ 587591 h 864094"/>
                <a:gd name="connsiteX5-37" fmla="*/ 59857 w 683568"/>
                <a:gd name="connsiteY5-38" fmla="*/ 534679 h 864094"/>
                <a:gd name="connsiteX6-39" fmla="*/ 59306 w 683568"/>
                <a:gd name="connsiteY6-40" fmla="*/ 534035 h 864094"/>
                <a:gd name="connsiteX7-41" fmla="*/ 59325 w 683568"/>
                <a:gd name="connsiteY7-42" fmla="*/ 534035 h 864094"/>
                <a:gd name="connsiteX8-43" fmla="*/ 0 w 683568"/>
                <a:gd name="connsiteY8-44" fmla="*/ 341784 h 864094"/>
                <a:gd name="connsiteX9-45" fmla="*/ 341784 w 683568"/>
                <a:gd name="connsiteY9-46" fmla="*/ 0 h 864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683568" h="864094"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330322" y="2285992"/>
            <a:ext cx="1479662" cy="666643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373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诞生</a:t>
            </a:r>
            <a:endParaRPr lang="zh-CN" altLang="en-US" sz="373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0"/>
          <p:cNvSpPr>
            <a:spLocks noChangeArrowheads="1"/>
          </p:cNvSpPr>
          <p:nvPr/>
        </p:nvSpPr>
        <p:spPr bwMode="auto">
          <a:xfrm>
            <a:off x="1910282" y="4318963"/>
            <a:ext cx="2560619" cy="113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3" rIns="91424" bIns="45713">
            <a:spAutoFit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1985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年</a:t>
            </a:r>
            <a:endParaRPr lang="en-US" altLang="zh-CN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北京大学法律系</a:t>
            </a:r>
            <a:endParaRPr lang="en-US" altLang="zh-CN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《</a:t>
            </a:r>
            <a:r>
              <a:rPr lang="en-US" altLang="zh-CN" sz="1600" b="0" kern="0" dirty="0" err="1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chinalaw</a:t>
            </a:r>
            <a:r>
              <a:rPr lang="zh-CN" altLang="en-US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涉外经济法规查询系统</a:t>
            </a:r>
            <a:r>
              <a:rPr lang="en-US" altLang="zh-CN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27" name="文本框 33"/>
          <p:cNvSpPr txBox="1"/>
          <p:nvPr/>
        </p:nvSpPr>
        <p:spPr>
          <a:xfrm>
            <a:off x="5381620" y="2285992"/>
            <a:ext cx="1479662" cy="666643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373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成长</a:t>
            </a:r>
            <a:endParaRPr lang="zh-CN" altLang="en-US" sz="373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33"/>
          <p:cNvSpPr txBox="1"/>
          <p:nvPr/>
        </p:nvSpPr>
        <p:spPr>
          <a:xfrm>
            <a:off x="8382016" y="2285992"/>
            <a:ext cx="1479662" cy="666643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373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发展</a:t>
            </a:r>
            <a:endParaRPr lang="zh-CN" altLang="en-US" sz="373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10"/>
          <p:cNvSpPr>
            <a:spLocks noChangeArrowheads="1"/>
          </p:cNvSpPr>
          <p:nvPr/>
        </p:nvSpPr>
        <p:spPr bwMode="auto">
          <a:xfrm>
            <a:off x="4855774" y="4312152"/>
            <a:ext cx="2560619" cy="187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3" rIns="91424" bIns="45713">
            <a:spAutoFit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1990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年</a:t>
            </a:r>
            <a:endParaRPr lang="en-US" altLang="zh-CN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中国法律检索系统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含有</a:t>
            </a:r>
            <a:r>
              <a:rPr lang="en-US" altLang="zh-CN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个子库，包含全面的法律信息</a:t>
            </a:r>
            <a:endParaRPr lang="en-US" altLang="zh-CN" sz="1600" b="0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b="0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1998</a:t>
            </a:r>
            <a:r>
              <a:rPr lang="zh-CN" altLang="en-US" sz="160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年</a:t>
            </a:r>
            <a:endParaRPr lang="en-US" altLang="zh-CN" sz="1600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更名</a:t>
            </a:r>
          </a:p>
        </p:txBody>
      </p:sp>
      <p:sp>
        <p:nvSpPr>
          <p:cNvPr id="36" name="TextBox 10"/>
          <p:cNvSpPr>
            <a:spLocks noChangeArrowheads="1"/>
          </p:cNvSpPr>
          <p:nvPr/>
        </p:nvSpPr>
        <p:spPr bwMode="auto">
          <a:xfrm>
            <a:off x="7810512" y="4287996"/>
            <a:ext cx="2674343" cy="13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3" rIns="91424" bIns="45713">
            <a:spAutoFit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多年</a:t>
            </a:r>
            <a:endParaRPr lang="en-US" altLang="zh-CN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北京市著名商标</a:t>
            </a:r>
            <a:endParaRPr lang="en-US" altLang="zh-CN" sz="1600" b="0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法律行业信息化最佳产品</a:t>
            </a:r>
            <a:endParaRPr lang="en-US" altLang="zh-CN" sz="1600" b="0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科技服务业专项支持</a:t>
            </a:r>
            <a:endParaRPr lang="en-US" altLang="zh-CN" sz="1600" b="0" kern="0" dirty="0" smtClean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“互联网</a:t>
            </a:r>
            <a:r>
              <a:rPr lang="en-US" altLang="zh-CN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1600" b="0" kern="0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法律” 创新项目</a:t>
            </a:r>
            <a:endParaRPr lang="zh-CN" altLang="en-US" sz="1600" kern="0" dirty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doors dir="vert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5" grpId="0"/>
      <p:bldP spid="26" grpId="0"/>
      <p:bldP spid="27" grpId="0"/>
      <p:bldP spid="28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法宝概述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客户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3804759" y="1356682"/>
            <a:ext cx="4582484" cy="5293356"/>
          </a:xfrm>
          <a:custGeom>
            <a:avLst/>
            <a:gdLst>
              <a:gd name="T0" fmla="*/ 3349 w 3349"/>
              <a:gd name="T1" fmla="*/ 2902 h 3868"/>
              <a:gd name="T2" fmla="*/ 1675 w 3349"/>
              <a:gd name="T3" fmla="*/ 3868 h 3868"/>
              <a:gd name="T4" fmla="*/ 0 w 3349"/>
              <a:gd name="T5" fmla="*/ 2902 h 3868"/>
              <a:gd name="T6" fmla="*/ 0 w 3349"/>
              <a:gd name="T7" fmla="*/ 966 h 3868"/>
              <a:gd name="T8" fmla="*/ 1675 w 3349"/>
              <a:gd name="T9" fmla="*/ 0 h 3868"/>
              <a:gd name="T10" fmla="*/ 3349 w 3349"/>
              <a:gd name="T11" fmla="*/ 966 h 3868"/>
              <a:gd name="T12" fmla="*/ 3349 w 3349"/>
              <a:gd name="T13" fmla="*/ 2902 h 3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9" h="3868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5" name="组合 12"/>
          <p:cNvGrpSpPr/>
          <p:nvPr/>
        </p:nvGrpSpPr>
        <p:grpSpPr>
          <a:xfrm>
            <a:off x="5385013" y="3491001"/>
            <a:ext cx="1403362" cy="867758"/>
            <a:chOff x="8513763" y="2622551"/>
            <a:chExt cx="765175" cy="473075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Freeform 36"/>
            <p:cNvSpPr/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3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37"/>
            <p:cNvSpPr/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3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3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39"/>
            <p:cNvSpPr/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3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40"/>
            <p:cNvSpPr/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3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41"/>
            <p:cNvSpPr/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32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19"/>
          <p:cNvGrpSpPr/>
          <p:nvPr/>
        </p:nvGrpSpPr>
        <p:grpSpPr>
          <a:xfrm>
            <a:off x="4364399" y="1466162"/>
            <a:ext cx="1602296" cy="1850212"/>
            <a:chOff x="3273692" y="1099961"/>
            <a:chExt cx="1202093" cy="1388087"/>
          </a:xfrm>
        </p:grpSpPr>
        <p:sp>
          <p:nvSpPr>
            <p:cNvPr id="21" name="Freeform 14"/>
            <p:cNvSpPr/>
            <p:nvPr/>
          </p:nvSpPr>
          <p:spPr bwMode="auto">
            <a:xfrm>
              <a:off x="3345550" y="1141029"/>
              <a:ext cx="529701" cy="23716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F6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" name="组合 21"/>
            <p:cNvGrpSpPr/>
            <p:nvPr/>
          </p:nvGrpSpPr>
          <p:grpSpPr>
            <a:xfrm>
              <a:off x="3273692" y="1099961"/>
              <a:ext cx="1202093" cy="1388087"/>
              <a:chOff x="3273692" y="1099961"/>
              <a:chExt cx="1202093" cy="1388087"/>
            </a:xfrm>
          </p:grpSpPr>
          <p:sp>
            <p:nvSpPr>
              <p:cNvPr id="23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3541622" y="1353554"/>
                <a:ext cx="94443" cy="200205"/>
              </a:xfrm>
              <a:custGeom>
                <a:avLst/>
                <a:gdLst>
                  <a:gd name="T0" fmla="*/ 50 w 50"/>
                  <a:gd name="T1" fmla="*/ 82 h 107"/>
                  <a:gd name="T2" fmla="*/ 42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2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3 w 50"/>
                  <a:gd name="T23" fmla="*/ 24 h 107"/>
                  <a:gd name="T24" fmla="*/ 31 w 50"/>
                  <a:gd name="T25" fmla="*/ 18 h 107"/>
                  <a:gd name="T26" fmla="*/ 24 w 50"/>
                  <a:gd name="T27" fmla="*/ 15 h 107"/>
                  <a:gd name="T28" fmla="*/ 18 w 50"/>
                  <a:gd name="T29" fmla="*/ 18 h 107"/>
                  <a:gd name="T30" fmla="*/ 15 w 50"/>
                  <a:gd name="T31" fmla="*/ 24 h 107"/>
                  <a:gd name="T32" fmla="*/ 15 w 50"/>
                  <a:gd name="T33" fmla="*/ 82 h 107"/>
                  <a:gd name="T34" fmla="*/ 18 w 50"/>
                  <a:gd name="T35" fmla="*/ 88 h 107"/>
                  <a:gd name="T36" fmla="*/ 24 w 50"/>
                  <a:gd name="T37" fmla="*/ 91 h 107"/>
                  <a:gd name="T38" fmla="*/ 31 w 50"/>
                  <a:gd name="T39" fmla="*/ 88 h 107"/>
                  <a:gd name="T40" fmla="*/ 33 w 50"/>
                  <a:gd name="T41" fmla="*/ 82 h 107"/>
                  <a:gd name="T42" fmla="*/ 33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7" y="104"/>
                      <a:pt x="31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7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2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2" y="86"/>
                      <a:pt x="33" y="84"/>
                      <a:pt x="33" y="82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3658649" y="1355607"/>
                <a:ext cx="53381" cy="196099"/>
              </a:xfrm>
              <a:custGeom>
                <a:avLst/>
                <a:gdLst>
                  <a:gd name="T0" fmla="*/ 14 w 29"/>
                  <a:gd name="T1" fmla="*/ 105 h 105"/>
                  <a:gd name="T2" fmla="*/ 14 w 29"/>
                  <a:gd name="T3" fmla="*/ 24 h 105"/>
                  <a:gd name="T4" fmla="*/ 0 w 29"/>
                  <a:gd name="T5" fmla="*/ 24 h 105"/>
                  <a:gd name="T6" fmla="*/ 0 w 29"/>
                  <a:gd name="T7" fmla="*/ 13 h 105"/>
                  <a:gd name="T8" fmla="*/ 11 w 29"/>
                  <a:gd name="T9" fmla="*/ 9 h 105"/>
                  <a:gd name="T10" fmla="*/ 18 w 29"/>
                  <a:gd name="T11" fmla="*/ 0 h 105"/>
                  <a:gd name="T12" fmla="*/ 29 w 29"/>
                  <a:gd name="T13" fmla="*/ 0 h 105"/>
                  <a:gd name="T14" fmla="*/ 29 w 29"/>
                  <a:gd name="T15" fmla="*/ 105 h 105"/>
                  <a:gd name="T16" fmla="*/ 14 w 29"/>
                  <a:gd name="T1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05">
                    <a:moveTo>
                      <a:pt x="14" y="105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8" y="11"/>
                      <a:pt x="11" y="9"/>
                    </a:cubicBezTo>
                    <a:cubicBezTo>
                      <a:pt x="15" y="7"/>
                      <a:pt x="17" y="4"/>
                      <a:pt x="1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05"/>
                      <a:pt x="29" y="105"/>
                      <a:pt x="29" y="105"/>
                    </a:cubicBezTo>
                    <a:lnTo>
                      <a:pt x="14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3636343" y="1711343"/>
                <a:ext cx="476975" cy="401341"/>
                <a:chOff x="5146675" y="766763"/>
                <a:chExt cx="1590676" cy="1338263"/>
              </a:xfrm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Oval 18"/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9"/>
                <p:cNvSpPr/>
                <p:nvPr/>
              </p:nvSpPr>
              <p:spPr bwMode="auto">
                <a:xfrm>
                  <a:off x="5511799" y="1344611"/>
                  <a:ext cx="860424" cy="760415"/>
                </a:xfrm>
                <a:custGeom>
                  <a:avLst/>
                  <a:gdLst>
                    <a:gd name="T0" fmla="*/ 201 w 301"/>
                    <a:gd name="T1" fmla="*/ 0 h 266"/>
                    <a:gd name="T2" fmla="*/ 151 w 301"/>
                    <a:gd name="T3" fmla="*/ 67 h 266"/>
                    <a:gd name="T4" fmla="*/ 101 w 301"/>
                    <a:gd name="T5" fmla="*/ 0 h 266"/>
                    <a:gd name="T6" fmla="*/ 0 w 301"/>
                    <a:gd name="T7" fmla="*/ 144 h 266"/>
                    <a:gd name="T8" fmla="*/ 0 w 301"/>
                    <a:gd name="T9" fmla="*/ 235 h 266"/>
                    <a:gd name="T10" fmla="*/ 0 w 301"/>
                    <a:gd name="T11" fmla="*/ 235 h 266"/>
                    <a:gd name="T12" fmla="*/ 151 w 301"/>
                    <a:gd name="T13" fmla="*/ 266 h 266"/>
                    <a:gd name="T14" fmla="*/ 301 w 301"/>
                    <a:gd name="T15" fmla="*/ 235 h 266"/>
                    <a:gd name="T16" fmla="*/ 301 w 301"/>
                    <a:gd name="T17" fmla="*/ 235 h 266"/>
                    <a:gd name="T18" fmla="*/ 301 w 301"/>
                    <a:gd name="T19" fmla="*/ 144 h 266"/>
                    <a:gd name="T20" fmla="*/ 201 w 301"/>
                    <a:gd name="T2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266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20"/>
                <p:cNvSpPr/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avLst/>
                  <a:gdLst>
                    <a:gd name="T0" fmla="*/ 30 w 30"/>
                    <a:gd name="T1" fmla="*/ 1 h 18"/>
                    <a:gd name="T2" fmla="*/ 15 w 30"/>
                    <a:gd name="T3" fmla="*/ 0 h 18"/>
                    <a:gd name="T4" fmla="*/ 1 w 30"/>
                    <a:gd name="T5" fmla="*/ 1 h 18"/>
                    <a:gd name="T6" fmla="*/ 7 w 30"/>
                    <a:gd name="T7" fmla="*/ 18 h 18"/>
                    <a:gd name="T8" fmla="*/ 24 w 30"/>
                    <a:gd name="T9" fmla="*/ 18 h 18"/>
                    <a:gd name="T10" fmla="*/ 30 w 30"/>
                    <a:gd name="T1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8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21"/>
                <p:cNvSpPr/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avLst/>
                  <a:gdLst>
                    <a:gd name="T0" fmla="*/ 15 w 60"/>
                    <a:gd name="T1" fmla="*/ 0 h 82"/>
                    <a:gd name="T2" fmla="*/ 47 w 60"/>
                    <a:gd name="T3" fmla="*/ 0 h 82"/>
                    <a:gd name="T4" fmla="*/ 60 w 60"/>
                    <a:gd name="T5" fmla="*/ 47 h 82"/>
                    <a:gd name="T6" fmla="*/ 31 w 60"/>
                    <a:gd name="T7" fmla="*/ 82 h 82"/>
                    <a:gd name="T8" fmla="*/ 0 w 60"/>
                    <a:gd name="T9" fmla="*/ 47 h 82"/>
                    <a:gd name="T10" fmla="*/ 15 w 60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82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22"/>
                <p:cNvSpPr/>
                <p:nvPr/>
              </p:nvSpPr>
              <p:spPr bwMode="auto">
                <a:xfrm>
                  <a:off x="5432425" y="1427163"/>
                  <a:ext cx="71438" cy="96838"/>
                </a:xfrm>
                <a:custGeom>
                  <a:avLst/>
                  <a:gdLst>
                    <a:gd name="T0" fmla="*/ 23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3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3"/>
                <p:cNvSpPr/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avLst/>
                  <a:gdLst>
                    <a:gd name="T0" fmla="*/ 150 w 163"/>
                    <a:gd name="T1" fmla="*/ 0 h 199"/>
                    <a:gd name="T2" fmla="*/ 113 w 163"/>
                    <a:gd name="T3" fmla="*/ 50 h 199"/>
                    <a:gd name="T4" fmla="*/ 75 w 163"/>
                    <a:gd name="T5" fmla="*/ 0 h 199"/>
                    <a:gd name="T6" fmla="*/ 0 w 163"/>
                    <a:gd name="T7" fmla="*/ 108 h 199"/>
                    <a:gd name="T8" fmla="*/ 0 w 163"/>
                    <a:gd name="T9" fmla="*/ 176 h 199"/>
                    <a:gd name="T10" fmla="*/ 0 w 163"/>
                    <a:gd name="T11" fmla="*/ 176 h 199"/>
                    <a:gd name="T12" fmla="*/ 113 w 163"/>
                    <a:gd name="T13" fmla="*/ 199 h 199"/>
                    <a:gd name="T14" fmla="*/ 114 w 163"/>
                    <a:gd name="T15" fmla="*/ 199 h 199"/>
                    <a:gd name="T16" fmla="*/ 114 w 163"/>
                    <a:gd name="T17" fmla="*/ 124 h 199"/>
                    <a:gd name="T18" fmla="*/ 163 w 163"/>
                    <a:gd name="T19" fmla="*/ 6 h 199"/>
                    <a:gd name="T20" fmla="*/ 150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4"/>
                <p:cNvSpPr/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avLst/>
                  <a:gdLst>
                    <a:gd name="T0" fmla="*/ 18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8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Oval 25"/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6"/>
                <p:cNvSpPr/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avLst/>
                  <a:gdLst>
                    <a:gd name="T0" fmla="*/ 17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7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7"/>
                <p:cNvSpPr/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avLst/>
                  <a:gdLst>
                    <a:gd name="T0" fmla="*/ 24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4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28"/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9"/>
                <p:cNvSpPr/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avLst/>
                  <a:gdLst>
                    <a:gd name="T0" fmla="*/ 88 w 163"/>
                    <a:gd name="T1" fmla="*/ 0 h 199"/>
                    <a:gd name="T2" fmla="*/ 51 w 163"/>
                    <a:gd name="T3" fmla="*/ 50 h 199"/>
                    <a:gd name="T4" fmla="*/ 13 w 163"/>
                    <a:gd name="T5" fmla="*/ 0 h 199"/>
                    <a:gd name="T6" fmla="*/ 0 w 163"/>
                    <a:gd name="T7" fmla="*/ 6 h 199"/>
                    <a:gd name="T8" fmla="*/ 49 w 163"/>
                    <a:gd name="T9" fmla="*/ 124 h 199"/>
                    <a:gd name="T10" fmla="*/ 49 w 163"/>
                    <a:gd name="T11" fmla="*/ 199 h 199"/>
                    <a:gd name="T12" fmla="*/ 51 w 163"/>
                    <a:gd name="T13" fmla="*/ 199 h 199"/>
                    <a:gd name="T14" fmla="*/ 163 w 163"/>
                    <a:gd name="T15" fmla="*/ 176 h 199"/>
                    <a:gd name="T16" fmla="*/ 163 w 163"/>
                    <a:gd name="T17" fmla="*/ 176 h 199"/>
                    <a:gd name="T18" fmla="*/ 163 w 163"/>
                    <a:gd name="T19" fmla="*/ 108 h 199"/>
                    <a:gd name="T20" fmla="*/ 88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" name="组合 45"/>
          <p:cNvGrpSpPr/>
          <p:nvPr/>
        </p:nvGrpSpPr>
        <p:grpSpPr>
          <a:xfrm>
            <a:off x="4364399" y="4690347"/>
            <a:ext cx="1602296" cy="1850212"/>
            <a:chOff x="3273692" y="3518846"/>
            <a:chExt cx="1202093" cy="1388087"/>
          </a:xfrm>
        </p:grpSpPr>
        <p:sp>
          <p:nvSpPr>
            <p:cNvPr id="47" name="Freeform 10"/>
            <p:cNvSpPr/>
            <p:nvPr/>
          </p:nvSpPr>
          <p:spPr bwMode="auto">
            <a:xfrm>
              <a:off x="3345550" y="3559913"/>
              <a:ext cx="529701" cy="23716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A4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组合 47"/>
            <p:cNvGrpSpPr/>
            <p:nvPr/>
          </p:nvGrpSpPr>
          <p:grpSpPr>
            <a:xfrm>
              <a:off x="3273692" y="3518846"/>
              <a:ext cx="1202093" cy="1388087"/>
              <a:chOff x="3273692" y="3518846"/>
              <a:chExt cx="1202093" cy="1388087"/>
            </a:xfrm>
          </p:grpSpPr>
          <p:grpSp>
            <p:nvGrpSpPr>
              <p:cNvPr id="11" name="组合 48"/>
              <p:cNvGrpSpPr/>
              <p:nvPr/>
            </p:nvGrpSpPr>
            <p:grpSpPr>
              <a:xfrm>
                <a:off x="3273692" y="3518846"/>
                <a:ext cx="1202093" cy="1388087"/>
                <a:chOff x="3273692" y="3518846"/>
                <a:chExt cx="1202093" cy="1388087"/>
              </a:xfrm>
            </p:grpSpPr>
            <p:sp>
              <p:nvSpPr>
                <p:cNvPr id="61" name="Freeform 11"/>
                <p:cNvSpPr/>
                <p:nvPr/>
              </p:nvSpPr>
              <p:spPr bwMode="auto">
                <a:xfrm>
                  <a:off x="3273692" y="3518846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91424" tIns="45713" rIns="91424" bIns="45713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21"/>
                <p:cNvSpPr/>
                <p:nvPr/>
              </p:nvSpPr>
              <p:spPr bwMode="auto">
                <a:xfrm>
                  <a:off x="3345551" y="3559913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8575" cap="flat">
                  <a:noFill/>
                  <a:prstDash val="solid"/>
                  <a:miter lim="800000"/>
                </a:ln>
                <a:effectLst>
                  <a:outerShdw blurRad="279400" dist="76200" dir="2700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91424" tIns="45713" rIns="91424" bIns="45713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Freeform 28"/>
              <p:cNvSpPr>
                <a:spLocks noEditPoints="1"/>
              </p:cNvSpPr>
              <p:nvPr/>
            </p:nvSpPr>
            <p:spPr bwMode="auto">
              <a:xfrm>
                <a:off x="3504667" y="3772439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2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2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3 w 50"/>
                  <a:gd name="T23" fmla="*/ 24 h 107"/>
                  <a:gd name="T24" fmla="*/ 31 w 50"/>
                  <a:gd name="T25" fmla="*/ 18 h 107"/>
                  <a:gd name="T26" fmla="*/ 24 w 50"/>
                  <a:gd name="T27" fmla="*/ 15 h 107"/>
                  <a:gd name="T28" fmla="*/ 18 w 50"/>
                  <a:gd name="T29" fmla="*/ 18 h 107"/>
                  <a:gd name="T30" fmla="*/ 15 w 50"/>
                  <a:gd name="T31" fmla="*/ 24 h 107"/>
                  <a:gd name="T32" fmla="*/ 15 w 50"/>
                  <a:gd name="T33" fmla="*/ 82 h 107"/>
                  <a:gd name="T34" fmla="*/ 18 w 50"/>
                  <a:gd name="T35" fmla="*/ 88 h 107"/>
                  <a:gd name="T36" fmla="*/ 24 w 50"/>
                  <a:gd name="T37" fmla="*/ 91 h 107"/>
                  <a:gd name="T38" fmla="*/ 31 w 50"/>
                  <a:gd name="T39" fmla="*/ 88 h 107"/>
                  <a:gd name="T40" fmla="*/ 33 w 50"/>
                  <a:gd name="T41" fmla="*/ 82 h 107"/>
                  <a:gd name="T42" fmla="*/ 33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7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2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2" y="86"/>
                      <a:pt x="33" y="84"/>
                      <a:pt x="33" y="82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29"/>
              <p:cNvSpPr/>
              <p:nvPr/>
            </p:nvSpPr>
            <p:spPr bwMode="auto">
              <a:xfrm>
                <a:off x="3622720" y="3774493"/>
                <a:ext cx="89310" cy="198152"/>
              </a:xfrm>
              <a:custGeom>
                <a:avLst/>
                <a:gdLst>
                  <a:gd name="T0" fmla="*/ 17 w 48"/>
                  <a:gd name="T1" fmla="*/ 16 h 106"/>
                  <a:gd name="T2" fmla="*/ 17 w 48"/>
                  <a:gd name="T3" fmla="*/ 38 h 106"/>
                  <a:gd name="T4" fmla="*/ 24 w 48"/>
                  <a:gd name="T5" fmla="*/ 33 h 106"/>
                  <a:gd name="T6" fmla="*/ 29 w 48"/>
                  <a:gd name="T7" fmla="*/ 32 h 106"/>
                  <a:gd name="T8" fmla="*/ 44 w 48"/>
                  <a:gd name="T9" fmla="*/ 39 h 106"/>
                  <a:gd name="T10" fmla="*/ 48 w 48"/>
                  <a:gd name="T11" fmla="*/ 57 h 106"/>
                  <a:gd name="T12" fmla="*/ 48 w 48"/>
                  <a:gd name="T13" fmla="*/ 80 h 106"/>
                  <a:gd name="T14" fmla="*/ 41 w 48"/>
                  <a:gd name="T15" fmla="*/ 99 h 106"/>
                  <a:gd name="T16" fmla="*/ 23 w 48"/>
                  <a:gd name="T17" fmla="*/ 106 h 106"/>
                  <a:gd name="T18" fmla="*/ 6 w 48"/>
                  <a:gd name="T19" fmla="*/ 98 h 106"/>
                  <a:gd name="T20" fmla="*/ 0 w 48"/>
                  <a:gd name="T21" fmla="*/ 81 h 106"/>
                  <a:gd name="T22" fmla="*/ 0 w 48"/>
                  <a:gd name="T23" fmla="*/ 78 h 106"/>
                  <a:gd name="T24" fmla="*/ 15 w 48"/>
                  <a:gd name="T25" fmla="*/ 77 h 106"/>
                  <a:gd name="T26" fmla="*/ 15 w 48"/>
                  <a:gd name="T27" fmla="*/ 81 h 106"/>
                  <a:gd name="T28" fmla="*/ 20 w 48"/>
                  <a:gd name="T29" fmla="*/ 89 h 106"/>
                  <a:gd name="T30" fmla="*/ 23 w 48"/>
                  <a:gd name="T31" fmla="*/ 90 h 106"/>
                  <a:gd name="T32" fmla="*/ 33 w 48"/>
                  <a:gd name="T33" fmla="*/ 80 h 106"/>
                  <a:gd name="T34" fmla="*/ 33 w 48"/>
                  <a:gd name="T35" fmla="*/ 54 h 106"/>
                  <a:gd name="T36" fmla="*/ 29 w 48"/>
                  <a:gd name="T37" fmla="*/ 46 h 106"/>
                  <a:gd name="T38" fmla="*/ 25 w 48"/>
                  <a:gd name="T39" fmla="*/ 45 h 106"/>
                  <a:gd name="T40" fmla="*/ 19 w 48"/>
                  <a:gd name="T41" fmla="*/ 48 h 106"/>
                  <a:gd name="T42" fmla="*/ 17 w 48"/>
                  <a:gd name="T43" fmla="*/ 54 h 106"/>
                  <a:gd name="T44" fmla="*/ 17 w 48"/>
                  <a:gd name="T45" fmla="*/ 57 h 106"/>
                  <a:gd name="T46" fmla="*/ 1 w 48"/>
                  <a:gd name="T47" fmla="*/ 57 h 106"/>
                  <a:gd name="T48" fmla="*/ 1 w 48"/>
                  <a:gd name="T49" fmla="*/ 0 h 106"/>
                  <a:gd name="T50" fmla="*/ 47 w 48"/>
                  <a:gd name="T51" fmla="*/ 0 h 106"/>
                  <a:gd name="T52" fmla="*/ 47 w 48"/>
                  <a:gd name="T53" fmla="*/ 16 h 106"/>
                  <a:gd name="T54" fmla="*/ 17 w 48"/>
                  <a:gd name="T55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06">
                    <a:moveTo>
                      <a:pt x="17" y="16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19" y="36"/>
                      <a:pt x="21" y="34"/>
                      <a:pt x="24" y="33"/>
                    </a:cubicBezTo>
                    <a:cubicBezTo>
                      <a:pt x="25" y="32"/>
                      <a:pt x="27" y="32"/>
                      <a:pt x="29" y="32"/>
                    </a:cubicBezTo>
                    <a:cubicBezTo>
                      <a:pt x="36" y="32"/>
                      <a:pt x="41" y="35"/>
                      <a:pt x="44" y="39"/>
                    </a:cubicBezTo>
                    <a:cubicBezTo>
                      <a:pt x="47" y="44"/>
                      <a:pt x="48" y="49"/>
                      <a:pt x="48" y="57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7"/>
                      <a:pt x="46" y="94"/>
                      <a:pt x="41" y="99"/>
                    </a:cubicBezTo>
                    <a:cubicBezTo>
                      <a:pt x="36" y="103"/>
                      <a:pt x="31" y="106"/>
                      <a:pt x="23" y="106"/>
                    </a:cubicBezTo>
                    <a:cubicBezTo>
                      <a:pt x="17" y="106"/>
                      <a:pt x="11" y="103"/>
                      <a:pt x="6" y="98"/>
                    </a:cubicBezTo>
                    <a:cubicBezTo>
                      <a:pt x="2" y="94"/>
                      <a:pt x="0" y="88"/>
                      <a:pt x="0" y="8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6" y="85"/>
                      <a:pt x="17" y="88"/>
                      <a:pt x="20" y="89"/>
                    </a:cubicBezTo>
                    <a:cubicBezTo>
                      <a:pt x="21" y="89"/>
                      <a:pt x="22" y="90"/>
                      <a:pt x="23" y="90"/>
                    </a:cubicBezTo>
                    <a:cubicBezTo>
                      <a:pt x="30" y="90"/>
                      <a:pt x="33" y="86"/>
                      <a:pt x="33" y="80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1"/>
                      <a:pt x="32" y="48"/>
                      <a:pt x="29" y="46"/>
                    </a:cubicBezTo>
                    <a:cubicBezTo>
                      <a:pt x="28" y="45"/>
                      <a:pt x="27" y="45"/>
                      <a:pt x="25" y="45"/>
                    </a:cubicBezTo>
                    <a:cubicBezTo>
                      <a:pt x="22" y="45"/>
                      <a:pt x="20" y="46"/>
                      <a:pt x="19" y="48"/>
                    </a:cubicBezTo>
                    <a:cubicBezTo>
                      <a:pt x="18" y="50"/>
                      <a:pt x="17" y="52"/>
                      <a:pt x="17" y="54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6"/>
                      <a:pt x="47" y="16"/>
                      <a:pt x="47" y="16"/>
                    </a:cubicBez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3" name="组合 51"/>
              <p:cNvGrpSpPr/>
              <p:nvPr/>
            </p:nvGrpSpPr>
            <p:grpSpPr>
              <a:xfrm>
                <a:off x="3687515" y="4141748"/>
                <a:ext cx="403191" cy="374204"/>
                <a:chOff x="5278438" y="2973388"/>
                <a:chExt cx="1344613" cy="1247775"/>
              </a:xfrm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Freeform 67"/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avLst/>
                  <a:gdLst>
                    <a:gd name="T0" fmla="*/ 256 w 281"/>
                    <a:gd name="T1" fmla="*/ 26 h 282"/>
                    <a:gd name="T2" fmla="*/ 163 w 281"/>
                    <a:gd name="T3" fmla="*/ 26 h 282"/>
                    <a:gd name="T4" fmla="*/ 0 w 281"/>
                    <a:gd name="T5" fmla="*/ 190 h 282"/>
                    <a:gd name="T6" fmla="*/ 92 w 281"/>
                    <a:gd name="T7" fmla="*/ 282 h 282"/>
                    <a:gd name="T8" fmla="*/ 256 w 281"/>
                    <a:gd name="T9" fmla="*/ 119 h 282"/>
                    <a:gd name="T10" fmla="*/ 256 w 281"/>
                    <a:gd name="T11" fmla="*/ 26 h 282"/>
                    <a:gd name="T12" fmla="*/ 55 w 281"/>
                    <a:gd name="T13" fmla="*/ 192 h 282"/>
                    <a:gd name="T14" fmla="*/ 44 w 281"/>
                    <a:gd name="T15" fmla="*/ 181 h 282"/>
                    <a:gd name="T16" fmla="*/ 183 w 281"/>
                    <a:gd name="T17" fmla="*/ 42 h 282"/>
                    <a:gd name="T18" fmla="*/ 194 w 281"/>
                    <a:gd name="T19" fmla="*/ 42 h 282"/>
                    <a:gd name="T20" fmla="*/ 194 w 281"/>
                    <a:gd name="T21" fmla="*/ 53 h 282"/>
                    <a:gd name="T22" fmla="*/ 55 w 281"/>
                    <a:gd name="T23" fmla="*/ 192 h 282"/>
                    <a:gd name="T24" fmla="*/ 78 w 281"/>
                    <a:gd name="T25" fmla="*/ 215 h 282"/>
                    <a:gd name="T26" fmla="*/ 67 w 281"/>
                    <a:gd name="T27" fmla="*/ 204 h 282"/>
                    <a:gd name="T28" fmla="*/ 217 w 281"/>
                    <a:gd name="T29" fmla="*/ 54 h 282"/>
                    <a:gd name="T30" fmla="*/ 228 w 281"/>
                    <a:gd name="T31" fmla="*/ 54 h 282"/>
                    <a:gd name="T32" fmla="*/ 228 w 281"/>
                    <a:gd name="T33" fmla="*/ 65 h 282"/>
                    <a:gd name="T34" fmla="*/ 78 w 281"/>
                    <a:gd name="T35" fmla="*/ 215 h 282"/>
                    <a:gd name="T36" fmla="*/ 101 w 281"/>
                    <a:gd name="T37" fmla="*/ 238 h 282"/>
                    <a:gd name="T38" fmla="*/ 90 w 281"/>
                    <a:gd name="T39" fmla="*/ 227 h 282"/>
                    <a:gd name="T40" fmla="*/ 229 w 281"/>
                    <a:gd name="T41" fmla="*/ 88 h 282"/>
                    <a:gd name="T42" fmla="*/ 240 w 281"/>
                    <a:gd name="T43" fmla="*/ 88 h 282"/>
                    <a:gd name="T44" fmla="*/ 240 w 281"/>
                    <a:gd name="T45" fmla="*/ 99 h 282"/>
                    <a:gd name="T46" fmla="*/ 101 w 281"/>
                    <a:gd name="T47" fmla="*/ 23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1" h="282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68"/>
                <p:cNvSpPr/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avLst/>
                  <a:gdLst>
                    <a:gd name="T0" fmla="*/ 227 w 349"/>
                    <a:gd name="T1" fmla="*/ 209 h 352"/>
                    <a:gd name="T2" fmla="*/ 210 w 349"/>
                    <a:gd name="T3" fmla="*/ 193 h 352"/>
                    <a:gd name="T4" fmla="*/ 349 w 349"/>
                    <a:gd name="T5" fmla="*/ 54 h 352"/>
                    <a:gd name="T6" fmla="*/ 295 w 349"/>
                    <a:gd name="T7" fmla="*/ 0 h 352"/>
                    <a:gd name="T8" fmla="*/ 156 w 349"/>
                    <a:gd name="T9" fmla="*/ 139 h 352"/>
                    <a:gd name="T10" fmla="*/ 142 w 349"/>
                    <a:gd name="T11" fmla="*/ 125 h 352"/>
                    <a:gd name="T12" fmla="*/ 110 w 349"/>
                    <a:gd name="T13" fmla="*/ 141 h 352"/>
                    <a:gd name="T14" fmla="*/ 0 w 349"/>
                    <a:gd name="T15" fmla="*/ 317 h 352"/>
                    <a:gd name="T16" fmla="*/ 32 w 349"/>
                    <a:gd name="T17" fmla="*/ 352 h 352"/>
                    <a:gd name="T18" fmla="*/ 207 w 349"/>
                    <a:gd name="T19" fmla="*/ 242 h 352"/>
                    <a:gd name="T20" fmla="*/ 227 w 349"/>
                    <a:gd name="T21" fmla="*/ 209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9" h="352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69"/>
                <p:cNvSpPr/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avLst/>
                  <a:gdLst>
                    <a:gd name="T0" fmla="*/ 104 w 207"/>
                    <a:gd name="T1" fmla="*/ 0 h 207"/>
                    <a:gd name="T2" fmla="*/ 78 w 207"/>
                    <a:gd name="T3" fmla="*/ 3 h 207"/>
                    <a:gd name="T4" fmla="*/ 81 w 207"/>
                    <a:gd name="T5" fmla="*/ 5 h 207"/>
                    <a:gd name="T6" fmla="*/ 118 w 207"/>
                    <a:gd name="T7" fmla="*/ 43 h 207"/>
                    <a:gd name="T8" fmla="*/ 118 w 207"/>
                    <a:gd name="T9" fmla="*/ 112 h 207"/>
                    <a:gd name="T10" fmla="*/ 49 w 207"/>
                    <a:gd name="T11" fmla="*/ 112 h 207"/>
                    <a:gd name="T12" fmla="*/ 12 w 207"/>
                    <a:gd name="T13" fmla="*/ 74 h 207"/>
                    <a:gd name="T14" fmla="*/ 7 w 207"/>
                    <a:gd name="T15" fmla="*/ 68 h 207"/>
                    <a:gd name="T16" fmla="*/ 0 w 207"/>
                    <a:gd name="T17" fmla="*/ 103 h 207"/>
                    <a:gd name="T18" fmla="*/ 104 w 207"/>
                    <a:gd name="T19" fmla="*/ 207 h 207"/>
                    <a:gd name="T20" fmla="*/ 207 w 207"/>
                    <a:gd name="T21" fmla="*/ 103 h 207"/>
                    <a:gd name="T22" fmla="*/ 104 w 207"/>
                    <a:gd name="T23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7" h="207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70"/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avLst/>
                  <a:gdLst>
                    <a:gd name="T0" fmla="*/ 164 w 186"/>
                    <a:gd name="T1" fmla="*/ 164 h 186"/>
                    <a:gd name="T2" fmla="*/ 164 w 186"/>
                    <a:gd name="T3" fmla="*/ 83 h 186"/>
                    <a:gd name="T4" fmla="*/ 81 w 186"/>
                    <a:gd name="T5" fmla="*/ 0 h 186"/>
                    <a:gd name="T6" fmla="*/ 0 w 186"/>
                    <a:gd name="T7" fmla="*/ 81 h 186"/>
                    <a:gd name="T8" fmla="*/ 82 w 186"/>
                    <a:gd name="T9" fmla="*/ 164 h 186"/>
                    <a:gd name="T10" fmla="*/ 164 w 186"/>
                    <a:gd name="T11" fmla="*/ 164 h 186"/>
                    <a:gd name="T12" fmla="*/ 109 w 186"/>
                    <a:gd name="T13" fmla="*/ 109 h 186"/>
                    <a:gd name="T14" fmla="*/ 142 w 186"/>
                    <a:gd name="T15" fmla="*/ 109 h 186"/>
                    <a:gd name="T16" fmla="*/ 142 w 186"/>
                    <a:gd name="T17" fmla="*/ 143 h 186"/>
                    <a:gd name="T18" fmla="*/ 109 w 186"/>
                    <a:gd name="T19" fmla="*/ 143 h 186"/>
                    <a:gd name="T20" fmla="*/ 109 w 186"/>
                    <a:gd name="T21" fmla="*/ 109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6" h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0" name="组合 62"/>
          <p:cNvGrpSpPr/>
          <p:nvPr/>
        </p:nvGrpSpPr>
        <p:grpSpPr>
          <a:xfrm>
            <a:off x="6225306" y="1466162"/>
            <a:ext cx="1602296" cy="1850212"/>
            <a:chOff x="4669803" y="1099961"/>
            <a:chExt cx="1202093" cy="1388087"/>
          </a:xfrm>
        </p:grpSpPr>
        <p:sp>
          <p:nvSpPr>
            <p:cNvPr id="64" name="Freeform 17"/>
            <p:cNvSpPr/>
            <p:nvPr/>
          </p:nvSpPr>
          <p:spPr bwMode="auto">
            <a:xfrm>
              <a:off x="4741662" y="1141029"/>
              <a:ext cx="528675" cy="23716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765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2" name="组合 64"/>
            <p:cNvGrpSpPr/>
            <p:nvPr/>
          </p:nvGrpSpPr>
          <p:grpSpPr>
            <a:xfrm>
              <a:off x="4669803" y="1099961"/>
              <a:ext cx="1202093" cy="1388087"/>
              <a:chOff x="4669803" y="1099961"/>
              <a:chExt cx="1202093" cy="1388087"/>
            </a:xfrm>
          </p:grpSpPr>
          <p:sp>
            <p:nvSpPr>
              <p:cNvPr id="66" name="Freeform 18"/>
              <p:cNvSpPr/>
              <p:nvPr/>
            </p:nvSpPr>
            <p:spPr bwMode="auto">
              <a:xfrm>
                <a:off x="4669803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5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5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19"/>
              <p:cNvSpPr/>
              <p:nvPr/>
            </p:nvSpPr>
            <p:spPr bwMode="auto">
              <a:xfrm>
                <a:off x="4741662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26"/>
              <p:cNvSpPr>
                <a:spLocks noEditPoints="1"/>
              </p:cNvSpPr>
              <p:nvPr/>
            </p:nvSpPr>
            <p:spPr bwMode="auto">
              <a:xfrm>
                <a:off x="4895645" y="1353554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3 w 50"/>
                  <a:gd name="T3" fmla="*/ 99 h 107"/>
                  <a:gd name="T4" fmla="*/ 25 w 50"/>
                  <a:gd name="T5" fmla="*/ 107 h 107"/>
                  <a:gd name="T6" fmla="*/ 8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8 w 50"/>
                  <a:gd name="T13" fmla="*/ 7 h 107"/>
                  <a:gd name="T14" fmla="*/ 25 w 50"/>
                  <a:gd name="T15" fmla="*/ 0 h 107"/>
                  <a:gd name="T16" fmla="*/ 43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4 w 50"/>
                  <a:gd name="T23" fmla="*/ 24 h 107"/>
                  <a:gd name="T24" fmla="*/ 31 w 50"/>
                  <a:gd name="T25" fmla="*/ 18 h 107"/>
                  <a:gd name="T26" fmla="*/ 25 w 50"/>
                  <a:gd name="T27" fmla="*/ 15 h 107"/>
                  <a:gd name="T28" fmla="*/ 19 w 50"/>
                  <a:gd name="T29" fmla="*/ 18 h 107"/>
                  <a:gd name="T30" fmla="*/ 16 w 50"/>
                  <a:gd name="T31" fmla="*/ 24 h 107"/>
                  <a:gd name="T32" fmla="*/ 16 w 50"/>
                  <a:gd name="T33" fmla="*/ 82 h 107"/>
                  <a:gd name="T34" fmla="*/ 19 w 50"/>
                  <a:gd name="T35" fmla="*/ 88 h 107"/>
                  <a:gd name="T36" fmla="*/ 25 w 50"/>
                  <a:gd name="T37" fmla="*/ 91 h 107"/>
                  <a:gd name="T38" fmla="*/ 31 w 50"/>
                  <a:gd name="T39" fmla="*/ 88 h 107"/>
                  <a:gd name="T40" fmla="*/ 34 w 50"/>
                  <a:gd name="T41" fmla="*/ 82 h 107"/>
                  <a:gd name="T42" fmla="*/ 34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8" y="95"/>
                      <a:pt x="43" y="99"/>
                    </a:cubicBezTo>
                    <a:cubicBezTo>
                      <a:pt x="38" y="104"/>
                      <a:pt x="32" y="107"/>
                      <a:pt x="25" y="107"/>
                    </a:cubicBezTo>
                    <a:cubicBezTo>
                      <a:pt x="19" y="107"/>
                      <a:pt x="13" y="104"/>
                      <a:pt x="8" y="99"/>
                    </a:cubicBezTo>
                    <a:cubicBezTo>
                      <a:pt x="3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3" y="12"/>
                      <a:pt x="8" y="7"/>
                    </a:cubicBezTo>
                    <a:cubicBezTo>
                      <a:pt x="13" y="2"/>
                      <a:pt x="19" y="0"/>
                      <a:pt x="25" y="0"/>
                    </a:cubicBezTo>
                    <a:cubicBezTo>
                      <a:pt x="32" y="0"/>
                      <a:pt x="38" y="2"/>
                      <a:pt x="43" y="7"/>
                    </a:cubicBezTo>
                    <a:cubicBezTo>
                      <a:pt x="48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4" y="24"/>
                    </a:moveTo>
                    <a:cubicBezTo>
                      <a:pt x="34" y="22"/>
                      <a:pt x="33" y="20"/>
                      <a:pt x="31" y="18"/>
                    </a:cubicBezTo>
                    <a:cubicBezTo>
                      <a:pt x="30" y="16"/>
                      <a:pt x="27" y="15"/>
                      <a:pt x="25" y="15"/>
                    </a:cubicBezTo>
                    <a:cubicBezTo>
                      <a:pt x="22" y="15"/>
                      <a:pt x="20" y="16"/>
                      <a:pt x="19" y="18"/>
                    </a:cubicBezTo>
                    <a:cubicBezTo>
                      <a:pt x="17" y="20"/>
                      <a:pt x="16" y="22"/>
                      <a:pt x="16" y="24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84"/>
                      <a:pt x="17" y="86"/>
                      <a:pt x="19" y="88"/>
                    </a:cubicBezTo>
                    <a:cubicBezTo>
                      <a:pt x="20" y="90"/>
                      <a:pt x="22" y="91"/>
                      <a:pt x="25" y="91"/>
                    </a:cubicBezTo>
                    <a:cubicBezTo>
                      <a:pt x="27" y="91"/>
                      <a:pt x="30" y="90"/>
                      <a:pt x="31" y="88"/>
                    </a:cubicBezTo>
                    <a:cubicBezTo>
                      <a:pt x="33" y="86"/>
                      <a:pt x="34" y="84"/>
                      <a:pt x="34" y="82"/>
                    </a:cubicBez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27"/>
              <p:cNvSpPr/>
              <p:nvPr/>
            </p:nvSpPr>
            <p:spPr bwMode="auto">
              <a:xfrm>
                <a:off x="5013699" y="1355607"/>
                <a:ext cx="95469" cy="196099"/>
              </a:xfrm>
              <a:custGeom>
                <a:avLst/>
                <a:gdLst>
                  <a:gd name="T0" fmla="*/ 0 w 51"/>
                  <a:gd name="T1" fmla="*/ 30 h 105"/>
                  <a:gd name="T2" fmla="*/ 8 w 51"/>
                  <a:gd name="T3" fmla="*/ 7 h 105"/>
                  <a:gd name="T4" fmla="*/ 26 w 51"/>
                  <a:gd name="T5" fmla="*/ 0 h 105"/>
                  <a:gd name="T6" fmla="*/ 44 w 51"/>
                  <a:gd name="T7" fmla="*/ 8 h 105"/>
                  <a:gd name="T8" fmla="*/ 51 w 51"/>
                  <a:gd name="T9" fmla="*/ 26 h 105"/>
                  <a:gd name="T10" fmla="*/ 47 w 51"/>
                  <a:gd name="T11" fmla="*/ 46 h 105"/>
                  <a:gd name="T12" fmla="*/ 34 w 51"/>
                  <a:gd name="T13" fmla="*/ 65 h 105"/>
                  <a:gd name="T14" fmla="*/ 27 w 51"/>
                  <a:gd name="T15" fmla="*/ 77 h 105"/>
                  <a:gd name="T16" fmla="*/ 24 w 51"/>
                  <a:gd name="T17" fmla="*/ 81 h 105"/>
                  <a:gd name="T18" fmla="*/ 20 w 51"/>
                  <a:gd name="T19" fmla="*/ 88 h 105"/>
                  <a:gd name="T20" fmla="*/ 19 w 51"/>
                  <a:gd name="T21" fmla="*/ 89 h 105"/>
                  <a:gd name="T22" fmla="*/ 50 w 51"/>
                  <a:gd name="T23" fmla="*/ 89 h 105"/>
                  <a:gd name="T24" fmla="*/ 50 w 51"/>
                  <a:gd name="T25" fmla="*/ 105 h 105"/>
                  <a:gd name="T26" fmla="*/ 0 w 51"/>
                  <a:gd name="T27" fmla="*/ 105 h 105"/>
                  <a:gd name="T28" fmla="*/ 0 w 51"/>
                  <a:gd name="T29" fmla="*/ 90 h 105"/>
                  <a:gd name="T30" fmla="*/ 3 w 51"/>
                  <a:gd name="T31" fmla="*/ 84 h 105"/>
                  <a:gd name="T32" fmla="*/ 7 w 51"/>
                  <a:gd name="T33" fmla="*/ 79 h 105"/>
                  <a:gd name="T34" fmla="*/ 11 w 51"/>
                  <a:gd name="T35" fmla="*/ 73 h 105"/>
                  <a:gd name="T36" fmla="*/ 22 w 51"/>
                  <a:gd name="T37" fmla="*/ 57 h 105"/>
                  <a:gd name="T38" fmla="*/ 33 w 51"/>
                  <a:gd name="T39" fmla="*/ 39 h 105"/>
                  <a:gd name="T40" fmla="*/ 36 w 51"/>
                  <a:gd name="T41" fmla="*/ 26 h 105"/>
                  <a:gd name="T42" fmla="*/ 33 w 51"/>
                  <a:gd name="T43" fmla="*/ 18 h 105"/>
                  <a:gd name="T44" fmla="*/ 26 w 51"/>
                  <a:gd name="T45" fmla="*/ 15 h 105"/>
                  <a:gd name="T46" fmla="*/ 17 w 51"/>
                  <a:gd name="T47" fmla="*/ 22 h 105"/>
                  <a:gd name="T48" fmla="*/ 16 w 51"/>
                  <a:gd name="T49" fmla="*/ 28 h 105"/>
                  <a:gd name="T50" fmla="*/ 16 w 51"/>
                  <a:gd name="T51" fmla="*/ 32 h 105"/>
                  <a:gd name="T52" fmla="*/ 0 w 51"/>
                  <a:gd name="T53" fmla="*/ 32 h 105"/>
                  <a:gd name="T54" fmla="*/ 0 w 51"/>
                  <a:gd name="T55" fmla="*/ 3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" h="105">
                    <a:moveTo>
                      <a:pt x="0" y="30"/>
                    </a:moveTo>
                    <a:cubicBezTo>
                      <a:pt x="0" y="20"/>
                      <a:pt x="3" y="12"/>
                      <a:pt x="8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3"/>
                      <a:pt x="44" y="8"/>
                    </a:cubicBezTo>
                    <a:cubicBezTo>
                      <a:pt x="49" y="13"/>
                      <a:pt x="51" y="19"/>
                      <a:pt x="51" y="26"/>
                    </a:cubicBezTo>
                    <a:cubicBezTo>
                      <a:pt x="51" y="33"/>
                      <a:pt x="50" y="40"/>
                      <a:pt x="47" y="46"/>
                    </a:cubicBezTo>
                    <a:cubicBezTo>
                      <a:pt x="45" y="50"/>
                      <a:pt x="41" y="56"/>
                      <a:pt x="34" y="65"/>
                    </a:cubicBezTo>
                    <a:cubicBezTo>
                      <a:pt x="33" y="68"/>
                      <a:pt x="30" y="72"/>
                      <a:pt x="27" y="77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4"/>
                      <a:pt x="21" y="86"/>
                      <a:pt x="20" y="88"/>
                    </a:cubicBezTo>
                    <a:cubicBezTo>
                      <a:pt x="19" y="88"/>
                      <a:pt x="19" y="89"/>
                      <a:pt x="19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1" y="88"/>
                      <a:pt x="3" y="84"/>
                    </a:cubicBezTo>
                    <a:cubicBezTo>
                      <a:pt x="4" y="83"/>
                      <a:pt x="6" y="81"/>
                      <a:pt x="7" y="79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70"/>
                      <a:pt x="17" y="65"/>
                      <a:pt x="22" y="57"/>
                    </a:cubicBezTo>
                    <a:cubicBezTo>
                      <a:pt x="27" y="51"/>
                      <a:pt x="31" y="44"/>
                      <a:pt x="33" y="39"/>
                    </a:cubicBezTo>
                    <a:cubicBezTo>
                      <a:pt x="35" y="34"/>
                      <a:pt x="36" y="30"/>
                      <a:pt x="36" y="26"/>
                    </a:cubicBezTo>
                    <a:cubicBezTo>
                      <a:pt x="36" y="23"/>
                      <a:pt x="35" y="21"/>
                      <a:pt x="33" y="18"/>
                    </a:cubicBezTo>
                    <a:cubicBezTo>
                      <a:pt x="31" y="16"/>
                      <a:pt x="29" y="15"/>
                      <a:pt x="26" y="15"/>
                    </a:cubicBezTo>
                    <a:cubicBezTo>
                      <a:pt x="22" y="15"/>
                      <a:pt x="18" y="17"/>
                      <a:pt x="17" y="22"/>
                    </a:cubicBezTo>
                    <a:cubicBezTo>
                      <a:pt x="16" y="24"/>
                      <a:pt x="16" y="26"/>
                      <a:pt x="16" y="28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5106194" y="1640919"/>
                <a:ext cx="414831" cy="501006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70"/>
          <p:cNvGrpSpPr/>
          <p:nvPr/>
        </p:nvGrpSpPr>
        <p:grpSpPr>
          <a:xfrm>
            <a:off x="7157128" y="3078254"/>
            <a:ext cx="1599560" cy="1850212"/>
            <a:chOff x="5368886" y="2309403"/>
            <a:chExt cx="1200040" cy="1388087"/>
          </a:xfrm>
        </p:grpSpPr>
        <p:sp>
          <p:nvSpPr>
            <p:cNvPr id="72" name="Freeform 8"/>
            <p:cNvSpPr/>
            <p:nvPr/>
          </p:nvSpPr>
          <p:spPr bwMode="auto">
            <a:xfrm>
              <a:off x="5438692" y="2350471"/>
              <a:ext cx="530728" cy="237166"/>
            </a:xfrm>
            <a:custGeom>
              <a:avLst/>
              <a:gdLst>
                <a:gd name="T0" fmla="*/ 0 w 517"/>
                <a:gd name="T1" fmla="*/ 231 h 231"/>
                <a:gd name="T2" fmla="*/ 398 w 517"/>
                <a:gd name="T3" fmla="*/ 0 h 231"/>
                <a:gd name="T4" fmla="*/ 517 w 517"/>
                <a:gd name="T5" fmla="*/ 0 h 231"/>
                <a:gd name="T6" fmla="*/ 517 w 517"/>
                <a:gd name="T7" fmla="*/ 231 h 231"/>
                <a:gd name="T8" fmla="*/ 0 w 51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231">
                  <a:moveTo>
                    <a:pt x="0" y="231"/>
                  </a:moveTo>
                  <a:lnTo>
                    <a:pt x="398" y="0"/>
                  </a:lnTo>
                  <a:lnTo>
                    <a:pt x="517" y="0"/>
                  </a:lnTo>
                  <a:lnTo>
                    <a:pt x="517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05711"/>
            </a:solidFill>
            <a:ln>
              <a:noFill/>
            </a:ln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solidFill>
                  <a:srgbClr val="BDD5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9" name="组合 72"/>
            <p:cNvGrpSpPr/>
            <p:nvPr/>
          </p:nvGrpSpPr>
          <p:grpSpPr>
            <a:xfrm>
              <a:off x="5368886" y="2309403"/>
              <a:ext cx="1200040" cy="1388087"/>
              <a:chOff x="5368886" y="2309403"/>
              <a:chExt cx="1200040" cy="1388087"/>
            </a:xfrm>
          </p:grpSpPr>
          <p:sp>
            <p:nvSpPr>
              <p:cNvPr id="74" name="Freeform 9"/>
              <p:cNvSpPr/>
              <p:nvPr/>
            </p:nvSpPr>
            <p:spPr bwMode="auto">
              <a:xfrm>
                <a:off x="5368886" y="2309403"/>
                <a:ext cx="1200040" cy="1388087"/>
              </a:xfrm>
              <a:custGeom>
                <a:avLst/>
                <a:gdLst>
                  <a:gd name="T0" fmla="*/ 0 w 1169"/>
                  <a:gd name="T1" fmla="*/ 1014 h 1352"/>
                  <a:gd name="T2" fmla="*/ 0 w 1169"/>
                  <a:gd name="T3" fmla="*/ 338 h 1352"/>
                  <a:gd name="T4" fmla="*/ 585 w 1169"/>
                  <a:gd name="T5" fmla="*/ 0 h 1352"/>
                  <a:gd name="T6" fmla="*/ 1169 w 1169"/>
                  <a:gd name="T7" fmla="*/ 338 h 1352"/>
                  <a:gd name="T8" fmla="*/ 1169 w 1169"/>
                  <a:gd name="T9" fmla="*/ 1014 h 1352"/>
                  <a:gd name="T10" fmla="*/ 585 w 1169"/>
                  <a:gd name="T11" fmla="*/ 1352 h 1352"/>
                  <a:gd name="T12" fmla="*/ 0 w 1169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 23"/>
              <p:cNvSpPr/>
              <p:nvPr/>
            </p:nvSpPr>
            <p:spPr bwMode="auto">
              <a:xfrm>
                <a:off x="5438692" y="2350471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32"/>
              <p:cNvSpPr>
                <a:spLocks noEditPoints="1"/>
              </p:cNvSpPr>
              <p:nvPr/>
            </p:nvSpPr>
            <p:spPr bwMode="auto">
              <a:xfrm>
                <a:off x="5597808" y="2562997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2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2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3 w 50"/>
                  <a:gd name="T23" fmla="*/ 24 h 107"/>
                  <a:gd name="T24" fmla="*/ 31 w 50"/>
                  <a:gd name="T25" fmla="*/ 18 h 107"/>
                  <a:gd name="T26" fmla="*/ 24 w 50"/>
                  <a:gd name="T27" fmla="*/ 15 h 107"/>
                  <a:gd name="T28" fmla="*/ 18 w 50"/>
                  <a:gd name="T29" fmla="*/ 18 h 107"/>
                  <a:gd name="T30" fmla="*/ 15 w 50"/>
                  <a:gd name="T31" fmla="*/ 24 h 107"/>
                  <a:gd name="T32" fmla="*/ 15 w 50"/>
                  <a:gd name="T33" fmla="*/ 81 h 107"/>
                  <a:gd name="T34" fmla="*/ 18 w 50"/>
                  <a:gd name="T35" fmla="*/ 88 h 107"/>
                  <a:gd name="T36" fmla="*/ 24 w 50"/>
                  <a:gd name="T37" fmla="*/ 91 h 107"/>
                  <a:gd name="T38" fmla="*/ 31 w 50"/>
                  <a:gd name="T39" fmla="*/ 88 h 107"/>
                  <a:gd name="T40" fmla="*/ 33 w 50"/>
                  <a:gd name="T41" fmla="*/ 81 h 107"/>
                  <a:gd name="T42" fmla="*/ 33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7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2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2" y="86"/>
                      <a:pt x="33" y="84"/>
                      <a:pt x="33" y="81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33"/>
              <p:cNvSpPr/>
              <p:nvPr/>
            </p:nvSpPr>
            <p:spPr bwMode="auto">
              <a:xfrm>
                <a:off x="5712781" y="2562997"/>
                <a:ext cx="95469" cy="200205"/>
              </a:xfrm>
              <a:custGeom>
                <a:avLst/>
                <a:gdLst>
                  <a:gd name="T0" fmla="*/ 24 w 51"/>
                  <a:gd name="T1" fmla="*/ 91 h 107"/>
                  <a:gd name="T2" fmla="*/ 35 w 51"/>
                  <a:gd name="T3" fmla="*/ 81 h 107"/>
                  <a:gd name="T4" fmla="*/ 35 w 51"/>
                  <a:gd name="T5" fmla="*/ 74 h 107"/>
                  <a:gd name="T6" fmla="*/ 18 w 51"/>
                  <a:gd name="T7" fmla="*/ 58 h 107"/>
                  <a:gd name="T8" fmla="*/ 18 w 51"/>
                  <a:gd name="T9" fmla="*/ 45 h 107"/>
                  <a:gd name="T10" fmla="*/ 31 w 51"/>
                  <a:gd name="T11" fmla="*/ 40 h 107"/>
                  <a:gd name="T12" fmla="*/ 35 w 51"/>
                  <a:gd name="T13" fmla="*/ 27 h 107"/>
                  <a:gd name="T14" fmla="*/ 35 w 51"/>
                  <a:gd name="T15" fmla="*/ 24 h 107"/>
                  <a:gd name="T16" fmla="*/ 26 w 51"/>
                  <a:gd name="T17" fmla="*/ 14 h 107"/>
                  <a:gd name="T18" fmla="*/ 19 w 51"/>
                  <a:gd name="T19" fmla="*/ 18 h 107"/>
                  <a:gd name="T20" fmla="*/ 17 w 51"/>
                  <a:gd name="T21" fmla="*/ 26 h 107"/>
                  <a:gd name="T22" fmla="*/ 17 w 51"/>
                  <a:gd name="T23" fmla="*/ 28 h 107"/>
                  <a:gd name="T24" fmla="*/ 2 w 51"/>
                  <a:gd name="T25" fmla="*/ 28 h 107"/>
                  <a:gd name="T26" fmla="*/ 2 w 51"/>
                  <a:gd name="T27" fmla="*/ 26 h 107"/>
                  <a:gd name="T28" fmla="*/ 8 w 51"/>
                  <a:gd name="T29" fmla="*/ 8 h 107"/>
                  <a:gd name="T30" fmla="*/ 26 w 51"/>
                  <a:gd name="T31" fmla="*/ 0 h 107"/>
                  <a:gd name="T32" fmla="*/ 43 w 51"/>
                  <a:gd name="T33" fmla="*/ 7 h 107"/>
                  <a:gd name="T34" fmla="*/ 49 w 51"/>
                  <a:gd name="T35" fmla="*/ 24 h 107"/>
                  <a:gd name="T36" fmla="*/ 49 w 51"/>
                  <a:gd name="T37" fmla="*/ 28 h 107"/>
                  <a:gd name="T38" fmla="*/ 44 w 51"/>
                  <a:gd name="T39" fmla="*/ 45 h 107"/>
                  <a:gd name="T40" fmla="*/ 38 w 51"/>
                  <a:gd name="T41" fmla="*/ 50 h 107"/>
                  <a:gd name="T42" fmla="*/ 49 w 51"/>
                  <a:gd name="T43" fmla="*/ 62 h 107"/>
                  <a:gd name="T44" fmla="*/ 51 w 51"/>
                  <a:gd name="T45" fmla="*/ 72 h 107"/>
                  <a:gd name="T46" fmla="*/ 51 w 51"/>
                  <a:gd name="T47" fmla="*/ 80 h 107"/>
                  <a:gd name="T48" fmla="*/ 43 w 51"/>
                  <a:gd name="T49" fmla="*/ 100 h 107"/>
                  <a:gd name="T50" fmla="*/ 24 w 51"/>
                  <a:gd name="T51" fmla="*/ 107 h 107"/>
                  <a:gd name="T52" fmla="*/ 7 w 51"/>
                  <a:gd name="T53" fmla="*/ 99 h 107"/>
                  <a:gd name="T54" fmla="*/ 0 w 51"/>
                  <a:gd name="T55" fmla="*/ 82 h 107"/>
                  <a:gd name="T56" fmla="*/ 0 w 51"/>
                  <a:gd name="T57" fmla="*/ 79 h 107"/>
                  <a:gd name="T58" fmla="*/ 15 w 51"/>
                  <a:gd name="T59" fmla="*/ 78 h 107"/>
                  <a:gd name="T60" fmla="*/ 15 w 51"/>
                  <a:gd name="T61" fmla="*/ 82 h 107"/>
                  <a:gd name="T62" fmla="*/ 18 w 51"/>
                  <a:gd name="T63" fmla="*/ 88 h 107"/>
                  <a:gd name="T64" fmla="*/ 24 w 51"/>
                  <a:gd name="T65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107">
                    <a:moveTo>
                      <a:pt x="24" y="91"/>
                    </a:moveTo>
                    <a:cubicBezTo>
                      <a:pt x="31" y="91"/>
                      <a:pt x="35" y="87"/>
                      <a:pt x="35" y="81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64"/>
                      <a:pt x="29" y="58"/>
                      <a:pt x="18" y="58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4" y="45"/>
                      <a:pt x="29" y="43"/>
                      <a:pt x="31" y="40"/>
                    </a:cubicBezTo>
                    <a:cubicBezTo>
                      <a:pt x="34" y="37"/>
                      <a:pt x="35" y="32"/>
                      <a:pt x="35" y="2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8"/>
                      <a:pt x="32" y="14"/>
                      <a:pt x="26" y="14"/>
                    </a:cubicBezTo>
                    <a:cubicBezTo>
                      <a:pt x="23" y="14"/>
                      <a:pt x="21" y="15"/>
                      <a:pt x="19" y="18"/>
                    </a:cubicBezTo>
                    <a:cubicBezTo>
                      <a:pt x="18" y="20"/>
                      <a:pt x="17" y="22"/>
                      <a:pt x="17" y="26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18"/>
                      <a:pt x="4" y="12"/>
                      <a:pt x="8" y="8"/>
                    </a:cubicBezTo>
                    <a:cubicBezTo>
                      <a:pt x="12" y="2"/>
                      <a:pt x="18" y="0"/>
                      <a:pt x="26" y="0"/>
                    </a:cubicBezTo>
                    <a:cubicBezTo>
                      <a:pt x="33" y="0"/>
                      <a:pt x="39" y="2"/>
                      <a:pt x="43" y="7"/>
                    </a:cubicBezTo>
                    <a:cubicBezTo>
                      <a:pt x="47" y="12"/>
                      <a:pt x="49" y="17"/>
                      <a:pt x="49" y="24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35"/>
                      <a:pt x="48" y="41"/>
                      <a:pt x="44" y="45"/>
                    </a:cubicBezTo>
                    <a:cubicBezTo>
                      <a:pt x="42" y="47"/>
                      <a:pt x="40" y="49"/>
                      <a:pt x="38" y="50"/>
                    </a:cubicBezTo>
                    <a:cubicBezTo>
                      <a:pt x="42" y="53"/>
                      <a:pt x="46" y="57"/>
                      <a:pt x="49" y="62"/>
                    </a:cubicBezTo>
                    <a:cubicBezTo>
                      <a:pt x="50" y="65"/>
                      <a:pt x="51" y="68"/>
                      <a:pt x="51" y="72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88"/>
                      <a:pt x="48" y="95"/>
                      <a:pt x="43" y="100"/>
                    </a:cubicBezTo>
                    <a:cubicBezTo>
                      <a:pt x="38" y="104"/>
                      <a:pt x="32" y="107"/>
                      <a:pt x="24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4"/>
                      <a:pt x="0" y="89"/>
                      <a:pt x="0" y="8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19" y="90"/>
                      <a:pt x="21" y="91"/>
                      <a:pt x="24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 10"/>
              <p:cNvSpPr>
                <a:spLocks noEditPoints="1"/>
              </p:cNvSpPr>
              <p:nvPr/>
            </p:nvSpPr>
            <p:spPr bwMode="auto">
              <a:xfrm>
                <a:off x="5791994" y="2953544"/>
                <a:ext cx="381000" cy="267224"/>
              </a:xfrm>
              <a:custGeom>
                <a:avLst/>
                <a:gdLst>
                  <a:gd name="T0" fmla="*/ 164 w 164"/>
                  <a:gd name="T1" fmla="*/ 114 h 128"/>
                  <a:gd name="T2" fmla="*/ 149 w 164"/>
                  <a:gd name="T3" fmla="*/ 128 h 128"/>
                  <a:gd name="T4" fmla="*/ 15 w 164"/>
                  <a:gd name="T5" fmla="*/ 128 h 128"/>
                  <a:gd name="T6" fmla="*/ 0 w 164"/>
                  <a:gd name="T7" fmla="*/ 114 h 128"/>
                  <a:gd name="T8" fmla="*/ 0 w 164"/>
                  <a:gd name="T9" fmla="*/ 14 h 128"/>
                  <a:gd name="T10" fmla="*/ 15 w 164"/>
                  <a:gd name="T11" fmla="*/ 0 h 128"/>
                  <a:gd name="T12" fmla="*/ 149 w 164"/>
                  <a:gd name="T13" fmla="*/ 0 h 128"/>
                  <a:gd name="T14" fmla="*/ 164 w 164"/>
                  <a:gd name="T15" fmla="*/ 14 h 128"/>
                  <a:gd name="T16" fmla="*/ 164 w 164"/>
                  <a:gd name="T17" fmla="*/ 114 h 128"/>
                  <a:gd name="T18" fmla="*/ 149 w 164"/>
                  <a:gd name="T19" fmla="*/ 11 h 128"/>
                  <a:gd name="T20" fmla="*/ 15 w 164"/>
                  <a:gd name="T21" fmla="*/ 11 h 128"/>
                  <a:gd name="T22" fmla="*/ 12 w 164"/>
                  <a:gd name="T23" fmla="*/ 14 h 128"/>
                  <a:gd name="T24" fmla="*/ 25 w 164"/>
                  <a:gd name="T25" fmla="*/ 40 h 128"/>
                  <a:gd name="T26" fmla="*/ 62 w 164"/>
                  <a:gd name="T27" fmla="*/ 69 h 128"/>
                  <a:gd name="T28" fmla="*/ 82 w 164"/>
                  <a:gd name="T29" fmla="*/ 82 h 128"/>
                  <a:gd name="T30" fmla="*/ 82 w 164"/>
                  <a:gd name="T31" fmla="*/ 82 h 128"/>
                  <a:gd name="T32" fmla="*/ 82 w 164"/>
                  <a:gd name="T33" fmla="*/ 82 h 128"/>
                  <a:gd name="T34" fmla="*/ 102 w 164"/>
                  <a:gd name="T35" fmla="*/ 69 h 128"/>
                  <a:gd name="T36" fmla="*/ 139 w 164"/>
                  <a:gd name="T37" fmla="*/ 40 h 128"/>
                  <a:gd name="T38" fmla="*/ 152 w 164"/>
                  <a:gd name="T39" fmla="*/ 18 h 128"/>
                  <a:gd name="T40" fmla="*/ 149 w 164"/>
                  <a:gd name="T41" fmla="*/ 11 h 128"/>
                  <a:gd name="T42" fmla="*/ 152 w 164"/>
                  <a:gd name="T43" fmla="*/ 43 h 128"/>
                  <a:gd name="T44" fmla="*/ 146 w 164"/>
                  <a:gd name="T45" fmla="*/ 50 h 128"/>
                  <a:gd name="T46" fmla="*/ 107 w 164"/>
                  <a:gd name="T47" fmla="*/ 80 h 128"/>
                  <a:gd name="T48" fmla="*/ 82 w 164"/>
                  <a:gd name="T49" fmla="*/ 93 h 128"/>
                  <a:gd name="T50" fmla="*/ 82 w 164"/>
                  <a:gd name="T51" fmla="*/ 93 h 128"/>
                  <a:gd name="T52" fmla="*/ 82 w 164"/>
                  <a:gd name="T53" fmla="*/ 93 h 128"/>
                  <a:gd name="T54" fmla="*/ 57 w 164"/>
                  <a:gd name="T55" fmla="*/ 80 h 128"/>
                  <a:gd name="T56" fmla="*/ 18 w 164"/>
                  <a:gd name="T57" fmla="*/ 50 h 128"/>
                  <a:gd name="T58" fmla="*/ 12 w 164"/>
                  <a:gd name="T59" fmla="*/ 43 h 128"/>
                  <a:gd name="T60" fmla="*/ 12 w 164"/>
                  <a:gd name="T61" fmla="*/ 114 h 128"/>
                  <a:gd name="T62" fmla="*/ 15 w 164"/>
                  <a:gd name="T63" fmla="*/ 117 h 128"/>
                  <a:gd name="T64" fmla="*/ 149 w 164"/>
                  <a:gd name="T65" fmla="*/ 117 h 128"/>
                  <a:gd name="T66" fmla="*/ 152 w 164"/>
                  <a:gd name="T67" fmla="*/ 114 h 128"/>
                  <a:gd name="T68" fmla="*/ 152 w 164"/>
                  <a:gd name="T6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28">
                    <a:moveTo>
                      <a:pt x="164" y="114"/>
                    </a:moveTo>
                    <a:cubicBezTo>
                      <a:pt x="164" y="122"/>
                      <a:pt x="157" y="128"/>
                      <a:pt x="149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7" y="128"/>
                      <a:pt x="0" y="122"/>
                      <a:pt x="0" y="1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4" y="6"/>
                      <a:pt x="164" y="14"/>
                    </a:cubicBezTo>
                    <a:lnTo>
                      <a:pt x="164" y="114"/>
                    </a:lnTo>
                    <a:close/>
                    <a:moveTo>
                      <a:pt x="14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1"/>
                      <a:pt x="12" y="13"/>
                      <a:pt x="12" y="14"/>
                    </a:cubicBezTo>
                    <a:cubicBezTo>
                      <a:pt x="12" y="25"/>
                      <a:pt x="17" y="34"/>
                      <a:pt x="25" y="40"/>
                    </a:cubicBezTo>
                    <a:cubicBezTo>
                      <a:pt x="37" y="50"/>
                      <a:pt x="50" y="59"/>
                      <a:pt x="62" y="69"/>
                    </a:cubicBezTo>
                    <a:cubicBezTo>
                      <a:pt x="67" y="73"/>
                      <a:pt x="76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9" y="82"/>
                      <a:pt x="97" y="73"/>
                      <a:pt x="102" y="69"/>
                    </a:cubicBezTo>
                    <a:cubicBezTo>
                      <a:pt x="114" y="59"/>
                      <a:pt x="127" y="50"/>
                      <a:pt x="139" y="40"/>
                    </a:cubicBezTo>
                    <a:cubicBezTo>
                      <a:pt x="145" y="36"/>
                      <a:pt x="152" y="25"/>
                      <a:pt x="152" y="18"/>
                    </a:cubicBezTo>
                    <a:cubicBezTo>
                      <a:pt x="152" y="15"/>
                      <a:pt x="153" y="11"/>
                      <a:pt x="149" y="11"/>
                    </a:cubicBezTo>
                    <a:close/>
                    <a:moveTo>
                      <a:pt x="152" y="43"/>
                    </a:moveTo>
                    <a:cubicBezTo>
                      <a:pt x="150" y="46"/>
                      <a:pt x="148" y="48"/>
                      <a:pt x="146" y="50"/>
                    </a:cubicBezTo>
                    <a:cubicBezTo>
                      <a:pt x="133" y="60"/>
                      <a:pt x="120" y="70"/>
                      <a:pt x="107" y="80"/>
                    </a:cubicBezTo>
                    <a:cubicBezTo>
                      <a:pt x="100" y="86"/>
                      <a:pt x="9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72" y="93"/>
                      <a:pt x="64" y="86"/>
                      <a:pt x="57" y="80"/>
                    </a:cubicBezTo>
                    <a:cubicBezTo>
                      <a:pt x="44" y="70"/>
                      <a:pt x="31" y="60"/>
                      <a:pt x="18" y="50"/>
                    </a:cubicBezTo>
                    <a:cubicBezTo>
                      <a:pt x="16" y="48"/>
                      <a:pt x="14" y="46"/>
                      <a:pt x="12" y="43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5"/>
                      <a:pt x="13" y="117"/>
                      <a:pt x="15" y="117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51" y="117"/>
                      <a:pt x="152" y="115"/>
                      <a:pt x="152" y="114"/>
                    </a:cubicBez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78"/>
          <p:cNvGrpSpPr/>
          <p:nvPr/>
        </p:nvGrpSpPr>
        <p:grpSpPr>
          <a:xfrm>
            <a:off x="6225306" y="4690347"/>
            <a:ext cx="1602296" cy="1850212"/>
            <a:chOff x="4669803" y="3518846"/>
            <a:chExt cx="1202093" cy="1388087"/>
          </a:xfrm>
        </p:grpSpPr>
        <p:sp>
          <p:nvSpPr>
            <p:cNvPr id="80" name="Freeform 12"/>
            <p:cNvSpPr/>
            <p:nvPr/>
          </p:nvSpPr>
          <p:spPr bwMode="auto">
            <a:xfrm>
              <a:off x="4741662" y="3559913"/>
              <a:ext cx="528675" cy="23716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6B3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6" name="组合 80"/>
            <p:cNvGrpSpPr/>
            <p:nvPr/>
          </p:nvGrpSpPr>
          <p:grpSpPr>
            <a:xfrm>
              <a:off x="4669803" y="3518846"/>
              <a:ext cx="1202093" cy="1388087"/>
              <a:chOff x="4669803" y="3518846"/>
              <a:chExt cx="1202093" cy="1388087"/>
            </a:xfrm>
          </p:grpSpPr>
          <p:sp>
            <p:nvSpPr>
              <p:cNvPr id="82" name="Freeform 13"/>
              <p:cNvSpPr/>
              <p:nvPr/>
            </p:nvSpPr>
            <p:spPr bwMode="auto">
              <a:xfrm>
                <a:off x="4669803" y="3518846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5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5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Freeform 20"/>
              <p:cNvSpPr/>
              <p:nvPr/>
            </p:nvSpPr>
            <p:spPr bwMode="auto">
              <a:xfrm>
                <a:off x="4741662" y="3559913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noFill/>
                <a:prstDash val="solid"/>
                <a:miter lim="800000"/>
              </a:ln>
              <a:effectLst>
                <a:outerShdw blurRad="279400" dist="762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/>
            </p:nvSpPr>
            <p:spPr bwMode="auto">
              <a:xfrm>
                <a:off x="4895645" y="3772439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2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2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3 w 50"/>
                  <a:gd name="T23" fmla="*/ 24 h 107"/>
                  <a:gd name="T24" fmla="*/ 31 w 50"/>
                  <a:gd name="T25" fmla="*/ 18 h 107"/>
                  <a:gd name="T26" fmla="*/ 24 w 50"/>
                  <a:gd name="T27" fmla="*/ 15 h 107"/>
                  <a:gd name="T28" fmla="*/ 18 w 50"/>
                  <a:gd name="T29" fmla="*/ 18 h 107"/>
                  <a:gd name="T30" fmla="*/ 15 w 50"/>
                  <a:gd name="T31" fmla="*/ 24 h 107"/>
                  <a:gd name="T32" fmla="*/ 15 w 50"/>
                  <a:gd name="T33" fmla="*/ 82 h 107"/>
                  <a:gd name="T34" fmla="*/ 18 w 50"/>
                  <a:gd name="T35" fmla="*/ 88 h 107"/>
                  <a:gd name="T36" fmla="*/ 24 w 50"/>
                  <a:gd name="T37" fmla="*/ 91 h 107"/>
                  <a:gd name="T38" fmla="*/ 31 w 50"/>
                  <a:gd name="T39" fmla="*/ 88 h 107"/>
                  <a:gd name="T40" fmla="*/ 33 w 50"/>
                  <a:gd name="T41" fmla="*/ 82 h 107"/>
                  <a:gd name="T42" fmla="*/ 33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8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3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3" y="86"/>
                      <a:pt x="33" y="84"/>
                      <a:pt x="33" y="82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/>
            </p:nvSpPr>
            <p:spPr bwMode="auto">
              <a:xfrm>
                <a:off x="5009593" y="3774492"/>
                <a:ext cx="99575" cy="196099"/>
              </a:xfrm>
              <a:custGeom>
                <a:avLst/>
                <a:gdLst>
                  <a:gd name="T0" fmla="*/ 0 w 97"/>
                  <a:gd name="T1" fmla="*/ 120 h 191"/>
                  <a:gd name="T2" fmla="*/ 49 w 97"/>
                  <a:gd name="T3" fmla="*/ 0 h 191"/>
                  <a:gd name="T4" fmla="*/ 78 w 97"/>
                  <a:gd name="T5" fmla="*/ 0 h 191"/>
                  <a:gd name="T6" fmla="*/ 78 w 97"/>
                  <a:gd name="T7" fmla="*/ 120 h 191"/>
                  <a:gd name="T8" fmla="*/ 97 w 97"/>
                  <a:gd name="T9" fmla="*/ 120 h 191"/>
                  <a:gd name="T10" fmla="*/ 97 w 97"/>
                  <a:gd name="T11" fmla="*/ 149 h 191"/>
                  <a:gd name="T12" fmla="*/ 78 w 97"/>
                  <a:gd name="T13" fmla="*/ 149 h 191"/>
                  <a:gd name="T14" fmla="*/ 78 w 97"/>
                  <a:gd name="T15" fmla="*/ 191 h 191"/>
                  <a:gd name="T16" fmla="*/ 49 w 97"/>
                  <a:gd name="T17" fmla="*/ 191 h 191"/>
                  <a:gd name="T18" fmla="*/ 49 w 97"/>
                  <a:gd name="T19" fmla="*/ 149 h 191"/>
                  <a:gd name="T20" fmla="*/ 0 w 97"/>
                  <a:gd name="T21" fmla="*/ 149 h 191"/>
                  <a:gd name="T22" fmla="*/ 0 w 97"/>
                  <a:gd name="T23" fmla="*/ 120 h 191"/>
                  <a:gd name="T24" fmla="*/ 49 w 97"/>
                  <a:gd name="T25" fmla="*/ 120 h 191"/>
                  <a:gd name="T26" fmla="*/ 49 w 97"/>
                  <a:gd name="T27" fmla="*/ 62 h 191"/>
                  <a:gd name="T28" fmla="*/ 25 w 97"/>
                  <a:gd name="T29" fmla="*/ 120 h 191"/>
                  <a:gd name="T30" fmla="*/ 49 w 97"/>
                  <a:gd name="T31" fmla="*/ 12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191">
                    <a:moveTo>
                      <a:pt x="0" y="120"/>
                    </a:moveTo>
                    <a:lnTo>
                      <a:pt x="49" y="0"/>
                    </a:lnTo>
                    <a:lnTo>
                      <a:pt x="78" y="0"/>
                    </a:lnTo>
                    <a:lnTo>
                      <a:pt x="78" y="120"/>
                    </a:lnTo>
                    <a:lnTo>
                      <a:pt x="97" y="120"/>
                    </a:lnTo>
                    <a:lnTo>
                      <a:pt x="97" y="149"/>
                    </a:lnTo>
                    <a:lnTo>
                      <a:pt x="78" y="149"/>
                    </a:lnTo>
                    <a:lnTo>
                      <a:pt x="78" y="191"/>
                    </a:lnTo>
                    <a:lnTo>
                      <a:pt x="49" y="191"/>
                    </a:lnTo>
                    <a:lnTo>
                      <a:pt x="49" y="149"/>
                    </a:lnTo>
                    <a:lnTo>
                      <a:pt x="0" y="149"/>
                    </a:lnTo>
                    <a:lnTo>
                      <a:pt x="0" y="120"/>
                    </a:lnTo>
                    <a:close/>
                    <a:moveTo>
                      <a:pt x="49" y="120"/>
                    </a:moveTo>
                    <a:lnTo>
                      <a:pt x="49" y="62"/>
                    </a:lnTo>
                    <a:lnTo>
                      <a:pt x="25" y="120"/>
                    </a:lnTo>
                    <a:lnTo>
                      <a:pt x="49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5039839" y="4141748"/>
                <a:ext cx="447355" cy="330885"/>
              </a:xfrm>
              <a:custGeom>
                <a:avLst/>
                <a:gdLst>
                  <a:gd name="T0" fmla="*/ 176 w 176"/>
                  <a:gd name="T1" fmla="*/ 99 h 117"/>
                  <a:gd name="T2" fmla="*/ 176 w 176"/>
                  <a:gd name="T3" fmla="*/ 108 h 117"/>
                  <a:gd name="T4" fmla="*/ 161 w 176"/>
                  <a:gd name="T5" fmla="*/ 117 h 117"/>
                  <a:gd name="T6" fmla="*/ 15 w 176"/>
                  <a:gd name="T7" fmla="*/ 117 h 117"/>
                  <a:gd name="T8" fmla="*/ 0 w 176"/>
                  <a:gd name="T9" fmla="*/ 108 h 117"/>
                  <a:gd name="T10" fmla="*/ 0 w 176"/>
                  <a:gd name="T11" fmla="*/ 99 h 117"/>
                  <a:gd name="T12" fmla="*/ 15 w 176"/>
                  <a:gd name="T13" fmla="*/ 99 h 117"/>
                  <a:gd name="T14" fmla="*/ 161 w 176"/>
                  <a:gd name="T15" fmla="*/ 99 h 117"/>
                  <a:gd name="T16" fmla="*/ 176 w 176"/>
                  <a:gd name="T17" fmla="*/ 99 h 117"/>
                  <a:gd name="T18" fmla="*/ 24 w 176"/>
                  <a:gd name="T19" fmla="*/ 79 h 117"/>
                  <a:gd name="T20" fmla="*/ 24 w 176"/>
                  <a:gd name="T21" fmla="*/ 14 h 117"/>
                  <a:gd name="T22" fmla="*/ 38 w 176"/>
                  <a:gd name="T23" fmla="*/ 0 h 117"/>
                  <a:gd name="T24" fmla="*/ 138 w 176"/>
                  <a:gd name="T25" fmla="*/ 0 h 117"/>
                  <a:gd name="T26" fmla="*/ 152 w 176"/>
                  <a:gd name="T27" fmla="*/ 14 h 117"/>
                  <a:gd name="T28" fmla="*/ 152 w 176"/>
                  <a:gd name="T29" fmla="*/ 79 h 117"/>
                  <a:gd name="T30" fmla="*/ 138 w 176"/>
                  <a:gd name="T31" fmla="*/ 93 h 117"/>
                  <a:gd name="T32" fmla="*/ 38 w 176"/>
                  <a:gd name="T33" fmla="*/ 93 h 117"/>
                  <a:gd name="T34" fmla="*/ 24 w 176"/>
                  <a:gd name="T35" fmla="*/ 79 h 117"/>
                  <a:gd name="T36" fmla="*/ 35 w 176"/>
                  <a:gd name="T37" fmla="*/ 79 h 117"/>
                  <a:gd name="T38" fmla="*/ 38 w 176"/>
                  <a:gd name="T39" fmla="*/ 82 h 117"/>
                  <a:gd name="T40" fmla="*/ 138 w 176"/>
                  <a:gd name="T41" fmla="*/ 82 h 117"/>
                  <a:gd name="T42" fmla="*/ 141 w 176"/>
                  <a:gd name="T43" fmla="*/ 79 h 117"/>
                  <a:gd name="T44" fmla="*/ 141 w 176"/>
                  <a:gd name="T45" fmla="*/ 14 h 117"/>
                  <a:gd name="T46" fmla="*/ 138 w 176"/>
                  <a:gd name="T47" fmla="*/ 11 h 117"/>
                  <a:gd name="T48" fmla="*/ 38 w 176"/>
                  <a:gd name="T49" fmla="*/ 11 h 117"/>
                  <a:gd name="T50" fmla="*/ 35 w 176"/>
                  <a:gd name="T51" fmla="*/ 14 h 117"/>
                  <a:gd name="T52" fmla="*/ 35 w 176"/>
                  <a:gd name="T53" fmla="*/ 79 h 117"/>
                  <a:gd name="T54" fmla="*/ 97 w 176"/>
                  <a:gd name="T55" fmla="*/ 107 h 117"/>
                  <a:gd name="T56" fmla="*/ 95 w 176"/>
                  <a:gd name="T57" fmla="*/ 105 h 117"/>
                  <a:gd name="T58" fmla="*/ 81 w 176"/>
                  <a:gd name="T59" fmla="*/ 105 h 117"/>
                  <a:gd name="T60" fmla="*/ 79 w 176"/>
                  <a:gd name="T61" fmla="*/ 107 h 117"/>
                  <a:gd name="T62" fmla="*/ 81 w 176"/>
                  <a:gd name="T63" fmla="*/ 108 h 117"/>
                  <a:gd name="T64" fmla="*/ 95 w 176"/>
                  <a:gd name="T65" fmla="*/ 108 h 117"/>
                  <a:gd name="T66" fmla="*/ 97 w 176"/>
                  <a:gd name="T6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86"/>
          <p:cNvGrpSpPr/>
          <p:nvPr/>
        </p:nvGrpSpPr>
        <p:grpSpPr>
          <a:xfrm>
            <a:off x="3435313" y="3078254"/>
            <a:ext cx="1599560" cy="1850212"/>
            <a:chOff x="2576663" y="2309403"/>
            <a:chExt cx="1200040" cy="1388087"/>
          </a:xfrm>
        </p:grpSpPr>
        <p:sp>
          <p:nvSpPr>
            <p:cNvPr id="88" name="Freeform 6"/>
            <p:cNvSpPr/>
            <p:nvPr/>
          </p:nvSpPr>
          <p:spPr bwMode="auto">
            <a:xfrm>
              <a:off x="2647495" y="2350471"/>
              <a:ext cx="528675" cy="23716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3C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9" name="组合 88"/>
            <p:cNvGrpSpPr/>
            <p:nvPr/>
          </p:nvGrpSpPr>
          <p:grpSpPr>
            <a:xfrm>
              <a:off x="2576663" y="2309403"/>
              <a:ext cx="1200040" cy="1388087"/>
              <a:chOff x="2576663" y="2309403"/>
              <a:chExt cx="1200040" cy="1388087"/>
            </a:xfrm>
          </p:grpSpPr>
          <p:sp>
            <p:nvSpPr>
              <p:cNvPr id="90" name="Freeform 7"/>
              <p:cNvSpPr/>
              <p:nvPr/>
            </p:nvSpPr>
            <p:spPr bwMode="auto">
              <a:xfrm>
                <a:off x="2576663" y="2309403"/>
                <a:ext cx="1200040" cy="1388087"/>
              </a:xfrm>
              <a:custGeom>
                <a:avLst/>
                <a:gdLst>
                  <a:gd name="T0" fmla="*/ 0 w 1169"/>
                  <a:gd name="T1" fmla="*/ 1014 h 1352"/>
                  <a:gd name="T2" fmla="*/ 0 w 1169"/>
                  <a:gd name="T3" fmla="*/ 338 h 1352"/>
                  <a:gd name="T4" fmla="*/ 584 w 1169"/>
                  <a:gd name="T5" fmla="*/ 0 h 1352"/>
                  <a:gd name="T6" fmla="*/ 1169 w 1169"/>
                  <a:gd name="T7" fmla="*/ 338 h 1352"/>
                  <a:gd name="T8" fmla="*/ 1169 w 1169"/>
                  <a:gd name="T9" fmla="*/ 1014 h 1352"/>
                  <a:gd name="T10" fmla="*/ 584 w 1169"/>
                  <a:gd name="T11" fmla="*/ 1352 h 1352"/>
                  <a:gd name="T12" fmla="*/ 0 w 1169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4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4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Freeform 22"/>
              <p:cNvSpPr/>
              <p:nvPr/>
            </p:nvSpPr>
            <p:spPr bwMode="auto">
              <a:xfrm>
                <a:off x="2647495" y="2350471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34"/>
              <p:cNvSpPr>
                <a:spLocks noEditPoints="1"/>
              </p:cNvSpPr>
              <p:nvPr/>
            </p:nvSpPr>
            <p:spPr bwMode="auto">
              <a:xfrm>
                <a:off x="2807637" y="2562997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3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3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4 w 50"/>
                  <a:gd name="T23" fmla="*/ 24 h 107"/>
                  <a:gd name="T24" fmla="*/ 31 w 50"/>
                  <a:gd name="T25" fmla="*/ 18 h 107"/>
                  <a:gd name="T26" fmla="*/ 25 w 50"/>
                  <a:gd name="T27" fmla="*/ 15 h 107"/>
                  <a:gd name="T28" fmla="*/ 18 w 50"/>
                  <a:gd name="T29" fmla="*/ 18 h 107"/>
                  <a:gd name="T30" fmla="*/ 16 w 50"/>
                  <a:gd name="T31" fmla="*/ 24 h 107"/>
                  <a:gd name="T32" fmla="*/ 16 w 50"/>
                  <a:gd name="T33" fmla="*/ 81 h 107"/>
                  <a:gd name="T34" fmla="*/ 18 w 50"/>
                  <a:gd name="T35" fmla="*/ 88 h 107"/>
                  <a:gd name="T36" fmla="*/ 25 w 50"/>
                  <a:gd name="T37" fmla="*/ 91 h 107"/>
                  <a:gd name="T38" fmla="*/ 31 w 50"/>
                  <a:gd name="T39" fmla="*/ 88 h 107"/>
                  <a:gd name="T40" fmla="*/ 34 w 50"/>
                  <a:gd name="T41" fmla="*/ 81 h 107"/>
                  <a:gd name="T42" fmla="*/ 34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3" y="99"/>
                    </a:cubicBezTo>
                    <a:cubicBezTo>
                      <a:pt x="38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3" y="7"/>
                    </a:cubicBezTo>
                    <a:cubicBezTo>
                      <a:pt x="48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4" y="24"/>
                    </a:moveTo>
                    <a:cubicBezTo>
                      <a:pt x="34" y="22"/>
                      <a:pt x="33" y="20"/>
                      <a:pt x="31" y="18"/>
                    </a:cubicBezTo>
                    <a:cubicBezTo>
                      <a:pt x="29" y="16"/>
                      <a:pt x="27" y="15"/>
                      <a:pt x="25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6" y="22"/>
                      <a:pt x="16" y="24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6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5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3" y="86"/>
                      <a:pt x="34" y="84"/>
                      <a:pt x="34" y="81"/>
                    </a:cubicBez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Freeform 35"/>
              <p:cNvSpPr>
                <a:spLocks noEditPoints="1"/>
              </p:cNvSpPr>
              <p:nvPr/>
            </p:nvSpPr>
            <p:spPr bwMode="auto">
              <a:xfrm>
                <a:off x="2926717" y="2562997"/>
                <a:ext cx="88284" cy="200205"/>
              </a:xfrm>
              <a:custGeom>
                <a:avLst/>
                <a:gdLst>
                  <a:gd name="T0" fmla="*/ 31 w 47"/>
                  <a:gd name="T1" fmla="*/ 27 h 107"/>
                  <a:gd name="T2" fmla="*/ 31 w 47"/>
                  <a:gd name="T3" fmla="*/ 24 h 107"/>
                  <a:gd name="T4" fmla="*/ 29 w 47"/>
                  <a:gd name="T5" fmla="*/ 18 h 107"/>
                  <a:gd name="T6" fmla="*/ 23 w 47"/>
                  <a:gd name="T7" fmla="*/ 15 h 107"/>
                  <a:gd name="T8" fmla="*/ 17 w 47"/>
                  <a:gd name="T9" fmla="*/ 18 h 107"/>
                  <a:gd name="T10" fmla="*/ 15 w 47"/>
                  <a:gd name="T11" fmla="*/ 24 h 107"/>
                  <a:gd name="T12" fmla="*/ 15 w 47"/>
                  <a:gd name="T13" fmla="*/ 45 h 107"/>
                  <a:gd name="T14" fmla="*/ 27 w 47"/>
                  <a:gd name="T15" fmla="*/ 40 h 107"/>
                  <a:gd name="T16" fmla="*/ 43 w 47"/>
                  <a:gd name="T17" fmla="*/ 48 h 107"/>
                  <a:gd name="T18" fmla="*/ 47 w 47"/>
                  <a:gd name="T19" fmla="*/ 65 h 107"/>
                  <a:gd name="T20" fmla="*/ 47 w 47"/>
                  <a:gd name="T21" fmla="*/ 83 h 107"/>
                  <a:gd name="T22" fmla="*/ 47 w 47"/>
                  <a:gd name="T23" fmla="*/ 83 h 107"/>
                  <a:gd name="T24" fmla="*/ 40 w 47"/>
                  <a:gd name="T25" fmla="*/ 100 h 107"/>
                  <a:gd name="T26" fmla="*/ 23 w 47"/>
                  <a:gd name="T27" fmla="*/ 107 h 107"/>
                  <a:gd name="T28" fmla="*/ 6 w 47"/>
                  <a:gd name="T29" fmla="*/ 99 h 107"/>
                  <a:gd name="T30" fmla="*/ 0 w 47"/>
                  <a:gd name="T31" fmla="*/ 82 h 107"/>
                  <a:gd name="T32" fmla="*/ 0 w 47"/>
                  <a:gd name="T33" fmla="*/ 25 h 107"/>
                  <a:gd name="T34" fmla="*/ 3 w 47"/>
                  <a:gd name="T35" fmla="*/ 11 h 107"/>
                  <a:gd name="T36" fmla="*/ 14 w 47"/>
                  <a:gd name="T37" fmla="*/ 2 h 107"/>
                  <a:gd name="T38" fmla="*/ 23 w 47"/>
                  <a:gd name="T39" fmla="*/ 0 h 107"/>
                  <a:gd name="T40" fmla="*/ 41 w 47"/>
                  <a:gd name="T41" fmla="*/ 7 h 107"/>
                  <a:gd name="T42" fmla="*/ 47 w 47"/>
                  <a:gd name="T43" fmla="*/ 25 h 107"/>
                  <a:gd name="T44" fmla="*/ 47 w 47"/>
                  <a:gd name="T45" fmla="*/ 27 h 107"/>
                  <a:gd name="T46" fmla="*/ 31 w 47"/>
                  <a:gd name="T47" fmla="*/ 27 h 107"/>
                  <a:gd name="T48" fmla="*/ 15 w 47"/>
                  <a:gd name="T49" fmla="*/ 81 h 107"/>
                  <a:gd name="T50" fmla="*/ 17 w 47"/>
                  <a:gd name="T51" fmla="*/ 88 h 107"/>
                  <a:gd name="T52" fmla="*/ 23 w 47"/>
                  <a:gd name="T53" fmla="*/ 91 h 107"/>
                  <a:gd name="T54" fmla="*/ 29 w 47"/>
                  <a:gd name="T55" fmla="*/ 88 h 107"/>
                  <a:gd name="T56" fmla="*/ 31 w 47"/>
                  <a:gd name="T57" fmla="*/ 81 h 107"/>
                  <a:gd name="T58" fmla="*/ 31 w 47"/>
                  <a:gd name="T59" fmla="*/ 62 h 107"/>
                  <a:gd name="T60" fmla="*/ 27 w 47"/>
                  <a:gd name="T61" fmla="*/ 55 h 107"/>
                  <a:gd name="T62" fmla="*/ 23 w 47"/>
                  <a:gd name="T63" fmla="*/ 53 h 107"/>
                  <a:gd name="T64" fmla="*/ 17 w 47"/>
                  <a:gd name="T65" fmla="*/ 56 h 107"/>
                  <a:gd name="T66" fmla="*/ 15 w 47"/>
                  <a:gd name="T67" fmla="*/ 62 h 107"/>
                  <a:gd name="T68" fmla="*/ 15 w 47"/>
                  <a:gd name="T69" fmla="*/ 8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107">
                    <a:moveTo>
                      <a:pt x="31" y="27"/>
                    </a:move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0" y="20"/>
                      <a:pt x="29" y="18"/>
                    </a:cubicBezTo>
                    <a:cubicBezTo>
                      <a:pt x="27" y="16"/>
                      <a:pt x="25" y="15"/>
                      <a:pt x="23" y="15"/>
                    </a:cubicBezTo>
                    <a:cubicBezTo>
                      <a:pt x="20" y="15"/>
                      <a:pt x="18" y="16"/>
                      <a:pt x="17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2"/>
                      <a:pt x="23" y="40"/>
                      <a:pt x="27" y="40"/>
                    </a:cubicBezTo>
                    <a:cubicBezTo>
                      <a:pt x="34" y="40"/>
                      <a:pt x="39" y="43"/>
                      <a:pt x="43" y="48"/>
                    </a:cubicBezTo>
                    <a:cubicBezTo>
                      <a:pt x="46" y="52"/>
                      <a:pt x="47" y="58"/>
                      <a:pt x="47" y="65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90"/>
                      <a:pt x="44" y="95"/>
                      <a:pt x="40" y="100"/>
                    </a:cubicBezTo>
                    <a:cubicBezTo>
                      <a:pt x="35" y="104"/>
                      <a:pt x="30" y="107"/>
                      <a:pt x="23" y="107"/>
                    </a:cubicBezTo>
                    <a:cubicBezTo>
                      <a:pt x="16" y="107"/>
                      <a:pt x="11" y="104"/>
                      <a:pt x="6" y="99"/>
                    </a:cubicBezTo>
                    <a:cubicBezTo>
                      <a:pt x="2" y="94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0"/>
                      <a:pt x="1" y="15"/>
                      <a:pt x="3" y="11"/>
                    </a:cubicBezTo>
                    <a:cubicBezTo>
                      <a:pt x="6" y="7"/>
                      <a:pt x="9" y="4"/>
                      <a:pt x="14" y="2"/>
                    </a:cubicBezTo>
                    <a:cubicBezTo>
                      <a:pt x="17" y="0"/>
                      <a:pt x="20" y="0"/>
                      <a:pt x="23" y="0"/>
                    </a:cubicBezTo>
                    <a:cubicBezTo>
                      <a:pt x="30" y="0"/>
                      <a:pt x="36" y="2"/>
                      <a:pt x="41" y="7"/>
                    </a:cubicBezTo>
                    <a:cubicBezTo>
                      <a:pt x="45" y="12"/>
                      <a:pt x="47" y="18"/>
                      <a:pt x="47" y="25"/>
                    </a:cubicBezTo>
                    <a:cubicBezTo>
                      <a:pt x="47" y="27"/>
                      <a:pt x="47" y="27"/>
                      <a:pt x="47" y="27"/>
                    </a:cubicBezTo>
                    <a:lnTo>
                      <a:pt x="31" y="27"/>
                    </a:lnTo>
                    <a:close/>
                    <a:moveTo>
                      <a:pt x="15" y="81"/>
                    </a:moveTo>
                    <a:cubicBezTo>
                      <a:pt x="15" y="84"/>
                      <a:pt x="16" y="86"/>
                      <a:pt x="17" y="88"/>
                    </a:cubicBezTo>
                    <a:cubicBezTo>
                      <a:pt x="18" y="90"/>
                      <a:pt x="20" y="91"/>
                      <a:pt x="23" y="91"/>
                    </a:cubicBezTo>
                    <a:cubicBezTo>
                      <a:pt x="25" y="91"/>
                      <a:pt x="27" y="90"/>
                      <a:pt x="29" y="88"/>
                    </a:cubicBezTo>
                    <a:cubicBezTo>
                      <a:pt x="30" y="86"/>
                      <a:pt x="31" y="84"/>
                      <a:pt x="31" y="81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59"/>
                      <a:pt x="30" y="57"/>
                      <a:pt x="27" y="55"/>
                    </a:cubicBezTo>
                    <a:cubicBezTo>
                      <a:pt x="26" y="54"/>
                      <a:pt x="25" y="53"/>
                      <a:pt x="23" y="53"/>
                    </a:cubicBezTo>
                    <a:cubicBezTo>
                      <a:pt x="20" y="53"/>
                      <a:pt x="18" y="54"/>
                      <a:pt x="17" y="56"/>
                    </a:cubicBezTo>
                    <a:cubicBezTo>
                      <a:pt x="16" y="58"/>
                      <a:pt x="15" y="60"/>
                      <a:pt x="15" y="62"/>
                    </a:cubicBezTo>
                    <a:lnTo>
                      <a:pt x="15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2" name="组合 93"/>
              <p:cNvGrpSpPr/>
              <p:nvPr/>
            </p:nvGrpSpPr>
            <p:grpSpPr>
              <a:xfrm>
                <a:off x="2896243" y="2886070"/>
                <a:ext cx="533551" cy="454047"/>
                <a:chOff x="5933005" y="2830391"/>
                <a:chExt cx="500408" cy="425843"/>
              </a:xfrm>
              <a:solidFill>
                <a:srgbClr val="C00000"/>
              </a:solidFill>
            </p:grpSpPr>
            <p:sp>
              <p:nvSpPr>
                <p:cNvPr id="95" name="Freeform 16"/>
                <p:cNvSpPr>
                  <a:spLocks noEditPoints="1"/>
                </p:cNvSpPr>
                <p:nvPr/>
              </p:nvSpPr>
              <p:spPr bwMode="auto">
                <a:xfrm>
                  <a:off x="5933005" y="2830391"/>
                  <a:ext cx="467486" cy="425843"/>
                </a:xfrm>
                <a:custGeom>
                  <a:avLst/>
                  <a:gdLst>
                    <a:gd name="T0" fmla="*/ 499 w 721"/>
                    <a:gd name="T1" fmla="*/ 196 h 657"/>
                    <a:gd name="T2" fmla="*/ 637 w 721"/>
                    <a:gd name="T3" fmla="*/ 322 h 657"/>
                    <a:gd name="T4" fmla="*/ 646 w 721"/>
                    <a:gd name="T5" fmla="*/ 329 h 657"/>
                    <a:gd name="T6" fmla="*/ 672 w 721"/>
                    <a:gd name="T7" fmla="*/ 353 h 657"/>
                    <a:gd name="T8" fmla="*/ 686 w 721"/>
                    <a:gd name="T9" fmla="*/ 367 h 657"/>
                    <a:gd name="T10" fmla="*/ 669 w 721"/>
                    <a:gd name="T11" fmla="*/ 472 h 657"/>
                    <a:gd name="T12" fmla="*/ 611 w 721"/>
                    <a:gd name="T13" fmla="*/ 550 h 657"/>
                    <a:gd name="T14" fmla="*/ 539 w 721"/>
                    <a:gd name="T15" fmla="*/ 598 h 657"/>
                    <a:gd name="T16" fmla="*/ 439 w 721"/>
                    <a:gd name="T17" fmla="*/ 633 h 657"/>
                    <a:gd name="T18" fmla="*/ 433 w 721"/>
                    <a:gd name="T19" fmla="*/ 629 h 657"/>
                    <a:gd name="T20" fmla="*/ 449 w 721"/>
                    <a:gd name="T21" fmla="*/ 594 h 657"/>
                    <a:gd name="T22" fmla="*/ 481 w 721"/>
                    <a:gd name="T23" fmla="*/ 606 h 657"/>
                    <a:gd name="T24" fmla="*/ 501 w 721"/>
                    <a:gd name="T25" fmla="*/ 591 h 657"/>
                    <a:gd name="T26" fmla="*/ 501 w 721"/>
                    <a:gd name="T27" fmla="*/ 577 h 657"/>
                    <a:gd name="T28" fmla="*/ 452 w 721"/>
                    <a:gd name="T29" fmla="*/ 538 h 657"/>
                    <a:gd name="T30" fmla="*/ 449 w 721"/>
                    <a:gd name="T31" fmla="*/ 511 h 657"/>
                    <a:gd name="T32" fmla="*/ 475 w 721"/>
                    <a:gd name="T33" fmla="*/ 508 h 657"/>
                    <a:gd name="T34" fmla="*/ 530 w 721"/>
                    <a:gd name="T35" fmla="*/ 551 h 657"/>
                    <a:gd name="T36" fmla="*/ 567 w 721"/>
                    <a:gd name="T37" fmla="*/ 557 h 657"/>
                    <a:gd name="T38" fmla="*/ 572 w 721"/>
                    <a:gd name="T39" fmla="*/ 549 h 657"/>
                    <a:gd name="T40" fmla="*/ 570 w 721"/>
                    <a:gd name="T41" fmla="*/ 532 h 657"/>
                    <a:gd name="T42" fmla="*/ 506 w 721"/>
                    <a:gd name="T43" fmla="*/ 481 h 657"/>
                    <a:gd name="T44" fmla="*/ 503 w 721"/>
                    <a:gd name="T45" fmla="*/ 455 h 657"/>
                    <a:gd name="T46" fmla="*/ 529 w 721"/>
                    <a:gd name="T47" fmla="*/ 451 h 657"/>
                    <a:gd name="T48" fmla="*/ 596 w 721"/>
                    <a:gd name="T49" fmla="*/ 504 h 657"/>
                    <a:gd name="T50" fmla="*/ 598 w 721"/>
                    <a:gd name="T51" fmla="*/ 505 h 657"/>
                    <a:gd name="T52" fmla="*/ 620 w 721"/>
                    <a:gd name="T53" fmla="*/ 467 h 657"/>
                    <a:gd name="T54" fmla="*/ 549 w 721"/>
                    <a:gd name="T55" fmla="*/ 414 h 657"/>
                    <a:gd name="T56" fmla="*/ 546 w 721"/>
                    <a:gd name="T57" fmla="*/ 388 h 657"/>
                    <a:gd name="T58" fmla="*/ 572 w 721"/>
                    <a:gd name="T59" fmla="*/ 384 h 657"/>
                    <a:gd name="T60" fmla="*/ 642 w 721"/>
                    <a:gd name="T61" fmla="*/ 437 h 657"/>
                    <a:gd name="T62" fmla="*/ 663 w 721"/>
                    <a:gd name="T63" fmla="*/ 429 h 657"/>
                    <a:gd name="T64" fmla="*/ 659 w 721"/>
                    <a:gd name="T65" fmla="*/ 394 h 657"/>
                    <a:gd name="T66" fmla="*/ 645 w 721"/>
                    <a:gd name="T67" fmla="*/ 379 h 657"/>
                    <a:gd name="T68" fmla="*/ 457 w 721"/>
                    <a:gd name="T69" fmla="*/ 209 h 657"/>
                    <a:gd name="T70" fmla="*/ 462 w 721"/>
                    <a:gd name="T71" fmla="*/ 198 h 657"/>
                    <a:gd name="T72" fmla="*/ 496 w 721"/>
                    <a:gd name="T73" fmla="*/ 196 h 657"/>
                    <a:gd name="T74" fmla="*/ 499 w 721"/>
                    <a:gd name="T75" fmla="*/ 196 h 657"/>
                    <a:gd name="T76" fmla="*/ 86 w 721"/>
                    <a:gd name="T77" fmla="*/ 355 h 657"/>
                    <a:gd name="T78" fmla="*/ 59 w 721"/>
                    <a:gd name="T79" fmla="*/ 262 h 657"/>
                    <a:gd name="T80" fmla="*/ 35 w 721"/>
                    <a:gd name="T81" fmla="*/ 239 h 657"/>
                    <a:gd name="T82" fmla="*/ 0 w 721"/>
                    <a:gd name="T83" fmla="*/ 176 h 657"/>
                    <a:gd name="T84" fmla="*/ 16 w 721"/>
                    <a:gd name="T85" fmla="*/ 135 h 657"/>
                    <a:gd name="T86" fmla="*/ 116 w 721"/>
                    <a:gd name="T87" fmla="*/ 27 h 657"/>
                    <a:gd name="T88" fmla="*/ 199 w 721"/>
                    <a:gd name="T89" fmla="*/ 20 h 657"/>
                    <a:gd name="T90" fmla="*/ 242 w 721"/>
                    <a:gd name="T91" fmla="*/ 46 h 657"/>
                    <a:gd name="T92" fmla="*/ 254 w 721"/>
                    <a:gd name="T93" fmla="*/ 50 h 657"/>
                    <a:gd name="T94" fmla="*/ 350 w 721"/>
                    <a:gd name="T95" fmla="*/ 33 h 657"/>
                    <a:gd name="T96" fmla="*/ 284 w 721"/>
                    <a:gd name="T97" fmla="*/ 82 h 657"/>
                    <a:gd name="T98" fmla="*/ 260 w 721"/>
                    <a:gd name="T99" fmla="*/ 87 h 657"/>
                    <a:gd name="T100" fmla="*/ 195 w 721"/>
                    <a:gd name="T101" fmla="*/ 64 h 657"/>
                    <a:gd name="T102" fmla="*/ 176 w 721"/>
                    <a:gd name="T103" fmla="*/ 50 h 657"/>
                    <a:gd name="T104" fmla="*/ 144 w 721"/>
                    <a:gd name="T105" fmla="*/ 53 h 657"/>
                    <a:gd name="T106" fmla="*/ 44 w 721"/>
                    <a:gd name="T107" fmla="*/ 161 h 657"/>
                    <a:gd name="T108" fmla="*/ 44 w 721"/>
                    <a:gd name="T109" fmla="*/ 193 h 657"/>
                    <a:gd name="T110" fmla="*/ 69 w 721"/>
                    <a:gd name="T111" fmla="*/ 220 h 657"/>
                    <a:gd name="T112" fmla="*/ 97 w 721"/>
                    <a:gd name="T113" fmla="*/ 257 h 657"/>
                    <a:gd name="T114" fmla="*/ 115 w 721"/>
                    <a:gd name="T115" fmla="*/ 330 h 657"/>
                    <a:gd name="T116" fmla="*/ 86 w 721"/>
                    <a:gd name="T117" fmla="*/ 355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21" h="657">
                      <a:moveTo>
                        <a:pt x="499" y="196"/>
                      </a:moveTo>
                      <a:cubicBezTo>
                        <a:pt x="545" y="237"/>
                        <a:pt x="592" y="279"/>
                        <a:pt x="637" y="322"/>
                      </a:cubicBezTo>
                      <a:cubicBezTo>
                        <a:pt x="640" y="325"/>
                        <a:pt x="643" y="327"/>
                        <a:pt x="646" y="329"/>
                      </a:cubicBezTo>
                      <a:cubicBezTo>
                        <a:pt x="672" y="353"/>
                        <a:pt x="672" y="353"/>
                        <a:pt x="672" y="353"/>
                      </a:cubicBezTo>
                      <a:cubicBezTo>
                        <a:pt x="686" y="367"/>
                        <a:pt x="686" y="367"/>
                        <a:pt x="686" y="367"/>
                      </a:cubicBezTo>
                      <a:cubicBezTo>
                        <a:pt x="721" y="403"/>
                        <a:pt x="707" y="456"/>
                        <a:pt x="669" y="472"/>
                      </a:cubicBezTo>
                      <a:cubicBezTo>
                        <a:pt x="685" y="513"/>
                        <a:pt x="652" y="552"/>
                        <a:pt x="611" y="550"/>
                      </a:cubicBezTo>
                      <a:cubicBezTo>
                        <a:pt x="606" y="584"/>
                        <a:pt x="574" y="607"/>
                        <a:pt x="539" y="598"/>
                      </a:cubicBezTo>
                      <a:cubicBezTo>
                        <a:pt x="529" y="641"/>
                        <a:pt x="479" y="657"/>
                        <a:pt x="439" y="633"/>
                      </a:cubicBezTo>
                      <a:cubicBezTo>
                        <a:pt x="433" y="629"/>
                        <a:pt x="433" y="629"/>
                        <a:pt x="433" y="629"/>
                      </a:cubicBezTo>
                      <a:cubicBezTo>
                        <a:pt x="441" y="619"/>
                        <a:pt x="446" y="607"/>
                        <a:pt x="449" y="594"/>
                      </a:cubicBezTo>
                      <a:cubicBezTo>
                        <a:pt x="460" y="601"/>
                        <a:pt x="468" y="607"/>
                        <a:pt x="481" y="606"/>
                      </a:cubicBezTo>
                      <a:cubicBezTo>
                        <a:pt x="490" y="605"/>
                        <a:pt x="499" y="600"/>
                        <a:pt x="501" y="591"/>
                      </a:cubicBezTo>
                      <a:cubicBezTo>
                        <a:pt x="502" y="587"/>
                        <a:pt x="502" y="583"/>
                        <a:pt x="501" y="577"/>
                      </a:cubicBezTo>
                      <a:cubicBezTo>
                        <a:pt x="452" y="538"/>
                        <a:pt x="452" y="538"/>
                        <a:pt x="452" y="538"/>
                      </a:cubicBezTo>
                      <a:cubicBezTo>
                        <a:pt x="444" y="531"/>
                        <a:pt x="442" y="519"/>
                        <a:pt x="449" y="511"/>
                      </a:cubicBezTo>
                      <a:cubicBezTo>
                        <a:pt x="455" y="503"/>
                        <a:pt x="467" y="502"/>
                        <a:pt x="475" y="508"/>
                      </a:cubicBezTo>
                      <a:cubicBezTo>
                        <a:pt x="530" y="551"/>
                        <a:pt x="530" y="551"/>
                        <a:pt x="530" y="551"/>
                      </a:cubicBezTo>
                      <a:cubicBezTo>
                        <a:pt x="543" y="562"/>
                        <a:pt x="556" y="566"/>
                        <a:pt x="567" y="557"/>
                      </a:cubicBezTo>
                      <a:cubicBezTo>
                        <a:pt x="569" y="555"/>
                        <a:pt x="571" y="552"/>
                        <a:pt x="572" y="549"/>
                      </a:cubicBezTo>
                      <a:cubicBezTo>
                        <a:pt x="574" y="544"/>
                        <a:pt x="576" y="536"/>
                        <a:pt x="570" y="532"/>
                      </a:cubicBezTo>
                      <a:cubicBezTo>
                        <a:pt x="506" y="481"/>
                        <a:pt x="506" y="481"/>
                        <a:pt x="506" y="481"/>
                      </a:cubicBezTo>
                      <a:cubicBezTo>
                        <a:pt x="498" y="475"/>
                        <a:pt x="496" y="463"/>
                        <a:pt x="503" y="455"/>
                      </a:cubicBezTo>
                      <a:cubicBezTo>
                        <a:pt x="509" y="446"/>
                        <a:pt x="521" y="445"/>
                        <a:pt x="529" y="451"/>
                      </a:cubicBezTo>
                      <a:cubicBezTo>
                        <a:pt x="596" y="504"/>
                        <a:pt x="596" y="504"/>
                        <a:pt x="596" y="504"/>
                      </a:cubicBezTo>
                      <a:cubicBezTo>
                        <a:pt x="597" y="504"/>
                        <a:pt x="597" y="505"/>
                        <a:pt x="598" y="505"/>
                      </a:cubicBezTo>
                      <a:cubicBezTo>
                        <a:pt x="620" y="525"/>
                        <a:pt x="656" y="496"/>
                        <a:pt x="620" y="467"/>
                      </a:cubicBezTo>
                      <a:cubicBezTo>
                        <a:pt x="549" y="414"/>
                        <a:pt x="549" y="414"/>
                        <a:pt x="549" y="414"/>
                      </a:cubicBezTo>
                      <a:cubicBezTo>
                        <a:pt x="541" y="408"/>
                        <a:pt x="539" y="396"/>
                        <a:pt x="546" y="388"/>
                      </a:cubicBezTo>
                      <a:cubicBezTo>
                        <a:pt x="552" y="379"/>
                        <a:pt x="564" y="378"/>
                        <a:pt x="572" y="384"/>
                      </a:cubicBezTo>
                      <a:cubicBezTo>
                        <a:pt x="642" y="437"/>
                        <a:pt x="642" y="437"/>
                        <a:pt x="642" y="437"/>
                      </a:cubicBezTo>
                      <a:cubicBezTo>
                        <a:pt x="649" y="441"/>
                        <a:pt x="659" y="436"/>
                        <a:pt x="663" y="429"/>
                      </a:cubicBezTo>
                      <a:cubicBezTo>
                        <a:pt x="671" y="419"/>
                        <a:pt x="670" y="405"/>
                        <a:pt x="659" y="394"/>
                      </a:cubicBezTo>
                      <a:cubicBezTo>
                        <a:pt x="645" y="379"/>
                        <a:pt x="645" y="379"/>
                        <a:pt x="645" y="379"/>
                      </a:cubicBezTo>
                      <a:cubicBezTo>
                        <a:pt x="457" y="209"/>
                        <a:pt x="457" y="209"/>
                        <a:pt x="457" y="209"/>
                      </a:cubicBezTo>
                      <a:cubicBezTo>
                        <a:pt x="453" y="205"/>
                        <a:pt x="456" y="198"/>
                        <a:pt x="462" y="198"/>
                      </a:cubicBezTo>
                      <a:cubicBezTo>
                        <a:pt x="473" y="198"/>
                        <a:pt x="485" y="198"/>
                        <a:pt x="496" y="196"/>
                      </a:cubicBezTo>
                      <a:cubicBezTo>
                        <a:pt x="497" y="196"/>
                        <a:pt x="498" y="196"/>
                        <a:pt x="499" y="196"/>
                      </a:cubicBezTo>
                      <a:close/>
                      <a:moveTo>
                        <a:pt x="86" y="355"/>
                      </a:moveTo>
                      <a:cubicBezTo>
                        <a:pt x="66" y="330"/>
                        <a:pt x="64" y="295"/>
                        <a:pt x="59" y="262"/>
                      </a:cubicBezTo>
                      <a:cubicBezTo>
                        <a:pt x="35" y="239"/>
                        <a:pt x="35" y="239"/>
                        <a:pt x="35" y="239"/>
                      </a:cubicBezTo>
                      <a:cubicBezTo>
                        <a:pt x="17" y="219"/>
                        <a:pt x="0" y="205"/>
                        <a:pt x="0" y="176"/>
                      </a:cubicBezTo>
                      <a:cubicBezTo>
                        <a:pt x="0" y="161"/>
                        <a:pt x="6" y="147"/>
                        <a:pt x="16" y="135"/>
                      </a:cubicBezTo>
                      <a:cubicBezTo>
                        <a:pt x="116" y="27"/>
                        <a:pt x="116" y="27"/>
                        <a:pt x="116" y="27"/>
                      </a:cubicBezTo>
                      <a:cubicBezTo>
                        <a:pt x="138" y="3"/>
                        <a:pt x="174" y="0"/>
                        <a:pt x="199" y="20"/>
                      </a:cubicBezTo>
                      <a:cubicBezTo>
                        <a:pt x="215" y="31"/>
                        <a:pt x="221" y="38"/>
                        <a:pt x="242" y="46"/>
                      </a:cubicBezTo>
                      <a:cubicBezTo>
                        <a:pt x="248" y="48"/>
                        <a:pt x="253" y="50"/>
                        <a:pt x="254" y="50"/>
                      </a:cubicBezTo>
                      <a:cubicBezTo>
                        <a:pt x="284" y="46"/>
                        <a:pt x="316" y="32"/>
                        <a:pt x="350" y="33"/>
                      </a:cubicBezTo>
                      <a:cubicBezTo>
                        <a:pt x="337" y="42"/>
                        <a:pt x="286" y="82"/>
                        <a:pt x="284" y="82"/>
                      </a:cubicBezTo>
                      <a:cubicBezTo>
                        <a:pt x="276" y="84"/>
                        <a:pt x="268" y="86"/>
                        <a:pt x="260" y="87"/>
                      </a:cubicBezTo>
                      <a:cubicBezTo>
                        <a:pt x="241" y="90"/>
                        <a:pt x="208" y="74"/>
                        <a:pt x="195" y="64"/>
                      </a:cubicBezTo>
                      <a:cubicBezTo>
                        <a:pt x="176" y="50"/>
                        <a:pt x="176" y="50"/>
                        <a:pt x="176" y="50"/>
                      </a:cubicBezTo>
                      <a:cubicBezTo>
                        <a:pt x="166" y="42"/>
                        <a:pt x="152" y="44"/>
                        <a:pt x="144" y="53"/>
                      </a:cubicBezTo>
                      <a:cubicBezTo>
                        <a:pt x="44" y="161"/>
                        <a:pt x="44" y="161"/>
                        <a:pt x="44" y="161"/>
                      </a:cubicBezTo>
                      <a:cubicBezTo>
                        <a:pt x="36" y="170"/>
                        <a:pt x="36" y="184"/>
                        <a:pt x="44" y="193"/>
                      </a:cubicBezTo>
                      <a:cubicBezTo>
                        <a:pt x="53" y="203"/>
                        <a:pt x="59" y="210"/>
                        <a:pt x="69" y="220"/>
                      </a:cubicBezTo>
                      <a:cubicBezTo>
                        <a:pt x="80" y="230"/>
                        <a:pt x="95" y="244"/>
                        <a:pt x="97" y="257"/>
                      </a:cubicBezTo>
                      <a:cubicBezTo>
                        <a:pt x="100" y="280"/>
                        <a:pt x="102" y="313"/>
                        <a:pt x="115" y="330"/>
                      </a:cubicBezTo>
                      <a:cubicBezTo>
                        <a:pt x="102" y="337"/>
                        <a:pt x="95" y="344"/>
                        <a:pt x="86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4" tIns="45713" rIns="91424" bIns="45713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17"/>
                <p:cNvSpPr>
                  <a:spLocks noEditPoints="1"/>
                </p:cNvSpPr>
                <p:nvPr/>
              </p:nvSpPr>
              <p:spPr bwMode="auto">
                <a:xfrm>
                  <a:off x="5986776" y="2830391"/>
                  <a:ext cx="446637" cy="413496"/>
                </a:xfrm>
                <a:custGeom>
                  <a:avLst/>
                  <a:gdLst>
                    <a:gd name="T0" fmla="*/ 319 w 689"/>
                    <a:gd name="T1" fmla="*/ 543 h 638"/>
                    <a:gd name="T2" fmla="*/ 262 w 689"/>
                    <a:gd name="T3" fmla="*/ 538 h 638"/>
                    <a:gd name="T4" fmla="*/ 258 w 689"/>
                    <a:gd name="T5" fmla="*/ 538 h 638"/>
                    <a:gd name="T6" fmla="*/ 257 w 689"/>
                    <a:gd name="T7" fmla="*/ 535 h 638"/>
                    <a:gd name="T8" fmla="*/ 241 w 689"/>
                    <a:gd name="T9" fmla="*/ 489 h 638"/>
                    <a:gd name="T10" fmla="*/ 241 w 689"/>
                    <a:gd name="T11" fmla="*/ 489 h 638"/>
                    <a:gd name="T12" fmla="*/ 185 w 689"/>
                    <a:gd name="T13" fmla="*/ 484 h 638"/>
                    <a:gd name="T14" fmla="*/ 181 w 689"/>
                    <a:gd name="T15" fmla="*/ 484 h 638"/>
                    <a:gd name="T16" fmla="*/ 180 w 689"/>
                    <a:gd name="T17" fmla="*/ 481 h 638"/>
                    <a:gd name="T18" fmla="*/ 164 w 689"/>
                    <a:gd name="T19" fmla="*/ 435 h 638"/>
                    <a:gd name="T20" fmla="*/ 164 w 689"/>
                    <a:gd name="T21" fmla="*/ 435 h 638"/>
                    <a:gd name="T22" fmla="*/ 117 w 689"/>
                    <a:gd name="T23" fmla="*/ 425 h 638"/>
                    <a:gd name="T24" fmla="*/ 113 w 689"/>
                    <a:gd name="T25" fmla="*/ 425 h 638"/>
                    <a:gd name="T26" fmla="*/ 113 w 689"/>
                    <a:gd name="T27" fmla="*/ 421 h 638"/>
                    <a:gd name="T28" fmla="*/ 100 w 689"/>
                    <a:gd name="T29" fmla="*/ 365 h 638"/>
                    <a:gd name="T30" fmla="*/ 100 w 689"/>
                    <a:gd name="T31" fmla="*/ 365 h 638"/>
                    <a:gd name="T32" fmla="*/ 32 w 689"/>
                    <a:gd name="T33" fmla="*/ 370 h 638"/>
                    <a:gd name="T34" fmla="*/ 18 w 689"/>
                    <a:gd name="T35" fmla="*/ 386 h 638"/>
                    <a:gd name="T36" fmla="*/ 23 w 689"/>
                    <a:gd name="T37" fmla="*/ 455 h 638"/>
                    <a:gd name="T38" fmla="*/ 23 w 689"/>
                    <a:gd name="T39" fmla="*/ 455 h 638"/>
                    <a:gd name="T40" fmla="*/ 66 w 689"/>
                    <a:gd name="T41" fmla="*/ 465 h 638"/>
                    <a:gd name="T42" fmla="*/ 70 w 689"/>
                    <a:gd name="T43" fmla="*/ 466 h 638"/>
                    <a:gd name="T44" fmla="*/ 69 w 689"/>
                    <a:gd name="T45" fmla="*/ 470 h 638"/>
                    <a:gd name="T46" fmla="*/ 76 w 689"/>
                    <a:gd name="T47" fmla="*/ 536 h 638"/>
                    <a:gd name="T48" fmla="*/ 76 w 689"/>
                    <a:gd name="T49" fmla="*/ 536 h 638"/>
                    <a:gd name="T50" fmla="*/ 142 w 689"/>
                    <a:gd name="T51" fmla="*/ 534 h 638"/>
                    <a:gd name="T52" fmla="*/ 145 w 689"/>
                    <a:gd name="T53" fmla="*/ 534 h 638"/>
                    <a:gd name="T54" fmla="*/ 147 w 689"/>
                    <a:gd name="T55" fmla="*/ 537 h 638"/>
                    <a:gd name="T56" fmla="*/ 164 w 689"/>
                    <a:gd name="T57" fmla="*/ 578 h 638"/>
                    <a:gd name="T58" fmla="*/ 164 w 689"/>
                    <a:gd name="T59" fmla="*/ 578 h 638"/>
                    <a:gd name="T60" fmla="*/ 230 w 689"/>
                    <a:gd name="T61" fmla="*/ 576 h 638"/>
                    <a:gd name="T62" fmla="*/ 233 w 689"/>
                    <a:gd name="T63" fmla="*/ 576 h 638"/>
                    <a:gd name="T64" fmla="*/ 235 w 689"/>
                    <a:gd name="T65" fmla="*/ 579 h 638"/>
                    <a:gd name="T66" fmla="*/ 252 w 689"/>
                    <a:gd name="T67" fmla="*/ 621 h 638"/>
                    <a:gd name="T68" fmla="*/ 320 w 689"/>
                    <a:gd name="T69" fmla="*/ 615 h 638"/>
                    <a:gd name="T70" fmla="*/ 324 w 689"/>
                    <a:gd name="T71" fmla="*/ 611 h 638"/>
                    <a:gd name="T72" fmla="*/ 319 w 689"/>
                    <a:gd name="T73" fmla="*/ 543 h 638"/>
                    <a:gd name="T74" fmla="*/ 449 w 689"/>
                    <a:gd name="T75" fmla="*/ 177 h 638"/>
                    <a:gd name="T76" fmla="*/ 576 w 689"/>
                    <a:gd name="T77" fmla="*/ 299 h 638"/>
                    <a:gd name="T78" fmla="*/ 597 w 689"/>
                    <a:gd name="T79" fmla="*/ 306 h 638"/>
                    <a:gd name="T80" fmla="*/ 616 w 689"/>
                    <a:gd name="T81" fmla="*/ 293 h 638"/>
                    <a:gd name="T82" fmla="*/ 636 w 689"/>
                    <a:gd name="T83" fmla="*/ 234 h 638"/>
                    <a:gd name="T84" fmla="*/ 649 w 689"/>
                    <a:gd name="T85" fmla="*/ 209 h 638"/>
                    <a:gd name="T86" fmla="*/ 671 w 689"/>
                    <a:gd name="T87" fmla="*/ 186 h 638"/>
                    <a:gd name="T88" fmla="*/ 672 w 689"/>
                    <a:gd name="T89" fmla="*/ 121 h 638"/>
                    <a:gd name="T90" fmla="*/ 580 w 689"/>
                    <a:gd name="T91" fmla="*/ 21 h 638"/>
                    <a:gd name="T92" fmla="*/ 515 w 689"/>
                    <a:gd name="T93" fmla="*/ 16 h 638"/>
                    <a:gd name="T94" fmla="*/ 493 w 689"/>
                    <a:gd name="T95" fmla="*/ 34 h 638"/>
                    <a:gd name="T96" fmla="*/ 457 w 689"/>
                    <a:gd name="T97" fmla="*/ 44 h 638"/>
                    <a:gd name="T98" fmla="*/ 390 w 689"/>
                    <a:gd name="T99" fmla="*/ 36 h 638"/>
                    <a:gd name="T100" fmla="*/ 274 w 689"/>
                    <a:gd name="T101" fmla="*/ 67 h 638"/>
                    <a:gd name="T102" fmla="*/ 139 w 689"/>
                    <a:gd name="T103" fmla="*/ 171 h 638"/>
                    <a:gd name="T104" fmla="*/ 203 w 689"/>
                    <a:gd name="T105" fmla="*/ 222 h 638"/>
                    <a:gd name="T106" fmla="*/ 301 w 689"/>
                    <a:gd name="T107" fmla="*/ 161 h 638"/>
                    <a:gd name="T108" fmla="*/ 346 w 689"/>
                    <a:gd name="T109" fmla="*/ 158 h 638"/>
                    <a:gd name="T110" fmla="*/ 408 w 689"/>
                    <a:gd name="T111" fmla="*/ 165 h 638"/>
                    <a:gd name="T112" fmla="*/ 449 w 689"/>
                    <a:gd name="T113" fmla="*/ 177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638">
                      <a:moveTo>
                        <a:pt x="319" y="543"/>
                      </a:moveTo>
                      <a:cubicBezTo>
                        <a:pt x="302" y="529"/>
                        <a:pt x="279" y="528"/>
                        <a:pt x="262" y="538"/>
                      </a:cubicBezTo>
                      <a:cubicBezTo>
                        <a:pt x="261" y="539"/>
                        <a:pt x="259" y="539"/>
                        <a:pt x="258" y="538"/>
                      </a:cubicBezTo>
                      <a:cubicBezTo>
                        <a:pt x="257" y="537"/>
                        <a:pt x="257" y="536"/>
                        <a:pt x="257" y="535"/>
                      </a:cubicBezTo>
                      <a:cubicBezTo>
                        <a:pt x="260" y="518"/>
                        <a:pt x="255" y="500"/>
                        <a:pt x="241" y="489"/>
                      </a:cubicBezTo>
                      <a:cubicBezTo>
                        <a:pt x="241" y="489"/>
                        <a:pt x="241" y="489"/>
                        <a:pt x="241" y="489"/>
                      </a:cubicBezTo>
                      <a:cubicBezTo>
                        <a:pt x="225" y="475"/>
                        <a:pt x="202" y="473"/>
                        <a:pt x="185" y="484"/>
                      </a:cubicBezTo>
                      <a:cubicBezTo>
                        <a:pt x="183" y="485"/>
                        <a:pt x="182" y="484"/>
                        <a:pt x="181" y="484"/>
                      </a:cubicBezTo>
                      <a:cubicBezTo>
                        <a:pt x="180" y="483"/>
                        <a:pt x="180" y="482"/>
                        <a:pt x="180" y="481"/>
                      </a:cubicBezTo>
                      <a:cubicBezTo>
                        <a:pt x="183" y="464"/>
                        <a:pt x="177" y="446"/>
                        <a:pt x="164" y="435"/>
                      </a:cubicBezTo>
                      <a:cubicBezTo>
                        <a:pt x="164" y="435"/>
                        <a:pt x="164" y="435"/>
                        <a:pt x="164" y="435"/>
                      </a:cubicBezTo>
                      <a:cubicBezTo>
                        <a:pt x="150" y="423"/>
                        <a:pt x="132" y="420"/>
                        <a:pt x="117" y="425"/>
                      </a:cubicBezTo>
                      <a:cubicBezTo>
                        <a:pt x="115" y="426"/>
                        <a:pt x="114" y="425"/>
                        <a:pt x="113" y="425"/>
                      </a:cubicBezTo>
                      <a:cubicBezTo>
                        <a:pt x="112" y="424"/>
                        <a:pt x="112" y="422"/>
                        <a:pt x="113" y="421"/>
                      </a:cubicBezTo>
                      <a:cubicBezTo>
                        <a:pt x="121" y="402"/>
                        <a:pt x="116" y="379"/>
                        <a:pt x="100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80" y="347"/>
                        <a:pt x="49" y="350"/>
                        <a:pt x="32" y="370"/>
                      </a:cubicBezTo>
                      <a:cubicBezTo>
                        <a:pt x="18" y="386"/>
                        <a:pt x="18" y="386"/>
                        <a:pt x="18" y="386"/>
                      </a:cubicBezTo>
                      <a:cubicBezTo>
                        <a:pt x="0" y="406"/>
                        <a:pt x="2" y="437"/>
                        <a:pt x="23" y="455"/>
                      </a:cubicBezTo>
                      <a:cubicBezTo>
                        <a:pt x="23" y="455"/>
                        <a:pt x="23" y="455"/>
                        <a:pt x="23" y="455"/>
                      </a:cubicBezTo>
                      <a:cubicBezTo>
                        <a:pt x="35" y="465"/>
                        <a:pt x="51" y="469"/>
                        <a:pt x="66" y="465"/>
                      </a:cubicBezTo>
                      <a:cubicBezTo>
                        <a:pt x="68" y="465"/>
                        <a:pt x="69" y="465"/>
                        <a:pt x="70" y="466"/>
                      </a:cubicBezTo>
                      <a:cubicBezTo>
                        <a:pt x="70" y="467"/>
                        <a:pt x="70" y="469"/>
                        <a:pt x="69" y="470"/>
                      </a:cubicBezTo>
                      <a:cubicBezTo>
                        <a:pt x="54" y="490"/>
                        <a:pt x="57" y="519"/>
                        <a:pt x="76" y="536"/>
                      </a:cubicBezTo>
                      <a:cubicBezTo>
                        <a:pt x="76" y="536"/>
                        <a:pt x="76" y="536"/>
                        <a:pt x="76" y="536"/>
                      </a:cubicBezTo>
                      <a:cubicBezTo>
                        <a:pt x="95" y="553"/>
                        <a:pt x="124" y="552"/>
                        <a:pt x="142" y="534"/>
                      </a:cubicBezTo>
                      <a:cubicBezTo>
                        <a:pt x="143" y="533"/>
                        <a:pt x="144" y="533"/>
                        <a:pt x="145" y="534"/>
                      </a:cubicBezTo>
                      <a:cubicBezTo>
                        <a:pt x="147" y="534"/>
                        <a:pt x="147" y="535"/>
                        <a:pt x="147" y="537"/>
                      </a:cubicBezTo>
                      <a:cubicBezTo>
                        <a:pt x="146" y="552"/>
                        <a:pt x="151" y="568"/>
                        <a:pt x="164" y="578"/>
                      </a:cubicBezTo>
                      <a:cubicBezTo>
                        <a:pt x="164" y="578"/>
                        <a:pt x="164" y="578"/>
                        <a:pt x="164" y="578"/>
                      </a:cubicBezTo>
                      <a:cubicBezTo>
                        <a:pt x="183" y="595"/>
                        <a:pt x="212" y="594"/>
                        <a:pt x="230" y="576"/>
                      </a:cubicBezTo>
                      <a:cubicBezTo>
                        <a:pt x="231" y="575"/>
                        <a:pt x="232" y="575"/>
                        <a:pt x="233" y="576"/>
                      </a:cubicBezTo>
                      <a:cubicBezTo>
                        <a:pt x="234" y="576"/>
                        <a:pt x="235" y="577"/>
                        <a:pt x="235" y="579"/>
                      </a:cubicBezTo>
                      <a:cubicBezTo>
                        <a:pt x="233" y="594"/>
                        <a:pt x="239" y="610"/>
                        <a:pt x="252" y="621"/>
                      </a:cubicBezTo>
                      <a:cubicBezTo>
                        <a:pt x="272" y="638"/>
                        <a:pt x="303" y="636"/>
                        <a:pt x="320" y="615"/>
                      </a:cubicBezTo>
                      <a:cubicBezTo>
                        <a:pt x="324" y="611"/>
                        <a:pt x="324" y="611"/>
                        <a:pt x="324" y="611"/>
                      </a:cubicBezTo>
                      <a:cubicBezTo>
                        <a:pt x="341" y="591"/>
                        <a:pt x="339" y="560"/>
                        <a:pt x="319" y="543"/>
                      </a:cubicBezTo>
                      <a:close/>
                      <a:moveTo>
                        <a:pt x="449" y="177"/>
                      </a:moveTo>
                      <a:cubicBezTo>
                        <a:pt x="489" y="216"/>
                        <a:pt x="535" y="260"/>
                        <a:pt x="576" y="299"/>
                      </a:cubicBezTo>
                      <a:cubicBezTo>
                        <a:pt x="582" y="305"/>
                        <a:pt x="589" y="307"/>
                        <a:pt x="597" y="306"/>
                      </a:cubicBezTo>
                      <a:cubicBezTo>
                        <a:pt x="605" y="305"/>
                        <a:pt x="612" y="300"/>
                        <a:pt x="616" y="293"/>
                      </a:cubicBezTo>
                      <a:cubicBezTo>
                        <a:pt x="626" y="275"/>
                        <a:pt x="632" y="256"/>
                        <a:pt x="636" y="234"/>
                      </a:cubicBezTo>
                      <a:cubicBezTo>
                        <a:pt x="638" y="224"/>
                        <a:pt x="642" y="216"/>
                        <a:pt x="649" y="209"/>
                      </a:cubicBezTo>
                      <a:cubicBezTo>
                        <a:pt x="671" y="186"/>
                        <a:pt x="671" y="186"/>
                        <a:pt x="671" y="186"/>
                      </a:cubicBezTo>
                      <a:cubicBezTo>
                        <a:pt x="688" y="168"/>
                        <a:pt x="689" y="139"/>
                        <a:pt x="672" y="121"/>
                      </a:cubicBezTo>
                      <a:cubicBezTo>
                        <a:pt x="580" y="21"/>
                        <a:pt x="580" y="21"/>
                        <a:pt x="580" y="21"/>
                      </a:cubicBezTo>
                      <a:cubicBezTo>
                        <a:pt x="563" y="3"/>
                        <a:pt x="534" y="0"/>
                        <a:pt x="515" y="16"/>
                      </a:cubicBezTo>
                      <a:cubicBezTo>
                        <a:pt x="493" y="34"/>
                        <a:pt x="493" y="34"/>
                        <a:pt x="493" y="34"/>
                      </a:cubicBezTo>
                      <a:cubicBezTo>
                        <a:pt x="483" y="42"/>
                        <a:pt x="471" y="45"/>
                        <a:pt x="457" y="44"/>
                      </a:cubicBezTo>
                      <a:cubicBezTo>
                        <a:pt x="435" y="41"/>
                        <a:pt x="412" y="38"/>
                        <a:pt x="390" y="36"/>
                      </a:cubicBezTo>
                      <a:cubicBezTo>
                        <a:pt x="347" y="30"/>
                        <a:pt x="308" y="41"/>
                        <a:pt x="274" y="67"/>
                      </a:cubicBezTo>
                      <a:cubicBezTo>
                        <a:pt x="229" y="101"/>
                        <a:pt x="184" y="136"/>
                        <a:pt x="139" y="171"/>
                      </a:cubicBezTo>
                      <a:cubicBezTo>
                        <a:pt x="95" y="207"/>
                        <a:pt x="151" y="255"/>
                        <a:pt x="203" y="222"/>
                      </a:cubicBezTo>
                      <a:cubicBezTo>
                        <a:pt x="301" y="161"/>
                        <a:pt x="301" y="161"/>
                        <a:pt x="301" y="161"/>
                      </a:cubicBezTo>
                      <a:cubicBezTo>
                        <a:pt x="315" y="153"/>
                        <a:pt x="331" y="152"/>
                        <a:pt x="346" y="158"/>
                      </a:cubicBezTo>
                      <a:cubicBezTo>
                        <a:pt x="364" y="167"/>
                        <a:pt x="388" y="168"/>
                        <a:pt x="408" y="165"/>
                      </a:cubicBezTo>
                      <a:cubicBezTo>
                        <a:pt x="423" y="162"/>
                        <a:pt x="437" y="166"/>
                        <a:pt x="449" y="1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4" tIns="45713" rIns="91424" bIns="45713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5" name="Group 19"/>
          <p:cNvGrpSpPr/>
          <p:nvPr/>
        </p:nvGrpSpPr>
        <p:grpSpPr>
          <a:xfrm>
            <a:off x="1166778" y="1714488"/>
            <a:ext cx="2788408" cy="1377362"/>
            <a:chOff x="552376" y="2667382"/>
            <a:chExt cx="1499240" cy="1033020"/>
          </a:xfrm>
        </p:grpSpPr>
        <p:sp>
          <p:nvSpPr>
            <p:cNvPr id="98" name="Rectangle 26"/>
            <p:cNvSpPr/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中国保监会、中国人民保险、中国平安保险、太平洋热手保险、中国人寿保险、新华人寿保险</a:t>
              </a:r>
              <a:r>
                <a:rPr lang="en-US" altLang="zh-CN" sz="12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sz="1200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65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公司企业</a:t>
              </a:r>
              <a:r>
                <a:rPr lang="en-US" altLang="zh-CN" sz="2265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&amp;</a:t>
              </a:r>
              <a:r>
                <a:rPr lang="zh-CN" altLang="en-US" sz="2265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金融机构</a:t>
              </a:r>
              <a:endParaRPr lang="en-US" altLang="zh-CN" sz="2265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Group 129"/>
          <p:cNvGrpSpPr/>
          <p:nvPr/>
        </p:nvGrpSpPr>
        <p:grpSpPr>
          <a:xfrm>
            <a:off x="8217632" y="1618983"/>
            <a:ext cx="1839546" cy="1136468"/>
            <a:chOff x="696724" y="2667382"/>
            <a:chExt cx="1362945" cy="852351"/>
          </a:xfrm>
        </p:grpSpPr>
        <p:sp>
          <p:nvSpPr>
            <p:cNvPr id="101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2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全国人大、国务院法制办、最高法、最高检、工信部、商务部、质检总局</a:t>
              </a:r>
              <a:r>
                <a:rPr lang="en-US" altLang="zh-CN" sz="12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sz="1200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65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国家机关</a:t>
              </a:r>
              <a:endParaRPr lang="en-US" altLang="zh-CN" sz="2265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Group 135"/>
          <p:cNvGrpSpPr/>
          <p:nvPr/>
        </p:nvGrpSpPr>
        <p:grpSpPr>
          <a:xfrm>
            <a:off x="8843864" y="3561214"/>
            <a:ext cx="2023501" cy="1107448"/>
            <a:chOff x="552376" y="2667382"/>
            <a:chExt cx="1499240" cy="830586"/>
          </a:xfrm>
        </p:grpSpPr>
        <p:sp>
          <p:nvSpPr>
            <p:cNvPr id="104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北京大学、清华大学、中国政法大学、中国人民大学、北京师范大学、华东政法大学</a:t>
              </a:r>
              <a:r>
                <a:rPr lang="en-US" altLang="zh-CN" sz="12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sz="1200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65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国内外院校</a:t>
              </a:r>
              <a:endParaRPr lang="en-US" altLang="zh-CN" sz="2265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Group 132"/>
          <p:cNvGrpSpPr/>
          <p:nvPr/>
        </p:nvGrpSpPr>
        <p:grpSpPr>
          <a:xfrm>
            <a:off x="8016069" y="5561942"/>
            <a:ext cx="1839546" cy="1156470"/>
            <a:chOff x="696724" y="2667382"/>
            <a:chExt cx="1362945" cy="867353"/>
          </a:xfrm>
        </p:grpSpPr>
        <p:sp>
          <p:nvSpPr>
            <p:cNvPr id="107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200" b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金杜律所、君合律所、高胜律师集团、美国瑞生、英国路伟、德国罗德</a:t>
              </a:r>
              <a:r>
                <a:rPr lang="en-US" altLang="zh-CN" sz="1200" b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……</a:t>
              </a:r>
              <a:endParaRPr lang="en-US" sz="1200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65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律师事务所</a:t>
              </a:r>
              <a:endParaRPr lang="en-US" altLang="zh-CN" sz="2265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Group 138"/>
          <p:cNvGrpSpPr/>
          <p:nvPr/>
        </p:nvGrpSpPr>
        <p:grpSpPr>
          <a:xfrm>
            <a:off x="1166779" y="5468261"/>
            <a:ext cx="2999418" cy="1109367"/>
            <a:chOff x="552376" y="2667382"/>
            <a:chExt cx="1499240" cy="832026"/>
          </a:xfrm>
        </p:grpSpPr>
        <p:sp>
          <p:nvSpPr>
            <p:cNvPr id="110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中华律师协会、北京律师协会、上海证交所、消费者协会</a:t>
              </a:r>
              <a:r>
                <a:rPr lang="en-US" altLang="zh-CN" sz="1200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sz="1200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65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事业单位、社会团体</a:t>
              </a:r>
              <a:endParaRPr lang="en-US" altLang="zh-CN" sz="2265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9" name="Group 141"/>
          <p:cNvGrpSpPr/>
          <p:nvPr/>
        </p:nvGrpSpPr>
        <p:grpSpPr>
          <a:xfrm>
            <a:off x="586261" y="3571876"/>
            <a:ext cx="2651655" cy="1095604"/>
            <a:chOff x="552376" y="2684011"/>
            <a:chExt cx="1499240" cy="821704"/>
          </a:xfrm>
        </p:grpSpPr>
        <p:sp>
          <p:nvSpPr>
            <p:cNvPr id="113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lvl="0" algn="l">
                <a:spcBef>
                  <a:spcPct val="50000"/>
                </a:spcBef>
              </a:pPr>
              <a:r>
                <a:rPr lang="zh-CN" altLang="en-US" sz="1200" b="0" dirty="0" smtClean="0"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上海市卫生局、广东省检察院、最高人民法院</a:t>
              </a:r>
              <a:r>
                <a:rPr lang="en-US" altLang="zh-CN" sz="1200" b="0" dirty="0" smtClean="0"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……</a:t>
              </a:r>
              <a:endParaRPr lang="zh-CN" altLang="en-US" sz="1200" b="0" dirty="0" smtClean="0"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4" name="Rectangle 27"/>
            <p:cNvSpPr/>
            <p:nvPr/>
          </p:nvSpPr>
          <p:spPr bwMode="auto">
            <a:xfrm>
              <a:off x="638254" y="2684011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65" b="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其他定制项目客户</a:t>
              </a:r>
              <a:endParaRPr lang="en-US" altLang="zh-CN" sz="2265" b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:checker/>
      </p:transition>
    </mc:Choice>
    <mc:Fallback>
      <p:transition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46119" y="333155"/>
            <a:ext cx="6740174" cy="905986"/>
            <a:chOff x="903371" y="249943"/>
            <a:chExt cx="5056691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5056691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4820922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 rot="16200000">
            <a:off x="766617" y="210817"/>
            <a:ext cx="1019823" cy="1150661"/>
            <a:chOff x="8439634" y="3544648"/>
            <a:chExt cx="1611146" cy="1817848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103689" y="607352"/>
            <a:ext cx="345680" cy="371067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5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931685" y="553336"/>
            <a:ext cx="5180001" cy="5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法宝概述</a:t>
            </a: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——V5</a:t>
            </a:r>
            <a:r>
              <a:rPr lang="zh-CN" alt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数据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5" name="组合 11"/>
          <p:cNvGrpSpPr/>
          <p:nvPr/>
        </p:nvGrpSpPr>
        <p:grpSpPr>
          <a:xfrm>
            <a:off x="3477778" y="2620561"/>
            <a:ext cx="688418" cy="2711962"/>
            <a:chOff x="2644154" y="1737427"/>
            <a:chExt cx="516473" cy="2034599"/>
          </a:xfrm>
        </p:grpSpPr>
        <p:sp>
          <p:nvSpPr>
            <p:cNvPr id="13" name="Line 134"/>
            <p:cNvSpPr>
              <a:spLocks noChangeShapeType="1"/>
            </p:cNvSpPr>
            <p:nvPr/>
          </p:nvSpPr>
          <p:spPr bwMode="auto">
            <a:xfrm flipV="1">
              <a:off x="2647410" y="2095413"/>
              <a:ext cx="501938" cy="3296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30902" tIns="65452" rIns="130902" bIns="65452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4" name="Straight Connector 48"/>
            <p:cNvCxnSpPr/>
            <p:nvPr/>
          </p:nvCxnSpPr>
          <p:spPr>
            <a:xfrm flipH="1" flipV="1">
              <a:off x="2644154" y="1737427"/>
              <a:ext cx="516473" cy="34744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" name="Line 134"/>
            <p:cNvSpPr>
              <a:spLocks noChangeShapeType="1"/>
            </p:cNvSpPr>
            <p:nvPr/>
          </p:nvSpPr>
          <p:spPr bwMode="auto">
            <a:xfrm flipV="1">
              <a:off x="2647409" y="3405553"/>
              <a:ext cx="462619" cy="3664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30902" tIns="65452" rIns="130902" bIns="65452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6" name="Straight Connector 40"/>
            <p:cNvCxnSpPr>
              <a:stCxn id="44" idx="2"/>
            </p:cNvCxnSpPr>
            <p:nvPr/>
          </p:nvCxnSpPr>
          <p:spPr>
            <a:xfrm flipH="1" flipV="1">
              <a:off x="2659249" y="3148833"/>
              <a:ext cx="450780" cy="25986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6" name="组合 16"/>
          <p:cNvGrpSpPr/>
          <p:nvPr/>
        </p:nvGrpSpPr>
        <p:grpSpPr>
          <a:xfrm>
            <a:off x="8025805" y="2642931"/>
            <a:ext cx="688418" cy="2689593"/>
            <a:chOff x="6131458" y="1754210"/>
            <a:chExt cx="516473" cy="2017817"/>
          </a:xfrm>
        </p:grpSpPr>
        <p:sp>
          <p:nvSpPr>
            <p:cNvPr id="18" name="Line 134"/>
            <p:cNvSpPr>
              <a:spLocks noChangeShapeType="1"/>
            </p:cNvSpPr>
            <p:nvPr/>
          </p:nvSpPr>
          <p:spPr bwMode="auto">
            <a:xfrm flipH="1" flipV="1">
              <a:off x="6142736" y="2095413"/>
              <a:ext cx="501938" cy="3296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30902" tIns="65452" rIns="130902" bIns="65452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9" name="Straight Connector 180"/>
            <p:cNvCxnSpPr/>
            <p:nvPr/>
          </p:nvCxnSpPr>
          <p:spPr>
            <a:xfrm flipV="1">
              <a:off x="6131458" y="1754210"/>
              <a:ext cx="516473" cy="34744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0" name="Line 134"/>
            <p:cNvSpPr>
              <a:spLocks noChangeShapeType="1"/>
            </p:cNvSpPr>
            <p:nvPr/>
          </p:nvSpPr>
          <p:spPr bwMode="auto">
            <a:xfrm flipH="1" flipV="1">
              <a:off x="6161986" y="3381828"/>
              <a:ext cx="482687" cy="390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30902" tIns="65452" rIns="130902" bIns="65452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1" name="Straight Connector 182"/>
            <p:cNvCxnSpPr>
              <a:stCxn id="51" idx="6"/>
            </p:cNvCxnSpPr>
            <p:nvPr/>
          </p:nvCxnSpPr>
          <p:spPr>
            <a:xfrm flipV="1">
              <a:off x="6161987" y="3148833"/>
              <a:ext cx="485944" cy="256721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22" name="文本框 46"/>
          <p:cNvSpPr txBox="1"/>
          <p:nvPr/>
        </p:nvSpPr>
        <p:spPr>
          <a:xfrm>
            <a:off x="659691" y="2210177"/>
            <a:ext cx="809781" cy="83064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605E5E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800" dirty="0">
              <a:solidFill>
                <a:srgbClr val="605E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22"/>
          <p:cNvGrpSpPr/>
          <p:nvPr/>
        </p:nvGrpSpPr>
        <p:grpSpPr>
          <a:xfrm>
            <a:off x="4832511" y="3270216"/>
            <a:ext cx="859395" cy="1542204"/>
            <a:chOff x="3690210" y="2224819"/>
            <a:chExt cx="644745" cy="1157010"/>
          </a:xfrm>
        </p:grpSpPr>
        <p:cxnSp>
          <p:nvCxnSpPr>
            <p:cNvPr id="24" name="Straight Connector 42"/>
            <p:cNvCxnSpPr/>
            <p:nvPr/>
          </p:nvCxnSpPr>
          <p:spPr>
            <a:xfrm>
              <a:off x="3690210" y="2224819"/>
              <a:ext cx="630697" cy="36235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5" name="Straight Connector 43"/>
            <p:cNvCxnSpPr/>
            <p:nvPr/>
          </p:nvCxnSpPr>
          <p:spPr>
            <a:xfrm flipV="1">
              <a:off x="3708625" y="3086060"/>
              <a:ext cx="626330" cy="29576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8" name="组合 25"/>
          <p:cNvGrpSpPr/>
          <p:nvPr/>
        </p:nvGrpSpPr>
        <p:grpSpPr>
          <a:xfrm>
            <a:off x="6575043" y="3270216"/>
            <a:ext cx="859395" cy="1536574"/>
            <a:chOff x="4997513" y="2224819"/>
            <a:chExt cx="644745" cy="1152786"/>
          </a:xfrm>
        </p:grpSpPr>
        <p:cxnSp>
          <p:nvCxnSpPr>
            <p:cNvPr id="27" name="Straight Connector 56"/>
            <p:cNvCxnSpPr/>
            <p:nvPr/>
          </p:nvCxnSpPr>
          <p:spPr>
            <a:xfrm flipH="1">
              <a:off x="5011561" y="2224819"/>
              <a:ext cx="630697" cy="35813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8" name="Straight Connector 57"/>
            <p:cNvCxnSpPr/>
            <p:nvPr/>
          </p:nvCxnSpPr>
          <p:spPr>
            <a:xfrm flipH="1" flipV="1">
              <a:off x="4997513" y="3081836"/>
              <a:ext cx="626330" cy="29576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9" name="组合 35"/>
          <p:cNvGrpSpPr/>
          <p:nvPr/>
        </p:nvGrpSpPr>
        <p:grpSpPr>
          <a:xfrm>
            <a:off x="5109743" y="3061998"/>
            <a:ext cx="2021443" cy="20214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5394710" y="3372843"/>
            <a:ext cx="1411212" cy="141121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368300" dist="254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39"/>
          <p:cNvGrpSpPr/>
          <p:nvPr/>
        </p:nvGrpSpPr>
        <p:grpSpPr>
          <a:xfrm>
            <a:off x="4059175" y="2725258"/>
            <a:ext cx="818002" cy="818002"/>
            <a:chOff x="3029608" y="2044574"/>
            <a:chExt cx="613691" cy="613691"/>
          </a:xfrm>
        </p:grpSpPr>
        <p:sp>
          <p:nvSpPr>
            <p:cNvPr id="41" name="椭圆 40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42"/>
          <p:cNvGrpSpPr/>
          <p:nvPr/>
        </p:nvGrpSpPr>
        <p:grpSpPr>
          <a:xfrm>
            <a:off x="4059175" y="4439234"/>
            <a:ext cx="818002" cy="818002"/>
            <a:chOff x="3029608" y="2044574"/>
            <a:chExt cx="613691" cy="613691"/>
          </a:xfrm>
        </p:grpSpPr>
        <p:sp>
          <p:nvSpPr>
            <p:cNvPr id="44" name="椭圆 43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45"/>
          <p:cNvGrpSpPr/>
          <p:nvPr/>
        </p:nvGrpSpPr>
        <p:grpSpPr>
          <a:xfrm>
            <a:off x="7373892" y="2725258"/>
            <a:ext cx="818002" cy="818002"/>
            <a:chOff x="3029608" y="2044574"/>
            <a:chExt cx="613691" cy="613691"/>
          </a:xfrm>
        </p:grpSpPr>
        <p:sp>
          <p:nvSpPr>
            <p:cNvPr id="47" name="椭圆 46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48"/>
          <p:cNvGrpSpPr/>
          <p:nvPr/>
        </p:nvGrpSpPr>
        <p:grpSpPr>
          <a:xfrm>
            <a:off x="7373892" y="4439234"/>
            <a:ext cx="818002" cy="818002"/>
            <a:chOff x="3029608" y="2044574"/>
            <a:chExt cx="613691" cy="613691"/>
          </a:xfrm>
        </p:grpSpPr>
        <p:sp>
          <p:nvSpPr>
            <p:cNvPr id="50" name="椭圆 49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51"/>
          <p:cNvGrpSpPr/>
          <p:nvPr/>
        </p:nvGrpSpPr>
        <p:grpSpPr>
          <a:xfrm>
            <a:off x="3340114" y="2479936"/>
            <a:ext cx="325991" cy="32598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58"/>
          <p:cNvGrpSpPr/>
          <p:nvPr/>
        </p:nvGrpSpPr>
        <p:grpSpPr>
          <a:xfrm>
            <a:off x="3340114" y="3360198"/>
            <a:ext cx="325991" cy="32598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61"/>
          <p:cNvGrpSpPr/>
          <p:nvPr/>
        </p:nvGrpSpPr>
        <p:grpSpPr>
          <a:xfrm>
            <a:off x="3340114" y="4274316"/>
            <a:ext cx="325991" cy="32598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64"/>
          <p:cNvGrpSpPr/>
          <p:nvPr/>
        </p:nvGrpSpPr>
        <p:grpSpPr>
          <a:xfrm>
            <a:off x="3340114" y="5137649"/>
            <a:ext cx="325991" cy="32598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67"/>
          <p:cNvGrpSpPr/>
          <p:nvPr/>
        </p:nvGrpSpPr>
        <p:grpSpPr>
          <a:xfrm>
            <a:off x="8635217" y="2479936"/>
            <a:ext cx="325991" cy="32598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70"/>
          <p:cNvGrpSpPr/>
          <p:nvPr/>
        </p:nvGrpSpPr>
        <p:grpSpPr>
          <a:xfrm>
            <a:off x="8635217" y="3360198"/>
            <a:ext cx="325991" cy="32598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73"/>
          <p:cNvGrpSpPr/>
          <p:nvPr/>
        </p:nvGrpSpPr>
        <p:grpSpPr>
          <a:xfrm>
            <a:off x="8635217" y="4274316"/>
            <a:ext cx="325991" cy="32598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组合 76"/>
          <p:cNvGrpSpPr/>
          <p:nvPr/>
        </p:nvGrpSpPr>
        <p:grpSpPr>
          <a:xfrm>
            <a:off x="8635217" y="5137649"/>
            <a:ext cx="325991" cy="32598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0" name="TextBox 228"/>
          <p:cNvSpPr txBox="1"/>
          <p:nvPr/>
        </p:nvSpPr>
        <p:spPr>
          <a:xfrm>
            <a:off x="1345585" y="2337383"/>
            <a:ext cx="1906493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 defTabSz="121856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法律法规</a:t>
            </a:r>
            <a:endParaRPr lang="zh-CN" altLang="en-US" sz="2400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文本框 46"/>
          <p:cNvSpPr txBox="1"/>
          <p:nvPr/>
        </p:nvSpPr>
        <p:spPr>
          <a:xfrm>
            <a:off x="659691" y="3124295"/>
            <a:ext cx="809781" cy="83064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605E5E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800" dirty="0">
              <a:solidFill>
                <a:srgbClr val="605E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TextBox 230"/>
          <p:cNvSpPr txBox="1"/>
          <p:nvPr/>
        </p:nvSpPr>
        <p:spPr>
          <a:xfrm>
            <a:off x="1345585" y="3261658"/>
            <a:ext cx="1906493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 defTabSz="121856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司法案例</a:t>
            </a:r>
            <a:endParaRPr lang="zh-CN" altLang="en-US" sz="2400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文本框 46"/>
          <p:cNvSpPr txBox="1"/>
          <p:nvPr/>
        </p:nvSpPr>
        <p:spPr>
          <a:xfrm>
            <a:off x="659691" y="4038413"/>
            <a:ext cx="809781" cy="83064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605E5E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rgbClr val="605E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Box 232"/>
          <p:cNvSpPr txBox="1"/>
          <p:nvPr/>
        </p:nvSpPr>
        <p:spPr>
          <a:xfrm>
            <a:off x="1345585" y="4155462"/>
            <a:ext cx="1906493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 defTabSz="121856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法学期刊</a:t>
            </a:r>
            <a:endParaRPr lang="zh-CN" altLang="en-US" sz="2400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文本框 46"/>
          <p:cNvSpPr txBox="1"/>
          <p:nvPr/>
        </p:nvSpPr>
        <p:spPr>
          <a:xfrm>
            <a:off x="659691" y="4952531"/>
            <a:ext cx="809781" cy="83064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605E5E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800" dirty="0">
              <a:solidFill>
                <a:srgbClr val="605E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TextBox 234"/>
          <p:cNvSpPr txBox="1"/>
          <p:nvPr/>
        </p:nvSpPr>
        <p:spPr>
          <a:xfrm>
            <a:off x="1345585" y="5079737"/>
            <a:ext cx="1906493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 defTabSz="121856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律所实务</a:t>
            </a:r>
            <a:endParaRPr lang="zh-CN" altLang="en-US" sz="2400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文本框 46"/>
          <p:cNvSpPr txBox="1"/>
          <p:nvPr/>
        </p:nvSpPr>
        <p:spPr>
          <a:xfrm>
            <a:off x="8886753" y="2210177"/>
            <a:ext cx="809781" cy="83064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605E5E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4800" dirty="0">
              <a:solidFill>
                <a:srgbClr val="605E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TextBox 236"/>
          <p:cNvSpPr txBox="1"/>
          <p:nvPr/>
        </p:nvSpPr>
        <p:spPr>
          <a:xfrm>
            <a:off x="9572646" y="2337383"/>
            <a:ext cx="1906493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 defTabSz="121856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专题参考</a:t>
            </a:r>
            <a:endParaRPr lang="zh-CN" altLang="en-US" sz="2400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文本框 46"/>
          <p:cNvSpPr txBox="1"/>
          <p:nvPr/>
        </p:nvSpPr>
        <p:spPr>
          <a:xfrm>
            <a:off x="8886753" y="3124295"/>
            <a:ext cx="809781" cy="83064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605E5E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4800" dirty="0">
              <a:solidFill>
                <a:srgbClr val="605E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TextBox 238"/>
          <p:cNvSpPr txBox="1"/>
          <p:nvPr/>
        </p:nvSpPr>
        <p:spPr>
          <a:xfrm>
            <a:off x="9572646" y="3261658"/>
            <a:ext cx="1906493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 defTabSz="121856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英文译本</a:t>
            </a:r>
            <a:endParaRPr lang="zh-CN" altLang="en-US" sz="2400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文本框 46"/>
          <p:cNvSpPr txBox="1"/>
          <p:nvPr/>
        </p:nvSpPr>
        <p:spPr>
          <a:xfrm>
            <a:off x="8886753" y="4038413"/>
            <a:ext cx="809781" cy="83064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605E5E"/>
                </a:solidFill>
                <a:latin typeface="+mn-lt"/>
                <a:ea typeface="+mn-ea"/>
                <a:cs typeface="+mn-ea"/>
                <a:sym typeface="+mn-lt"/>
              </a:rPr>
              <a:t>07</a:t>
            </a:r>
            <a:endParaRPr lang="zh-CN" altLang="en-US" sz="4800" dirty="0">
              <a:solidFill>
                <a:srgbClr val="605E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TextBox 240"/>
          <p:cNvSpPr txBox="1"/>
          <p:nvPr/>
        </p:nvSpPr>
        <p:spPr>
          <a:xfrm>
            <a:off x="9572646" y="4155462"/>
            <a:ext cx="1906493" cy="53193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 defTabSz="121856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法宝视频</a:t>
            </a:r>
            <a:endParaRPr lang="zh-CN" altLang="en-US" sz="2400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文本框 46"/>
          <p:cNvSpPr txBox="1"/>
          <p:nvPr/>
        </p:nvSpPr>
        <p:spPr>
          <a:xfrm>
            <a:off x="8886752" y="4952531"/>
            <a:ext cx="809781" cy="83064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605E5E"/>
                </a:solidFill>
                <a:latin typeface="+mn-lt"/>
                <a:ea typeface="+mn-ea"/>
                <a:cs typeface="+mn-ea"/>
                <a:sym typeface="+mn-lt"/>
              </a:rPr>
              <a:t>08</a:t>
            </a:r>
            <a:endParaRPr lang="zh-CN" altLang="en-US" sz="4800" dirty="0">
              <a:solidFill>
                <a:srgbClr val="605E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TextBox 242"/>
          <p:cNvSpPr txBox="1"/>
          <p:nvPr/>
        </p:nvSpPr>
        <p:spPr>
          <a:xfrm>
            <a:off x="9572646" y="5079737"/>
            <a:ext cx="1906493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 defTabSz="121856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司法考试</a:t>
            </a:r>
            <a:endParaRPr lang="zh-CN" altLang="en-US" sz="2400" b="0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矩形 3"/>
          <p:cNvSpPr>
            <a:spLocks noChangeArrowheads="1"/>
          </p:cNvSpPr>
          <p:nvPr/>
        </p:nvSpPr>
        <p:spPr bwMode="auto">
          <a:xfrm>
            <a:off x="5667372" y="3786190"/>
            <a:ext cx="867493" cy="5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r>
              <a:rPr lang="zh-CN" altLang="en-US" sz="2665" b="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2665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 advTm="0">
        <p14:gallery dir="l"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管人员">
  <a:themeElements>
    <a:clrScheme name="111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172B4B"/>
      </a:accent1>
      <a:accent2>
        <a:srgbClr val="FFC000"/>
      </a:accent2>
      <a:accent3>
        <a:srgbClr val="7F7F7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B2B2B2"/>
      </a:folHlink>
    </a:clrScheme>
    <a:fontScheme name="微软雅黑">
      <a:majorFont>
        <a:latin typeface="Constantia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主管人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auto">
        <a:solidFill>
          <a:srgbClr val="C00000">
            <a:alpha val="75000"/>
          </a:srgbClr>
        </a:solidFill>
        <a:ln w="25400" cap="flat" cmpd="sng" algn="ctr">
          <a:noFill/>
          <a:prstDash val="solid"/>
        </a:ln>
      </a:spPr>
      <a:bodyPr lIns="68589" tIns="34295" rIns="68589" bIns="34295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kern="0">
            <a:solidFill>
              <a:prstClr val="white"/>
            </a:solidFill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WPS 演示</Application>
  <PresentationFormat>自定义</PresentationFormat>
  <Paragraphs>302</Paragraphs>
  <Slides>50</Slides>
  <Notes>50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Arial</vt:lpstr>
      <vt:lpstr>宋体</vt:lpstr>
      <vt:lpstr>微软雅黑</vt:lpstr>
      <vt:lpstr>黑体</vt:lpstr>
      <vt:lpstr>Calibri</vt:lpstr>
      <vt:lpstr>Wingdings</vt:lpstr>
      <vt:lpstr>Courier New</vt:lpstr>
      <vt:lpstr>Constantia</vt:lpstr>
      <vt:lpstr>主管人员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</vt:vector>
  </TitlesOfParts>
  <Company>http://chunqiu.yanj.cn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春秋视觉</dc:creator>
  <cp:lastModifiedBy>Jay-Z</cp:lastModifiedBy>
  <cp:revision>1262</cp:revision>
  <dcterms:created xsi:type="dcterms:W3CDTF">2004-08-26T06:30:00Z</dcterms:created>
  <dcterms:modified xsi:type="dcterms:W3CDTF">2017-04-17T01:06:45Z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