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95" r:id="rId2"/>
    <p:sldId id="365" r:id="rId3"/>
    <p:sldId id="367" r:id="rId4"/>
    <p:sldId id="278" r:id="rId5"/>
    <p:sldId id="364" r:id="rId6"/>
    <p:sldId id="368" r:id="rId7"/>
    <p:sldId id="382" r:id="rId8"/>
    <p:sldId id="369" r:id="rId9"/>
    <p:sldId id="303" r:id="rId10"/>
    <p:sldId id="383" r:id="rId11"/>
    <p:sldId id="370" r:id="rId12"/>
    <p:sldId id="371" r:id="rId13"/>
    <p:sldId id="373" r:id="rId14"/>
    <p:sldId id="374" r:id="rId15"/>
    <p:sldId id="342" r:id="rId16"/>
    <p:sldId id="343" r:id="rId17"/>
    <p:sldId id="344" r:id="rId18"/>
    <p:sldId id="345" r:id="rId19"/>
    <p:sldId id="346" r:id="rId20"/>
    <p:sldId id="350" r:id="rId21"/>
    <p:sldId id="352" r:id="rId22"/>
    <p:sldId id="354" r:id="rId23"/>
    <p:sldId id="356" r:id="rId24"/>
    <p:sldId id="358" r:id="rId25"/>
    <p:sldId id="412" r:id="rId26"/>
    <p:sldId id="361" r:id="rId27"/>
    <p:sldId id="363" r:id="rId28"/>
    <p:sldId id="380" r:id="rId29"/>
    <p:sldId id="377" r:id="rId30"/>
    <p:sldId id="413" r:id="rId31"/>
    <p:sldId id="392" r:id="rId32"/>
    <p:sldId id="393" r:id="rId33"/>
    <p:sldId id="394" r:id="rId34"/>
    <p:sldId id="396" r:id="rId35"/>
    <p:sldId id="398" r:id="rId36"/>
    <p:sldId id="400" r:id="rId37"/>
    <p:sldId id="401" r:id="rId38"/>
    <p:sldId id="403" r:id="rId39"/>
    <p:sldId id="404" r:id="rId40"/>
    <p:sldId id="406" r:id="rId41"/>
    <p:sldId id="407" r:id="rId42"/>
    <p:sldId id="408" r:id="rId43"/>
    <p:sldId id="409" r:id="rId44"/>
    <p:sldId id="410" r:id="rId45"/>
    <p:sldId id="387" r:id="rId46"/>
    <p:sldId id="389" r:id="rId47"/>
    <p:sldId id="390" r:id="rId48"/>
    <p:sldId id="337" r:id="rId49"/>
  </p:sldIdLst>
  <p:sldSz cx="9144000" cy="5143500" type="screen16x9"/>
  <p:notesSz cx="6858000" cy="9144000"/>
  <p:defaultTextStyle>
    <a:defPPr>
      <a:defRPr lang="zh-CN"/>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30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北京北大英华科技有限公司" initials="U" lastIdx="1" clrIdx="0">
    <p:extLst>
      <p:ext uri="{19B8F6BF-5375-455C-9EA6-DF929625EA0E}">
        <p15:presenceInfo xmlns:p15="http://schemas.microsoft.com/office/powerpoint/2012/main" userId="北京北大英华科技有限公司"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CC1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0" autoAdjust="0"/>
    <p:restoredTop sz="96475" autoAdjust="0"/>
  </p:normalViewPr>
  <p:slideViewPr>
    <p:cSldViewPr snapToGrid="0" snapToObjects="1">
      <p:cViewPr varScale="1">
        <p:scale>
          <a:sx n="107" d="100"/>
          <a:sy n="107" d="100"/>
        </p:scale>
        <p:origin x="86" y="197"/>
      </p:cViewPr>
      <p:guideLst>
        <p:guide orient="horz" pos="1620"/>
        <p:guide pos="3084"/>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2-08T11:05:52.867" idx="1">
    <p:pos x="10" y="10"/>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E6E37A-47AE-424F-924F-1B403E2F8C89}" type="datetimeFigureOut">
              <a:rPr lang="zh-CN" altLang="en-US" smtClean="0"/>
              <a:pPr/>
              <a:t>2018/4/11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84266D-3A7C-4974-88A8-C9BAE6028C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pkulaw.com/sw"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pkulaw.com/e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pkulaw.com/jc"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84266D-3A7C-4974-88A8-C9BAE6028C73}" type="slidenum">
              <a:rPr lang="zh-CN" altLang="en-US" smtClean="0"/>
              <a:pPr/>
              <a:t>8</a:t>
            </a:fld>
            <a:endParaRPr lang="zh-CN" altLang="en-US"/>
          </a:p>
        </p:txBody>
      </p:sp>
    </p:spTree>
    <p:extLst>
      <p:ext uri="{BB962C8B-B14F-4D97-AF65-F5344CB8AC3E}">
        <p14:creationId xmlns:p14="http://schemas.microsoft.com/office/powerpoint/2010/main" val="3088948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35</a:t>
            </a:fld>
            <a:endParaRPr lang="en-US" altLang="zh-CN"/>
          </a:p>
        </p:txBody>
      </p:sp>
    </p:spTree>
    <p:extLst>
      <p:ext uri="{BB962C8B-B14F-4D97-AF65-F5344CB8AC3E}">
        <p14:creationId xmlns:p14="http://schemas.microsoft.com/office/powerpoint/2010/main" val="2689516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36</a:t>
            </a:fld>
            <a:endParaRPr lang="en-US" altLang="zh-CN"/>
          </a:p>
        </p:txBody>
      </p:sp>
    </p:spTree>
    <p:extLst>
      <p:ext uri="{BB962C8B-B14F-4D97-AF65-F5344CB8AC3E}">
        <p14:creationId xmlns:p14="http://schemas.microsoft.com/office/powerpoint/2010/main" val="3038865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37</a:t>
            </a:fld>
            <a:endParaRPr lang="en-US" altLang="zh-CN"/>
          </a:p>
        </p:txBody>
      </p:sp>
    </p:spTree>
    <p:extLst>
      <p:ext uri="{BB962C8B-B14F-4D97-AF65-F5344CB8AC3E}">
        <p14:creationId xmlns:p14="http://schemas.microsoft.com/office/powerpoint/2010/main" val="557422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北大法宝</a:t>
            </a:r>
            <a:r>
              <a:rPr lang="en-US" altLang="zh-CN" dirty="0" smtClean="0"/>
              <a:t>—</a:t>
            </a:r>
            <a:r>
              <a:rPr lang="zh-CN" altLang="en-US" dirty="0" smtClean="0"/>
              <a:t>专题参考检索系统，从审判及律师实务出发，内容涵盖物权、合同、担保、侵权、交通事故、婚姻家庭、知识产权、公司、房地产等十余个专题，为从事法律实务工作的人士提供更专业的信息，满足专业人员对审判、律师实践工作经验的学习。 </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38</a:t>
            </a:fld>
            <a:endParaRPr lang="en-US" altLang="zh-CN"/>
          </a:p>
        </p:txBody>
      </p:sp>
    </p:spTree>
    <p:extLst>
      <p:ext uri="{BB962C8B-B14F-4D97-AF65-F5344CB8AC3E}">
        <p14:creationId xmlns:p14="http://schemas.microsoft.com/office/powerpoint/2010/main" val="2247038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北大法宝</a:t>
            </a:r>
            <a:r>
              <a:rPr lang="en-US" altLang="zh-CN" dirty="0" smtClean="0"/>
              <a:t>·</a:t>
            </a:r>
            <a:r>
              <a:rPr lang="zh-CN" altLang="en-US" dirty="0" smtClean="0">
                <a:hlinkClick r:id="rId3"/>
              </a:rPr>
              <a:t>律所实务库（</a:t>
            </a:r>
            <a:r>
              <a:rPr lang="en-US" altLang="zh-CN" dirty="0" smtClean="0">
                <a:hlinkClick r:id="rId3"/>
              </a:rPr>
              <a:t>www.pkulaw.com/sw</a:t>
            </a:r>
            <a:r>
              <a:rPr lang="zh-CN" altLang="en-US" dirty="0" smtClean="0">
                <a:hlinkClick r:id="rId3"/>
              </a:rPr>
              <a:t>）</a:t>
            </a:r>
            <a:r>
              <a:rPr lang="en-US" altLang="zh-CN" dirty="0" smtClean="0"/>
              <a:t>,</a:t>
            </a:r>
            <a:r>
              <a:rPr lang="zh-CN" altLang="en-US" dirty="0" smtClean="0"/>
              <a:t>整合实务文献资源，精选国内外知名律师事务所所刊、律师文章，服务律师事务所、企业法务和高校实训等，方便用户参考借鉴律师实务经验并进行实践研究。 </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39</a:t>
            </a:fld>
            <a:endParaRPr lang="en-US" altLang="zh-CN"/>
          </a:p>
        </p:txBody>
      </p:sp>
    </p:spTree>
    <p:extLst>
      <p:ext uri="{BB962C8B-B14F-4D97-AF65-F5344CB8AC3E}">
        <p14:creationId xmlns:p14="http://schemas.microsoft.com/office/powerpoint/2010/main" val="2204200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北大法宝</a:t>
            </a:r>
            <a:r>
              <a:rPr lang="en-US" altLang="zh-CN" dirty="0" smtClean="0"/>
              <a:t>·</a:t>
            </a:r>
            <a:r>
              <a:rPr lang="zh-CN" altLang="en-US" dirty="0" smtClean="0">
                <a:hlinkClick r:id="rId3"/>
              </a:rPr>
              <a:t>英文译本库（</a:t>
            </a:r>
            <a:r>
              <a:rPr lang="en-US" altLang="zh-CN" dirty="0" smtClean="0">
                <a:hlinkClick r:id="rId3"/>
              </a:rPr>
              <a:t>www.pkulaw.com/en</a:t>
            </a:r>
            <a:r>
              <a:rPr lang="zh-CN" altLang="en-US" dirty="0" smtClean="0">
                <a:hlinkClick r:id="rId3"/>
              </a:rPr>
              <a:t>）</a:t>
            </a:r>
            <a:r>
              <a:rPr lang="en-US" altLang="zh-CN" dirty="0" smtClean="0"/>
              <a:t>,</a:t>
            </a:r>
            <a:r>
              <a:rPr lang="zh-CN" altLang="en-US" dirty="0" smtClean="0"/>
              <a:t>用户提供中国法律法规、案例、中外税收协定、国际条约等重要法律信息的英文译本。所有英文译本均与中文法律文本相对照，且提供多种文件下载模式。同时提供法律词典库，满足用户翻译和学习的需要。</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40</a:t>
            </a:fld>
            <a:endParaRPr lang="en-US" altLang="zh-CN"/>
          </a:p>
        </p:txBody>
      </p:sp>
    </p:spTree>
    <p:extLst>
      <p:ext uri="{BB962C8B-B14F-4D97-AF65-F5344CB8AC3E}">
        <p14:creationId xmlns:p14="http://schemas.microsoft.com/office/powerpoint/2010/main" val="1980771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41</a:t>
            </a:fld>
            <a:endParaRPr lang="en-US" altLang="zh-CN"/>
          </a:p>
        </p:txBody>
      </p:sp>
    </p:spTree>
    <p:extLst>
      <p:ext uri="{BB962C8B-B14F-4D97-AF65-F5344CB8AC3E}">
        <p14:creationId xmlns:p14="http://schemas.microsoft.com/office/powerpoint/2010/main" val="1716734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42</a:t>
            </a:fld>
            <a:endParaRPr lang="en-US" altLang="zh-CN"/>
          </a:p>
        </p:txBody>
      </p:sp>
    </p:spTree>
    <p:extLst>
      <p:ext uri="{BB962C8B-B14F-4D97-AF65-F5344CB8AC3E}">
        <p14:creationId xmlns:p14="http://schemas.microsoft.com/office/powerpoint/2010/main" val="773196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hlinkClick r:id="rId3"/>
              </a:rPr>
              <a:t>检察文书库（</a:t>
            </a:r>
            <a:r>
              <a:rPr lang="en-US" altLang="zh-CN" dirty="0" smtClean="0">
                <a:hlinkClick r:id="rId3"/>
              </a:rPr>
              <a:t>www.pkulaw.com/jc</a:t>
            </a:r>
            <a:r>
              <a:rPr lang="zh-CN" altLang="en-US" dirty="0" smtClean="0">
                <a:hlinkClick r:id="rId3"/>
              </a:rPr>
              <a:t>）</a:t>
            </a:r>
            <a:r>
              <a:rPr lang="zh-CN" altLang="en-US" dirty="0" smtClean="0"/>
              <a:t>包括法律文书和案件信息两个子库，收录了各级人民检察院陆续公布的检察法律文书和重要案件信息，涉及反贪、反渎、侦监、公诉、申诉、民行、死刑复核、铁路检察、刑事执行等九大类案件，目前数据总量</a:t>
            </a:r>
            <a:r>
              <a:rPr lang="en-US" altLang="zh-CN" dirty="0" smtClean="0"/>
              <a:t>1099727</a:t>
            </a:r>
            <a:r>
              <a:rPr lang="zh-CN" altLang="en-US" dirty="0" smtClean="0"/>
              <a:t>，日更新量高达</a:t>
            </a:r>
            <a:r>
              <a:rPr lang="en-US" altLang="zh-CN" dirty="0" smtClean="0"/>
              <a:t>1000</a:t>
            </a:r>
            <a:r>
              <a:rPr lang="zh-CN" altLang="en-US" dirty="0" smtClean="0"/>
              <a:t>篇左右。除对数据进行精细整理外，更是将检察文书与裁判文书、专题参考等进行关联，具有更好的集聚效应，为用户提供更加便捷的专业信息服务。</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43</a:t>
            </a:fld>
            <a:endParaRPr lang="en-US" altLang="zh-CN"/>
          </a:p>
        </p:txBody>
      </p:sp>
    </p:spTree>
    <p:extLst>
      <p:ext uri="{BB962C8B-B14F-4D97-AF65-F5344CB8AC3E}">
        <p14:creationId xmlns:p14="http://schemas.microsoft.com/office/powerpoint/2010/main" val="4159994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44</a:t>
            </a:fld>
            <a:endParaRPr lang="en-US" altLang="zh-CN"/>
          </a:p>
        </p:txBody>
      </p:sp>
    </p:spTree>
    <p:extLst>
      <p:ext uri="{BB962C8B-B14F-4D97-AF65-F5344CB8AC3E}">
        <p14:creationId xmlns:p14="http://schemas.microsoft.com/office/powerpoint/2010/main" val="3037568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84266D-3A7C-4974-88A8-C9BAE6028C73}" type="slidenum">
              <a:rPr lang="zh-CN" altLang="en-US" smtClean="0"/>
              <a:pPr/>
              <a:t>18</a:t>
            </a:fld>
            <a:endParaRPr lang="zh-CN" altLang="en-US"/>
          </a:p>
        </p:txBody>
      </p:sp>
    </p:spTree>
    <p:extLst>
      <p:ext uri="{BB962C8B-B14F-4D97-AF65-F5344CB8AC3E}">
        <p14:creationId xmlns:p14="http://schemas.microsoft.com/office/powerpoint/2010/main" val="56904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46</a:t>
            </a:fld>
            <a:endParaRPr lang="en-US" altLang="zh-CN"/>
          </a:p>
        </p:txBody>
      </p:sp>
    </p:spTree>
    <p:extLst>
      <p:ext uri="{BB962C8B-B14F-4D97-AF65-F5344CB8AC3E}">
        <p14:creationId xmlns:p14="http://schemas.microsoft.com/office/powerpoint/2010/main" val="2931858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47</a:t>
            </a:fld>
            <a:endParaRPr lang="en-US" altLang="zh-CN"/>
          </a:p>
        </p:txBody>
      </p:sp>
    </p:spTree>
    <p:extLst>
      <p:ext uri="{BB962C8B-B14F-4D97-AF65-F5344CB8AC3E}">
        <p14:creationId xmlns:p14="http://schemas.microsoft.com/office/powerpoint/2010/main" val="1319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984266D-3A7C-4974-88A8-C9BAE6028C73}" type="slidenum">
              <a:rPr lang="zh-CN" altLang="en-US" smtClean="0"/>
              <a:pPr/>
              <a:t>25</a:t>
            </a:fld>
            <a:endParaRPr lang="zh-CN" altLang="en-US"/>
          </a:p>
        </p:txBody>
      </p:sp>
    </p:spTree>
    <p:extLst>
      <p:ext uri="{BB962C8B-B14F-4D97-AF65-F5344CB8AC3E}">
        <p14:creationId xmlns:p14="http://schemas.microsoft.com/office/powerpoint/2010/main" val="751188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984266D-3A7C-4974-88A8-C9BAE6028C73}" type="slidenum">
              <a:rPr lang="zh-CN" altLang="en-US" smtClean="0"/>
              <a:pPr/>
              <a:t>28</a:t>
            </a:fld>
            <a:endParaRPr lang="zh-CN" altLang="en-US"/>
          </a:p>
        </p:txBody>
      </p:sp>
    </p:spTree>
    <p:extLst>
      <p:ext uri="{BB962C8B-B14F-4D97-AF65-F5344CB8AC3E}">
        <p14:creationId xmlns:p14="http://schemas.microsoft.com/office/powerpoint/2010/main" val="604039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984266D-3A7C-4974-88A8-C9BAE6028C73}" type="slidenum">
              <a:rPr lang="zh-CN" altLang="en-US" smtClean="0"/>
              <a:pPr/>
              <a:t>29</a:t>
            </a:fld>
            <a:endParaRPr lang="zh-CN" altLang="en-US"/>
          </a:p>
        </p:txBody>
      </p:sp>
    </p:spTree>
    <p:extLst>
      <p:ext uri="{BB962C8B-B14F-4D97-AF65-F5344CB8AC3E}">
        <p14:creationId xmlns:p14="http://schemas.microsoft.com/office/powerpoint/2010/main" val="3771195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31</a:t>
            </a:fld>
            <a:endParaRPr lang="en-US" altLang="zh-CN"/>
          </a:p>
        </p:txBody>
      </p:sp>
    </p:spTree>
    <p:extLst>
      <p:ext uri="{BB962C8B-B14F-4D97-AF65-F5344CB8AC3E}">
        <p14:creationId xmlns:p14="http://schemas.microsoft.com/office/powerpoint/2010/main" val="3599180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32</a:t>
            </a:fld>
            <a:endParaRPr lang="en-US" altLang="zh-CN"/>
          </a:p>
        </p:txBody>
      </p:sp>
    </p:spTree>
    <p:extLst>
      <p:ext uri="{BB962C8B-B14F-4D97-AF65-F5344CB8AC3E}">
        <p14:creationId xmlns:p14="http://schemas.microsoft.com/office/powerpoint/2010/main" val="511235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33</a:t>
            </a:fld>
            <a:endParaRPr lang="en-US" altLang="zh-CN"/>
          </a:p>
        </p:txBody>
      </p:sp>
    </p:spTree>
    <p:extLst>
      <p:ext uri="{BB962C8B-B14F-4D97-AF65-F5344CB8AC3E}">
        <p14:creationId xmlns:p14="http://schemas.microsoft.com/office/powerpoint/2010/main" val="1380982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为从事法律实务和法学研究的专业人士精心打造，提供专业的法学期刊服务，是覆盖年份完整、更新快、使用便捷的专业法学期刊数据库。</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34</a:t>
            </a:fld>
            <a:endParaRPr lang="en-US" altLang="zh-CN"/>
          </a:p>
        </p:txBody>
      </p:sp>
    </p:spTree>
    <p:extLst>
      <p:ext uri="{BB962C8B-B14F-4D97-AF65-F5344CB8AC3E}">
        <p14:creationId xmlns:p14="http://schemas.microsoft.com/office/powerpoint/2010/main" val="2088119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kumimoji="1"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29CE6A07-4F98-D547-AA17-EF3C2916AAD7}" type="datetimeFigureOut">
              <a:rPr kumimoji="1" lang="zh-CN" altLang="en-US" smtClean="0"/>
              <a:pPr/>
              <a:t>2018/4/11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E28D58D-6C1A-A34E-9353-28E3AC007A96}" type="slidenum">
              <a:rPr kumimoji="1" lang="zh-CN" altLang="en-US" smtClean="0"/>
              <a:pPr/>
              <a:t>‹#›</a:t>
            </a:fld>
            <a:endParaRPr kumimoji="1" lang="zh-CN" altLang="en-US"/>
          </a:p>
        </p:txBody>
      </p:sp>
    </p:spTree>
    <p:extLst>
      <p:ext uri="{BB962C8B-B14F-4D97-AF65-F5344CB8AC3E}">
        <p14:creationId xmlns:p14="http://schemas.microsoft.com/office/powerpoint/2010/main" val="2458851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9CE6A07-4F98-D547-AA17-EF3C2916AAD7}" type="datetimeFigureOut">
              <a:rPr kumimoji="1" lang="zh-CN" altLang="en-US" smtClean="0"/>
              <a:pPr/>
              <a:t>2018/4/11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E28D58D-6C1A-A34E-9353-28E3AC007A96}" type="slidenum">
              <a:rPr kumimoji="1" lang="zh-CN" altLang="en-US" smtClean="0"/>
              <a:pPr/>
              <a:t>‹#›</a:t>
            </a:fld>
            <a:endParaRPr kumimoji="1" lang="zh-CN" altLang="en-US"/>
          </a:p>
        </p:txBody>
      </p:sp>
    </p:spTree>
    <p:extLst>
      <p:ext uri="{BB962C8B-B14F-4D97-AF65-F5344CB8AC3E}">
        <p14:creationId xmlns:p14="http://schemas.microsoft.com/office/powerpoint/2010/main" val="3635940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71450"/>
            <a:ext cx="2057400" cy="3657600"/>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171450"/>
            <a:ext cx="6019800" cy="3657600"/>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9CE6A07-4F98-D547-AA17-EF3C2916AAD7}" type="datetimeFigureOut">
              <a:rPr kumimoji="1" lang="zh-CN" altLang="en-US" smtClean="0"/>
              <a:pPr/>
              <a:t>2018/4/11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E28D58D-6C1A-A34E-9353-28E3AC007A96}" type="slidenum">
              <a:rPr kumimoji="1" lang="zh-CN" altLang="en-US" smtClean="0"/>
              <a:pPr/>
              <a:t>‹#›</a:t>
            </a:fld>
            <a:endParaRPr kumimoji="1" lang="zh-CN" altLang="en-US"/>
          </a:p>
        </p:txBody>
      </p:sp>
    </p:spTree>
    <p:extLst>
      <p:ext uri="{BB962C8B-B14F-4D97-AF65-F5344CB8AC3E}">
        <p14:creationId xmlns:p14="http://schemas.microsoft.com/office/powerpoint/2010/main" val="739793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9CE6A07-4F98-D547-AA17-EF3C2916AAD7}" type="datetimeFigureOut">
              <a:rPr kumimoji="1" lang="zh-CN" altLang="en-US" smtClean="0"/>
              <a:pPr/>
              <a:t>2018/4/11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E28D58D-6C1A-A34E-9353-28E3AC007A96}" type="slidenum">
              <a:rPr kumimoji="1" lang="zh-CN" altLang="en-US" smtClean="0"/>
              <a:pPr/>
              <a:t>‹#›</a:t>
            </a:fld>
            <a:endParaRPr kumimoji="1" lang="zh-CN" altLang="en-US"/>
          </a:p>
        </p:txBody>
      </p:sp>
    </p:spTree>
    <p:extLst>
      <p:ext uri="{BB962C8B-B14F-4D97-AF65-F5344CB8AC3E}">
        <p14:creationId xmlns:p14="http://schemas.microsoft.com/office/powerpoint/2010/main" val="1892079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7"/>
            <a:ext cx="7772400" cy="1021557"/>
          </a:xfrm>
        </p:spPr>
        <p:txBody>
          <a:bodyPr anchor="t"/>
          <a:lstStyle>
            <a:lvl1pPr algn="l">
              <a:defRPr sz="4000" b="1" cap="all"/>
            </a:lvl1pPr>
          </a:lstStyle>
          <a:p>
            <a:r>
              <a:rPr kumimoji="1"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29CE6A07-4F98-D547-AA17-EF3C2916AAD7}" type="datetimeFigureOut">
              <a:rPr kumimoji="1" lang="zh-CN" altLang="en-US" smtClean="0"/>
              <a:pPr/>
              <a:t>2018/4/11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E28D58D-6C1A-A34E-9353-28E3AC007A96}" type="slidenum">
              <a:rPr kumimoji="1" lang="zh-CN" altLang="en-US" smtClean="0"/>
              <a:pPr/>
              <a:t>‹#›</a:t>
            </a:fld>
            <a:endParaRPr kumimoji="1" lang="zh-CN" altLang="en-US"/>
          </a:p>
        </p:txBody>
      </p:sp>
    </p:spTree>
    <p:extLst>
      <p:ext uri="{BB962C8B-B14F-4D97-AF65-F5344CB8AC3E}">
        <p14:creationId xmlns:p14="http://schemas.microsoft.com/office/powerpoint/2010/main" val="3094838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457200" y="1000126"/>
            <a:ext cx="4038600" cy="282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48200" y="1000126"/>
            <a:ext cx="4038600" cy="282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29CE6A07-4F98-D547-AA17-EF3C2916AAD7}" type="datetimeFigureOut">
              <a:rPr kumimoji="1" lang="zh-CN" altLang="en-US" smtClean="0"/>
              <a:pPr/>
              <a:t>2018/4/11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5E28D58D-6C1A-A34E-9353-28E3AC007A96}" type="slidenum">
              <a:rPr kumimoji="1" lang="zh-CN" altLang="en-US" smtClean="0"/>
              <a:pPr/>
              <a:t>‹#›</a:t>
            </a:fld>
            <a:endParaRPr kumimoji="1" lang="zh-CN" altLang="en-US"/>
          </a:p>
        </p:txBody>
      </p:sp>
    </p:spTree>
    <p:extLst>
      <p:ext uri="{BB962C8B-B14F-4D97-AF65-F5344CB8AC3E}">
        <p14:creationId xmlns:p14="http://schemas.microsoft.com/office/powerpoint/2010/main" val="2001927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kumimoji="1"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29CE6A07-4F98-D547-AA17-EF3C2916AAD7}" type="datetimeFigureOut">
              <a:rPr kumimoji="1" lang="zh-CN" altLang="en-US" smtClean="0"/>
              <a:pPr/>
              <a:t>2018/4/11</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5E28D58D-6C1A-A34E-9353-28E3AC007A96}" type="slidenum">
              <a:rPr kumimoji="1" lang="zh-CN" altLang="en-US" smtClean="0"/>
              <a:pPr/>
              <a:t>‹#›</a:t>
            </a:fld>
            <a:endParaRPr kumimoji="1" lang="zh-CN" altLang="en-US"/>
          </a:p>
        </p:txBody>
      </p:sp>
    </p:spTree>
    <p:extLst>
      <p:ext uri="{BB962C8B-B14F-4D97-AF65-F5344CB8AC3E}">
        <p14:creationId xmlns:p14="http://schemas.microsoft.com/office/powerpoint/2010/main" val="1926215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29CE6A07-4F98-D547-AA17-EF3C2916AAD7}" type="datetimeFigureOut">
              <a:rPr kumimoji="1" lang="zh-CN" altLang="en-US" smtClean="0"/>
              <a:pPr/>
              <a:t>2018/4/11</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5E28D58D-6C1A-A34E-9353-28E3AC007A96}" type="slidenum">
              <a:rPr kumimoji="1" lang="zh-CN" altLang="en-US" smtClean="0"/>
              <a:pPr/>
              <a:t>‹#›</a:t>
            </a:fld>
            <a:endParaRPr kumimoji="1" lang="zh-CN" altLang="en-US"/>
          </a:p>
        </p:txBody>
      </p:sp>
    </p:spTree>
    <p:extLst>
      <p:ext uri="{BB962C8B-B14F-4D97-AF65-F5344CB8AC3E}">
        <p14:creationId xmlns:p14="http://schemas.microsoft.com/office/powerpoint/2010/main" val="3875474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9CE6A07-4F98-D547-AA17-EF3C2916AAD7}" type="datetimeFigureOut">
              <a:rPr kumimoji="1" lang="zh-CN" altLang="en-US" smtClean="0"/>
              <a:pPr/>
              <a:t>2018/4/11</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5E28D58D-6C1A-A34E-9353-28E3AC007A96}" type="slidenum">
              <a:rPr kumimoji="1" lang="zh-CN" altLang="en-US" smtClean="0"/>
              <a:pPr/>
              <a:t>‹#›</a:t>
            </a:fld>
            <a:endParaRPr kumimoji="1" lang="zh-CN" altLang="en-US"/>
          </a:p>
        </p:txBody>
      </p:sp>
    </p:spTree>
    <p:extLst>
      <p:ext uri="{BB962C8B-B14F-4D97-AF65-F5344CB8AC3E}">
        <p14:creationId xmlns:p14="http://schemas.microsoft.com/office/powerpoint/2010/main" val="15601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9"/>
            <a:ext cx="3008313" cy="871538"/>
          </a:xfr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9CE6A07-4F98-D547-AA17-EF3C2916AAD7}" type="datetimeFigureOut">
              <a:rPr kumimoji="1" lang="zh-CN" altLang="en-US" smtClean="0"/>
              <a:pPr/>
              <a:t>2018/4/11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5E28D58D-6C1A-A34E-9353-28E3AC007A96}" type="slidenum">
              <a:rPr kumimoji="1" lang="zh-CN" altLang="en-US" smtClean="0"/>
              <a:pPr/>
              <a:t>‹#›</a:t>
            </a:fld>
            <a:endParaRPr kumimoji="1" lang="zh-CN" altLang="en-US"/>
          </a:p>
        </p:txBody>
      </p:sp>
    </p:spTree>
    <p:extLst>
      <p:ext uri="{BB962C8B-B14F-4D97-AF65-F5344CB8AC3E}">
        <p14:creationId xmlns:p14="http://schemas.microsoft.com/office/powerpoint/2010/main" val="4117153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kumimoji="1" lang="zh-CN" altLang="en-US"/>
          </a:p>
        </p:txBody>
      </p:sp>
      <p:sp>
        <p:nvSpPr>
          <p:cNvPr id="4" name="文本占位符 3"/>
          <p:cNvSpPr>
            <a:spLocks noGrp="1"/>
          </p:cNvSpPr>
          <p:nvPr>
            <p:ph type="body" sz="half" idx="2"/>
          </p:nvPr>
        </p:nvSpPr>
        <p:spPr>
          <a:xfrm>
            <a:off x="1792288" y="4025505"/>
            <a:ext cx="5486400" cy="603646"/>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9CE6A07-4F98-D547-AA17-EF3C2916AAD7}" type="datetimeFigureOut">
              <a:rPr kumimoji="1" lang="zh-CN" altLang="en-US" smtClean="0"/>
              <a:pPr/>
              <a:t>2018/4/11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5E28D58D-6C1A-A34E-9353-28E3AC007A96}" type="slidenum">
              <a:rPr kumimoji="1" lang="zh-CN" altLang="en-US" smtClean="0"/>
              <a:pPr/>
              <a:t>‹#›</a:t>
            </a:fld>
            <a:endParaRPr kumimoji="1" lang="zh-CN" altLang="en-US"/>
          </a:p>
        </p:txBody>
      </p:sp>
    </p:spTree>
    <p:extLst>
      <p:ext uri="{BB962C8B-B14F-4D97-AF65-F5344CB8AC3E}">
        <p14:creationId xmlns:p14="http://schemas.microsoft.com/office/powerpoint/2010/main" val="3762765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29CE6A07-4F98-D547-AA17-EF3C2916AAD7}" type="datetimeFigureOut">
              <a:rPr kumimoji="1" lang="zh-CN" altLang="en-US" smtClean="0"/>
              <a:pPr/>
              <a:t>2018/4/11</a:t>
            </a:fld>
            <a:endParaRPr kumimoji="1"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5E28D58D-6C1A-A34E-9353-28E3AC007A96}" type="slidenum">
              <a:rPr kumimoji="1" lang="zh-CN" altLang="en-US" smtClean="0"/>
              <a:pPr/>
              <a:t>‹#›</a:t>
            </a:fld>
            <a:endParaRPr kumimoji="1" lang="zh-CN" altLang="en-US"/>
          </a:p>
        </p:txBody>
      </p:sp>
    </p:spTree>
    <p:extLst>
      <p:ext uri="{BB962C8B-B14F-4D97-AF65-F5344CB8AC3E}">
        <p14:creationId xmlns:p14="http://schemas.microsoft.com/office/powerpoint/2010/main" val="179676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1.jpeg"/><Relationship Id="rId12"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797530" y="3651830"/>
            <a:ext cx="5221301" cy="707886"/>
          </a:xfrm>
          <a:prstGeom prst="rect">
            <a:avLst/>
          </a:prstGeom>
        </p:spPr>
        <p:txBody>
          <a:bodyPr wrap="square">
            <a:spAutoFit/>
          </a:bodyPr>
          <a:lstStyle/>
          <a:p>
            <a:pPr lvl="0" algn="ctr" defTabSz="914400">
              <a:defRPr/>
            </a:pPr>
            <a:endParaRPr lang="en-US" altLang="zh-CN" sz="2000" kern="0" dirty="0">
              <a:solidFill>
                <a:srgbClr val="FF9933"/>
              </a:solidFill>
              <a:latin typeface="+mn-ea"/>
            </a:endParaRPr>
          </a:p>
          <a:p>
            <a:pPr lvl="0" algn="ctr" defTabSz="914400">
              <a:defRPr/>
            </a:pPr>
            <a:endParaRPr lang="en-US" altLang="zh-CN" sz="2000" kern="0" dirty="0">
              <a:solidFill>
                <a:srgbClr val="FF9933"/>
              </a:solidFill>
              <a:latin typeface="+mn-ea"/>
            </a:endParaRPr>
          </a:p>
        </p:txBody>
      </p:sp>
      <p:pic>
        <p:nvPicPr>
          <p:cNvPr id="10" name="Picture 3" descr="C:\Users\Jay-Z\Desktop\谢艳伟\推广\各种图片\法宝红色logo.png"/>
          <p:cNvPicPr>
            <a:picLocks noChangeAspect="1" noChangeArrowheads="1"/>
          </p:cNvPicPr>
          <p:nvPr/>
        </p:nvPicPr>
        <p:blipFill>
          <a:blip r:embed="rId2" cstate="print"/>
          <a:srcRect/>
          <a:stretch>
            <a:fillRect/>
          </a:stretch>
        </p:blipFill>
        <p:spPr bwMode="auto">
          <a:xfrm>
            <a:off x="7103709" y="4426230"/>
            <a:ext cx="603233" cy="593112"/>
          </a:xfrm>
          <a:prstGeom prst="rect">
            <a:avLst/>
          </a:prstGeom>
          <a:noFill/>
        </p:spPr>
      </p:pic>
      <p:sp>
        <p:nvSpPr>
          <p:cNvPr id="2" name="文本框 1"/>
          <p:cNvSpPr txBox="1"/>
          <p:nvPr/>
        </p:nvSpPr>
        <p:spPr>
          <a:xfrm>
            <a:off x="7633369" y="4538120"/>
            <a:ext cx="1744717" cy="369332"/>
          </a:xfrm>
          <a:prstGeom prst="rect">
            <a:avLst/>
          </a:prstGeom>
          <a:noFill/>
        </p:spPr>
        <p:txBody>
          <a:bodyPr wrap="square" rtlCol="0">
            <a:spAutoFit/>
          </a:bodyPr>
          <a:lstStyle/>
          <a:p>
            <a:r>
              <a:rPr lang="en-US" altLang="zh-CN" dirty="0">
                <a:solidFill>
                  <a:srgbClr val="FF9933"/>
                </a:solidFill>
              </a:rPr>
              <a:t>pkulaw.com</a:t>
            </a:r>
            <a:endParaRPr lang="zh-CN" altLang="en-US" dirty="0">
              <a:solidFill>
                <a:srgbClr val="FF9933"/>
              </a:solidFill>
            </a:endParaRPr>
          </a:p>
        </p:txBody>
      </p:sp>
      <p:grpSp>
        <p:nvGrpSpPr>
          <p:cNvPr id="7" name="组合 6"/>
          <p:cNvGrpSpPr/>
          <p:nvPr/>
        </p:nvGrpSpPr>
        <p:grpSpPr>
          <a:xfrm>
            <a:off x="381333" y="1054249"/>
            <a:ext cx="1153284" cy="1153284"/>
            <a:chOff x="304800" y="673100"/>
            <a:chExt cx="4000500" cy="4000500"/>
          </a:xfrm>
          <a:effectLst>
            <a:outerShdw blurRad="444500" dist="254000" dir="6840000" algn="tr" rotWithShape="0">
              <a:prstClr val="black">
                <a:alpha val="24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12" name="椭圆 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13" name="组合 12"/>
          <p:cNvGrpSpPr/>
          <p:nvPr/>
        </p:nvGrpSpPr>
        <p:grpSpPr>
          <a:xfrm>
            <a:off x="2685589" y="2341523"/>
            <a:ext cx="1153284" cy="1153284"/>
            <a:chOff x="304800" y="673100"/>
            <a:chExt cx="4000500" cy="4000500"/>
          </a:xfrm>
          <a:effectLst>
            <a:outerShdw blurRad="444500" dist="254000" dir="6840000" algn="tr" rotWithShape="0">
              <a:prstClr val="black">
                <a:alpha val="24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15" name="椭圆 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16" name="组合 15"/>
          <p:cNvGrpSpPr/>
          <p:nvPr/>
        </p:nvGrpSpPr>
        <p:grpSpPr>
          <a:xfrm>
            <a:off x="1644696" y="2791713"/>
            <a:ext cx="1436242" cy="1436242"/>
            <a:chOff x="304800" y="673100"/>
            <a:chExt cx="4000500" cy="4000500"/>
          </a:xfrm>
          <a:effectLst>
            <a:outerShdw blurRad="444500" dist="254000" dir="6840000" algn="tr" rotWithShape="0">
              <a:prstClr val="black">
                <a:alpha val="24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18" name="椭圆 1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19" name="组合 18"/>
          <p:cNvGrpSpPr/>
          <p:nvPr/>
        </p:nvGrpSpPr>
        <p:grpSpPr>
          <a:xfrm>
            <a:off x="682308" y="699542"/>
            <a:ext cx="3010846" cy="3010846"/>
            <a:chOff x="304800" y="673100"/>
            <a:chExt cx="4000500" cy="4000500"/>
          </a:xfrm>
          <a:effectLst>
            <a:outerShdw blurRad="444500" dist="254000" dir="6840000" algn="tr" rotWithShape="0">
              <a:prstClr val="black">
                <a:alpha val="45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21" name="椭圆 20"/>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22" name="组合 21"/>
          <p:cNvGrpSpPr/>
          <p:nvPr/>
        </p:nvGrpSpPr>
        <p:grpSpPr>
          <a:xfrm>
            <a:off x="3673633" y="825784"/>
            <a:ext cx="501312" cy="501312"/>
            <a:chOff x="304800" y="673100"/>
            <a:chExt cx="4000500" cy="4000500"/>
          </a:xfrm>
          <a:effectLst>
            <a:outerShdw blurRad="444500" dist="254000" dir="6840000" algn="tr" rotWithShape="0">
              <a:prstClr val="black">
                <a:alpha val="24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25" name="TextBox 59"/>
          <p:cNvSpPr txBox="1"/>
          <p:nvPr/>
        </p:nvSpPr>
        <p:spPr>
          <a:xfrm>
            <a:off x="4134394" y="2337830"/>
            <a:ext cx="3900427" cy="461665"/>
          </a:xfrm>
          <a:prstGeom prst="rect">
            <a:avLst/>
          </a:prstGeom>
          <a:noFill/>
        </p:spPr>
        <p:txBody>
          <a:bodyPr wrap="none" rtlCol="0">
            <a:spAutoFit/>
          </a:bodyPr>
          <a:lstStyle/>
          <a:p>
            <a:r>
              <a:rPr lang="en-US" altLang="zh-CN" sz="2400" dirty="0">
                <a:solidFill>
                  <a:schemeClr val="bg1">
                    <a:lumMod val="65000"/>
                  </a:schemeClr>
                </a:solidFill>
                <a:latin typeface="+mj-ea"/>
                <a:ea typeface="+mj-ea"/>
              </a:rPr>
              <a:t>Legal information service</a:t>
            </a:r>
          </a:p>
        </p:txBody>
      </p:sp>
      <p:sp>
        <p:nvSpPr>
          <p:cNvPr id="26" name="TextBox 60"/>
          <p:cNvSpPr txBox="1"/>
          <p:nvPr/>
        </p:nvSpPr>
        <p:spPr>
          <a:xfrm>
            <a:off x="842664" y="1388928"/>
            <a:ext cx="2586328" cy="1754326"/>
          </a:xfrm>
          <a:prstGeom prst="rect">
            <a:avLst/>
          </a:prstGeom>
          <a:noFill/>
          <a:effectLst/>
        </p:spPr>
        <p:txBody>
          <a:bodyPr wrap="square" rtlCol="0">
            <a:spAutoFit/>
          </a:bodyPr>
          <a:lstStyle/>
          <a:p>
            <a:pPr algn="ctr"/>
            <a:r>
              <a:rPr lang="zh-CN" altLang="en-US" sz="5400" b="1" spc="-300" dirty="0">
                <a:solidFill>
                  <a:schemeClr val="accent6">
                    <a:lumMod val="75000"/>
                  </a:schemeClr>
                </a:solidFill>
                <a:latin typeface="+mj-ea"/>
                <a:ea typeface="+mj-ea"/>
              </a:rPr>
              <a:t>北大</a:t>
            </a:r>
            <a:endParaRPr lang="en-US" altLang="zh-CN" sz="5400" b="1" spc="-300" dirty="0">
              <a:solidFill>
                <a:schemeClr val="accent6">
                  <a:lumMod val="75000"/>
                </a:schemeClr>
              </a:solidFill>
              <a:latin typeface="+mj-ea"/>
              <a:ea typeface="+mj-ea"/>
            </a:endParaRPr>
          </a:p>
          <a:p>
            <a:pPr algn="ctr"/>
            <a:r>
              <a:rPr lang="zh-CN" altLang="en-US" sz="5400" b="1" spc="-300" dirty="0">
                <a:solidFill>
                  <a:schemeClr val="accent6">
                    <a:lumMod val="75000"/>
                  </a:schemeClr>
                </a:solidFill>
                <a:latin typeface="+mj-ea"/>
                <a:ea typeface="+mj-ea"/>
              </a:rPr>
              <a:t>法宝</a:t>
            </a:r>
          </a:p>
        </p:txBody>
      </p:sp>
      <p:sp>
        <p:nvSpPr>
          <p:cNvPr id="27" name="TextBox 61"/>
          <p:cNvSpPr txBox="1"/>
          <p:nvPr/>
        </p:nvSpPr>
        <p:spPr>
          <a:xfrm>
            <a:off x="3786182" y="1636399"/>
            <a:ext cx="6800181" cy="707886"/>
          </a:xfrm>
          <a:prstGeom prst="rect">
            <a:avLst/>
          </a:prstGeom>
          <a:noFill/>
          <a:effectLst/>
        </p:spPr>
        <p:txBody>
          <a:bodyPr wrap="square" rtlCol="0">
            <a:spAutoFit/>
          </a:bodyPr>
          <a:lstStyle/>
          <a:p>
            <a:r>
              <a:rPr lang="zh-CN" altLang="en-US" sz="4000" b="1" dirty="0">
                <a:solidFill>
                  <a:schemeClr val="accent6">
                    <a:lumMod val="75000"/>
                  </a:schemeClr>
                </a:solidFill>
                <a:latin typeface="+mj-ea"/>
                <a:ea typeface="+mj-ea"/>
              </a:rPr>
              <a:t>引领中国法律信息服务</a:t>
            </a:r>
          </a:p>
        </p:txBody>
      </p:sp>
      <p:grpSp>
        <p:nvGrpSpPr>
          <p:cNvPr id="28" name="组合 27"/>
          <p:cNvGrpSpPr/>
          <p:nvPr/>
        </p:nvGrpSpPr>
        <p:grpSpPr>
          <a:xfrm>
            <a:off x="4895526" y="3123362"/>
            <a:ext cx="305647" cy="305644"/>
            <a:chOff x="5196486" y="5946187"/>
            <a:chExt cx="305647" cy="305644"/>
          </a:xfrm>
        </p:grpSpPr>
        <p:grpSp>
          <p:nvGrpSpPr>
            <p:cNvPr id="29" name="组合 28"/>
            <p:cNvGrpSpPr/>
            <p:nvPr/>
          </p:nvGrpSpPr>
          <p:grpSpPr>
            <a:xfrm>
              <a:off x="5196486" y="5946187"/>
              <a:ext cx="305647" cy="305644"/>
              <a:chOff x="1517330" y="1125257"/>
              <a:chExt cx="2204282" cy="2204282"/>
            </a:xfrm>
          </p:grpSpPr>
          <p:sp>
            <p:nvSpPr>
              <p:cNvPr id="31" name="椭圆 30"/>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0" name="Freeform 44"/>
            <p:cNvSpPr>
              <a:spLocks noEditPoints="1"/>
            </p:cNvSpPr>
            <p:nvPr/>
          </p:nvSpPr>
          <p:spPr bwMode="auto">
            <a:xfrm>
              <a:off x="5276888" y="6030324"/>
              <a:ext cx="170620" cy="137369"/>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bg1">
                <a:lumMod val="95000"/>
              </a:schemeClr>
            </a:solidFill>
            <a:ln>
              <a:noFill/>
            </a:ln>
            <a:extLst/>
          </p:spPr>
          <p:txBody>
            <a:bodyPr vert="horz" wrap="square" lIns="81015" tIns="40507" rIns="81015" bIns="40507" numCol="1" anchor="t" anchorCtr="0" compatLnSpc="1">
              <a:prstTxWarp prst="textNoShape">
                <a:avLst/>
              </a:prstTxWarp>
            </a:bodyPr>
            <a:lstStyle/>
            <a:p>
              <a:endParaRPr lang="zh-CN" altLang="en-US"/>
            </a:p>
          </p:txBody>
        </p:sp>
      </p:grpSp>
      <p:grpSp>
        <p:nvGrpSpPr>
          <p:cNvPr id="33" name="组合 32"/>
          <p:cNvGrpSpPr/>
          <p:nvPr/>
        </p:nvGrpSpPr>
        <p:grpSpPr>
          <a:xfrm>
            <a:off x="5337923" y="3123362"/>
            <a:ext cx="305647" cy="305644"/>
            <a:chOff x="5638883" y="5946187"/>
            <a:chExt cx="305647" cy="305644"/>
          </a:xfrm>
        </p:grpSpPr>
        <p:grpSp>
          <p:nvGrpSpPr>
            <p:cNvPr id="34" name="组合 33"/>
            <p:cNvGrpSpPr/>
            <p:nvPr/>
          </p:nvGrpSpPr>
          <p:grpSpPr>
            <a:xfrm>
              <a:off x="5638883" y="5946187"/>
              <a:ext cx="305647" cy="305644"/>
              <a:chOff x="1517330" y="1125257"/>
              <a:chExt cx="2204282" cy="2204282"/>
            </a:xfrm>
          </p:grpSpPr>
          <p:sp>
            <p:nvSpPr>
              <p:cNvPr id="36" name="椭圆 35"/>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1719372" y="1327298"/>
                <a:ext cx="1800200" cy="1800200"/>
              </a:xfrm>
              <a:prstGeom prst="ellipse">
                <a:avLst/>
              </a:prstGeom>
              <a:solidFill>
                <a:srgbClr val="21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5" name="Freeform 6"/>
            <p:cNvSpPr>
              <a:spLocks noEditPoints="1"/>
            </p:cNvSpPr>
            <p:nvPr/>
          </p:nvSpPr>
          <p:spPr bwMode="auto">
            <a:xfrm>
              <a:off x="5694390" y="6035130"/>
              <a:ext cx="194632" cy="113061"/>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8" name="组合 37"/>
          <p:cNvGrpSpPr/>
          <p:nvPr/>
        </p:nvGrpSpPr>
        <p:grpSpPr>
          <a:xfrm>
            <a:off x="3998806" y="3123362"/>
            <a:ext cx="305647" cy="305644"/>
            <a:chOff x="4299766" y="5946187"/>
            <a:chExt cx="305647" cy="305644"/>
          </a:xfrm>
        </p:grpSpPr>
        <p:grpSp>
          <p:nvGrpSpPr>
            <p:cNvPr id="39" name="组合 38"/>
            <p:cNvGrpSpPr/>
            <p:nvPr/>
          </p:nvGrpSpPr>
          <p:grpSpPr>
            <a:xfrm>
              <a:off x="4299766" y="5946187"/>
              <a:ext cx="305647" cy="305644"/>
              <a:chOff x="1517330" y="1125257"/>
              <a:chExt cx="2204282" cy="2204282"/>
            </a:xfrm>
          </p:grpSpPr>
          <p:sp>
            <p:nvSpPr>
              <p:cNvPr id="41" name="椭圆 40"/>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0" name="Freeform 45"/>
            <p:cNvSpPr>
              <a:spLocks noEditPoints="1"/>
            </p:cNvSpPr>
            <p:nvPr/>
          </p:nvSpPr>
          <p:spPr bwMode="auto">
            <a:xfrm>
              <a:off x="4381353" y="6022165"/>
              <a:ext cx="142472" cy="146367"/>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bg1">
                <a:lumMod val="95000"/>
              </a:schemeClr>
            </a:solidFill>
            <a:ln>
              <a:noFill/>
            </a:ln>
            <a:extLst/>
          </p:spPr>
          <p:txBody>
            <a:bodyPr vert="horz" wrap="square" lIns="81015" tIns="40507" rIns="81015" bIns="40507" numCol="1" anchor="t" anchorCtr="0" compatLnSpc="1">
              <a:prstTxWarp prst="textNoShape">
                <a:avLst/>
              </a:prstTxWarp>
            </a:bodyPr>
            <a:lstStyle/>
            <a:p>
              <a:endParaRPr lang="zh-CN" altLang="en-US"/>
            </a:p>
          </p:txBody>
        </p:sp>
      </p:grpSp>
      <p:grpSp>
        <p:nvGrpSpPr>
          <p:cNvPr id="43" name="组合 42"/>
          <p:cNvGrpSpPr/>
          <p:nvPr/>
        </p:nvGrpSpPr>
        <p:grpSpPr>
          <a:xfrm>
            <a:off x="4439430" y="3123362"/>
            <a:ext cx="305647" cy="305644"/>
            <a:chOff x="4740390" y="5946187"/>
            <a:chExt cx="305647" cy="305644"/>
          </a:xfrm>
        </p:grpSpPr>
        <p:grpSp>
          <p:nvGrpSpPr>
            <p:cNvPr id="44" name="组合 43"/>
            <p:cNvGrpSpPr/>
            <p:nvPr/>
          </p:nvGrpSpPr>
          <p:grpSpPr>
            <a:xfrm>
              <a:off x="4740390" y="5946187"/>
              <a:ext cx="305647" cy="305644"/>
              <a:chOff x="1517330" y="1125257"/>
              <a:chExt cx="2204282" cy="2204282"/>
            </a:xfrm>
          </p:grpSpPr>
          <p:sp>
            <p:nvSpPr>
              <p:cNvPr id="46" name="椭圆 45"/>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1719372" y="1327298"/>
                <a:ext cx="1800200" cy="1800200"/>
              </a:xfrm>
              <a:prstGeom prst="ellipse">
                <a:avLst/>
              </a:prstGeom>
              <a:solidFill>
                <a:srgbClr val="21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5" name="Freeform 39"/>
            <p:cNvSpPr>
              <a:spLocks noEditPoints="1"/>
            </p:cNvSpPr>
            <p:nvPr/>
          </p:nvSpPr>
          <p:spPr bwMode="auto">
            <a:xfrm>
              <a:off x="4814511" y="6022165"/>
              <a:ext cx="157403" cy="145529"/>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bg1">
                <a:lumMod val="95000"/>
              </a:schemeClr>
            </a:solidFill>
            <a:ln>
              <a:noFill/>
            </a:ln>
            <a:extLst/>
          </p:spPr>
          <p:txBody>
            <a:bodyPr vert="horz" wrap="square" lIns="81015" tIns="40507" rIns="81015" bIns="40507" numCol="1" anchor="t" anchorCtr="0" compatLnSpc="1">
              <a:prstTxWarp prst="textNoShape">
                <a:avLst/>
              </a:prstTxWarp>
            </a:bodyPr>
            <a:lstStyle/>
            <a:p>
              <a:endParaRPr lang="zh-CN" altLang="en-US"/>
            </a:p>
          </p:txBody>
        </p:sp>
      </p:grpSp>
      <p:cxnSp>
        <p:nvCxnSpPr>
          <p:cNvPr id="48" name="直接连接符 47"/>
          <p:cNvCxnSpPr/>
          <p:nvPr/>
        </p:nvCxnSpPr>
        <p:spPr>
          <a:xfrm>
            <a:off x="4186588" y="2912153"/>
            <a:ext cx="3880999" cy="0"/>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pic>
        <p:nvPicPr>
          <p:cNvPr id="50" name="Picture 2" descr="http://ww1.sinaimg.cn/large/7819b25djw1dthjfbgkw4j.jpg"/>
          <p:cNvPicPr>
            <a:picLocks noChangeAspect="1" noChangeArrowheads="1"/>
          </p:cNvPicPr>
          <p:nvPr/>
        </p:nvPicPr>
        <p:blipFill>
          <a:blip r:embed="rId3">
            <a:clrChange>
              <a:clrFrom>
                <a:srgbClr val="FFFFFF"/>
              </a:clrFrom>
              <a:clrTo>
                <a:srgbClr val="FFFFFF">
                  <a:alpha val="0"/>
                </a:srgbClr>
              </a:clrTo>
            </a:clrChange>
            <a:duotone>
              <a:schemeClr val="bg2">
                <a:shade val="45000"/>
                <a:satMod val="135000"/>
              </a:schemeClr>
              <a:prstClr val="white"/>
            </a:duotone>
            <a:lum contrast="-40000"/>
          </a:blip>
          <a:srcRect l="25000" t="5769" r="30555" b="10576"/>
          <a:stretch>
            <a:fillRect/>
          </a:stretch>
        </p:blipFill>
        <p:spPr bwMode="auto">
          <a:xfrm>
            <a:off x="7502888" y="290747"/>
            <a:ext cx="1129398" cy="949015"/>
          </a:xfrm>
          <a:prstGeom prst="rect">
            <a:avLst/>
          </a:prstGeom>
          <a:noFill/>
          <a:effectLst>
            <a:outerShdw blurRad="76200" dir="18900000" sy="23000" kx="-1200000" algn="bl" rotWithShape="0">
              <a:prstClr val="black">
                <a:alpha val="20000"/>
              </a:prstClr>
            </a:outerShdw>
          </a:effectLst>
        </p:spPr>
      </p:pic>
      <p:sp>
        <p:nvSpPr>
          <p:cNvPr id="51" name="TextBox 45"/>
          <p:cNvSpPr txBox="1"/>
          <p:nvPr/>
        </p:nvSpPr>
        <p:spPr>
          <a:xfrm>
            <a:off x="4703981" y="3720541"/>
            <a:ext cx="2031325" cy="64633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zh-CN" altLang="en-US" sz="1200" dirty="0">
                <a:solidFill>
                  <a:schemeClr val="accent6">
                    <a:lumMod val="75000"/>
                  </a:schemeClr>
                </a:solidFill>
                <a:latin typeface="+mn-ea"/>
                <a:ea typeface="+mn-ea"/>
              </a:rPr>
              <a:t>北京大学法制信息中心</a:t>
            </a:r>
          </a:p>
          <a:p>
            <a:pPr algn="ctr"/>
            <a:r>
              <a:rPr lang="zh-CN" altLang="en-US" sz="1200" dirty="0">
                <a:solidFill>
                  <a:schemeClr val="accent6">
                    <a:lumMod val="75000"/>
                  </a:schemeClr>
                </a:solidFill>
                <a:latin typeface="+mn-ea"/>
                <a:ea typeface="+mn-ea"/>
              </a:rPr>
              <a:t>北京北大英华科技有限公司</a:t>
            </a:r>
            <a:endParaRPr lang="en-US" altLang="zh-CN" sz="1200" dirty="0">
              <a:solidFill>
                <a:schemeClr val="accent6">
                  <a:lumMod val="75000"/>
                </a:schemeClr>
              </a:solidFill>
              <a:latin typeface="+mn-ea"/>
              <a:ea typeface="+mn-ea"/>
            </a:endParaRPr>
          </a:p>
          <a:p>
            <a:pPr algn="ctr"/>
            <a:r>
              <a:rPr lang="en-US" altLang="zh-CN" sz="1200" dirty="0">
                <a:solidFill>
                  <a:schemeClr val="accent6">
                    <a:lumMod val="75000"/>
                  </a:schemeClr>
                </a:solidFill>
                <a:latin typeface="+mn-ea"/>
                <a:ea typeface="+mn-ea"/>
              </a:rPr>
              <a:t>2018</a:t>
            </a:r>
            <a:r>
              <a:rPr lang="zh-CN" altLang="en-US" sz="1200" dirty="0" smtClean="0">
                <a:solidFill>
                  <a:schemeClr val="accent6">
                    <a:lumMod val="75000"/>
                  </a:schemeClr>
                </a:solidFill>
                <a:latin typeface="+mn-ea"/>
                <a:ea typeface="+mn-ea"/>
              </a:rPr>
              <a:t>年</a:t>
            </a:r>
            <a:r>
              <a:rPr lang="en-US" altLang="zh-CN" sz="1200" dirty="0" smtClean="0">
                <a:solidFill>
                  <a:schemeClr val="accent6">
                    <a:lumMod val="75000"/>
                  </a:schemeClr>
                </a:solidFill>
                <a:latin typeface="+mn-ea"/>
                <a:ea typeface="+mn-ea"/>
              </a:rPr>
              <a:t>2</a:t>
            </a:r>
            <a:r>
              <a:rPr lang="zh-CN" altLang="en-US" sz="1200" dirty="0" smtClean="0">
                <a:solidFill>
                  <a:schemeClr val="accent6">
                    <a:lumMod val="75000"/>
                  </a:schemeClr>
                </a:solidFill>
                <a:latin typeface="+mn-ea"/>
                <a:ea typeface="+mn-ea"/>
              </a:rPr>
              <a:t>月</a:t>
            </a:r>
            <a:endParaRPr lang="zh-CN" altLang="en-US" sz="1200" dirty="0">
              <a:solidFill>
                <a:schemeClr val="accent6">
                  <a:lumMod val="75000"/>
                </a:schemeClr>
              </a:solidFill>
              <a:latin typeface="+mn-ea"/>
              <a:ea typeface="+mn-ea"/>
            </a:endParaRPr>
          </a:p>
        </p:txBody>
      </p:sp>
    </p:spTree>
    <p:extLst>
      <p:ext uri="{BB962C8B-B14F-4D97-AF65-F5344CB8AC3E}">
        <p14:creationId xmlns:p14="http://schemas.microsoft.com/office/powerpoint/2010/main" val="304383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extBox 2">
            <a:extLst>
              <a:ext uri="{FF2B5EF4-FFF2-40B4-BE49-F238E27FC236}">
                <a16:creationId xmlns:a16="http://schemas.microsoft.com/office/drawing/2014/main" id="{D23FC178-74B7-409C-B0BF-070322114C31}"/>
              </a:ext>
            </a:extLst>
          </p:cNvPr>
          <p:cNvSpPr txBox="1"/>
          <p:nvPr/>
        </p:nvSpPr>
        <p:spPr>
          <a:xfrm>
            <a:off x="4272957" y="1864815"/>
            <a:ext cx="4357718" cy="5932339"/>
          </a:xfrm>
          <a:prstGeom prst="rect">
            <a:avLst/>
          </a:prstGeom>
          <a:noFill/>
        </p:spPr>
        <p:txBody>
          <a:bodyPr wrap="square" lIns="91386" tIns="45693" rIns="91386" bIns="45693" rtlCol="0">
            <a:spAutoFit/>
          </a:bodyPr>
          <a:lstStyle/>
          <a:p>
            <a:pPr>
              <a:lnSpc>
                <a:spcPct val="150000"/>
              </a:lnSpc>
            </a:pPr>
            <a:r>
              <a:rPr lang="zh-CN" altLang="en-US" sz="1100" dirty="0">
                <a:solidFill>
                  <a:srgbClr val="FF9933"/>
                </a:solidFill>
                <a:latin typeface="微软雅黑" pitchFamily="34" charset="-122"/>
                <a:ea typeface="微软雅黑" pitchFamily="34" charset="-122"/>
                <a:sym typeface="微软雅黑" pitchFamily="34" charset="-122"/>
              </a:rPr>
              <a:t>公司企业、金融机构：</a:t>
            </a:r>
            <a:r>
              <a:rPr lang="zh-CN" altLang="en-US" sz="1100" dirty="0">
                <a:solidFill>
                  <a:srgbClr val="FF9933"/>
                </a:solidFill>
                <a:cs typeface="+mn-ea"/>
                <a:sym typeface="+mn-lt"/>
              </a:rPr>
              <a:t>中国保监会、中国人民保险、中国平安保险、太平洋热手保险、中国人寿保险、新华人寿保险</a:t>
            </a:r>
            <a:r>
              <a:rPr lang="en-US" altLang="zh-CN" sz="1100" dirty="0">
                <a:solidFill>
                  <a:srgbClr val="FF9933"/>
                </a:solidFill>
                <a:cs typeface="+mn-ea"/>
                <a:sym typeface="+mn-lt"/>
              </a:rPr>
              <a:t>……</a:t>
            </a:r>
          </a:p>
          <a:p>
            <a:pPr>
              <a:lnSpc>
                <a:spcPct val="150000"/>
              </a:lnSpc>
            </a:pPr>
            <a:r>
              <a:rPr lang="zh-CN" altLang="en-US" sz="1100" dirty="0">
                <a:solidFill>
                  <a:srgbClr val="FF9933"/>
                </a:solidFill>
                <a:latin typeface="微软雅黑" pitchFamily="34" charset="-122"/>
                <a:ea typeface="微软雅黑" pitchFamily="34" charset="-122"/>
                <a:sym typeface="微软雅黑" pitchFamily="34" charset="-122"/>
              </a:rPr>
              <a:t>国家机关：</a:t>
            </a:r>
            <a:r>
              <a:rPr lang="zh-CN" altLang="en-US" sz="1100" dirty="0">
                <a:solidFill>
                  <a:srgbClr val="FF9933"/>
                </a:solidFill>
                <a:cs typeface="+mn-ea"/>
                <a:sym typeface="+mn-lt"/>
              </a:rPr>
              <a:t>全国人大、国务院法制办、最高法、最高检、工信部、商务部、质检总局</a:t>
            </a:r>
            <a:r>
              <a:rPr lang="en-US" altLang="zh-CN" sz="1100" dirty="0">
                <a:solidFill>
                  <a:srgbClr val="FF9933"/>
                </a:solidFill>
                <a:cs typeface="+mn-ea"/>
                <a:sym typeface="+mn-lt"/>
              </a:rPr>
              <a:t>……</a:t>
            </a:r>
          </a:p>
          <a:p>
            <a:pPr>
              <a:lnSpc>
                <a:spcPct val="150000"/>
              </a:lnSpc>
            </a:pPr>
            <a:r>
              <a:rPr lang="zh-CN" altLang="en-US" sz="1100" dirty="0">
                <a:solidFill>
                  <a:srgbClr val="FF9933"/>
                </a:solidFill>
                <a:latin typeface="微软雅黑" pitchFamily="34" charset="-122"/>
                <a:ea typeface="微软雅黑" pitchFamily="34" charset="-122"/>
                <a:sym typeface="微软雅黑" pitchFamily="34" charset="-122"/>
              </a:rPr>
              <a:t>国内外院校：</a:t>
            </a:r>
            <a:r>
              <a:rPr lang="zh-CN" altLang="en-US" sz="1100" dirty="0">
                <a:solidFill>
                  <a:srgbClr val="FF9933"/>
                </a:solidFill>
                <a:cs typeface="+mn-ea"/>
                <a:sym typeface="+mn-lt"/>
              </a:rPr>
              <a:t>北京大学、清华大学、中国政法大学、中国人民大学、北京师范大学、华东政法大学</a:t>
            </a:r>
            <a:r>
              <a:rPr lang="en-US" altLang="zh-CN" sz="1100" dirty="0">
                <a:solidFill>
                  <a:srgbClr val="FF9933"/>
                </a:solidFill>
                <a:cs typeface="+mn-ea"/>
                <a:sym typeface="+mn-lt"/>
              </a:rPr>
              <a:t>……</a:t>
            </a:r>
          </a:p>
          <a:p>
            <a:pPr>
              <a:lnSpc>
                <a:spcPct val="150000"/>
              </a:lnSpc>
            </a:pPr>
            <a:r>
              <a:rPr lang="zh-CN" altLang="en-US" sz="1100" dirty="0">
                <a:solidFill>
                  <a:srgbClr val="FF9933"/>
                </a:solidFill>
                <a:latin typeface="微软雅黑" pitchFamily="34" charset="-122"/>
                <a:ea typeface="微软雅黑" pitchFamily="34" charset="-122"/>
                <a:sym typeface="微软雅黑" pitchFamily="34" charset="-122"/>
              </a:rPr>
              <a:t>律师事务所：</a:t>
            </a:r>
            <a:r>
              <a:rPr lang="zh-CN" altLang="en-US" sz="1100" dirty="0">
                <a:solidFill>
                  <a:srgbClr val="FF9933"/>
                </a:solidFill>
                <a:latin typeface="Calibri" panose="020F0502020204030204" pitchFamily="34" charset="0"/>
                <a:ea typeface="宋体" panose="02010600030101010101" pitchFamily="2" charset="-122"/>
                <a:sym typeface="宋体" panose="02010600030101010101" pitchFamily="2" charset="-122"/>
              </a:rPr>
              <a:t>金杜律所、君合律所、高胜律师集团、美国瑞生、英国路伟、德国罗德</a:t>
            </a:r>
            <a:r>
              <a:rPr lang="en-US" altLang="zh-CN" sz="1100" dirty="0">
                <a:solidFill>
                  <a:srgbClr val="FF9933"/>
                </a:solidFill>
                <a:latin typeface="Calibri" panose="020F0502020204030204" pitchFamily="34" charset="0"/>
                <a:ea typeface="宋体" panose="02010600030101010101" pitchFamily="2" charset="-122"/>
                <a:sym typeface="宋体" panose="02010600030101010101" pitchFamily="2" charset="-122"/>
              </a:rPr>
              <a:t>……</a:t>
            </a:r>
          </a:p>
          <a:p>
            <a:pPr>
              <a:lnSpc>
                <a:spcPct val="150000"/>
              </a:lnSpc>
            </a:pPr>
            <a:r>
              <a:rPr lang="zh-CN" altLang="en-US" sz="1100" dirty="0">
                <a:solidFill>
                  <a:srgbClr val="FF9933"/>
                </a:solidFill>
                <a:latin typeface="Calibri" panose="020F0502020204030204" pitchFamily="34" charset="0"/>
                <a:ea typeface="宋体" panose="02010600030101010101" pitchFamily="2" charset="-122"/>
                <a:cs typeface="+mn-ea"/>
                <a:sym typeface="宋体" panose="02010600030101010101" pitchFamily="2" charset="-122"/>
              </a:rPr>
              <a:t>事业单位、社会团体：</a:t>
            </a:r>
            <a:r>
              <a:rPr lang="zh-CN" altLang="en-US" sz="1100" dirty="0">
                <a:solidFill>
                  <a:srgbClr val="FF9933"/>
                </a:solidFill>
                <a:cs typeface="+mn-ea"/>
                <a:sym typeface="+mn-lt"/>
              </a:rPr>
              <a:t>中华律师协会、北京律师协会、上海证交所、消费者协会</a:t>
            </a:r>
            <a:r>
              <a:rPr lang="en-US" altLang="zh-CN" sz="1100" dirty="0">
                <a:solidFill>
                  <a:srgbClr val="FF9933"/>
                </a:solidFill>
                <a:cs typeface="+mn-ea"/>
                <a:sym typeface="+mn-lt"/>
              </a:rPr>
              <a:t>……</a:t>
            </a:r>
          </a:p>
          <a:p>
            <a:pPr>
              <a:lnSpc>
                <a:spcPct val="150000"/>
              </a:lnSpc>
            </a:pPr>
            <a:r>
              <a:rPr lang="zh-CN" altLang="en-US" sz="1100" dirty="0">
                <a:solidFill>
                  <a:srgbClr val="FF9933"/>
                </a:solidFill>
                <a:cs typeface="+mn-ea"/>
                <a:sym typeface="+mn-lt"/>
              </a:rPr>
              <a:t>其他定制项目客户：</a:t>
            </a:r>
            <a:r>
              <a:rPr lang="zh-CN" altLang="en-US" sz="1100" dirty="0">
                <a:solidFill>
                  <a:srgbClr val="FF9933"/>
                </a:solidFill>
                <a:latin typeface="Calibri" panose="020F0502020204030204" pitchFamily="34" charset="0"/>
                <a:ea typeface="宋体" panose="02010600030101010101" pitchFamily="2" charset="-122"/>
                <a:sym typeface="Calibri" panose="020F0502020204030204" pitchFamily="34" charset="0"/>
              </a:rPr>
              <a:t>上海市卫生局、广东省检察院、最高人民法院</a:t>
            </a:r>
            <a:r>
              <a:rPr lang="en-US" altLang="zh-CN" sz="1100" dirty="0" smtClean="0">
                <a:solidFill>
                  <a:srgbClr val="FF9933"/>
                </a:solidFill>
                <a:latin typeface="Calibri" panose="020F0502020204030204" pitchFamily="34" charset="0"/>
                <a:ea typeface="宋体" panose="02010600030101010101" pitchFamily="2" charset="-122"/>
                <a:sym typeface="Calibri" panose="020F0502020204030204" pitchFamily="34" charset="0"/>
              </a:rPr>
              <a:t>……</a:t>
            </a:r>
          </a:p>
          <a:p>
            <a:pPr>
              <a:lnSpc>
                <a:spcPct val="150000"/>
              </a:lnSpc>
            </a:pPr>
            <a:r>
              <a:rPr lang="zh-CN" altLang="en-US" sz="1100" dirty="0" smtClean="0">
                <a:solidFill>
                  <a:srgbClr val="FF9933"/>
                </a:solidFill>
                <a:latin typeface="Calibri" panose="020F0502020204030204" pitchFamily="34" charset="0"/>
                <a:ea typeface="宋体" panose="02010600030101010101" pitchFamily="2" charset="-122"/>
                <a:sym typeface="Calibri" panose="020F0502020204030204" pitchFamily="34" charset="0"/>
              </a:rPr>
              <a:t>（学校、科研、毕业以后工作都会使用到法宝）</a:t>
            </a:r>
            <a:endParaRPr lang="zh-CN" altLang="en-US" sz="1100" dirty="0">
              <a:solidFill>
                <a:srgbClr val="FF9933"/>
              </a:solidFill>
              <a:latin typeface="Calibri" panose="020F0502020204030204" pitchFamily="34" charset="0"/>
              <a:ea typeface="宋体" panose="02010600030101010101" pitchFamily="2" charset="-122"/>
              <a:sym typeface="宋体" panose="02010600030101010101" pitchFamily="2" charset="-122"/>
            </a:endParaRPr>
          </a:p>
          <a:p>
            <a:pPr>
              <a:lnSpc>
                <a:spcPct val="150000"/>
              </a:lnSpc>
            </a:pPr>
            <a:endParaRPr lang="en-US" altLang="zh-CN" sz="1100" dirty="0">
              <a:solidFill>
                <a:srgbClr val="FF9933"/>
              </a:solidFill>
              <a:cs typeface="+mn-ea"/>
              <a:sym typeface="+mn-lt"/>
            </a:endParaRPr>
          </a:p>
          <a:p>
            <a:pPr>
              <a:lnSpc>
                <a:spcPct val="150000"/>
              </a:lnSpc>
            </a:pPr>
            <a:endParaRPr lang="en-US" altLang="zh-CN" sz="1100" dirty="0">
              <a:solidFill>
                <a:srgbClr val="FF9933"/>
              </a:solidFill>
              <a:cs typeface="+mn-ea"/>
              <a:sym typeface="+mn-lt"/>
            </a:endParaRPr>
          </a:p>
          <a:p>
            <a:pPr>
              <a:lnSpc>
                <a:spcPct val="150000"/>
              </a:lnSpc>
            </a:pPr>
            <a:endParaRPr lang="en-US" altLang="zh-CN" sz="1100" dirty="0">
              <a:solidFill>
                <a:srgbClr val="FF9933"/>
              </a:solidFill>
              <a:latin typeface="微软雅黑" pitchFamily="34" charset="-122"/>
              <a:ea typeface="微软雅黑" pitchFamily="34" charset="-122"/>
              <a:sym typeface="微软雅黑" pitchFamily="34" charset="-122"/>
            </a:endParaRPr>
          </a:p>
          <a:p>
            <a:pPr>
              <a:lnSpc>
                <a:spcPct val="150000"/>
              </a:lnSpc>
            </a:pPr>
            <a:r>
              <a:rPr lang="en-US" altLang="zh-CN" sz="1100" dirty="0">
                <a:solidFill>
                  <a:srgbClr val="FF9933"/>
                </a:solidFill>
                <a:latin typeface="微软雅黑" pitchFamily="34" charset="-122"/>
                <a:ea typeface="微软雅黑" pitchFamily="34" charset="-122"/>
                <a:sym typeface="微软雅黑" pitchFamily="34" charset="-122"/>
              </a:rPr>
              <a:t>62%</a:t>
            </a:r>
            <a:r>
              <a:rPr lang="zh-CN" altLang="en-US" sz="1100" dirty="0">
                <a:solidFill>
                  <a:srgbClr val="FF9933"/>
                </a:solidFill>
                <a:latin typeface="微软雅黑" pitchFamily="34" charset="-122"/>
                <a:ea typeface="微软雅黑" pitchFamily="34" charset="-122"/>
                <a:sym typeface="微软雅黑" pitchFamily="34" charset="-122"/>
              </a:rPr>
              <a:t>企业法务：中国人民银行、微软、杜邦、亿滋</a:t>
            </a:r>
            <a:r>
              <a:rPr lang="en-US" altLang="zh-CN" sz="1100" dirty="0">
                <a:solidFill>
                  <a:srgbClr val="FF9933"/>
                </a:solidFill>
                <a:latin typeface="微软雅黑" pitchFamily="34" charset="-122"/>
                <a:ea typeface="微软雅黑" pitchFamily="34" charset="-122"/>
                <a:sym typeface="微软雅黑" pitchFamily="34" charset="-122"/>
              </a:rPr>
              <a:t>……</a:t>
            </a:r>
          </a:p>
          <a:p>
            <a:pPr>
              <a:lnSpc>
                <a:spcPct val="150000"/>
              </a:lnSpc>
            </a:pPr>
            <a:r>
              <a:rPr lang="en-US" altLang="zh-CN" sz="1100" dirty="0">
                <a:solidFill>
                  <a:srgbClr val="FF9933"/>
                </a:solidFill>
                <a:latin typeface="微软雅黑" pitchFamily="34" charset="-122"/>
                <a:ea typeface="微软雅黑" pitchFamily="34" charset="-122"/>
                <a:sym typeface="微软雅黑" pitchFamily="34" charset="-122"/>
              </a:rPr>
              <a:t>65%</a:t>
            </a:r>
            <a:r>
              <a:rPr lang="zh-CN" altLang="en-US" sz="1100" dirty="0">
                <a:solidFill>
                  <a:srgbClr val="FF9933"/>
                </a:solidFill>
                <a:latin typeface="微软雅黑" pitchFamily="34" charset="-122"/>
                <a:ea typeface="微软雅黑" pitchFamily="34" charset="-122"/>
                <a:sym typeface="微软雅黑" pitchFamily="34" charset="-122"/>
              </a:rPr>
              <a:t>法学院校：北大、清华、中国政法、华东政法</a:t>
            </a:r>
            <a:r>
              <a:rPr lang="en-US" altLang="zh-CN" sz="1100" dirty="0">
                <a:solidFill>
                  <a:srgbClr val="FF9933"/>
                </a:solidFill>
                <a:latin typeface="微软雅黑" pitchFamily="34" charset="-122"/>
                <a:ea typeface="微软雅黑" pitchFamily="34" charset="-122"/>
                <a:sym typeface="微软雅黑" pitchFamily="34" charset="-122"/>
              </a:rPr>
              <a:t>……</a:t>
            </a:r>
          </a:p>
          <a:p>
            <a:pPr>
              <a:lnSpc>
                <a:spcPct val="150000"/>
              </a:lnSpc>
            </a:pPr>
            <a:r>
              <a:rPr lang="en-US" altLang="zh-CN" sz="1100" dirty="0">
                <a:solidFill>
                  <a:srgbClr val="FF9933"/>
                </a:solidFill>
                <a:latin typeface="微软雅黑" pitchFamily="34" charset="-122"/>
                <a:ea typeface="微软雅黑" pitchFamily="34" charset="-122"/>
                <a:sym typeface="微软雅黑" pitchFamily="34" charset="-122"/>
              </a:rPr>
              <a:t>70%</a:t>
            </a:r>
            <a:r>
              <a:rPr lang="zh-CN" altLang="en-US" sz="1100" dirty="0">
                <a:solidFill>
                  <a:srgbClr val="FF9933"/>
                </a:solidFill>
                <a:latin typeface="微软雅黑" pitchFamily="34" charset="-122"/>
                <a:ea typeface="微软雅黑" pitchFamily="34" charset="-122"/>
                <a:sym typeface="微软雅黑" pitchFamily="34" charset="-122"/>
              </a:rPr>
              <a:t>中国律师：全国律协、北京、上海等律协、金杜、中伦律所</a:t>
            </a:r>
            <a:r>
              <a:rPr lang="en-US" altLang="zh-CN" sz="1100" dirty="0">
                <a:solidFill>
                  <a:srgbClr val="FF9933"/>
                </a:solidFill>
                <a:latin typeface="微软雅黑" pitchFamily="34" charset="-122"/>
                <a:ea typeface="微软雅黑" pitchFamily="34" charset="-122"/>
                <a:sym typeface="微软雅黑" pitchFamily="34" charset="-122"/>
              </a:rPr>
              <a:t>……</a:t>
            </a:r>
          </a:p>
          <a:p>
            <a:pPr>
              <a:lnSpc>
                <a:spcPct val="150000"/>
              </a:lnSpc>
            </a:pPr>
            <a:r>
              <a:rPr lang="en-US" altLang="zh-CN" sz="1100" dirty="0">
                <a:solidFill>
                  <a:srgbClr val="FF9933"/>
                </a:solidFill>
                <a:latin typeface="微软雅黑" pitchFamily="34" charset="-122"/>
                <a:ea typeface="微软雅黑" pitchFamily="34" charset="-122"/>
                <a:sym typeface="微软雅黑" pitchFamily="34" charset="-122"/>
              </a:rPr>
              <a:t>75%</a:t>
            </a:r>
            <a:r>
              <a:rPr lang="zh-CN" altLang="en-US" sz="1100" dirty="0">
                <a:solidFill>
                  <a:srgbClr val="FF9933"/>
                </a:solidFill>
                <a:latin typeface="微软雅黑" pitchFamily="34" charset="-122"/>
                <a:ea typeface="微软雅黑" pitchFamily="34" charset="-122"/>
                <a:sym typeface="微软雅黑" pitchFamily="34" charset="-122"/>
              </a:rPr>
              <a:t>法院：中国审判法律应用支持系统已覆盖</a:t>
            </a:r>
            <a:r>
              <a:rPr lang="en-US" altLang="zh-CN" sz="1100" dirty="0">
                <a:solidFill>
                  <a:srgbClr val="FF9933"/>
                </a:solidFill>
                <a:latin typeface="微软雅黑" pitchFamily="34" charset="-122"/>
                <a:ea typeface="微软雅黑" pitchFamily="34" charset="-122"/>
                <a:sym typeface="微软雅黑" pitchFamily="34" charset="-122"/>
              </a:rPr>
              <a:t>26</a:t>
            </a:r>
            <a:r>
              <a:rPr lang="zh-CN" altLang="en-US" sz="1100" dirty="0">
                <a:solidFill>
                  <a:srgbClr val="FF9933"/>
                </a:solidFill>
                <a:latin typeface="微软雅黑" pitchFamily="34" charset="-122"/>
                <a:ea typeface="微软雅黑" pitchFamily="34" charset="-122"/>
                <a:sym typeface="微软雅黑" pitchFamily="34" charset="-122"/>
              </a:rPr>
              <a:t>个省市法院</a:t>
            </a:r>
            <a:r>
              <a:rPr lang="en-US" altLang="zh-CN" sz="1100" dirty="0">
                <a:solidFill>
                  <a:srgbClr val="FF9933"/>
                </a:solidFill>
                <a:latin typeface="微软雅黑" pitchFamily="34" charset="-122"/>
                <a:ea typeface="微软雅黑" pitchFamily="34" charset="-122"/>
                <a:sym typeface="微软雅黑" pitchFamily="34" charset="-122"/>
              </a:rPr>
              <a:t>……</a:t>
            </a:r>
          </a:p>
          <a:p>
            <a:pPr>
              <a:lnSpc>
                <a:spcPct val="150000"/>
              </a:lnSpc>
            </a:pPr>
            <a:r>
              <a:rPr lang="en-US" altLang="zh-CN" sz="1100" dirty="0">
                <a:solidFill>
                  <a:srgbClr val="FF9933"/>
                </a:solidFill>
                <a:latin typeface="微软雅黑" pitchFamily="34" charset="-122"/>
                <a:ea typeface="微软雅黑" pitchFamily="34" charset="-122"/>
                <a:sym typeface="微软雅黑" pitchFamily="34" charset="-122"/>
              </a:rPr>
              <a:t>80%</a:t>
            </a:r>
            <a:r>
              <a:rPr lang="zh-CN" altLang="en-US" sz="1100" dirty="0">
                <a:solidFill>
                  <a:srgbClr val="FF9933"/>
                </a:solidFill>
                <a:latin typeface="微软雅黑" pitchFamily="34" charset="-122"/>
                <a:ea typeface="微软雅黑" pitchFamily="34" charset="-122"/>
                <a:sym typeface="微软雅黑" pitchFamily="34" charset="-122"/>
              </a:rPr>
              <a:t>驻华律所：贝克麦坚时、泰乐信、瑞生、瀚宇</a:t>
            </a:r>
            <a:r>
              <a:rPr lang="en-US" altLang="zh-CN" sz="1100" dirty="0">
                <a:solidFill>
                  <a:srgbClr val="FF9933"/>
                </a:solidFill>
                <a:latin typeface="微软雅黑" pitchFamily="34" charset="-122"/>
                <a:ea typeface="微软雅黑" pitchFamily="34" charset="-122"/>
                <a:sym typeface="微软雅黑" pitchFamily="34" charset="-122"/>
              </a:rPr>
              <a:t>……</a:t>
            </a:r>
          </a:p>
          <a:p>
            <a:pPr>
              <a:lnSpc>
                <a:spcPct val="150000"/>
              </a:lnSpc>
            </a:pPr>
            <a:r>
              <a:rPr lang="en-US" altLang="zh-CN" sz="1100" dirty="0">
                <a:solidFill>
                  <a:srgbClr val="FF9933"/>
                </a:solidFill>
                <a:latin typeface="微软雅黑" pitchFamily="34" charset="-122"/>
                <a:ea typeface="微软雅黑" pitchFamily="34" charset="-122"/>
                <a:sym typeface="微软雅黑" pitchFamily="34" charset="-122"/>
              </a:rPr>
              <a:t>100</a:t>
            </a:r>
            <a:r>
              <a:rPr lang="zh-CN" altLang="en-US" sz="1100" dirty="0">
                <a:solidFill>
                  <a:srgbClr val="FF9933"/>
                </a:solidFill>
                <a:latin typeface="微软雅黑" pitchFamily="34" charset="-122"/>
                <a:ea typeface="微软雅黑" pitchFamily="34" charset="-122"/>
                <a:sym typeface="微软雅黑" pitchFamily="34" charset="-122"/>
              </a:rPr>
              <a:t>余家海外院校：哈佛、耶鲁、华盛顿大学、纽约大学</a:t>
            </a:r>
            <a:r>
              <a:rPr lang="en-US" altLang="zh-CN" sz="1100" dirty="0">
                <a:solidFill>
                  <a:srgbClr val="FF9933"/>
                </a:solidFill>
                <a:latin typeface="微软雅黑" pitchFamily="34" charset="-122"/>
                <a:ea typeface="微软雅黑" pitchFamily="34" charset="-122"/>
                <a:sym typeface="微软雅黑" pitchFamily="34" charset="-122"/>
              </a:rPr>
              <a:t>……</a:t>
            </a:r>
            <a:endParaRPr lang="zh-CN" altLang="en-US" sz="1100" dirty="0">
              <a:solidFill>
                <a:srgbClr val="FF9933"/>
              </a:solidFill>
              <a:latin typeface="微软雅黑" pitchFamily="34" charset="-122"/>
              <a:ea typeface="微软雅黑" pitchFamily="34" charset="-122"/>
              <a:sym typeface="微软雅黑" pitchFamily="34" charset="-122"/>
            </a:endParaRPr>
          </a:p>
          <a:p>
            <a:pPr>
              <a:lnSpc>
                <a:spcPct val="150000"/>
              </a:lnSpc>
            </a:pPr>
            <a:endParaRPr lang="zh-CN" altLang="en-US" sz="1100" dirty="0">
              <a:solidFill>
                <a:srgbClr val="FF9933"/>
              </a:solidFill>
              <a:latin typeface="微软雅黑" pitchFamily="34" charset="-122"/>
              <a:ea typeface="微软雅黑" pitchFamily="34" charset="-122"/>
            </a:endParaRPr>
          </a:p>
        </p:txBody>
      </p:sp>
      <p:pic>
        <p:nvPicPr>
          <p:cNvPr id="209" name="Picture 3">
            <a:extLst>
              <a:ext uri="{FF2B5EF4-FFF2-40B4-BE49-F238E27FC236}">
                <a16:creationId xmlns:a16="http://schemas.microsoft.com/office/drawing/2014/main" id="{57BBCA9D-4A9F-4F46-96E9-A99AD2A0E66C}"/>
              </a:ext>
            </a:extLst>
          </p:cNvPr>
          <p:cNvPicPr>
            <a:picLocks noChangeAspect="1" noChangeArrowheads="1"/>
          </p:cNvPicPr>
          <p:nvPr/>
        </p:nvPicPr>
        <p:blipFill>
          <a:blip r:embed="rId2"/>
          <a:stretch>
            <a:fillRect/>
          </a:stretch>
        </p:blipFill>
        <p:spPr bwMode="auto">
          <a:xfrm>
            <a:off x="-468320" y="-14070"/>
            <a:ext cx="5121035" cy="5157526"/>
          </a:xfrm>
          <a:prstGeom prst="rect">
            <a:avLst/>
          </a:prstGeom>
          <a:noFill/>
          <a:extLst>
            <a:ext uri="{909E8E84-426E-40DD-AFC4-6F175D3DCCD1}">
              <a14:hiddenFill xmlns:a14="http://schemas.microsoft.com/office/drawing/2010/main">
                <a:solidFill>
                  <a:srgbClr val="FFFFFF"/>
                </a:solidFill>
              </a14:hiddenFill>
            </a:ext>
          </a:extLst>
        </p:spPr>
      </p:pic>
      <p:sp>
        <p:nvSpPr>
          <p:cNvPr id="210" name="矩形 209">
            <a:extLst>
              <a:ext uri="{FF2B5EF4-FFF2-40B4-BE49-F238E27FC236}">
                <a16:creationId xmlns:a16="http://schemas.microsoft.com/office/drawing/2014/main" id="{E01A8A35-A798-4FEB-9C43-DCED9FC9879D}"/>
              </a:ext>
            </a:extLst>
          </p:cNvPr>
          <p:cNvSpPr/>
          <p:nvPr/>
        </p:nvSpPr>
        <p:spPr>
          <a:xfrm rot="962903">
            <a:off x="3892450" y="-467341"/>
            <a:ext cx="213879" cy="5787151"/>
          </a:xfrm>
          <a:prstGeom prst="rect">
            <a:avLst/>
          </a:prstGeom>
          <a:solidFill>
            <a:schemeClr val="accent1"/>
          </a:solidFill>
          <a:ln>
            <a:noFill/>
          </a:ln>
          <a:effectLst>
            <a:outerShdw blurRad="152400" dist="635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spcCol="0" rtlCol="0" anchor="ctr"/>
          <a:lstStyle/>
          <a:p>
            <a:pPr algn="ctr"/>
            <a:endParaRPr lang="zh-CN" altLang="en-US">
              <a:solidFill>
                <a:srgbClr val="FF9933"/>
              </a:solidFill>
            </a:endParaRPr>
          </a:p>
        </p:txBody>
      </p:sp>
      <p:grpSp>
        <p:nvGrpSpPr>
          <p:cNvPr id="211" name="组合 210">
            <a:extLst>
              <a:ext uri="{FF2B5EF4-FFF2-40B4-BE49-F238E27FC236}">
                <a16:creationId xmlns:a16="http://schemas.microsoft.com/office/drawing/2014/main" id="{022175A6-4B85-459C-B05F-B0E86F878C50}"/>
              </a:ext>
            </a:extLst>
          </p:cNvPr>
          <p:cNvGrpSpPr/>
          <p:nvPr/>
        </p:nvGrpSpPr>
        <p:grpSpPr>
          <a:xfrm>
            <a:off x="5876870" y="742188"/>
            <a:ext cx="1306135" cy="1269327"/>
            <a:chOff x="4345444" y="2542859"/>
            <a:chExt cx="1810550" cy="1811205"/>
          </a:xfrm>
        </p:grpSpPr>
        <p:grpSp>
          <p:nvGrpSpPr>
            <p:cNvPr id="212" name="组合 211">
              <a:extLst>
                <a:ext uri="{FF2B5EF4-FFF2-40B4-BE49-F238E27FC236}">
                  <a16:creationId xmlns:a16="http://schemas.microsoft.com/office/drawing/2014/main" id="{6C0567EA-76F1-4A0A-98F9-A6230ECF8124}"/>
                </a:ext>
              </a:extLst>
            </p:cNvPr>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14" name="同心圆 8">
                <a:extLst>
                  <a:ext uri="{FF2B5EF4-FFF2-40B4-BE49-F238E27FC236}">
                    <a16:creationId xmlns:a16="http://schemas.microsoft.com/office/drawing/2014/main" id="{94EF84F3-F01A-41F7-A10E-F41DB7E91782}"/>
                  </a:ext>
                </a:extLst>
              </p:cNvPr>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sp>
            <p:nvSpPr>
              <p:cNvPr id="215" name="椭圆 214">
                <a:extLst>
                  <a:ext uri="{FF2B5EF4-FFF2-40B4-BE49-F238E27FC236}">
                    <a16:creationId xmlns:a16="http://schemas.microsoft.com/office/drawing/2014/main" id="{904E5182-EAE2-4025-9CFD-80E64E723586}"/>
                  </a:ext>
                </a:extLst>
              </p:cNvPr>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grpSp>
        <p:sp>
          <p:nvSpPr>
            <p:cNvPr id="213" name="椭圆 212">
              <a:extLst>
                <a:ext uri="{FF2B5EF4-FFF2-40B4-BE49-F238E27FC236}">
                  <a16:creationId xmlns:a16="http://schemas.microsoft.com/office/drawing/2014/main" id="{C2E9B971-6B5E-4987-883D-793BB6DB3D7B}"/>
                </a:ext>
              </a:extLst>
            </p:cNvPr>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grpSp>
      <p:sp>
        <p:nvSpPr>
          <p:cNvPr id="216" name="TextBox 11">
            <a:extLst>
              <a:ext uri="{FF2B5EF4-FFF2-40B4-BE49-F238E27FC236}">
                <a16:creationId xmlns:a16="http://schemas.microsoft.com/office/drawing/2014/main" id="{658EAD85-C3DE-4C45-8F4A-D326F9851E43}"/>
              </a:ext>
            </a:extLst>
          </p:cNvPr>
          <p:cNvSpPr txBox="1"/>
          <p:nvPr/>
        </p:nvSpPr>
        <p:spPr>
          <a:xfrm>
            <a:off x="6193075" y="1000114"/>
            <a:ext cx="950693" cy="738664"/>
          </a:xfrm>
          <a:prstGeom prst="rect">
            <a:avLst/>
          </a:prstGeom>
          <a:noFill/>
        </p:spPr>
        <p:txBody>
          <a:bodyPr wrap="square" rtlCol="0">
            <a:spAutoFit/>
          </a:bodyPr>
          <a:lstStyle/>
          <a:p>
            <a:r>
              <a:rPr lang="zh-CN" altLang="en-US" sz="2100" dirty="0">
                <a:solidFill>
                  <a:srgbClr val="FF9933"/>
                </a:solidFill>
                <a:latin typeface="微软雅黑" panose="020B0503020204020204" pitchFamily="34" charset="-122"/>
                <a:ea typeface="微软雅黑" panose="020B0503020204020204" pitchFamily="34" charset="-122"/>
              </a:rPr>
              <a:t>法宝用户</a:t>
            </a:r>
          </a:p>
        </p:txBody>
      </p:sp>
      <p:grpSp>
        <p:nvGrpSpPr>
          <p:cNvPr id="217" name="组合 216">
            <a:extLst>
              <a:ext uri="{FF2B5EF4-FFF2-40B4-BE49-F238E27FC236}">
                <a16:creationId xmlns:a16="http://schemas.microsoft.com/office/drawing/2014/main" id="{52A3E169-369B-49C5-8B13-F23E14B87ADD}"/>
              </a:ext>
            </a:extLst>
          </p:cNvPr>
          <p:cNvGrpSpPr/>
          <p:nvPr/>
        </p:nvGrpSpPr>
        <p:grpSpPr>
          <a:xfrm>
            <a:off x="5527424" y="1575160"/>
            <a:ext cx="349446" cy="349446"/>
            <a:chOff x="304800" y="673100"/>
            <a:chExt cx="4000500" cy="4000500"/>
          </a:xfrm>
          <a:effectLst>
            <a:outerShdw blurRad="444500" dist="254000" dir="6840000" algn="tr" rotWithShape="0">
              <a:prstClr val="black">
                <a:alpha val="50000"/>
              </a:prstClr>
            </a:outerShdw>
          </a:effectLst>
        </p:grpSpPr>
        <p:sp>
          <p:nvSpPr>
            <p:cNvPr id="218" name="同心圆 14">
              <a:extLst>
                <a:ext uri="{FF2B5EF4-FFF2-40B4-BE49-F238E27FC236}">
                  <a16:creationId xmlns:a16="http://schemas.microsoft.com/office/drawing/2014/main" id="{27D5BA78-EFFA-4870-B95F-5EA97828F818}"/>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9933"/>
                </a:solidFill>
                <a:ea typeface="微软雅黑" pitchFamily="34" charset="-122"/>
              </a:endParaRPr>
            </a:p>
          </p:txBody>
        </p:sp>
        <p:sp>
          <p:nvSpPr>
            <p:cNvPr id="219" name="椭圆 218">
              <a:extLst>
                <a:ext uri="{FF2B5EF4-FFF2-40B4-BE49-F238E27FC236}">
                  <a16:creationId xmlns:a16="http://schemas.microsoft.com/office/drawing/2014/main" id="{363A91BB-78B3-4569-97BB-E1478F28CDF5}"/>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9933"/>
                </a:solidFill>
                <a:ea typeface="微软雅黑" pitchFamily="34" charset="-122"/>
              </a:endParaRPr>
            </a:p>
          </p:txBody>
        </p:sp>
      </p:grpSp>
      <p:grpSp>
        <p:nvGrpSpPr>
          <p:cNvPr id="220" name="组合 219">
            <a:extLst>
              <a:ext uri="{FF2B5EF4-FFF2-40B4-BE49-F238E27FC236}">
                <a16:creationId xmlns:a16="http://schemas.microsoft.com/office/drawing/2014/main" id="{DFC329E6-E9D1-4B69-9C0B-5C268DA6E13B}"/>
              </a:ext>
            </a:extLst>
          </p:cNvPr>
          <p:cNvGrpSpPr/>
          <p:nvPr/>
        </p:nvGrpSpPr>
        <p:grpSpPr>
          <a:xfrm>
            <a:off x="7113698" y="822558"/>
            <a:ext cx="156292" cy="156292"/>
            <a:chOff x="304800" y="673100"/>
            <a:chExt cx="4000500" cy="4000500"/>
          </a:xfrm>
          <a:effectLst>
            <a:outerShdw blurRad="444500" dist="254000" dir="6840000" algn="tr" rotWithShape="0">
              <a:prstClr val="black">
                <a:alpha val="50000"/>
              </a:prstClr>
            </a:outerShdw>
          </a:effectLst>
        </p:grpSpPr>
        <p:sp>
          <p:nvSpPr>
            <p:cNvPr id="221" name="同心圆 17">
              <a:extLst>
                <a:ext uri="{FF2B5EF4-FFF2-40B4-BE49-F238E27FC236}">
                  <a16:creationId xmlns:a16="http://schemas.microsoft.com/office/drawing/2014/main" id="{A0E1B21A-BA3D-4563-869B-964AED24FBDA}"/>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9933"/>
                </a:solidFill>
                <a:ea typeface="微软雅黑" pitchFamily="34" charset="-122"/>
              </a:endParaRPr>
            </a:p>
          </p:txBody>
        </p:sp>
        <p:sp>
          <p:nvSpPr>
            <p:cNvPr id="222" name="椭圆 221">
              <a:extLst>
                <a:ext uri="{FF2B5EF4-FFF2-40B4-BE49-F238E27FC236}">
                  <a16:creationId xmlns:a16="http://schemas.microsoft.com/office/drawing/2014/main" id="{394AFED3-E6E7-49F4-B34E-4F85AC01BF8D}"/>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9933"/>
                </a:solidFill>
                <a:ea typeface="微软雅黑" pitchFamily="34" charset="-122"/>
              </a:endParaRPr>
            </a:p>
          </p:txBody>
        </p:sp>
      </p:grpSp>
      <p:grpSp>
        <p:nvGrpSpPr>
          <p:cNvPr id="223" name="组合 222">
            <a:extLst>
              <a:ext uri="{FF2B5EF4-FFF2-40B4-BE49-F238E27FC236}">
                <a16:creationId xmlns:a16="http://schemas.microsoft.com/office/drawing/2014/main" id="{8ADC27F4-A78B-4F89-A8BE-D7C0FB3E6CAC}"/>
              </a:ext>
            </a:extLst>
          </p:cNvPr>
          <p:cNvGrpSpPr/>
          <p:nvPr/>
        </p:nvGrpSpPr>
        <p:grpSpPr>
          <a:xfrm>
            <a:off x="7269990" y="987106"/>
            <a:ext cx="208440" cy="208440"/>
            <a:chOff x="304800" y="673100"/>
            <a:chExt cx="4000500" cy="4000500"/>
          </a:xfrm>
          <a:effectLst>
            <a:outerShdw blurRad="444500" dist="254000" dir="6840000" algn="tr" rotWithShape="0">
              <a:prstClr val="black">
                <a:alpha val="50000"/>
              </a:prstClr>
            </a:outerShdw>
          </a:effectLst>
        </p:grpSpPr>
        <p:sp>
          <p:nvSpPr>
            <p:cNvPr id="224" name="同心圆 20">
              <a:extLst>
                <a:ext uri="{FF2B5EF4-FFF2-40B4-BE49-F238E27FC236}">
                  <a16:creationId xmlns:a16="http://schemas.microsoft.com/office/drawing/2014/main" id="{280011DE-4FD1-4B6F-8948-50D0820BF3D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9933"/>
                </a:solidFill>
                <a:ea typeface="微软雅黑" pitchFamily="34" charset="-122"/>
              </a:endParaRPr>
            </a:p>
          </p:txBody>
        </p:sp>
        <p:sp>
          <p:nvSpPr>
            <p:cNvPr id="225" name="椭圆 224">
              <a:extLst>
                <a:ext uri="{FF2B5EF4-FFF2-40B4-BE49-F238E27FC236}">
                  <a16:creationId xmlns:a16="http://schemas.microsoft.com/office/drawing/2014/main" id="{E73CC980-CE4D-4380-9F8E-DF524E667842}"/>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9933"/>
                </a:solidFill>
                <a:ea typeface="微软雅黑" pitchFamily="34" charset="-122"/>
              </a:endParaRPr>
            </a:p>
          </p:txBody>
        </p:sp>
      </p:grpSp>
      <p:sp>
        <p:nvSpPr>
          <p:cNvPr id="226" name="椭圆 225">
            <a:extLst>
              <a:ext uri="{FF2B5EF4-FFF2-40B4-BE49-F238E27FC236}">
                <a16:creationId xmlns:a16="http://schemas.microsoft.com/office/drawing/2014/main" id="{3ED3287E-8DB3-488A-9019-C0430103C252}"/>
              </a:ext>
            </a:extLst>
          </p:cNvPr>
          <p:cNvSpPr/>
          <p:nvPr/>
        </p:nvSpPr>
        <p:spPr>
          <a:xfrm>
            <a:off x="7891737" y="4770289"/>
            <a:ext cx="500908" cy="500908"/>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sp>
        <p:nvSpPr>
          <p:cNvPr id="227" name="椭圆 226">
            <a:extLst>
              <a:ext uri="{FF2B5EF4-FFF2-40B4-BE49-F238E27FC236}">
                <a16:creationId xmlns:a16="http://schemas.microsoft.com/office/drawing/2014/main" id="{9E7181EC-AAE6-4AA7-B2DC-C6A1158C5329}"/>
              </a:ext>
            </a:extLst>
          </p:cNvPr>
          <p:cNvSpPr/>
          <p:nvPr/>
        </p:nvSpPr>
        <p:spPr>
          <a:xfrm>
            <a:off x="8607176" y="3424352"/>
            <a:ext cx="274777" cy="274777"/>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grpSp>
        <p:nvGrpSpPr>
          <p:cNvPr id="228" name="组合 227">
            <a:extLst>
              <a:ext uri="{FF2B5EF4-FFF2-40B4-BE49-F238E27FC236}">
                <a16:creationId xmlns:a16="http://schemas.microsoft.com/office/drawing/2014/main" id="{158BB7BA-3D85-4087-8FB9-F69175536342}"/>
              </a:ext>
            </a:extLst>
          </p:cNvPr>
          <p:cNvGrpSpPr/>
          <p:nvPr/>
        </p:nvGrpSpPr>
        <p:grpSpPr>
          <a:xfrm>
            <a:off x="7337410" y="4858925"/>
            <a:ext cx="219777" cy="219777"/>
            <a:chOff x="304800" y="673100"/>
            <a:chExt cx="4000500" cy="4000500"/>
          </a:xfrm>
          <a:effectLst>
            <a:outerShdw blurRad="381000" dist="152400" dir="8100000" algn="tr" rotWithShape="0">
              <a:prstClr val="black">
                <a:alpha val="70000"/>
              </a:prstClr>
            </a:outerShdw>
          </a:effectLst>
        </p:grpSpPr>
        <p:sp>
          <p:nvSpPr>
            <p:cNvPr id="229" name="同心圆 25">
              <a:extLst>
                <a:ext uri="{FF2B5EF4-FFF2-40B4-BE49-F238E27FC236}">
                  <a16:creationId xmlns:a16="http://schemas.microsoft.com/office/drawing/2014/main" id="{A6CA0EE6-F642-4E57-8C41-0B30C50B642D}"/>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sp>
          <p:nvSpPr>
            <p:cNvPr id="230" name="椭圆 229">
              <a:extLst>
                <a:ext uri="{FF2B5EF4-FFF2-40B4-BE49-F238E27FC236}">
                  <a16:creationId xmlns:a16="http://schemas.microsoft.com/office/drawing/2014/main" id="{EB5A0993-1D33-4CE8-9B45-90E681EF7A18}"/>
                </a:ext>
              </a:extLst>
            </p:cNvPr>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grpSp>
      <p:grpSp>
        <p:nvGrpSpPr>
          <p:cNvPr id="231" name="组合 230">
            <a:extLst>
              <a:ext uri="{FF2B5EF4-FFF2-40B4-BE49-F238E27FC236}">
                <a16:creationId xmlns:a16="http://schemas.microsoft.com/office/drawing/2014/main" id="{A23C4DCD-1245-4C18-B402-7ABC38DEE906}"/>
              </a:ext>
            </a:extLst>
          </p:cNvPr>
          <p:cNvGrpSpPr/>
          <p:nvPr/>
        </p:nvGrpSpPr>
        <p:grpSpPr>
          <a:xfrm>
            <a:off x="8434748" y="4626330"/>
            <a:ext cx="287919" cy="287919"/>
            <a:chOff x="304800" y="673100"/>
            <a:chExt cx="4000500" cy="4000500"/>
          </a:xfrm>
          <a:effectLst>
            <a:outerShdw blurRad="381000" dist="152400" dir="8100000" algn="tr" rotWithShape="0">
              <a:prstClr val="black">
                <a:alpha val="70000"/>
              </a:prstClr>
            </a:outerShdw>
          </a:effectLst>
        </p:grpSpPr>
        <p:sp>
          <p:nvSpPr>
            <p:cNvPr id="232" name="同心圆 28">
              <a:extLst>
                <a:ext uri="{FF2B5EF4-FFF2-40B4-BE49-F238E27FC236}">
                  <a16:creationId xmlns:a16="http://schemas.microsoft.com/office/drawing/2014/main" id="{19E196B0-25EF-4DDA-B511-721E10304E8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sp>
          <p:nvSpPr>
            <p:cNvPr id="233" name="椭圆 232">
              <a:extLst>
                <a:ext uri="{FF2B5EF4-FFF2-40B4-BE49-F238E27FC236}">
                  <a16:creationId xmlns:a16="http://schemas.microsoft.com/office/drawing/2014/main" id="{713B53AC-70CD-4E81-8531-AF3BE80788C2}"/>
                </a:ext>
              </a:extLst>
            </p:cNvPr>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grpSp>
      <p:grpSp>
        <p:nvGrpSpPr>
          <p:cNvPr id="234" name="组合 233">
            <a:extLst>
              <a:ext uri="{FF2B5EF4-FFF2-40B4-BE49-F238E27FC236}">
                <a16:creationId xmlns:a16="http://schemas.microsoft.com/office/drawing/2014/main" id="{4DFF0E94-AD9D-4E83-9F39-8F1A9EDAAFFD}"/>
              </a:ext>
            </a:extLst>
          </p:cNvPr>
          <p:cNvGrpSpPr/>
          <p:nvPr/>
        </p:nvGrpSpPr>
        <p:grpSpPr>
          <a:xfrm>
            <a:off x="8628046" y="4077747"/>
            <a:ext cx="408377" cy="408377"/>
            <a:chOff x="304800" y="673100"/>
            <a:chExt cx="4000500" cy="4000500"/>
          </a:xfrm>
          <a:effectLst>
            <a:outerShdw blurRad="317500" dist="190500" dir="8100000" algn="tr" rotWithShape="0">
              <a:prstClr val="black">
                <a:alpha val="50000"/>
              </a:prstClr>
            </a:outerShdw>
          </a:effectLst>
        </p:grpSpPr>
        <p:sp>
          <p:nvSpPr>
            <p:cNvPr id="235" name="同心圆 31">
              <a:extLst>
                <a:ext uri="{FF2B5EF4-FFF2-40B4-BE49-F238E27FC236}">
                  <a16:creationId xmlns:a16="http://schemas.microsoft.com/office/drawing/2014/main" id="{2DB966EF-91BE-4D4E-8755-0D6EBC28E2D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sp>
          <p:nvSpPr>
            <p:cNvPr id="236" name="椭圆 235">
              <a:extLst>
                <a:ext uri="{FF2B5EF4-FFF2-40B4-BE49-F238E27FC236}">
                  <a16:creationId xmlns:a16="http://schemas.microsoft.com/office/drawing/2014/main" id="{DA0D9991-BB9E-4937-8B23-E616A5761E7E}"/>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grpSp>
      <p:sp>
        <p:nvSpPr>
          <p:cNvPr id="237" name="椭圆 236">
            <a:extLst>
              <a:ext uri="{FF2B5EF4-FFF2-40B4-BE49-F238E27FC236}">
                <a16:creationId xmlns:a16="http://schemas.microsoft.com/office/drawing/2014/main" id="{E6E47868-C1D5-4D7C-8D6E-0BDD690999DD}"/>
              </a:ext>
            </a:extLst>
          </p:cNvPr>
          <p:cNvSpPr/>
          <p:nvPr/>
        </p:nvSpPr>
        <p:spPr>
          <a:xfrm>
            <a:off x="6767563" y="4803925"/>
            <a:ext cx="274777" cy="274777"/>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sp>
        <p:nvSpPr>
          <p:cNvPr id="238" name="椭圆 237">
            <a:extLst>
              <a:ext uri="{FF2B5EF4-FFF2-40B4-BE49-F238E27FC236}">
                <a16:creationId xmlns:a16="http://schemas.microsoft.com/office/drawing/2014/main" id="{DA3F8CF7-CD02-49D6-9229-F06CA82480FC}"/>
              </a:ext>
            </a:extLst>
          </p:cNvPr>
          <p:cNvSpPr/>
          <p:nvPr/>
        </p:nvSpPr>
        <p:spPr>
          <a:xfrm>
            <a:off x="4213793" y="2011515"/>
            <a:ext cx="137389" cy="137389"/>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sp>
        <p:nvSpPr>
          <p:cNvPr id="239" name="TextBox 35">
            <a:extLst>
              <a:ext uri="{FF2B5EF4-FFF2-40B4-BE49-F238E27FC236}">
                <a16:creationId xmlns:a16="http://schemas.microsoft.com/office/drawing/2014/main" id="{14A10DC0-0D5A-4ACE-BBE2-CBAD3C714203}"/>
              </a:ext>
            </a:extLst>
          </p:cNvPr>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solidFill>
                  <a:srgbClr val="FF9933"/>
                </a:solidFill>
              </a:rPr>
              <a:t>延迟符</a:t>
            </a:r>
          </a:p>
        </p:txBody>
      </p:sp>
      <p:sp>
        <p:nvSpPr>
          <p:cNvPr id="240" name="椭圆 239">
            <a:extLst>
              <a:ext uri="{FF2B5EF4-FFF2-40B4-BE49-F238E27FC236}">
                <a16:creationId xmlns:a16="http://schemas.microsoft.com/office/drawing/2014/main" id="{395EDED2-0961-4D61-9085-13FF2EB526F2}"/>
              </a:ext>
            </a:extLst>
          </p:cNvPr>
          <p:cNvSpPr/>
          <p:nvPr/>
        </p:nvSpPr>
        <p:spPr>
          <a:xfrm>
            <a:off x="4212595" y="2564693"/>
            <a:ext cx="137389" cy="137389"/>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sp>
        <p:nvSpPr>
          <p:cNvPr id="241" name="椭圆 240">
            <a:extLst>
              <a:ext uri="{FF2B5EF4-FFF2-40B4-BE49-F238E27FC236}">
                <a16:creationId xmlns:a16="http://schemas.microsoft.com/office/drawing/2014/main" id="{3CB15A6B-81DB-45DD-B9BD-0869376AD4BC}"/>
              </a:ext>
            </a:extLst>
          </p:cNvPr>
          <p:cNvSpPr/>
          <p:nvPr/>
        </p:nvSpPr>
        <p:spPr>
          <a:xfrm>
            <a:off x="8826051" y="4900120"/>
            <a:ext cx="137389" cy="137389"/>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sp>
        <p:nvSpPr>
          <p:cNvPr id="242" name="椭圆 241">
            <a:extLst>
              <a:ext uri="{FF2B5EF4-FFF2-40B4-BE49-F238E27FC236}">
                <a16:creationId xmlns:a16="http://schemas.microsoft.com/office/drawing/2014/main" id="{7C3AAC3B-2F6F-460B-AD2D-45D06B7D4BA1}"/>
              </a:ext>
            </a:extLst>
          </p:cNvPr>
          <p:cNvSpPr/>
          <p:nvPr/>
        </p:nvSpPr>
        <p:spPr>
          <a:xfrm>
            <a:off x="4209262" y="3040929"/>
            <a:ext cx="137389" cy="137389"/>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sp>
        <p:nvSpPr>
          <p:cNvPr id="243" name="椭圆 242">
            <a:extLst>
              <a:ext uri="{FF2B5EF4-FFF2-40B4-BE49-F238E27FC236}">
                <a16:creationId xmlns:a16="http://schemas.microsoft.com/office/drawing/2014/main" id="{089CED23-B0EA-4C57-BB54-EE3567481144}"/>
              </a:ext>
            </a:extLst>
          </p:cNvPr>
          <p:cNvSpPr/>
          <p:nvPr/>
        </p:nvSpPr>
        <p:spPr>
          <a:xfrm>
            <a:off x="4198633" y="3555433"/>
            <a:ext cx="137389" cy="137389"/>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sp>
        <p:nvSpPr>
          <p:cNvPr id="244" name="椭圆 243">
            <a:extLst>
              <a:ext uri="{FF2B5EF4-FFF2-40B4-BE49-F238E27FC236}">
                <a16:creationId xmlns:a16="http://schemas.microsoft.com/office/drawing/2014/main" id="{C0A7704E-E67B-496C-8E01-0B1DE29D0395}"/>
              </a:ext>
            </a:extLst>
          </p:cNvPr>
          <p:cNvSpPr/>
          <p:nvPr/>
        </p:nvSpPr>
        <p:spPr>
          <a:xfrm>
            <a:off x="4210864" y="4047659"/>
            <a:ext cx="137389" cy="137389"/>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sp>
        <p:nvSpPr>
          <p:cNvPr id="245" name="椭圆 244">
            <a:extLst>
              <a:ext uri="{FF2B5EF4-FFF2-40B4-BE49-F238E27FC236}">
                <a16:creationId xmlns:a16="http://schemas.microsoft.com/office/drawing/2014/main" id="{83E9C6C4-DF01-4DDB-AB0F-9DC7D939F697}"/>
              </a:ext>
            </a:extLst>
          </p:cNvPr>
          <p:cNvSpPr/>
          <p:nvPr/>
        </p:nvSpPr>
        <p:spPr>
          <a:xfrm>
            <a:off x="4199831" y="4539885"/>
            <a:ext cx="137389" cy="137389"/>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9933"/>
              </a:solidFill>
            </a:endParaRPr>
          </a:p>
        </p:txBody>
      </p:sp>
    </p:spTree>
    <p:extLst>
      <p:ext uri="{BB962C8B-B14F-4D97-AF65-F5344CB8AC3E}">
        <p14:creationId xmlns:p14="http://schemas.microsoft.com/office/powerpoint/2010/main" val="3661526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preferRelativeResize="0">
            <a:picLocks noChangeAspect="1" noChangeArrowheads="1"/>
          </p:cNvPicPr>
          <p:nvPr/>
        </p:nvPicPr>
        <p:blipFill>
          <a:blip r:embed="rId2" cstate="print"/>
          <a:srcRect/>
          <a:stretch>
            <a:fillRect/>
          </a:stretch>
        </p:blipFill>
        <p:spPr bwMode="auto">
          <a:xfrm>
            <a:off x="-357222" y="1"/>
            <a:ext cx="10072758" cy="5665926"/>
          </a:xfrm>
          <a:prstGeom prst="rect">
            <a:avLst/>
          </a:prstGeom>
          <a:noFill/>
          <a:ln w="9525">
            <a:noFill/>
            <a:miter lim="800000"/>
            <a:headEnd/>
            <a:tailEnd/>
          </a:ln>
        </p:spPr>
      </p:pic>
      <p:sp>
        <p:nvSpPr>
          <p:cNvPr id="3" name="矩形 2"/>
          <p:cNvSpPr/>
          <p:nvPr/>
        </p:nvSpPr>
        <p:spPr>
          <a:xfrm>
            <a:off x="0" y="1347614"/>
            <a:ext cx="9144000" cy="2592288"/>
          </a:xfrm>
          <a:prstGeom prst="rect">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a:solidFill>
                  <a:schemeClr val="bg1"/>
                </a:solidFill>
                <a:latin typeface="微软雅黑" pitchFamily="34" charset="-122"/>
                <a:ea typeface="微软雅黑" pitchFamily="34" charset="-122"/>
              </a:rPr>
              <a:t> </a:t>
            </a:r>
            <a:r>
              <a:rPr lang="zh-CN" altLang="en-US" sz="2800" b="1" dirty="0">
                <a:solidFill>
                  <a:schemeClr val="bg1"/>
                </a:solidFill>
                <a:latin typeface="微软雅黑" pitchFamily="34" charset="-122"/>
                <a:ea typeface="微软雅黑" pitchFamily="34" charset="-122"/>
              </a:rPr>
              <a:t>第三部分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a:solidFill>
                  <a:schemeClr val="bg1"/>
                </a:solidFill>
                <a:latin typeface="微软雅黑" pitchFamily="34" charset="-122"/>
                <a:ea typeface="微软雅黑" pitchFamily="34" charset="-122"/>
              </a:rPr>
              <a:t>北大法宝优势</a:t>
            </a:r>
            <a:endParaRPr lang="en-US" altLang="zh-CN" sz="3600" b="1" dirty="0">
              <a:solidFill>
                <a:schemeClr val="bg1"/>
              </a:solidFill>
              <a:latin typeface="微软雅黑" pitchFamily="34" charset="-122"/>
              <a:ea typeface="微软雅黑" pitchFamily="34" charset="-122"/>
            </a:endParaRPr>
          </a:p>
        </p:txBody>
      </p:sp>
      <p:cxnSp>
        <p:nvCxnSpPr>
          <p:cNvPr id="5" name="直接连接符 4"/>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itchFamily="34" charset="-122"/>
                <a:ea typeface="微软雅黑" pitchFamily="34" charset="-122"/>
              </a:rPr>
              <a:t>PART 03</a:t>
            </a:r>
            <a:endParaRPr lang="zh-CN" altLang="en-US" sz="1600" dirty="0">
              <a:solidFill>
                <a:schemeClr val="bg1"/>
              </a:solidFill>
              <a:latin typeface="微软雅黑" pitchFamily="34" charset="-122"/>
              <a:ea typeface="微软雅黑" pitchFamily="34" charset="-122"/>
            </a:endParaRPr>
          </a:p>
        </p:txBody>
      </p:sp>
      <p:grpSp>
        <p:nvGrpSpPr>
          <p:cNvPr id="7" name="组合 6"/>
          <p:cNvGrpSpPr/>
          <p:nvPr/>
        </p:nvGrpSpPr>
        <p:grpSpPr>
          <a:xfrm>
            <a:off x="2051720" y="1775651"/>
            <a:ext cx="1197175" cy="1197175"/>
            <a:chOff x="2123728" y="1579722"/>
            <a:chExt cx="1197175" cy="1197175"/>
          </a:xfrm>
        </p:grpSpPr>
        <p:grpSp>
          <p:nvGrpSpPr>
            <p:cNvPr id="8" name="组合 7"/>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KSO_Shape"/>
            <p:cNvSpPr>
              <a:spLocks/>
            </p:cNvSpPr>
            <p:nvPr/>
          </p:nvSpPr>
          <p:spPr bwMode="auto">
            <a:xfrm>
              <a:off x="2339752" y="1820075"/>
              <a:ext cx="713918" cy="706777"/>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accent3"/>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12" name="TextBox 31"/>
          <p:cNvSpPr txBox="1"/>
          <p:nvPr/>
        </p:nvSpPr>
        <p:spPr>
          <a:xfrm>
            <a:off x="3924164" y="2805306"/>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资源丰富</a:t>
            </a:r>
          </a:p>
        </p:txBody>
      </p:sp>
      <p:sp>
        <p:nvSpPr>
          <p:cNvPr id="13" name="TextBox 32"/>
          <p:cNvSpPr txBox="1"/>
          <p:nvPr/>
        </p:nvSpPr>
        <p:spPr>
          <a:xfrm>
            <a:off x="5015604" y="2805306"/>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质量保证</a:t>
            </a:r>
          </a:p>
        </p:txBody>
      </p:sp>
      <p:sp>
        <p:nvSpPr>
          <p:cNvPr id="14" name="TextBox 33"/>
          <p:cNvSpPr txBox="1"/>
          <p:nvPr/>
        </p:nvSpPr>
        <p:spPr>
          <a:xfrm>
            <a:off x="6064398" y="2805306"/>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平台研发</a:t>
            </a:r>
          </a:p>
        </p:txBody>
      </p:sp>
      <p:sp>
        <p:nvSpPr>
          <p:cNvPr id="15" name="TextBox 34"/>
          <p:cNvSpPr txBox="1"/>
          <p:nvPr/>
        </p:nvSpPr>
        <p:spPr>
          <a:xfrm>
            <a:off x="3924164" y="311811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功能人性</a:t>
            </a:r>
          </a:p>
        </p:txBody>
      </p:sp>
      <p:sp>
        <p:nvSpPr>
          <p:cNvPr id="16" name="TextBox 35"/>
          <p:cNvSpPr txBox="1"/>
          <p:nvPr/>
        </p:nvSpPr>
        <p:spPr>
          <a:xfrm>
            <a:off x="5004048" y="311811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服务快捷</a:t>
            </a:r>
          </a:p>
        </p:txBody>
      </p:sp>
      <p:grpSp>
        <p:nvGrpSpPr>
          <p:cNvPr id="17" name="组合 16"/>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9" name="椭圆 1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0" name="组合 19"/>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2" name="椭圆 2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3" name="组合 22"/>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5" name="椭圆 2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6" name="组合 25"/>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9" name="组合 28"/>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 name="椭圆 3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2" name="组合 31"/>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5" name="组合 34"/>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8" name="组合 37"/>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7" name="组合 46"/>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0" name="组合 49"/>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3" name="组合 52"/>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56"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57" name="TextBox 78"/>
          <p:cNvSpPr txBox="1"/>
          <p:nvPr/>
        </p:nvSpPr>
        <p:spPr>
          <a:xfrm>
            <a:off x="6084168" y="3147814"/>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用户概况</a:t>
            </a:r>
          </a:p>
        </p:txBody>
      </p:sp>
    </p:spTree>
    <p:extLst>
      <p:ext uri="{BB962C8B-B14F-4D97-AF65-F5344CB8AC3E}">
        <p14:creationId xmlns:p14="http://schemas.microsoft.com/office/powerpoint/2010/main" val="1227796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a:xfrm>
            <a:off x="132735" y="1777511"/>
            <a:ext cx="6038850" cy="1225494"/>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 fmla="*/ 0 w 6038850"/>
              <a:gd name="connsiteY0" fmla="*/ 299838 h 1304686"/>
              <a:gd name="connsiteX1" fmla="*/ 2705100 w 6038850"/>
              <a:gd name="connsiteY1" fmla="*/ 52188 h 1304686"/>
              <a:gd name="connsiteX2" fmla="*/ 5619750 w 6038850"/>
              <a:gd name="connsiteY2" fmla="*/ 1195188 h 1304686"/>
              <a:gd name="connsiteX3" fmla="*/ 6038850 w 6038850"/>
              <a:gd name="connsiteY3" fmla="*/ 1176138 h 1304686"/>
              <a:gd name="connsiteX0" fmla="*/ 0 w 6038850"/>
              <a:gd name="connsiteY0" fmla="*/ 287550 h 1218694"/>
              <a:gd name="connsiteX1" fmla="*/ 2705100 w 6038850"/>
              <a:gd name="connsiteY1" fmla="*/ 39900 h 1218694"/>
              <a:gd name="connsiteX2" fmla="*/ 4832350 w 6038850"/>
              <a:gd name="connsiteY2" fmla="*/ 1005100 h 1218694"/>
              <a:gd name="connsiteX3" fmla="*/ 6038850 w 6038850"/>
              <a:gd name="connsiteY3" fmla="*/ 1163850 h 1218694"/>
              <a:gd name="connsiteX0" fmla="*/ 0 w 6038850"/>
              <a:gd name="connsiteY0" fmla="*/ 287550 h 1225494"/>
              <a:gd name="connsiteX1" fmla="*/ 2705100 w 6038850"/>
              <a:gd name="connsiteY1" fmla="*/ 39900 h 1225494"/>
              <a:gd name="connsiteX2" fmla="*/ 4832350 w 6038850"/>
              <a:gd name="connsiteY2" fmla="*/ 1005100 h 1225494"/>
              <a:gd name="connsiteX3" fmla="*/ 6038850 w 6038850"/>
              <a:gd name="connsiteY3" fmla="*/ 1163850 h 1225494"/>
            </a:gdLst>
            <a:ahLst/>
            <a:cxnLst>
              <a:cxn ang="0">
                <a:pos x="connsiteX0" y="connsiteY0"/>
              </a:cxn>
              <a:cxn ang="0">
                <a:pos x="connsiteX1" y="connsiteY1"/>
              </a:cxn>
              <a:cxn ang="0">
                <a:pos x="connsiteX2" y="connsiteY2"/>
              </a:cxn>
              <a:cxn ang="0">
                <a:pos x="connsiteX3" y="connsiteY3"/>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12700" cmpd="sng">
            <a:solidFill>
              <a:srgbClr val="C00000"/>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sz="1200" dirty="0">
              <a:solidFill>
                <a:schemeClr val="accent6">
                  <a:lumMod val="75000"/>
                </a:schemeClr>
              </a:solidFill>
              <a:latin typeface="+mn-ea"/>
            </a:endParaRPr>
          </a:p>
        </p:txBody>
      </p:sp>
      <p:grpSp>
        <p:nvGrpSpPr>
          <p:cNvPr id="3" name="组合 2"/>
          <p:cNvGrpSpPr/>
          <p:nvPr/>
        </p:nvGrpSpPr>
        <p:grpSpPr>
          <a:xfrm>
            <a:off x="6187171" y="2196897"/>
            <a:ext cx="849821" cy="635481"/>
            <a:chOff x="6054436" y="2405136"/>
            <a:chExt cx="849821" cy="635481"/>
          </a:xfrm>
          <a:effectLst>
            <a:outerShdw blurRad="50800" dist="38100" dir="5400000" algn="t" rotWithShape="0">
              <a:prstClr val="black">
                <a:alpha val="40000"/>
              </a:prstClr>
            </a:outerShdw>
          </a:effectLst>
        </p:grpSpPr>
        <p:sp>
          <p:nvSpPr>
            <p:cNvPr id="4" name="Freeform 133"/>
            <p:cNvSpPr>
              <a:spLocks/>
            </p:cNvSpPr>
            <p:nvPr/>
          </p:nvSpPr>
          <p:spPr bwMode="auto">
            <a:xfrm rot="2700000" flipH="1">
              <a:off x="6116557" y="2789035"/>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00" dirty="0">
                <a:solidFill>
                  <a:schemeClr val="accent6">
                    <a:lumMod val="75000"/>
                  </a:schemeClr>
                </a:solidFill>
                <a:latin typeface="+mn-ea"/>
              </a:endParaRPr>
            </a:p>
          </p:txBody>
        </p:sp>
        <p:sp>
          <p:nvSpPr>
            <p:cNvPr id="5" name="Freeform 134"/>
            <p:cNvSpPr>
              <a:spLocks/>
            </p:cNvSpPr>
            <p:nvPr/>
          </p:nvSpPr>
          <p:spPr bwMode="auto">
            <a:xfrm rot="2700000" flipH="1">
              <a:off x="6176406" y="2803550"/>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00" dirty="0">
                <a:solidFill>
                  <a:schemeClr val="accent6">
                    <a:lumMod val="75000"/>
                  </a:schemeClr>
                </a:solidFill>
                <a:latin typeface="+mn-ea"/>
              </a:endParaRPr>
            </a:p>
          </p:txBody>
        </p:sp>
        <p:sp>
          <p:nvSpPr>
            <p:cNvPr id="6" name="Freeform 135"/>
            <p:cNvSpPr>
              <a:spLocks/>
            </p:cNvSpPr>
            <p:nvPr/>
          </p:nvSpPr>
          <p:spPr bwMode="auto">
            <a:xfrm rot="2700000" flipH="1">
              <a:off x="6216128" y="2815389"/>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00" dirty="0">
                <a:solidFill>
                  <a:schemeClr val="accent6">
                    <a:lumMod val="75000"/>
                  </a:schemeClr>
                </a:solidFill>
                <a:latin typeface="+mn-ea"/>
              </a:endParaRPr>
            </a:p>
          </p:txBody>
        </p:sp>
        <p:sp>
          <p:nvSpPr>
            <p:cNvPr id="7" name="Freeform 107"/>
            <p:cNvSpPr>
              <a:spLocks/>
            </p:cNvSpPr>
            <p:nvPr/>
          </p:nvSpPr>
          <p:spPr bwMode="auto">
            <a:xfrm rot="2700000" flipH="1">
              <a:off x="6219230" y="2554544"/>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288 w 10000"/>
                <a:gd name="connsiteY10" fmla="*/ 8384 h 10000"/>
                <a:gd name="connsiteX11" fmla="*/ 3910 w 10000"/>
                <a:gd name="connsiteY11" fmla="*/ 6283 h 10000"/>
                <a:gd name="connsiteX12" fmla="*/ 3910 w 10000"/>
                <a:gd name="connsiteY12" fmla="*/ 6263 h 10000"/>
                <a:gd name="connsiteX13" fmla="*/ 1346 w 10000"/>
                <a:gd name="connsiteY13" fmla="*/ 5333 h 10000"/>
                <a:gd name="connsiteX14" fmla="*/ 0 w 10000"/>
                <a:gd name="connsiteY14" fmla="*/ 3172 h 10000"/>
                <a:gd name="connsiteX15" fmla="*/ 5000 w 10000"/>
                <a:gd name="connsiteY15" fmla="*/ 0 h 10000"/>
                <a:gd name="connsiteX0" fmla="*/ 5000 w 10000"/>
                <a:gd name="connsiteY0" fmla="*/ 0 h 10086"/>
                <a:gd name="connsiteX1" fmla="*/ 10000 w 10000"/>
                <a:gd name="connsiteY1" fmla="*/ 3212 h 10086"/>
                <a:gd name="connsiteX2" fmla="*/ 10000 w 10000"/>
                <a:gd name="connsiteY2" fmla="*/ 3293 h 10086"/>
                <a:gd name="connsiteX3" fmla="*/ 10000 w 10000"/>
                <a:gd name="connsiteY3" fmla="*/ 3293 h 10086"/>
                <a:gd name="connsiteX4" fmla="*/ 6795 w 10000"/>
                <a:gd name="connsiteY4" fmla="*/ 9697 h 10086"/>
                <a:gd name="connsiteX5" fmla="*/ 6635 w 10000"/>
                <a:gd name="connsiteY5" fmla="*/ 9818 h 10086"/>
                <a:gd name="connsiteX6" fmla="*/ 6635 w 10000"/>
                <a:gd name="connsiteY6" fmla="*/ 9818 h 10086"/>
                <a:gd name="connsiteX7" fmla="*/ 6635 w 10000"/>
                <a:gd name="connsiteY7" fmla="*/ 9818 h 10086"/>
                <a:gd name="connsiteX8" fmla="*/ 5897 w 10000"/>
                <a:gd name="connsiteY8" fmla="*/ 10000 h 10086"/>
                <a:gd name="connsiteX9" fmla="*/ 5288 w 10000"/>
                <a:gd name="connsiteY9" fmla="*/ 8384 h 10086"/>
                <a:gd name="connsiteX10" fmla="*/ 3910 w 10000"/>
                <a:gd name="connsiteY10" fmla="*/ 6283 h 10086"/>
                <a:gd name="connsiteX11" fmla="*/ 3910 w 10000"/>
                <a:gd name="connsiteY11" fmla="*/ 6263 h 10086"/>
                <a:gd name="connsiteX12" fmla="*/ 1346 w 10000"/>
                <a:gd name="connsiteY12" fmla="*/ 5333 h 10086"/>
                <a:gd name="connsiteX13" fmla="*/ 0 w 10000"/>
                <a:gd name="connsiteY13" fmla="*/ 3172 h 10086"/>
                <a:gd name="connsiteX14" fmla="*/ 5000 w 10000"/>
                <a:gd name="connsiteY14" fmla="*/ 0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accent2">
                <a:alpha val="73000"/>
              </a:schemeClr>
            </a:solidFill>
            <a:ln>
              <a:noFill/>
            </a:ln>
          </p:spPr>
          <p:txBody>
            <a:bodyPr/>
            <a:lstStyle/>
            <a:p>
              <a:endParaRPr lang="en-US" sz="1200" dirty="0">
                <a:solidFill>
                  <a:schemeClr val="accent6">
                    <a:lumMod val="75000"/>
                  </a:schemeClr>
                </a:solidFill>
                <a:latin typeface="+mn-ea"/>
              </a:endParaRPr>
            </a:p>
          </p:txBody>
        </p:sp>
        <p:sp>
          <p:nvSpPr>
            <p:cNvPr id="8" name="Freeform 107"/>
            <p:cNvSpPr>
              <a:spLocks/>
            </p:cNvSpPr>
            <p:nvPr/>
          </p:nvSpPr>
          <p:spPr bwMode="auto">
            <a:xfrm rot="2700000">
              <a:off x="6369742" y="2705056"/>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288 w 10000"/>
                <a:gd name="connsiteY10" fmla="*/ 8384 h 10000"/>
                <a:gd name="connsiteX11" fmla="*/ 3910 w 10000"/>
                <a:gd name="connsiteY11" fmla="*/ 6283 h 10000"/>
                <a:gd name="connsiteX12" fmla="*/ 3910 w 10000"/>
                <a:gd name="connsiteY12" fmla="*/ 6263 h 10000"/>
                <a:gd name="connsiteX13" fmla="*/ 1346 w 10000"/>
                <a:gd name="connsiteY13" fmla="*/ 5333 h 10000"/>
                <a:gd name="connsiteX14" fmla="*/ 0 w 10000"/>
                <a:gd name="connsiteY14" fmla="*/ 3172 h 10000"/>
                <a:gd name="connsiteX15" fmla="*/ 5000 w 10000"/>
                <a:gd name="connsiteY15" fmla="*/ 0 h 10000"/>
                <a:gd name="connsiteX0" fmla="*/ 5000 w 10000"/>
                <a:gd name="connsiteY0" fmla="*/ 0 h 10086"/>
                <a:gd name="connsiteX1" fmla="*/ 10000 w 10000"/>
                <a:gd name="connsiteY1" fmla="*/ 3212 h 10086"/>
                <a:gd name="connsiteX2" fmla="*/ 10000 w 10000"/>
                <a:gd name="connsiteY2" fmla="*/ 3293 h 10086"/>
                <a:gd name="connsiteX3" fmla="*/ 10000 w 10000"/>
                <a:gd name="connsiteY3" fmla="*/ 3293 h 10086"/>
                <a:gd name="connsiteX4" fmla="*/ 6795 w 10000"/>
                <a:gd name="connsiteY4" fmla="*/ 9697 h 10086"/>
                <a:gd name="connsiteX5" fmla="*/ 6635 w 10000"/>
                <a:gd name="connsiteY5" fmla="*/ 9818 h 10086"/>
                <a:gd name="connsiteX6" fmla="*/ 6635 w 10000"/>
                <a:gd name="connsiteY6" fmla="*/ 9818 h 10086"/>
                <a:gd name="connsiteX7" fmla="*/ 6635 w 10000"/>
                <a:gd name="connsiteY7" fmla="*/ 9818 h 10086"/>
                <a:gd name="connsiteX8" fmla="*/ 5897 w 10000"/>
                <a:gd name="connsiteY8" fmla="*/ 10000 h 10086"/>
                <a:gd name="connsiteX9" fmla="*/ 5288 w 10000"/>
                <a:gd name="connsiteY9" fmla="*/ 8384 h 10086"/>
                <a:gd name="connsiteX10" fmla="*/ 3910 w 10000"/>
                <a:gd name="connsiteY10" fmla="*/ 6283 h 10086"/>
                <a:gd name="connsiteX11" fmla="*/ 3910 w 10000"/>
                <a:gd name="connsiteY11" fmla="*/ 6263 h 10086"/>
                <a:gd name="connsiteX12" fmla="*/ 1346 w 10000"/>
                <a:gd name="connsiteY12" fmla="*/ 5333 h 10086"/>
                <a:gd name="connsiteX13" fmla="*/ 0 w 10000"/>
                <a:gd name="connsiteY13" fmla="*/ 3172 h 10086"/>
                <a:gd name="connsiteX14" fmla="*/ 5000 w 10000"/>
                <a:gd name="connsiteY14" fmla="*/ 0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accent2">
                <a:alpha val="73000"/>
              </a:schemeClr>
            </a:solidFill>
            <a:ln>
              <a:noFill/>
            </a:ln>
          </p:spPr>
          <p:txBody>
            <a:bodyPr/>
            <a:lstStyle/>
            <a:p>
              <a:endParaRPr lang="en-US" sz="1200" dirty="0">
                <a:solidFill>
                  <a:schemeClr val="accent6">
                    <a:lumMod val="75000"/>
                  </a:schemeClr>
                </a:solidFill>
                <a:latin typeface="+mn-ea"/>
              </a:endParaRPr>
            </a:p>
          </p:txBody>
        </p:sp>
        <p:sp>
          <p:nvSpPr>
            <p:cNvPr id="9" name="Freeform 108"/>
            <p:cNvSpPr>
              <a:spLocks/>
            </p:cNvSpPr>
            <p:nvPr/>
          </p:nvSpPr>
          <p:spPr bwMode="auto">
            <a:xfrm rot="2700000">
              <a:off x="6407803" y="2259335"/>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a:lstStyle/>
            <a:p>
              <a:endParaRPr lang="en-US" sz="1200" dirty="0">
                <a:solidFill>
                  <a:schemeClr val="accent6">
                    <a:lumMod val="75000"/>
                  </a:schemeClr>
                </a:solidFill>
                <a:latin typeface="+mn-ea"/>
              </a:endParaRPr>
            </a:p>
          </p:txBody>
        </p:sp>
        <p:sp>
          <p:nvSpPr>
            <p:cNvPr id="10" name="Oval 113"/>
            <p:cNvSpPr>
              <a:spLocks noChangeArrowheads="1"/>
            </p:cNvSpPr>
            <p:nvPr/>
          </p:nvSpPr>
          <p:spPr bwMode="auto">
            <a:xfrm rot="2700000">
              <a:off x="6568043" y="2481147"/>
              <a:ext cx="117123" cy="114085"/>
            </a:xfrm>
            <a:prstGeom prst="ellipse">
              <a:avLst/>
            </a:prstGeom>
            <a:solidFill>
              <a:schemeClr val="bg1">
                <a:alpha val="77000"/>
              </a:schemeClr>
            </a:solidFill>
            <a:ln>
              <a:noFill/>
            </a:ln>
          </p:spPr>
          <p:txBody>
            <a:bodyPr/>
            <a:lstStyle/>
            <a:p>
              <a:pPr eaLnBrk="1" hangingPunct="1"/>
              <a:endParaRPr lang="en-US" sz="1200" dirty="0">
                <a:solidFill>
                  <a:schemeClr val="accent6">
                    <a:lumMod val="75000"/>
                  </a:schemeClr>
                </a:solidFill>
                <a:latin typeface="+mn-ea"/>
              </a:endParaRPr>
            </a:p>
          </p:txBody>
        </p:sp>
        <p:sp>
          <p:nvSpPr>
            <p:cNvPr id="11" name="Oval 116"/>
            <p:cNvSpPr>
              <a:spLocks noChangeArrowheads="1"/>
            </p:cNvSpPr>
            <p:nvPr/>
          </p:nvSpPr>
          <p:spPr bwMode="auto">
            <a:xfrm rot="2700000">
              <a:off x="6500229" y="2593093"/>
              <a:ext cx="70303" cy="72640"/>
            </a:xfrm>
            <a:prstGeom prst="ellipse">
              <a:avLst/>
            </a:prstGeom>
            <a:solidFill>
              <a:schemeClr val="bg1">
                <a:alpha val="77000"/>
              </a:schemeClr>
            </a:solidFill>
            <a:ln>
              <a:noFill/>
            </a:ln>
          </p:spPr>
          <p:txBody>
            <a:bodyPr/>
            <a:lstStyle/>
            <a:p>
              <a:pPr eaLnBrk="1" hangingPunct="1"/>
              <a:endParaRPr lang="en-US" sz="1200" dirty="0">
                <a:solidFill>
                  <a:schemeClr val="accent6">
                    <a:lumMod val="75000"/>
                  </a:schemeClr>
                </a:solidFill>
                <a:latin typeface="+mn-ea"/>
              </a:endParaRPr>
            </a:p>
          </p:txBody>
        </p:sp>
        <p:sp>
          <p:nvSpPr>
            <p:cNvPr id="12" name="Oval 119"/>
            <p:cNvSpPr>
              <a:spLocks noChangeArrowheads="1"/>
            </p:cNvSpPr>
            <p:nvPr/>
          </p:nvSpPr>
          <p:spPr bwMode="auto">
            <a:xfrm rot="2700000">
              <a:off x="6447912" y="2674106"/>
              <a:ext cx="43239" cy="42313"/>
            </a:xfrm>
            <a:prstGeom prst="ellipse">
              <a:avLst/>
            </a:prstGeom>
            <a:solidFill>
              <a:schemeClr val="bg1">
                <a:alpha val="77000"/>
              </a:schemeClr>
            </a:solidFill>
            <a:ln>
              <a:noFill/>
            </a:ln>
          </p:spPr>
          <p:txBody>
            <a:bodyPr/>
            <a:lstStyle/>
            <a:p>
              <a:pPr eaLnBrk="1" hangingPunct="1"/>
              <a:endParaRPr lang="en-US" sz="1200" dirty="0">
                <a:solidFill>
                  <a:schemeClr val="accent6">
                    <a:lumMod val="75000"/>
                  </a:schemeClr>
                </a:solidFill>
                <a:latin typeface="+mn-ea"/>
              </a:endParaRPr>
            </a:p>
          </p:txBody>
        </p:sp>
        <p:sp>
          <p:nvSpPr>
            <p:cNvPr id="13" name="Rectangle 27"/>
            <p:cNvSpPr/>
            <p:nvPr/>
          </p:nvSpPr>
          <p:spPr>
            <a:xfrm rot="2700000">
              <a:off x="6301683" y="2797997"/>
              <a:ext cx="71523" cy="43830"/>
            </a:xfrm>
            <a:prstGeom prst="rect">
              <a:avLst/>
            </a:prstGeom>
            <a:solidFill>
              <a:srgbClr val="EB6949">
                <a:alpha val="73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solidFill>
                  <a:schemeClr val="accent6">
                    <a:lumMod val="75000"/>
                  </a:schemeClr>
                </a:solidFill>
                <a:latin typeface="+mn-ea"/>
              </a:endParaRPr>
            </a:p>
          </p:txBody>
        </p:sp>
      </p:grpSp>
      <p:grpSp>
        <p:nvGrpSpPr>
          <p:cNvPr id="14" name="组合 13"/>
          <p:cNvGrpSpPr/>
          <p:nvPr/>
        </p:nvGrpSpPr>
        <p:grpSpPr>
          <a:xfrm>
            <a:off x="2909193" y="1406172"/>
            <a:ext cx="958136" cy="958133"/>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chemeClr val="accent6">
                    <a:lumMod val="75000"/>
                  </a:schemeClr>
                </a:solidFill>
                <a:effectLst/>
                <a:uLnTx/>
                <a:uFillTx/>
                <a:latin typeface="+mn-ea"/>
                <a:cs typeface="+mn-cs"/>
              </a:endParaRPr>
            </a:p>
          </p:txBody>
        </p:sp>
        <p:sp>
          <p:nvSpPr>
            <p:cNvPr id="16" name="椭圆 1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chemeClr val="accent6">
                    <a:lumMod val="75000"/>
                  </a:schemeClr>
                </a:solidFill>
                <a:effectLst/>
                <a:uLnTx/>
                <a:uFillTx/>
                <a:latin typeface="+mn-ea"/>
                <a:cs typeface="+mn-cs"/>
              </a:endParaRPr>
            </a:p>
          </p:txBody>
        </p:sp>
      </p:grpSp>
      <p:grpSp>
        <p:nvGrpSpPr>
          <p:cNvPr id="17" name="Group 30"/>
          <p:cNvGrpSpPr/>
          <p:nvPr/>
        </p:nvGrpSpPr>
        <p:grpSpPr>
          <a:xfrm>
            <a:off x="4934129" y="3316498"/>
            <a:ext cx="317357" cy="278329"/>
            <a:chOff x="3175" y="-1587"/>
            <a:chExt cx="490538" cy="430212"/>
          </a:xfrm>
          <a:solidFill>
            <a:schemeClr val="accent1"/>
          </a:solidFill>
        </p:grpSpPr>
        <p:sp>
          <p:nvSpPr>
            <p:cNvPr id="18"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1200">
                <a:solidFill>
                  <a:schemeClr val="accent6">
                    <a:lumMod val="75000"/>
                  </a:schemeClr>
                </a:solidFill>
                <a:latin typeface="+mn-ea"/>
              </a:endParaRPr>
            </a:p>
          </p:txBody>
        </p:sp>
        <p:sp>
          <p:nvSpPr>
            <p:cNvPr id="19"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1200">
                <a:solidFill>
                  <a:schemeClr val="accent6">
                    <a:lumMod val="75000"/>
                  </a:schemeClr>
                </a:solidFill>
                <a:latin typeface="+mn-ea"/>
              </a:endParaRPr>
            </a:p>
          </p:txBody>
        </p:sp>
      </p:grpSp>
      <p:sp>
        <p:nvSpPr>
          <p:cNvPr id="20" name="Freeform 50"/>
          <p:cNvSpPr>
            <a:spLocks noEditPoints="1"/>
          </p:cNvSpPr>
          <p:nvPr/>
        </p:nvSpPr>
        <p:spPr bwMode="auto">
          <a:xfrm>
            <a:off x="1188296" y="2567930"/>
            <a:ext cx="261823" cy="329775"/>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ko-KR" altLang="en-US" sz="1200">
              <a:solidFill>
                <a:schemeClr val="accent6">
                  <a:lumMod val="75000"/>
                </a:schemeClr>
              </a:solidFill>
              <a:latin typeface="+mn-ea"/>
            </a:endParaRPr>
          </a:p>
        </p:txBody>
      </p:sp>
      <p:sp>
        <p:nvSpPr>
          <p:cNvPr id="21" name="Freeform 48"/>
          <p:cNvSpPr>
            <a:spLocks noEditPoints="1"/>
          </p:cNvSpPr>
          <p:nvPr/>
        </p:nvSpPr>
        <p:spPr bwMode="auto">
          <a:xfrm>
            <a:off x="3116355" y="2897705"/>
            <a:ext cx="242125" cy="354280"/>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ko-KR" altLang="en-US" sz="1200">
              <a:solidFill>
                <a:schemeClr val="accent6">
                  <a:lumMod val="75000"/>
                </a:schemeClr>
              </a:solidFill>
              <a:latin typeface="+mn-ea"/>
            </a:endParaRPr>
          </a:p>
        </p:txBody>
      </p:sp>
      <p:grpSp>
        <p:nvGrpSpPr>
          <p:cNvPr id="22" name="Group 18"/>
          <p:cNvGrpSpPr/>
          <p:nvPr/>
        </p:nvGrpSpPr>
        <p:grpSpPr>
          <a:xfrm>
            <a:off x="7887040" y="2855322"/>
            <a:ext cx="312268" cy="312268"/>
            <a:chOff x="6350" y="4763"/>
            <a:chExt cx="492125" cy="492125"/>
          </a:xfrm>
          <a:solidFill>
            <a:schemeClr val="accent1"/>
          </a:solidFill>
        </p:grpSpPr>
        <p:sp>
          <p:nvSpPr>
            <p:cNvPr id="23" name="Freeform 156"/>
            <p:cNvSpPr>
              <a:spLocks noEditPoints="1"/>
            </p:cNvSpPr>
            <p:nvPr/>
          </p:nvSpPr>
          <p:spPr bwMode="auto">
            <a:xfrm>
              <a:off x="6350" y="4763"/>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1200">
                <a:solidFill>
                  <a:schemeClr val="accent6">
                    <a:lumMod val="75000"/>
                  </a:schemeClr>
                </a:solidFill>
                <a:latin typeface="+mn-ea"/>
                <a:cs typeface="Roboto condensed"/>
              </a:endParaRPr>
            </a:p>
          </p:txBody>
        </p:sp>
        <p:sp>
          <p:nvSpPr>
            <p:cNvPr id="24" name="Freeform 157"/>
            <p:cNvSpPr>
              <a:spLocks noEditPoints="1"/>
            </p:cNvSpPr>
            <p:nvPr/>
          </p:nvSpPr>
          <p:spPr bwMode="auto">
            <a:xfrm>
              <a:off x="146050" y="144463"/>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1200">
                <a:solidFill>
                  <a:schemeClr val="accent6">
                    <a:lumMod val="75000"/>
                  </a:schemeClr>
                </a:solidFill>
                <a:latin typeface="+mn-ea"/>
                <a:cs typeface="Roboto condensed"/>
              </a:endParaRPr>
            </a:p>
          </p:txBody>
        </p:sp>
        <p:sp>
          <p:nvSpPr>
            <p:cNvPr id="25" name="Freeform 158"/>
            <p:cNvSpPr>
              <a:spLocks noEditPoints="1"/>
            </p:cNvSpPr>
            <p:nvPr/>
          </p:nvSpPr>
          <p:spPr bwMode="auto">
            <a:xfrm>
              <a:off x="192088" y="190501"/>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1200">
                <a:solidFill>
                  <a:schemeClr val="accent6">
                    <a:lumMod val="75000"/>
                  </a:schemeClr>
                </a:solidFill>
                <a:latin typeface="+mn-ea"/>
                <a:cs typeface="Roboto condensed"/>
              </a:endParaRPr>
            </a:p>
          </p:txBody>
        </p:sp>
      </p:grpSp>
      <p:sp>
        <p:nvSpPr>
          <p:cNvPr id="26" name="TextBox 26"/>
          <p:cNvSpPr txBox="1"/>
          <p:nvPr/>
        </p:nvSpPr>
        <p:spPr>
          <a:xfrm>
            <a:off x="362129" y="2976787"/>
            <a:ext cx="1627962" cy="1509662"/>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b="1" kern="0" dirty="0">
                <a:solidFill>
                  <a:schemeClr val="accent6">
                    <a:lumMod val="75000"/>
                  </a:schemeClr>
                </a:solidFill>
                <a:latin typeface="+mn-ea"/>
              </a:rPr>
              <a:t>研发团队   专业可靠</a:t>
            </a:r>
            <a:endParaRPr lang="en-US" altLang="zh-CN" sz="1200" b="1" kern="0" dirty="0">
              <a:solidFill>
                <a:schemeClr val="accent6">
                  <a:lumMod val="75000"/>
                </a:schemeClr>
              </a:solidFill>
              <a:latin typeface="+mn-ea"/>
            </a:endParaRPr>
          </a:p>
          <a:p>
            <a:pPr marL="0" marR="0" lvl="0" indent="0" defTabSz="914400" eaLnBrk="1" fontAlgn="auto" latinLnBrk="0" hangingPunct="1">
              <a:lnSpc>
                <a:spcPct val="130000"/>
              </a:lnSpc>
              <a:spcBef>
                <a:spcPts val="0"/>
              </a:spcBef>
              <a:spcAft>
                <a:spcPts val="0"/>
              </a:spcAft>
              <a:buClrTx/>
              <a:buSzTx/>
              <a:buFontTx/>
              <a:buNone/>
              <a:tabLst/>
              <a:defRPr/>
            </a:pPr>
            <a:r>
              <a:rPr lang="zh-CN" altLang="en-US" sz="1200" kern="0" dirty="0">
                <a:solidFill>
                  <a:schemeClr val="accent6">
                    <a:lumMod val="75000"/>
                  </a:schemeClr>
                </a:solidFill>
                <a:latin typeface="+mn-ea"/>
              </a:rPr>
              <a:t>北大法宝</a:t>
            </a:r>
            <a:r>
              <a:rPr lang="en-US" altLang="zh-CN" sz="1200" kern="0" dirty="0">
                <a:solidFill>
                  <a:schemeClr val="accent6">
                    <a:lumMod val="75000"/>
                  </a:schemeClr>
                </a:solidFill>
                <a:latin typeface="+mn-ea"/>
              </a:rPr>
              <a:t>30</a:t>
            </a:r>
            <a:r>
              <a:rPr lang="zh-CN" altLang="en-US" sz="1200" kern="0" dirty="0">
                <a:solidFill>
                  <a:schemeClr val="accent6">
                    <a:lumMod val="75000"/>
                  </a:schemeClr>
                </a:solidFill>
                <a:latin typeface="+mn-ea"/>
              </a:rPr>
              <a:t>年产品经验，研发团队拥有法律信息处理，法律工作流程开发的丰富经验。</a:t>
            </a:r>
            <a:endParaRPr kumimoji="0" lang="zh-CN" altLang="en-US" sz="1200" b="0" i="0" u="none" strike="noStrike" kern="0" cap="none" spc="0" normalizeH="0" baseline="0" noProof="0" dirty="0">
              <a:ln>
                <a:noFill/>
              </a:ln>
              <a:solidFill>
                <a:schemeClr val="accent6">
                  <a:lumMod val="75000"/>
                </a:schemeClr>
              </a:solidFill>
              <a:effectLst/>
              <a:uLnTx/>
              <a:uFillTx/>
              <a:latin typeface="+mn-ea"/>
            </a:endParaRPr>
          </a:p>
        </p:txBody>
      </p:sp>
      <p:sp>
        <p:nvSpPr>
          <p:cNvPr id="27" name="TextBox 27"/>
          <p:cNvSpPr txBox="1"/>
          <p:nvPr/>
        </p:nvSpPr>
        <p:spPr>
          <a:xfrm>
            <a:off x="2253397" y="3331456"/>
            <a:ext cx="1915874" cy="1749728"/>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b="1" kern="0" dirty="0">
                <a:solidFill>
                  <a:schemeClr val="accent6">
                    <a:lumMod val="75000"/>
                  </a:schemeClr>
                </a:solidFill>
                <a:latin typeface="+mn-ea"/>
              </a:rPr>
              <a:t>    采编队伍   经验丰富</a:t>
            </a:r>
            <a:endParaRPr lang="en-US" altLang="zh-CN" sz="1200" b="1" kern="0" dirty="0">
              <a:solidFill>
                <a:schemeClr val="accent6">
                  <a:lumMod val="75000"/>
                </a:schemeClr>
              </a:solidFill>
              <a:latin typeface="+mn-ea"/>
            </a:endParaRPr>
          </a:p>
          <a:p>
            <a:pPr marL="0" marR="0" lvl="0" indent="0" defTabSz="914400" eaLnBrk="1" fontAlgn="auto" latinLnBrk="0" hangingPunct="1">
              <a:lnSpc>
                <a:spcPct val="130000"/>
              </a:lnSpc>
              <a:spcBef>
                <a:spcPts val="0"/>
              </a:spcBef>
              <a:spcAft>
                <a:spcPts val="0"/>
              </a:spcAft>
              <a:buClrTx/>
              <a:buSzTx/>
              <a:buFontTx/>
              <a:buNone/>
              <a:tabLst/>
              <a:defRPr/>
            </a:pPr>
            <a:r>
              <a:rPr lang="zh-CN" altLang="en-US" sz="1200" kern="0" dirty="0">
                <a:solidFill>
                  <a:schemeClr val="accent6">
                    <a:lumMod val="75000"/>
                  </a:schemeClr>
                </a:solidFill>
                <a:latin typeface="+mn-ea"/>
              </a:rPr>
              <a:t>采编工作人员皆为法律专业，</a:t>
            </a:r>
            <a:r>
              <a:rPr lang="en-US" altLang="zh-CN" sz="1200" kern="0" dirty="0">
                <a:solidFill>
                  <a:schemeClr val="accent6">
                    <a:lumMod val="75000"/>
                  </a:schemeClr>
                </a:solidFill>
                <a:latin typeface="+mn-ea"/>
              </a:rPr>
              <a:t>80%</a:t>
            </a:r>
            <a:r>
              <a:rPr lang="zh-CN" altLang="en-US" sz="1200" kern="0" dirty="0">
                <a:solidFill>
                  <a:schemeClr val="accent6">
                    <a:lumMod val="75000"/>
                  </a:schemeClr>
                </a:solidFill>
                <a:latin typeface="+mn-ea"/>
              </a:rPr>
              <a:t>的成员具有硕士以上学历，平均采编经验达到</a:t>
            </a:r>
            <a:r>
              <a:rPr lang="en-US" altLang="zh-CN" sz="1200" kern="0" dirty="0">
                <a:solidFill>
                  <a:schemeClr val="accent6">
                    <a:lumMod val="75000"/>
                  </a:schemeClr>
                </a:solidFill>
                <a:latin typeface="+mn-ea"/>
              </a:rPr>
              <a:t>5</a:t>
            </a:r>
            <a:r>
              <a:rPr lang="zh-CN" altLang="en-US" sz="1200" kern="0" dirty="0">
                <a:solidFill>
                  <a:schemeClr val="accent6">
                    <a:lumMod val="75000"/>
                  </a:schemeClr>
                </a:solidFill>
                <a:latin typeface="+mn-ea"/>
              </a:rPr>
              <a:t>年以上，能从法律专业角度对法律信息进行细腻加工。</a:t>
            </a:r>
            <a:endParaRPr kumimoji="0" lang="zh-CN" altLang="en-US" sz="1200" b="0" i="0" u="none" strike="noStrike" kern="0" cap="none" spc="0" normalizeH="0" baseline="0" noProof="0" dirty="0">
              <a:ln>
                <a:noFill/>
              </a:ln>
              <a:solidFill>
                <a:schemeClr val="accent6">
                  <a:lumMod val="75000"/>
                </a:schemeClr>
              </a:solidFill>
              <a:effectLst/>
              <a:uLnTx/>
              <a:uFillTx/>
              <a:latin typeface="+mn-ea"/>
            </a:endParaRPr>
          </a:p>
        </p:txBody>
      </p:sp>
      <p:sp>
        <p:nvSpPr>
          <p:cNvPr id="28" name="TextBox 28"/>
          <p:cNvSpPr txBox="1"/>
          <p:nvPr/>
        </p:nvSpPr>
        <p:spPr>
          <a:xfrm>
            <a:off x="4157013" y="3697498"/>
            <a:ext cx="2833738" cy="1269596"/>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b="1" kern="0" dirty="0">
                <a:solidFill>
                  <a:schemeClr val="accent6">
                    <a:lumMod val="75000"/>
                  </a:schemeClr>
                </a:solidFill>
                <a:latin typeface="+mn-ea"/>
              </a:rPr>
              <a:t>     审控程序   严格执行</a:t>
            </a:r>
            <a:endParaRPr lang="en-US" altLang="zh-CN" sz="1200" b="1" kern="0" dirty="0">
              <a:solidFill>
                <a:schemeClr val="accent6">
                  <a:lumMod val="75000"/>
                </a:schemeClr>
              </a:solidFill>
              <a:latin typeface="+mn-ea"/>
            </a:endParaRPr>
          </a:p>
          <a:p>
            <a:pPr marL="0" marR="0" lvl="0" indent="0" defTabSz="914400" eaLnBrk="1" fontAlgn="auto" latinLnBrk="0" hangingPunct="1">
              <a:lnSpc>
                <a:spcPct val="130000"/>
              </a:lnSpc>
              <a:spcBef>
                <a:spcPts val="0"/>
              </a:spcBef>
              <a:spcAft>
                <a:spcPts val="0"/>
              </a:spcAft>
              <a:buClrTx/>
              <a:buSzTx/>
              <a:buFontTx/>
              <a:buNone/>
              <a:tabLst/>
              <a:defRPr/>
            </a:pPr>
            <a:r>
              <a:rPr lang="zh-CN" altLang="en-US" sz="1200" kern="0" dirty="0">
                <a:solidFill>
                  <a:schemeClr val="accent6">
                    <a:lumMod val="75000"/>
                  </a:schemeClr>
                </a:solidFill>
                <a:latin typeface="+mn-ea"/>
              </a:rPr>
              <a:t>北大法宝有严格的校对程序保证了法律的严肃性和文本可靠性，所有数据都要通过收录编辑、机器校对、人工校对三重核查，文本错误率控制在万分之二。</a:t>
            </a:r>
            <a:endParaRPr kumimoji="0" lang="zh-CN" altLang="en-US" sz="1200" b="0" i="0" u="none" strike="noStrike" kern="0" cap="none" spc="0" normalizeH="0" baseline="0" noProof="0" dirty="0">
              <a:ln>
                <a:noFill/>
              </a:ln>
              <a:solidFill>
                <a:schemeClr val="accent6">
                  <a:lumMod val="75000"/>
                </a:schemeClr>
              </a:solidFill>
              <a:effectLst/>
              <a:uLnTx/>
              <a:uFillTx/>
              <a:latin typeface="+mn-ea"/>
            </a:endParaRPr>
          </a:p>
        </p:txBody>
      </p:sp>
      <p:sp>
        <p:nvSpPr>
          <p:cNvPr id="29" name="TextBox 29"/>
          <p:cNvSpPr txBox="1"/>
          <p:nvPr/>
        </p:nvSpPr>
        <p:spPr>
          <a:xfrm>
            <a:off x="7146579" y="3312706"/>
            <a:ext cx="1915874" cy="1749728"/>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kern="0" dirty="0">
                <a:solidFill>
                  <a:schemeClr val="accent6">
                    <a:lumMod val="75000"/>
                  </a:schemeClr>
                </a:solidFill>
                <a:latin typeface="+mn-ea"/>
              </a:rPr>
              <a:t>北大法宝通过</a:t>
            </a:r>
            <a:r>
              <a:rPr lang="en-US" altLang="zh-CN" sz="1200" kern="0" dirty="0">
                <a:solidFill>
                  <a:schemeClr val="accent6">
                    <a:lumMod val="75000"/>
                  </a:schemeClr>
                </a:solidFill>
                <a:latin typeface="+mn-ea"/>
              </a:rPr>
              <a:t>ISO9000</a:t>
            </a:r>
            <a:r>
              <a:rPr lang="zh-CN" altLang="en-US" sz="1200" kern="0" dirty="0">
                <a:solidFill>
                  <a:schemeClr val="accent6">
                    <a:lumMod val="75000"/>
                  </a:schemeClr>
                </a:solidFill>
                <a:latin typeface="+mn-ea"/>
              </a:rPr>
              <a:t>质量管理体系认证，产品从需求调研、数据整理、产品开发到验收交付、售后服务等按过程严格按照质量管理标准执行，确保每一环节严格无误。</a:t>
            </a:r>
            <a:endParaRPr kumimoji="0" lang="zh-CN" altLang="en-US" sz="1200" b="0" i="0" u="none" strike="noStrike" kern="0" cap="none" spc="0" normalizeH="0" baseline="0" noProof="0" dirty="0">
              <a:ln>
                <a:noFill/>
              </a:ln>
              <a:solidFill>
                <a:schemeClr val="accent6">
                  <a:lumMod val="75000"/>
                </a:schemeClr>
              </a:solidFill>
              <a:effectLst/>
              <a:uLnTx/>
              <a:uFillTx/>
              <a:latin typeface="+mn-ea"/>
            </a:endParaRPr>
          </a:p>
        </p:txBody>
      </p:sp>
      <p:grpSp>
        <p:nvGrpSpPr>
          <p:cNvPr id="30" name="组合 29"/>
          <p:cNvGrpSpPr/>
          <p:nvPr/>
        </p:nvGrpSpPr>
        <p:grpSpPr>
          <a:xfrm>
            <a:off x="4810593" y="2322850"/>
            <a:ext cx="809336" cy="809336"/>
            <a:chOff x="4677858" y="2649672"/>
            <a:chExt cx="809336" cy="809336"/>
          </a:xfrm>
          <a:solidFill>
            <a:schemeClr val="accent1"/>
          </a:solidFill>
        </p:grpSpPr>
        <p:sp>
          <p:nvSpPr>
            <p:cNvPr id="31" name="椭圆 30"/>
            <p:cNvSpPr/>
            <p:nvPr/>
          </p:nvSpPr>
          <p:spPr>
            <a:xfrm>
              <a:off x="4677858" y="2649672"/>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chemeClr val="accent6">
                    <a:lumMod val="75000"/>
                  </a:schemeClr>
                </a:solidFill>
                <a:effectLst/>
                <a:uLnTx/>
                <a:uFillTx/>
                <a:latin typeface="+mn-ea"/>
                <a:cs typeface="+mn-cs"/>
              </a:endParaRPr>
            </a:p>
          </p:txBody>
        </p:sp>
        <p:sp>
          <p:nvSpPr>
            <p:cNvPr id="32" name="椭圆 31"/>
            <p:cNvSpPr/>
            <p:nvPr/>
          </p:nvSpPr>
          <p:spPr>
            <a:xfrm>
              <a:off x="4719132" y="2696247"/>
              <a:ext cx="726788" cy="726784"/>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6">
                    <a:lumMod val="75000"/>
                  </a:schemeClr>
                </a:solidFill>
                <a:latin typeface="+mn-ea"/>
              </a:endParaRPr>
            </a:p>
          </p:txBody>
        </p:sp>
      </p:grpSp>
      <p:grpSp>
        <p:nvGrpSpPr>
          <p:cNvPr id="33" name="组合 32"/>
          <p:cNvGrpSpPr/>
          <p:nvPr/>
        </p:nvGrpSpPr>
        <p:grpSpPr>
          <a:xfrm>
            <a:off x="771993" y="1436386"/>
            <a:ext cx="809336" cy="809336"/>
            <a:chOff x="4677858" y="2649672"/>
            <a:chExt cx="809336" cy="809336"/>
          </a:xfrm>
          <a:solidFill>
            <a:schemeClr val="accent1"/>
          </a:solidFill>
        </p:grpSpPr>
        <p:sp>
          <p:nvSpPr>
            <p:cNvPr id="34" name="椭圆 33"/>
            <p:cNvSpPr/>
            <p:nvPr/>
          </p:nvSpPr>
          <p:spPr>
            <a:xfrm>
              <a:off x="4677858" y="2649672"/>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chemeClr val="accent6">
                    <a:lumMod val="75000"/>
                  </a:schemeClr>
                </a:solidFill>
                <a:effectLst/>
                <a:uLnTx/>
                <a:uFillTx/>
                <a:latin typeface="+mn-ea"/>
                <a:cs typeface="+mn-cs"/>
              </a:endParaRPr>
            </a:p>
          </p:txBody>
        </p:sp>
        <p:sp>
          <p:nvSpPr>
            <p:cNvPr id="35" name="椭圆 34"/>
            <p:cNvSpPr/>
            <p:nvPr/>
          </p:nvSpPr>
          <p:spPr>
            <a:xfrm>
              <a:off x="4719132" y="2696247"/>
              <a:ext cx="726788" cy="726784"/>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6">
                    <a:lumMod val="75000"/>
                  </a:schemeClr>
                </a:solidFill>
                <a:latin typeface="+mn-ea"/>
              </a:endParaRPr>
            </a:p>
          </p:txBody>
        </p:sp>
      </p:grpSp>
      <p:pic>
        <p:nvPicPr>
          <p:cNvPr id="36" name="Picture 2" descr="C:\Users\Administrator\Desktop\微立体创业计划\001.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6762929" y="874122"/>
            <a:ext cx="1789484" cy="17894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7" name="Picture 3" descr="C:\Users\Administrator\Desktop\微立体创业计划\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4806" y="631214"/>
            <a:ext cx="2028983" cy="202898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8" name="矩形 37"/>
          <p:cNvSpPr/>
          <p:nvPr/>
        </p:nvSpPr>
        <p:spPr>
          <a:xfrm>
            <a:off x="7369031" y="1411221"/>
            <a:ext cx="1268716" cy="290859"/>
          </a:xfrm>
          <a:prstGeom prst="rect">
            <a:avLst/>
          </a:prstGeom>
        </p:spPr>
        <p:txBody>
          <a:bodyPr wrap="square" lIns="68589" tIns="34295" rIns="68589" bIns="34295">
            <a:spAutoFit/>
          </a:bodyPr>
          <a:lstStyle/>
          <a:p>
            <a:pPr>
              <a:lnSpc>
                <a:spcPct val="120000"/>
              </a:lnSpc>
            </a:pPr>
            <a:r>
              <a:rPr lang="zh-CN" altLang="en-US" sz="1200" dirty="0">
                <a:solidFill>
                  <a:schemeClr val="accent6">
                    <a:lumMod val="75000"/>
                  </a:schemeClr>
                </a:solidFill>
                <a:latin typeface="+mn-ea"/>
              </a:rPr>
              <a:t>“质量” 保证</a:t>
            </a:r>
            <a:endParaRPr lang="zh-CN" altLang="en-US" sz="1200" b="0" dirty="0">
              <a:solidFill>
                <a:schemeClr val="accent6">
                  <a:lumMod val="75000"/>
                </a:schemeClr>
              </a:solidFill>
              <a:latin typeface="+mn-ea"/>
            </a:endParaRPr>
          </a:p>
        </p:txBody>
      </p:sp>
      <p:sp>
        <p:nvSpPr>
          <p:cNvPr id="39" name="TextBox 39"/>
          <p:cNvSpPr txBox="1"/>
          <p:nvPr/>
        </p:nvSpPr>
        <p:spPr>
          <a:xfrm>
            <a:off x="1786914" y="5591099"/>
            <a:ext cx="585076" cy="246373"/>
          </a:xfrm>
          <a:prstGeom prst="rect">
            <a:avLst/>
          </a:prstGeom>
          <a:noFill/>
        </p:spPr>
        <p:txBody>
          <a:bodyPr wrap="none" lIns="61109" tIns="30555" rIns="61109" bIns="30555" rtlCol="0">
            <a:spAutoFit/>
          </a:bodyPr>
          <a:lstStyle/>
          <a:p>
            <a:r>
              <a:rPr lang="zh-CN" altLang="en-US" sz="1200" dirty="0">
                <a:solidFill>
                  <a:schemeClr val="accent6">
                    <a:lumMod val="75000"/>
                  </a:schemeClr>
                </a:solidFill>
                <a:latin typeface="+mn-ea"/>
              </a:rPr>
              <a:t>延迟符</a:t>
            </a:r>
          </a:p>
        </p:txBody>
      </p:sp>
      <p:sp>
        <p:nvSpPr>
          <p:cNvPr id="40" name="标题 1"/>
          <p:cNvSpPr txBox="1">
            <a:spLocks/>
          </p:cNvSpPr>
          <p:nvPr/>
        </p:nvSpPr>
        <p:spPr>
          <a:xfrm>
            <a:off x="1440324" y="356504"/>
            <a:ext cx="2190347"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chemeClr val="accent6">
                    <a:lumMod val="75000"/>
                  </a:schemeClr>
                </a:solidFill>
                <a:effectLst/>
                <a:uLnTx/>
                <a:uFillTx/>
                <a:latin typeface="+mn-ea"/>
                <a:cs typeface="+mn-cs"/>
              </a:rPr>
              <a:t>北大法宝优势概述</a:t>
            </a:r>
          </a:p>
        </p:txBody>
      </p:sp>
      <p:sp>
        <p:nvSpPr>
          <p:cNvPr id="41" name="文本框 40"/>
          <p:cNvSpPr txBox="1"/>
          <p:nvPr/>
        </p:nvSpPr>
        <p:spPr>
          <a:xfrm>
            <a:off x="919531" y="1673147"/>
            <a:ext cx="1281291" cy="295145"/>
          </a:xfrm>
          <a:prstGeom prst="rect">
            <a:avLst/>
          </a:prstGeom>
          <a:noFill/>
        </p:spPr>
        <p:txBody>
          <a:bodyPr wrap="square" rtlCol="0">
            <a:spAutoFit/>
          </a:bodyPr>
          <a:lstStyle/>
          <a:p>
            <a:pPr>
              <a:lnSpc>
                <a:spcPct val="120000"/>
              </a:lnSpc>
            </a:pPr>
            <a:r>
              <a:rPr lang="zh-CN" altLang="en-US" sz="1200" dirty="0">
                <a:solidFill>
                  <a:schemeClr val="accent6">
                    <a:lumMod val="75000"/>
                  </a:schemeClr>
                </a:solidFill>
                <a:latin typeface="+mn-ea"/>
              </a:rPr>
              <a:t>团队</a:t>
            </a:r>
          </a:p>
        </p:txBody>
      </p:sp>
      <p:sp>
        <p:nvSpPr>
          <p:cNvPr id="42" name="文本框 41"/>
          <p:cNvSpPr txBox="1"/>
          <p:nvPr/>
        </p:nvSpPr>
        <p:spPr>
          <a:xfrm>
            <a:off x="3152160" y="1723998"/>
            <a:ext cx="1281291" cy="295145"/>
          </a:xfrm>
          <a:prstGeom prst="rect">
            <a:avLst/>
          </a:prstGeom>
          <a:noFill/>
        </p:spPr>
        <p:txBody>
          <a:bodyPr wrap="square" rtlCol="0">
            <a:spAutoFit/>
          </a:bodyPr>
          <a:lstStyle/>
          <a:p>
            <a:pPr>
              <a:lnSpc>
                <a:spcPct val="120000"/>
              </a:lnSpc>
            </a:pPr>
            <a:r>
              <a:rPr lang="zh-CN" altLang="en-US" sz="1200" dirty="0" smtClean="0">
                <a:solidFill>
                  <a:schemeClr val="accent6">
                    <a:lumMod val="75000"/>
                  </a:schemeClr>
                </a:solidFill>
                <a:latin typeface="+mn-ea"/>
              </a:rPr>
              <a:t>经验</a:t>
            </a:r>
            <a:endParaRPr lang="zh-CN" altLang="en-US" sz="1200" dirty="0">
              <a:solidFill>
                <a:schemeClr val="accent6">
                  <a:lumMod val="75000"/>
                </a:schemeClr>
              </a:solidFill>
              <a:latin typeface="+mn-ea"/>
            </a:endParaRPr>
          </a:p>
        </p:txBody>
      </p:sp>
      <p:sp>
        <p:nvSpPr>
          <p:cNvPr id="43" name="文本框 42"/>
          <p:cNvSpPr txBox="1"/>
          <p:nvPr/>
        </p:nvSpPr>
        <p:spPr>
          <a:xfrm>
            <a:off x="4983500" y="2561891"/>
            <a:ext cx="1107664" cy="295145"/>
          </a:xfrm>
          <a:prstGeom prst="rect">
            <a:avLst/>
          </a:prstGeom>
          <a:noFill/>
        </p:spPr>
        <p:txBody>
          <a:bodyPr wrap="square" rtlCol="0">
            <a:spAutoFit/>
          </a:bodyPr>
          <a:lstStyle/>
          <a:p>
            <a:pPr>
              <a:lnSpc>
                <a:spcPct val="120000"/>
              </a:lnSpc>
            </a:pPr>
            <a:r>
              <a:rPr lang="zh-CN" altLang="en-US" sz="1200" dirty="0" smtClean="0">
                <a:solidFill>
                  <a:schemeClr val="accent6">
                    <a:lumMod val="75000"/>
                  </a:schemeClr>
                </a:solidFill>
                <a:latin typeface="+mn-ea"/>
              </a:rPr>
              <a:t>程序</a:t>
            </a:r>
            <a:endParaRPr lang="zh-CN" altLang="en-US" sz="1200" dirty="0">
              <a:solidFill>
                <a:schemeClr val="accent6">
                  <a:lumMod val="75000"/>
                </a:schemeClr>
              </a:solidFill>
              <a:latin typeface="+mn-ea"/>
            </a:endParaRPr>
          </a:p>
        </p:txBody>
      </p:sp>
    </p:spTree>
    <p:extLst>
      <p:ext uri="{BB962C8B-B14F-4D97-AF65-F5344CB8AC3E}">
        <p14:creationId xmlns:p14="http://schemas.microsoft.com/office/powerpoint/2010/main" val="256574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085" y="-512202"/>
            <a:ext cx="9254170" cy="616790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0" y="1347614"/>
            <a:ext cx="9144000" cy="2592288"/>
          </a:xfrm>
          <a:prstGeom prst="rect">
            <a:avLst/>
          </a:prstGeom>
          <a:solidFill>
            <a:schemeClr val="accent3">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11"/>
          <p:cNvSpPr txBox="1"/>
          <p:nvPr/>
        </p:nvSpPr>
        <p:spPr>
          <a:xfrm>
            <a:off x="3851922" y="2137474"/>
            <a:ext cx="3570208" cy="1077218"/>
          </a:xfrm>
          <a:prstGeom prst="rect">
            <a:avLst/>
          </a:prstGeom>
          <a:noFill/>
        </p:spPr>
        <p:txBody>
          <a:bodyPr wrap="none" rtlCol="0">
            <a:spAutoFit/>
          </a:bodyPr>
          <a:lstStyle/>
          <a:p>
            <a:pPr marL="0" lvl="1"/>
            <a:r>
              <a:rPr lang="zh-CN" altLang="en-US" sz="1400" b="1" dirty="0">
                <a:solidFill>
                  <a:schemeClr val="bg1"/>
                </a:solidFill>
                <a:latin typeface="微软雅黑" pitchFamily="34" charset="-122"/>
                <a:ea typeface="微软雅黑" pitchFamily="34" charset="-122"/>
              </a:rPr>
              <a:t> </a:t>
            </a:r>
            <a:r>
              <a:rPr lang="zh-CN" altLang="en-US" sz="2800" b="1" dirty="0">
                <a:solidFill>
                  <a:schemeClr val="bg1"/>
                </a:solidFill>
                <a:latin typeface="微软雅黑" pitchFamily="34" charset="-122"/>
                <a:ea typeface="微软雅黑" pitchFamily="34" charset="-122"/>
              </a:rPr>
              <a:t>第四部分</a:t>
            </a:r>
            <a:endParaRPr lang="en-US" altLang="zh-CN" sz="2800" b="1" dirty="0">
              <a:solidFill>
                <a:schemeClr val="bg1"/>
              </a:solidFill>
              <a:latin typeface="微软雅黑" pitchFamily="34" charset="-122"/>
              <a:ea typeface="微软雅黑" pitchFamily="34" charset="-122"/>
            </a:endParaRPr>
          </a:p>
          <a:p>
            <a:pPr marL="0" lvl="1" algn="ctr"/>
            <a:r>
              <a:rPr lang="en-US" altLang="zh-CN" sz="3600" b="1" dirty="0">
                <a:solidFill>
                  <a:schemeClr val="bg1"/>
                </a:solidFill>
                <a:latin typeface="微软雅黑" pitchFamily="34" charset="-122"/>
                <a:ea typeface="微软雅黑" pitchFamily="34" charset="-122"/>
              </a:rPr>
              <a:t>V6</a:t>
            </a:r>
            <a:r>
              <a:rPr lang="zh-CN" altLang="en-US" sz="3600" b="1" dirty="0">
                <a:solidFill>
                  <a:schemeClr val="bg1"/>
                </a:solidFill>
                <a:latin typeface="微软雅黑" pitchFamily="34" charset="-122"/>
                <a:ea typeface="微软雅黑" pitchFamily="34" charset="-122"/>
              </a:rPr>
              <a:t>特色功能展示</a:t>
            </a:r>
            <a:endParaRPr lang="en-US" altLang="zh-CN" sz="3600" b="1" dirty="0">
              <a:solidFill>
                <a:schemeClr val="bg1"/>
              </a:solidFill>
              <a:latin typeface="微软雅黑" pitchFamily="34" charset="-122"/>
              <a:ea typeface="微软雅黑" pitchFamily="34" charset="-122"/>
            </a:endParaRPr>
          </a:p>
        </p:txBody>
      </p:sp>
      <p:cxnSp>
        <p:nvCxnSpPr>
          <p:cNvPr id="5" name="直接连接符 4"/>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itchFamily="34" charset="-122"/>
                <a:ea typeface="微软雅黑" pitchFamily="34" charset="-122"/>
              </a:rPr>
              <a:t>PART 04</a:t>
            </a:r>
            <a:endParaRPr lang="zh-CN" altLang="en-US" sz="1600" dirty="0">
              <a:solidFill>
                <a:schemeClr val="bg1"/>
              </a:solidFill>
              <a:latin typeface="微软雅黑" pitchFamily="34" charset="-122"/>
              <a:ea typeface="微软雅黑" pitchFamily="34" charset="-122"/>
            </a:endParaRPr>
          </a:p>
        </p:txBody>
      </p:sp>
      <p:grpSp>
        <p:nvGrpSpPr>
          <p:cNvPr id="7" name="组合 6"/>
          <p:cNvGrpSpPr/>
          <p:nvPr/>
        </p:nvGrpSpPr>
        <p:grpSpPr>
          <a:xfrm>
            <a:off x="2123728" y="1707656"/>
            <a:ext cx="1197175" cy="1197175"/>
            <a:chOff x="1068965" y="491752"/>
            <a:chExt cx="1197175" cy="1197175"/>
          </a:xfrm>
        </p:grpSpPr>
        <p:grpSp>
          <p:nvGrpSpPr>
            <p:cNvPr id="8" name="组合 7"/>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KSO_Shape"/>
            <p:cNvSpPr>
              <a:spLocks/>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accent3"/>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grpSp>
        <p:nvGrpSpPr>
          <p:cNvPr id="12" name="组合 11"/>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 name="椭圆 1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5" name="组合 14"/>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8" name="组合 17"/>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 name="椭圆 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1" name="组合 20"/>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3" name="椭圆 2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4" name="组合 23"/>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6" name="椭圆 2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7" name="组合 26"/>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9" name="椭圆 2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0" name="组合 29"/>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2" name="椭圆 3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3" name="组合 32"/>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5" name="椭圆 3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6" name="组合 35"/>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8" name="椭圆 3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9" name="组合 38"/>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1" name="椭圆 40"/>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2" name="组合 41"/>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4" name="椭圆 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5" name="组合 44"/>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7" name="椭圆 4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8" name="组合 47"/>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49" name="同心圆 4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0" name="椭圆 4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51" name="TextBox 7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808763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172571" y="4387258"/>
            <a:ext cx="1971429" cy="647619"/>
          </a:xfrm>
          <a:prstGeom prst="rect">
            <a:avLst/>
          </a:prstGeom>
        </p:spPr>
      </p:pic>
      <p:sp>
        <p:nvSpPr>
          <p:cNvPr id="4" name="文本框 3"/>
          <p:cNvSpPr txBox="1"/>
          <p:nvPr/>
        </p:nvSpPr>
        <p:spPr>
          <a:xfrm>
            <a:off x="893379" y="504497"/>
            <a:ext cx="5678871" cy="461665"/>
          </a:xfrm>
          <a:prstGeom prst="rect">
            <a:avLst/>
          </a:prstGeom>
          <a:noFill/>
        </p:spPr>
        <p:txBody>
          <a:bodyPr wrap="square" rtlCol="0">
            <a:spAutoFit/>
          </a:bodyPr>
          <a:lstStyle/>
          <a:p>
            <a:r>
              <a:rPr lang="zh-CN" altLang="en-US" sz="2400" dirty="0">
                <a:solidFill>
                  <a:schemeClr val="accent6">
                    <a:lumMod val="75000"/>
                  </a:schemeClr>
                </a:solidFill>
              </a:rPr>
              <a:t>北大法宝</a:t>
            </a:r>
            <a:r>
              <a:rPr lang="en-US" altLang="zh-CN" sz="2400" dirty="0">
                <a:solidFill>
                  <a:schemeClr val="accent6">
                    <a:lumMod val="75000"/>
                  </a:schemeClr>
                </a:solidFill>
              </a:rPr>
              <a:t>V6</a:t>
            </a:r>
            <a:r>
              <a:rPr lang="zh-CN" altLang="en-US" sz="2400" dirty="0">
                <a:solidFill>
                  <a:schemeClr val="accent6">
                    <a:lumMod val="75000"/>
                  </a:schemeClr>
                </a:solidFill>
              </a:rPr>
              <a:t>特色功能展示大纲：</a:t>
            </a:r>
          </a:p>
        </p:txBody>
      </p:sp>
      <p:sp>
        <p:nvSpPr>
          <p:cNvPr id="5" name="文本框 4"/>
          <p:cNvSpPr txBox="1"/>
          <p:nvPr/>
        </p:nvSpPr>
        <p:spPr>
          <a:xfrm>
            <a:off x="283006" y="1151703"/>
            <a:ext cx="6138041" cy="4247317"/>
          </a:xfrm>
          <a:prstGeom prst="rect">
            <a:avLst/>
          </a:prstGeom>
          <a:noFill/>
        </p:spPr>
        <p:txBody>
          <a:bodyPr wrap="square" rtlCol="0">
            <a:spAutoFit/>
          </a:bodyPr>
          <a:lstStyle/>
          <a:p>
            <a:r>
              <a:rPr lang="en-US" altLang="zh-CN" dirty="0">
                <a:solidFill>
                  <a:schemeClr val="accent6">
                    <a:lumMod val="75000"/>
                  </a:schemeClr>
                </a:solidFill>
                <a:latin typeface="+mn-ea"/>
              </a:rPr>
              <a:t>1.</a:t>
            </a:r>
            <a:r>
              <a:rPr lang="zh-CN" altLang="en-US" dirty="0">
                <a:solidFill>
                  <a:schemeClr val="accent6">
                    <a:lumMod val="75000"/>
                  </a:schemeClr>
                </a:solidFill>
                <a:latin typeface="+mn-ea"/>
              </a:rPr>
              <a:t>全库检索</a:t>
            </a:r>
            <a:endParaRPr lang="en-US" altLang="zh-CN" dirty="0">
              <a:solidFill>
                <a:schemeClr val="accent6">
                  <a:lumMod val="75000"/>
                </a:schemeClr>
              </a:solidFill>
              <a:latin typeface="+mn-ea"/>
            </a:endParaRPr>
          </a:p>
          <a:p>
            <a:r>
              <a:rPr lang="en-US" altLang="zh-CN" dirty="0">
                <a:solidFill>
                  <a:schemeClr val="accent6">
                    <a:lumMod val="75000"/>
                  </a:schemeClr>
                </a:solidFill>
                <a:latin typeface="+mn-ea"/>
              </a:rPr>
              <a:t>2.</a:t>
            </a:r>
            <a:r>
              <a:rPr lang="zh-CN" altLang="en-US" dirty="0">
                <a:solidFill>
                  <a:schemeClr val="accent6">
                    <a:lumMod val="75000"/>
                  </a:schemeClr>
                </a:solidFill>
                <a:latin typeface="+mn-ea"/>
              </a:rPr>
              <a:t>高级检索</a:t>
            </a:r>
            <a:endParaRPr lang="en-US" altLang="zh-CN" dirty="0">
              <a:solidFill>
                <a:schemeClr val="accent6">
                  <a:lumMod val="75000"/>
                </a:schemeClr>
              </a:solidFill>
              <a:latin typeface="+mn-ea"/>
            </a:endParaRPr>
          </a:p>
          <a:p>
            <a:r>
              <a:rPr lang="en-US" altLang="zh-CN" dirty="0">
                <a:solidFill>
                  <a:schemeClr val="accent6">
                    <a:lumMod val="75000"/>
                  </a:schemeClr>
                </a:solidFill>
                <a:latin typeface="+mn-ea"/>
              </a:rPr>
              <a:t>3.</a:t>
            </a:r>
            <a:r>
              <a:rPr lang="zh-CN" altLang="en-US" dirty="0">
                <a:solidFill>
                  <a:schemeClr val="accent6">
                    <a:lumMod val="75000"/>
                  </a:schemeClr>
                </a:solidFill>
                <a:latin typeface="+mn-ea"/>
              </a:rPr>
              <a:t>检索条件</a:t>
            </a:r>
            <a:endParaRPr lang="en-US" altLang="zh-CN" dirty="0">
              <a:solidFill>
                <a:schemeClr val="accent6">
                  <a:lumMod val="75000"/>
                </a:schemeClr>
              </a:solidFill>
              <a:latin typeface="+mn-ea"/>
            </a:endParaRPr>
          </a:p>
          <a:p>
            <a:r>
              <a:rPr lang="en-US" altLang="zh-CN" dirty="0">
                <a:solidFill>
                  <a:schemeClr val="accent6">
                    <a:lumMod val="75000"/>
                  </a:schemeClr>
                </a:solidFill>
                <a:latin typeface="+mn-ea"/>
              </a:rPr>
              <a:t>4.</a:t>
            </a:r>
            <a:r>
              <a:rPr lang="zh-CN" altLang="en-US" dirty="0">
                <a:solidFill>
                  <a:schemeClr val="accent6">
                    <a:lumMod val="75000"/>
                  </a:schemeClr>
                </a:solidFill>
                <a:latin typeface="+mn-ea"/>
              </a:rPr>
              <a:t>文本下载</a:t>
            </a:r>
            <a:endParaRPr lang="en-US" altLang="zh-CN" dirty="0">
              <a:solidFill>
                <a:schemeClr val="accent6">
                  <a:lumMod val="75000"/>
                </a:schemeClr>
              </a:solidFill>
              <a:latin typeface="+mn-ea"/>
            </a:endParaRPr>
          </a:p>
          <a:p>
            <a:r>
              <a:rPr lang="en-US" altLang="zh-CN" dirty="0">
                <a:solidFill>
                  <a:schemeClr val="accent6">
                    <a:lumMod val="75000"/>
                  </a:schemeClr>
                </a:solidFill>
                <a:latin typeface="+mn-ea"/>
              </a:rPr>
              <a:t>5.</a:t>
            </a:r>
            <a:r>
              <a:rPr lang="zh-CN" altLang="en-US" dirty="0">
                <a:solidFill>
                  <a:schemeClr val="accent6">
                    <a:lumMod val="75000"/>
                  </a:schemeClr>
                </a:solidFill>
                <a:latin typeface="+mn-ea"/>
              </a:rPr>
              <a:t>词间间隔</a:t>
            </a:r>
            <a:endParaRPr lang="en-US" altLang="zh-CN" dirty="0">
              <a:solidFill>
                <a:schemeClr val="accent6">
                  <a:lumMod val="75000"/>
                </a:schemeClr>
              </a:solidFill>
              <a:latin typeface="+mn-ea"/>
            </a:endParaRPr>
          </a:p>
          <a:p>
            <a:r>
              <a:rPr lang="en-US" altLang="zh-CN" dirty="0">
                <a:solidFill>
                  <a:schemeClr val="accent6">
                    <a:lumMod val="75000"/>
                  </a:schemeClr>
                </a:solidFill>
                <a:latin typeface="+mn-ea"/>
              </a:rPr>
              <a:t>6.</a:t>
            </a:r>
            <a:r>
              <a:rPr lang="zh-CN" altLang="en-US" dirty="0">
                <a:solidFill>
                  <a:schemeClr val="accent6">
                    <a:lumMod val="75000"/>
                  </a:schemeClr>
                </a:solidFill>
                <a:latin typeface="+mn-ea"/>
              </a:rPr>
              <a:t>页面内左侧聚类分组</a:t>
            </a:r>
            <a:endParaRPr lang="en-US" altLang="zh-CN" dirty="0">
              <a:solidFill>
                <a:schemeClr val="accent6">
                  <a:lumMod val="75000"/>
                </a:schemeClr>
              </a:solidFill>
              <a:latin typeface="+mn-ea"/>
            </a:endParaRPr>
          </a:p>
          <a:p>
            <a:r>
              <a:rPr lang="en-US" altLang="zh-CN" dirty="0">
                <a:solidFill>
                  <a:schemeClr val="accent6">
                    <a:lumMod val="75000"/>
                  </a:schemeClr>
                </a:solidFill>
                <a:latin typeface="+mn-ea"/>
              </a:rPr>
              <a:t>7.</a:t>
            </a:r>
            <a:r>
              <a:rPr lang="zh-CN" altLang="en-US" dirty="0">
                <a:solidFill>
                  <a:schemeClr val="accent6">
                    <a:lumMod val="75000"/>
                  </a:schemeClr>
                </a:solidFill>
                <a:latin typeface="+mn-ea"/>
              </a:rPr>
              <a:t>全文页面左侧显示目录导航</a:t>
            </a:r>
            <a:endParaRPr lang="en-US" altLang="zh-CN" dirty="0">
              <a:solidFill>
                <a:schemeClr val="accent6">
                  <a:lumMod val="75000"/>
                </a:schemeClr>
              </a:solidFill>
              <a:latin typeface="+mn-ea"/>
            </a:endParaRPr>
          </a:p>
          <a:p>
            <a:r>
              <a:rPr lang="en-US" altLang="zh-CN" dirty="0">
                <a:solidFill>
                  <a:schemeClr val="accent6">
                    <a:lumMod val="75000"/>
                  </a:schemeClr>
                </a:solidFill>
                <a:latin typeface="+mn-ea"/>
              </a:rPr>
              <a:t>8.</a:t>
            </a:r>
            <a:r>
              <a:rPr lang="zh-CN" altLang="en-US" dirty="0">
                <a:solidFill>
                  <a:schemeClr val="accent6">
                    <a:lumMod val="75000"/>
                  </a:schemeClr>
                </a:solidFill>
                <a:latin typeface="+mn-ea"/>
              </a:rPr>
              <a:t>案例大数据分析</a:t>
            </a:r>
            <a:endParaRPr lang="en-US" altLang="zh-CN" dirty="0">
              <a:solidFill>
                <a:schemeClr val="accent6">
                  <a:lumMod val="75000"/>
                </a:schemeClr>
              </a:solidFill>
              <a:latin typeface="+mn-ea"/>
            </a:endParaRPr>
          </a:p>
          <a:p>
            <a:r>
              <a:rPr lang="en-US" altLang="zh-CN" dirty="0">
                <a:solidFill>
                  <a:schemeClr val="accent6">
                    <a:lumMod val="75000"/>
                  </a:schemeClr>
                </a:solidFill>
                <a:latin typeface="+mn-ea"/>
              </a:rPr>
              <a:t>9.</a:t>
            </a:r>
            <a:r>
              <a:rPr lang="zh-CN" altLang="en-US" dirty="0">
                <a:solidFill>
                  <a:schemeClr val="accent6">
                    <a:lumMod val="75000"/>
                  </a:schemeClr>
                </a:solidFill>
                <a:latin typeface="+mn-ea"/>
              </a:rPr>
              <a:t>裁判规则</a:t>
            </a:r>
            <a:endParaRPr lang="en-US" altLang="zh-CN" dirty="0">
              <a:solidFill>
                <a:schemeClr val="accent6">
                  <a:lumMod val="75000"/>
                </a:schemeClr>
              </a:solidFill>
              <a:latin typeface="+mn-ea"/>
            </a:endParaRPr>
          </a:p>
          <a:p>
            <a:r>
              <a:rPr lang="en-US" altLang="zh-CN" dirty="0">
                <a:solidFill>
                  <a:schemeClr val="accent6">
                    <a:lumMod val="75000"/>
                  </a:schemeClr>
                </a:solidFill>
                <a:latin typeface="+mn-ea"/>
              </a:rPr>
              <a:t>10.</a:t>
            </a:r>
            <a:r>
              <a:rPr lang="zh-CN" altLang="en-US" dirty="0">
                <a:solidFill>
                  <a:schemeClr val="accent6">
                    <a:lumMod val="75000"/>
                  </a:schemeClr>
                </a:solidFill>
                <a:latin typeface="+mn-ea"/>
              </a:rPr>
              <a:t>历史沿革（整理、对照、编注版）</a:t>
            </a:r>
            <a:endParaRPr lang="en-US" altLang="zh-CN" dirty="0">
              <a:solidFill>
                <a:schemeClr val="accent6">
                  <a:lumMod val="75000"/>
                </a:schemeClr>
              </a:solidFill>
              <a:latin typeface="+mn-ea"/>
            </a:endParaRPr>
          </a:p>
          <a:p>
            <a:r>
              <a:rPr lang="en-US" altLang="zh-CN" dirty="0">
                <a:solidFill>
                  <a:schemeClr val="accent6">
                    <a:lumMod val="75000"/>
                  </a:schemeClr>
                </a:solidFill>
                <a:latin typeface="+mn-ea"/>
              </a:rPr>
              <a:t>10.</a:t>
            </a:r>
            <a:r>
              <a:rPr lang="zh-CN" altLang="en-US" dirty="0">
                <a:solidFill>
                  <a:schemeClr val="accent6">
                    <a:lumMod val="75000"/>
                  </a:schemeClr>
                </a:solidFill>
                <a:latin typeface="+mn-ea"/>
              </a:rPr>
              <a:t>法宝之窗</a:t>
            </a:r>
            <a:endParaRPr lang="en-US" altLang="zh-CN" dirty="0">
              <a:solidFill>
                <a:schemeClr val="accent6">
                  <a:lumMod val="75000"/>
                </a:schemeClr>
              </a:solidFill>
              <a:latin typeface="+mn-ea"/>
            </a:endParaRPr>
          </a:p>
          <a:p>
            <a:r>
              <a:rPr lang="en-US" altLang="zh-CN" dirty="0">
                <a:solidFill>
                  <a:schemeClr val="accent6">
                    <a:lumMod val="75000"/>
                  </a:schemeClr>
                </a:solidFill>
                <a:latin typeface="+mn-ea"/>
              </a:rPr>
              <a:t>11.</a:t>
            </a:r>
            <a:r>
              <a:rPr lang="zh-CN" altLang="en-US" dirty="0">
                <a:solidFill>
                  <a:schemeClr val="accent6">
                    <a:lumMod val="75000"/>
                  </a:schemeClr>
                </a:solidFill>
                <a:latin typeface="+mn-ea"/>
              </a:rPr>
              <a:t>法宝联想</a:t>
            </a:r>
            <a:endParaRPr lang="en-US" altLang="zh-CN" dirty="0">
              <a:solidFill>
                <a:schemeClr val="accent6">
                  <a:lumMod val="75000"/>
                </a:schemeClr>
              </a:solidFill>
              <a:latin typeface="+mn-ea"/>
            </a:endParaRPr>
          </a:p>
          <a:p>
            <a:r>
              <a:rPr lang="en-US" altLang="zh-CN" dirty="0">
                <a:solidFill>
                  <a:schemeClr val="accent6">
                    <a:lumMod val="75000"/>
                  </a:schemeClr>
                </a:solidFill>
                <a:latin typeface="+mn-ea"/>
              </a:rPr>
              <a:t>12.</a:t>
            </a:r>
            <a:r>
              <a:rPr lang="zh-CN" altLang="en-US" dirty="0">
                <a:solidFill>
                  <a:schemeClr val="accent6">
                    <a:lumMod val="75000"/>
                  </a:schemeClr>
                </a:solidFill>
                <a:latin typeface="+mn-ea"/>
              </a:rPr>
              <a:t>合同范本（法律法规库</a:t>
            </a:r>
            <a:r>
              <a:rPr lang="en-US" altLang="zh-CN" dirty="0">
                <a:solidFill>
                  <a:schemeClr val="accent6">
                    <a:lumMod val="75000"/>
                  </a:schemeClr>
                </a:solidFill>
                <a:latin typeface="+mn-ea"/>
              </a:rPr>
              <a:t>VS</a:t>
            </a:r>
            <a:r>
              <a:rPr lang="zh-CN" altLang="en-US" dirty="0">
                <a:solidFill>
                  <a:schemeClr val="accent6">
                    <a:lumMod val="75000"/>
                  </a:schemeClr>
                </a:solidFill>
                <a:latin typeface="+mn-ea"/>
              </a:rPr>
              <a:t>专题参考库</a:t>
            </a:r>
            <a:r>
              <a:rPr lang="zh-CN" altLang="en-US" dirty="0" smtClean="0">
                <a:solidFill>
                  <a:schemeClr val="accent6">
                    <a:lumMod val="75000"/>
                  </a:schemeClr>
                </a:solidFill>
                <a:latin typeface="+mn-ea"/>
              </a:rPr>
              <a:t>）</a:t>
            </a:r>
            <a:endParaRPr lang="en-US" altLang="zh-CN" dirty="0" smtClean="0">
              <a:solidFill>
                <a:schemeClr val="accent6">
                  <a:lumMod val="75000"/>
                </a:schemeClr>
              </a:solidFill>
              <a:latin typeface="+mn-ea"/>
            </a:endParaRPr>
          </a:p>
          <a:p>
            <a:endParaRPr lang="en-US" altLang="zh-CN" dirty="0">
              <a:solidFill>
                <a:schemeClr val="accent6">
                  <a:lumMod val="75000"/>
                </a:schemeClr>
              </a:solidFill>
              <a:latin typeface="+mn-ea"/>
            </a:endParaRPr>
          </a:p>
          <a:p>
            <a:endParaRPr lang="en-US" altLang="zh-CN" dirty="0">
              <a:solidFill>
                <a:schemeClr val="accent6">
                  <a:lumMod val="75000"/>
                </a:schemeClr>
              </a:solidFill>
              <a:latin typeface="+mn-ea"/>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69450" y="693620"/>
            <a:ext cx="5220072" cy="3570530"/>
          </a:xfrm>
          <a:prstGeom prst="rect">
            <a:avLst/>
          </a:prstGeom>
          <a:noFill/>
          <a:ln w="9525">
            <a:noFill/>
            <a:miter lim="800000"/>
            <a:headEnd/>
            <a:tailEnd/>
          </a:ln>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3154" y="1239762"/>
            <a:ext cx="783102" cy="676012"/>
          </a:xfrm>
          <a:prstGeom prst="rect">
            <a:avLst/>
          </a:prstGeom>
        </p:spPr>
      </p:pic>
      <p:sp>
        <p:nvSpPr>
          <p:cNvPr id="8" name="文本框 7"/>
          <p:cNvSpPr txBox="1"/>
          <p:nvPr/>
        </p:nvSpPr>
        <p:spPr>
          <a:xfrm>
            <a:off x="5138057" y="609600"/>
            <a:ext cx="3940629" cy="276999"/>
          </a:xfrm>
          <a:prstGeom prst="rect">
            <a:avLst/>
          </a:prstGeom>
          <a:noFill/>
        </p:spPr>
        <p:txBody>
          <a:bodyPr wrap="square" rtlCol="0">
            <a:spAutoFit/>
          </a:bodyPr>
          <a:lstStyle/>
          <a:p>
            <a:r>
              <a:rPr lang="zh-CN" altLang="en-US" sz="1200" dirty="0">
                <a:solidFill>
                  <a:schemeClr val="accent6">
                    <a:lumMod val="75000"/>
                  </a:schemeClr>
                </a:solidFill>
                <a:latin typeface="+mn-ea"/>
              </a:rPr>
              <a:t>（以下</a:t>
            </a:r>
            <a:r>
              <a:rPr lang="en-US" altLang="zh-CN" sz="1200" dirty="0" smtClean="0">
                <a:solidFill>
                  <a:schemeClr val="accent6">
                    <a:lumMod val="75000"/>
                  </a:schemeClr>
                </a:solidFill>
                <a:latin typeface="+mn-ea"/>
              </a:rPr>
              <a:t>PPT</a:t>
            </a:r>
            <a:r>
              <a:rPr lang="zh-CN" altLang="en-US" sz="1200" dirty="0" smtClean="0">
                <a:solidFill>
                  <a:schemeClr val="accent6">
                    <a:lumMod val="75000"/>
                  </a:schemeClr>
                </a:solidFill>
                <a:latin typeface="+mn-ea"/>
              </a:rPr>
              <a:t>以婚姻、猥亵儿童为</a:t>
            </a:r>
            <a:r>
              <a:rPr lang="zh-CN" altLang="en-US" sz="1200" dirty="0">
                <a:solidFill>
                  <a:schemeClr val="accent6">
                    <a:lumMod val="75000"/>
                  </a:schemeClr>
                </a:solidFill>
                <a:latin typeface="+mn-ea"/>
              </a:rPr>
              <a:t>例进行模糊检索的展示）</a:t>
            </a:r>
          </a:p>
        </p:txBody>
      </p:sp>
      <p:sp>
        <p:nvSpPr>
          <p:cNvPr id="11" name="五角星 10"/>
          <p:cNvSpPr/>
          <p:nvPr/>
        </p:nvSpPr>
        <p:spPr>
          <a:xfrm>
            <a:off x="5533743" y="4568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五角星 11"/>
          <p:cNvSpPr/>
          <p:nvPr/>
        </p:nvSpPr>
        <p:spPr>
          <a:xfrm>
            <a:off x="5307357" y="4568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3" name="五角星 12"/>
          <p:cNvSpPr/>
          <p:nvPr/>
        </p:nvSpPr>
        <p:spPr>
          <a:xfrm>
            <a:off x="5080971" y="4568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4" name="五角星 13"/>
          <p:cNvSpPr/>
          <p:nvPr/>
        </p:nvSpPr>
        <p:spPr>
          <a:xfrm>
            <a:off x="4854585" y="4568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5" name="五角星 14"/>
          <p:cNvSpPr/>
          <p:nvPr/>
        </p:nvSpPr>
        <p:spPr>
          <a:xfrm>
            <a:off x="4628199" y="4568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五角星 16"/>
          <p:cNvSpPr/>
          <p:nvPr/>
        </p:nvSpPr>
        <p:spPr>
          <a:xfrm>
            <a:off x="2666718" y="398716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8" name="五角星 17"/>
          <p:cNvSpPr/>
          <p:nvPr/>
        </p:nvSpPr>
        <p:spPr>
          <a:xfrm>
            <a:off x="2440332" y="398716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9" name="五角星 18"/>
          <p:cNvSpPr/>
          <p:nvPr/>
        </p:nvSpPr>
        <p:spPr>
          <a:xfrm>
            <a:off x="2213946" y="398716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0" name="五角星 19"/>
          <p:cNvSpPr/>
          <p:nvPr/>
        </p:nvSpPr>
        <p:spPr>
          <a:xfrm>
            <a:off x="1987560" y="398716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1" name="五角星 20"/>
          <p:cNvSpPr/>
          <p:nvPr/>
        </p:nvSpPr>
        <p:spPr>
          <a:xfrm>
            <a:off x="1761174" y="398716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3" name="五角星 22"/>
          <p:cNvSpPr/>
          <p:nvPr/>
        </p:nvSpPr>
        <p:spPr>
          <a:xfrm>
            <a:off x="2655237" y="4264150"/>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4" name="五角星 23"/>
          <p:cNvSpPr/>
          <p:nvPr/>
        </p:nvSpPr>
        <p:spPr>
          <a:xfrm>
            <a:off x="2428851" y="4264150"/>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5" name="五角星 24"/>
          <p:cNvSpPr/>
          <p:nvPr/>
        </p:nvSpPr>
        <p:spPr>
          <a:xfrm>
            <a:off x="2202465" y="4264150"/>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6" name="五角星 25"/>
          <p:cNvSpPr/>
          <p:nvPr/>
        </p:nvSpPr>
        <p:spPr>
          <a:xfrm>
            <a:off x="1976079" y="4264150"/>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7" name="五角星 26"/>
          <p:cNvSpPr/>
          <p:nvPr/>
        </p:nvSpPr>
        <p:spPr>
          <a:xfrm>
            <a:off x="1749693" y="4264150"/>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0" name="五角星 29"/>
          <p:cNvSpPr/>
          <p:nvPr/>
        </p:nvSpPr>
        <p:spPr>
          <a:xfrm>
            <a:off x="4767910" y="370141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1" name="五角星 30"/>
          <p:cNvSpPr/>
          <p:nvPr/>
        </p:nvSpPr>
        <p:spPr>
          <a:xfrm>
            <a:off x="4541524" y="370141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2" name="五角星 31"/>
          <p:cNvSpPr/>
          <p:nvPr/>
        </p:nvSpPr>
        <p:spPr>
          <a:xfrm>
            <a:off x="4315138" y="370141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3" name="五角星 32"/>
          <p:cNvSpPr/>
          <p:nvPr/>
        </p:nvSpPr>
        <p:spPr>
          <a:xfrm>
            <a:off x="4088752" y="370141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7" name="五角星 36"/>
          <p:cNvSpPr/>
          <p:nvPr/>
        </p:nvSpPr>
        <p:spPr>
          <a:xfrm>
            <a:off x="1974871" y="1520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8" name="五角星 37"/>
          <p:cNvSpPr/>
          <p:nvPr/>
        </p:nvSpPr>
        <p:spPr>
          <a:xfrm>
            <a:off x="1748485" y="1520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9" name="五角星 38"/>
          <p:cNvSpPr/>
          <p:nvPr/>
        </p:nvSpPr>
        <p:spPr>
          <a:xfrm>
            <a:off x="1522099" y="1520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3" name="五角星 42"/>
          <p:cNvSpPr/>
          <p:nvPr/>
        </p:nvSpPr>
        <p:spPr>
          <a:xfrm>
            <a:off x="2698786" y="3168706"/>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4" name="五角星 43"/>
          <p:cNvSpPr/>
          <p:nvPr/>
        </p:nvSpPr>
        <p:spPr>
          <a:xfrm>
            <a:off x="2472400" y="3168706"/>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5" name="五角星 44"/>
          <p:cNvSpPr/>
          <p:nvPr/>
        </p:nvSpPr>
        <p:spPr>
          <a:xfrm>
            <a:off x="2246014" y="3168706"/>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9" name="五角星 48"/>
          <p:cNvSpPr/>
          <p:nvPr/>
        </p:nvSpPr>
        <p:spPr>
          <a:xfrm>
            <a:off x="1974871" y="1273693"/>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rgbClr val="FF0000"/>
              </a:solidFill>
            </a:endParaRPr>
          </a:p>
        </p:txBody>
      </p:sp>
      <p:sp>
        <p:nvSpPr>
          <p:cNvPr id="50" name="五角星 49"/>
          <p:cNvSpPr/>
          <p:nvPr/>
        </p:nvSpPr>
        <p:spPr>
          <a:xfrm>
            <a:off x="1748485" y="1273693"/>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rgbClr val="FF0000"/>
              </a:solidFill>
            </a:endParaRPr>
          </a:p>
        </p:txBody>
      </p:sp>
      <p:sp>
        <p:nvSpPr>
          <p:cNvPr id="51" name="五角星 50"/>
          <p:cNvSpPr/>
          <p:nvPr/>
        </p:nvSpPr>
        <p:spPr>
          <a:xfrm>
            <a:off x="1522099" y="1273693"/>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rgbClr val="FF0000"/>
              </a:solidFill>
            </a:endParaRPr>
          </a:p>
        </p:txBody>
      </p:sp>
      <p:sp>
        <p:nvSpPr>
          <p:cNvPr id="55" name="五角星 54"/>
          <p:cNvSpPr/>
          <p:nvPr/>
        </p:nvSpPr>
        <p:spPr>
          <a:xfrm>
            <a:off x="1987889" y="3445241"/>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6" name="五角星 55"/>
          <p:cNvSpPr/>
          <p:nvPr/>
        </p:nvSpPr>
        <p:spPr>
          <a:xfrm>
            <a:off x="1761503" y="3445241"/>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7" name="五角星 56"/>
          <p:cNvSpPr/>
          <p:nvPr/>
        </p:nvSpPr>
        <p:spPr>
          <a:xfrm>
            <a:off x="1535117" y="3445241"/>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2" name="五角星 61"/>
          <p:cNvSpPr/>
          <p:nvPr/>
        </p:nvSpPr>
        <p:spPr>
          <a:xfrm>
            <a:off x="1791939" y="2330316"/>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3" name="五角星 62"/>
          <p:cNvSpPr/>
          <p:nvPr/>
        </p:nvSpPr>
        <p:spPr>
          <a:xfrm>
            <a:off x="1565553" y="2330316"/>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8" name="五角星 67"/>
          <p:cNvSpPr/>
          <p:nvPr/>
        </p:nvSpPr>
        <p:spPr>
          <a:xfrm>
            <a:off x="1791939" y="208381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9" name="五角星 68"/>
          <p:cNvSpPr/>
          <p:nvPr/>
        </p:nvSpPr>
        <p:spPr>
          <a:xfrm>
            <a:off x="1565553" y="208381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4" name="五角星 73"/>
          <p:cNvSpPr/>
          <p:nvPr/>
        </p:nvSpPr>
        <p:spPr>
          <a:xfrm>
            <a:off x="1749693" y="178787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5" name="五角星 74"/>
          <p:cNvSpPr/>
          <p:nvPr/>
        </p:nvSpPr>
        <p:spPr>
          <a:xfrm>
            <a:off x="1523307" y="178787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5" name="五角星 84"/>
          <p:cNvSpPr/>
          <p:nvPr/>
        </p:nvSpPr>
        <p:spPr>
          <a:xfrm>
            <a:off x="3833911" y="2864664"/>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6" name="五角星 85"/>
          <p:cNvSpPr/>
          <p:nvPr/>
        </p:nvSpPr>
        <p:spPr>
          <a:xfrm>
            <a:off x="3607525" y="2864664"/>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7" name="五角星 86"/>
          <p:cNvSpPr/>
          <p:nvPr/>
        </p:nvSpPr>
        <p:spPr>
          <a:xfrm>
            <a:off x="3381139" y="2864664"/>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1" name="五角星 90"/>
          <p:cNvSpPr/>
          <p:nvPr/>
        </p:nvSpPr>
        <p:spPr>
          <a:xfrm>
            <a:off x="3090120" y="2613895"/>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2" name="五角星 91"/>
          <p:cNvSpPr/>
          <p:nvPr/>
        </p:nvSpPr>
        <p:spPr>
          <a:xfrm>
            <a:off x="2863734" y="2613895"/>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3" name="五角星 92"/>
          <p:cNvSpPr/>
          <p:nvPr/>
        </p:nvSpPr>
        <p:spPr>
          <a:xfrm>
            <a:off x="2637348" y="2613895"/>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73343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72563" y="1435455"/>
            <a:ext cx="6630566" cy="3380716"/>
          </a:xfrm>
          <a:prstGeom prst="rect">
            <a:avLst/>
          </a:prstGeom>
        </p:spPr>
      </p:pic>
      <p:pic>
        <p:nvPicPr>
          <p:cNvPr id="12" name="图片 11"/>
          <p:cNvPicPr>
            <a:picLocks noChangeAspect="1"/>
          </p:cNvPicPr>
          <p:nvPr/>
        </p:nvPicPr>
        <p:blipFill>
          <a:blip r:embed="rId3"/>
          <a:stretch>
            <a:fillRect/>
          </a:stretch>
        </p:blipFill>
        <p:spPr>
          <a:xfrm>
            <a:off x="7172571" y="4492362"/>
            <a:ext cx="1971429" cy="647619"/>
          </a:xfrm>
          <a:prstGeom prst="rect">
            <a:avLst/>
          </a:prstGeom>
        </p:spPr>
      </p:pic>
      <p:grpSp>
        <p:nvGrpSpPr>
          <p:cNvPr id="2" name="组合 1"/>
          <p:cNvGrpSpPr/>
          <p:nvPr/>
        </p:nvGrpSpPr>
        <p:grpSpPr>
          <a:xfrm>
            <a:off x="285928" y="217908"/>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sp>
        <p:nvSpPr>
          <p:cNvPr id="5" name="TextBox 4"/>
          <p:cNvSpPr txBox="1"/>
          <p:nvPr/>
        </p:nvSpPr>
        <p:spPr>
          <a:xfrm>
            <a:off x="968800" y="402574"/>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grpSp>
        <p:nvGrpSpPr>
          <p:cNvPr id="6" name="组合 31"/>
          <p:cNvGrpSpPr/>
          <p:nvPr/>
        </p:nvGrpSpPr>
        <p:grpSpPr>
          <a:xfrm rot="16200000">
            <a:off x="355811" y="148025"/>
            <a:ext cx="650256" cy="790022"/>
            <a:chOff x="8310120" y="3544648"/>
            <a:chExt cx="1740655" cy="1817848"/>
          </a:xfrm>
        </p:grpSpPr>
        <p:sp>
          <p:nvSpPr>
            <p:cNvPr id="7" name="Freeform 5"/>
            <p:cNvSpPr/>
            <p:nvPr/>
          </p:nvSpPr>
          <p:spPr bwMode="auto">
            <a:xfrm rot="5400000">
              <a:off x="8271524" y="3583244"/>
              <a:ext cx="1817848" cy="174065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endParaRPr lang="zh-CN" altLang="en-US">
                <a:solidFill>
                  <a:prstClr val="black"/>
                </a:solidFill>
                <a:latin typeface="+mn-lt"/>
                <a:ea typeface="+mn-ea"/>
                <a:cs typeface="+mn-ea"/>
                <a:sym typeface="+mn-lt"/>
              </a:endParaRPr>
            </a:p>
          </p:txBody>
        </p:sp>
        <p:sp>
          <p:nvSpPr>
            <p:cNvPr id="8"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endParaRPr lang="zh-CN" altLang="en-US">
                <a:solidFill>
                  <a:prstClr val="black"/>
                </a:solidFill>
                <a:latin typeface="+mn-lt"/>
                <a:ea typeface="+mn-ea"/>
                <a:cs typeface="+mn-ea"/>
                <a:sym typeface="+mn-lt"/>
              </a:endParaRPr>
            </a:p>
          </p:txBody>
        </p:sp>
      </p:grpSp>
      <p:grpSp>
        <p:nvGrpSpPr>
          <p:cNvPr id="9" name="Group 17"/>
          <p:cNvGrpSpPr>
            <a:grpSpLocks noChangeAspect="1"/>
          </p:cNvGrpSpPr>
          <p:nvPr/>
        </p:nvGrpSpPr>
        <p:grpSpPr bwMode="auto">
          <a:xfrm>
            <a:off x="515544" y="299537"/>
            <a:ext cx="345680" cy="371067"/>
            <a:chOff x="231" y="1205"/>
            <a:chExt cx="640" cy="687"/>
          </a:xfrm>
          <a:solidFill>
            <a:schemeClr val="bg1"/>
          </a:solidFill>
          <a:effectLst/>
        </p:grpSpPr>
        <p:sp>
          <p:nvSpPr>
            <p:cNvPr id="10"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endParaRPr lang="zh-CN" altLang="en-US">
                <a:solidFill>
                  <a:prstClr val="black"/>
                </a:solidFill>
                <a:latin typeface="+mn-lt"/>
                <a:ea typeface="+mn-ea"/>
                <a:cs typeface="+mn-ea"/>
                <a:sym typeface="+mn-lt"/>
              </a:endParaRPr>
            </a:p>
          </p:txBody>
        </p:sp>
        <p:sp>
          <p:nvSpPr>
            <p:cNvPr id="1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endParaRPr lang="zh-CN" altLang="en-US">
                <a:solidFill>
                  <a:prstClr val="black"/>
                </a:solidFill>
                <a:latin typeface="+mn-lt"/>
                <a:ea typeface="+mn-ea"/>
                <a:cs typeface="+mn-ea"/>
                <a:sym typeface="+mn-lt"/>
              </a:endParaRPr>
            </a:p>
          </p:txBody>
        </p:sp>
      </p:grpSp>
      <p:grpSp>
        <p:nvGrpSpPr>
          <p:cNvPr id="28" name="组合 27"/>
          <p:cNvGrpSpPr/>
          <p:nvPr/>
        </p:nvGrpSpPr>
        <p:grpSpPr>
          <a:xfrm>
            <a:off x="1044958" y="123474"/>
            <a:ext cx="6807732" cy="4959211"/>
            <a:chOff x="1044958" y="123474"/>
            <a:chExt cx="6807732" cy="4959211"/>
          </a:xfrm>
        </p:grpSpPr>
        <p:grpSp>
          <p:nvGrpSpPr>
            <p:cNvPr id="27" name="组合 26"/>
            <p:cNvGrpSpPr/>
            <p:nvPr/>
          </p:nvGrpSpPr>
          <p:grpSpPr>
            <a:xfrm>
              <a:off x="1044958" y="123474"/>
              <a:ext cx="6807732" cy="4959211"/>
              <a:chOff x="841884" y="184289"/>
              <a:chExt cx="6807732" cy="4959211"/>
            </a:xfrm>
          </p:grpSpPr>
          <p:grpSp>
            <p:nvGrpSpPr>
              <p:cNvPr id="26" name="组合 25"/>
              <p:cNvGrpSpPr/>
              <p:nvPr/>
            </p:nvGrpSpPr>
            <p:grpSpPr>
              <a:xfrm>
                <a:off x="4220592" y="184289"/>
                <a:ext cx="3429024" cy="926067"/>
                <a:chOff x="4220592" y="184289"/>
                <a:chExt cx="3429024" cy="926067"/>
              </a:xfrm>
            </p:grpSpPr>
            <p:sp>
              <p:nvSpPr>
                <p:cNvPr id="15" name="圆角矩形 14"/>
                <p:cNvSpPr/>
                <p:nvPr/>
              </p:nvSpPr>
              <p:spPr>
                <a:xfrm>
                  <a:off x="4220592" y="219500"/>
                  <a:ext cx="3429024" cy="890856"/>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圆角矩形 15"/>
                <p:cNvSpPr/>
                <p:nvPr/>
              </p:nvSpPr>
              <p:spPr>
                <a:xfrm>
                  <a:off x="4306160" y="265839"/>
                  <a:ext cx="3343456" cy="83850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Rectangle 43"/>
                <p:cNvSpPr/>
                <p:nvPr/>
              </p:nvSpPr>
              <p:spPr bwMode="auto">
                <a:xfrm>
                  <a:off x="4275515" y="184289"/>
                  <a:ext cx="3286148" cy="70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00" b="0" dirty="0">
                      <a:solidFill>
                        <a:srgbClr val="FF0000"/>
                      </a:solidFill>
                      <a:latin typeface="+mn-lt"/>
                      <a:ea typeface="+mn-ea"/>
                      <a:cs typeface="+mn-ea"/>
                      <a:sym typeface="+mn-lt"/>
                    </a:rPr>
                    <a:t> </a:t>
                  </a:r>
                  <a:r>
                    <a:rPr lang="zh-CN" altLang="en-US" sz="1050" b="0" dirty="0" smtClean="0">
                      <a:solidFill>
                        <a:srgbClr val="FF0000"/>
                      </a:solidFill>
                      <a:latin typeface="+mn-lt"/>
                      <a:ea typeface="+mn-ea"/>
                      <a:cs typeface="+mn-ea"/>
                      <a:sym typeface="+mn-lt"/>
                    </a:rPr>
                    <a:t>法律法规库（登录</a:t>
                  </a:r>
                  <a:r>
                    <a:rPr lang="en-US" altLang="zh-CN" sz="1050" b="0" dirty="0" smtClean="0">
                      <a:solidFill>
                        <a:srgbClr val="FF0000"/>
                      </a:solidFill>
                      <a:latin typeface="+mn-lt"/>
                      <a:ea typeface="+mn-ea"/>
                      <a:cs typeface="+mn-ea"/>
                      <a:sym typeface="+mn-lt"/>
                    </a:rPr>
                    <a:t>IP/</a:t>
                  </a:r>
                  <a:r>
                    <a:rPr lang="zh-CN" altLang="en-US" sz="1050" b="0" dirty="0" smtClean="0">
                      <a:solidFill>
                        <a:srgbClr val="FF0000"/>
                      </a:solidFill>
                      <a:latin typeface="+mn-lt"/>
                      <a:ea typeface="+mn-ea"/>
                      <a:cs typeface="+mn-ea"/>
                      <a:sym typeface="+mn-lt"/>
                    </a:rPr>
                    <a:t>用户名密码）：收录范围广，能够</a:t>
                  </a:r>
                  <a:endParaRPr lang="en-US" altLang="zh-CN" sz="1050" b="0" dirty="0" smtClean="0">
                    <a:solidFill>
                      <a:srgbClr val="FF0000"/>
                    </a:solidFill>
                    <a:latin typeface="+mn-lt"/>
                    <a:ea typeface="+mn-ea"/>
                    <a:cs typeface="+mn-ea"/>
                    <a:sym typeface="+mn-lt"/>
                  </a:endParaRPr>
                </a:p>
                <a:p>
                  <a:pPr fontAlgn="base">
                    <a:lnSpc>
                      <a:spcPct val="125000"/>
                    </a:lnSpc>
                    <a:spcBef>
                      <a:spcPct val="0"/>
                    </a:spcBef>
                    <a:spcAft>
                      <a:spcPct val="0"/>
                    </a:spcAft>
                  </a:pPr>
                  <a:r>
                    <a:rPr lang="zh-CN" altLang="en-US" sz="1050" b="0" dirty="0" smtClean="0">
                      <a:solidFill>
                        <a:srgbClr val="FF0000"/>
                      </a:solidFill>
                      <a:latin typeface="+mn-lt"/>
                      <a:ea typeface="+mn-ea"/>
                      <a:cs typeface="+mn-ea"/>
                      <a:sym typeface="+mn-lt"/>
                    </a:rPr>
                    <a:t>帮助用户了解最近的法律法规动态。</a:t>
                  </a:r>
                  <a:endParaRPr lang="en-US" altLang="zh-CN" sz="1050" b="0" dirty="0" smtClean="0">
                    <a:solidFill>
                      <a:srgbClr val="FF0000"/>
                    </a:solidFill>
                    <a:latin typeface="+mn-lt"/>
                    <a:ea typeface="+mn-ea"/>
                    <a:cs typeface="+mn-ea"/>
                    <a:sym typeface="+mn-lt"/>
                  </a:endParaRPr>
                </a:p>
                <a:p>
                  <a:pPr fontAlgn="base">
                    <a:lnSpc>
                      <a:spcPct val="125000"/>
                    </a:lnSpc>
                    <a:spcBef>
                      <a:spcPct val="0"/>
                    </a:spcBef>
                    <a:spcAft>
                      <a:spcPct val="0"/>
                    </a:spcAft>
                  </a:pPr>
                  <a:r>
                    <a:rPr lang="zh-CN" altLang="en-US" sz="1050" b="0" dirty="0" smtClean="0">
                      <a:solidFill>
                        <a:srgbClr val="000000"/>
                      </a:solidFill>
                      <a:latin typeface="+mn-lt"/>
                      <a:ea typeface="+mn-ea"/>
                      <a:cs typeface="+mn-ea"/>
                      <a:sym typeface="+mn-lt"/>
                    </a:rPr>
                    <a:t>全</a:t>
                  </a:r>
                  <a:r>
                    <a:rPr lang="zh-CN" altLang="en-US" sz="1050" b="0" dirty="0">
                      <a:solidFill>
                        <a:srgbClr val="000000"/>
                      </a:solidFill>
                      <a:latin typeface="+mn-lt"/>
                      <a:ea typeface="+mn-ea"/>
                      <a:cs typeface="+mn-ea"/>
                      <a:sym typeface="+mn-lt"/>
                    </a:rPr>
                    <a:t>库检索：一次关键词输入，可获所有字库对应的数据，点击字库名支持跳转</a:t>
                  </a:r>
                  <a:r>
                    <a:rPr lang="zh-CN" altLang="en-US" sz="1050" b="0" dirty="0" smtClean="0">
                      <a:solidFill>
                        <a:srgbClr val="000000"/>
                      </a:solidFill>
                      <a:latin typeface="+mn-lt"/>
                      <a:ea typeface="+mn-ea"/>
                      <a:cs typeface="+mn-ea"/>
                      <a:sym typeface="+mn-lt"/>
                    </a:rPr>
                    <a:t>。以“离婚”为例检索。</a:t>
                  </a:r>
                  <a:endParaRPr lang="en-US" altLang="zh-CN" sz="1050" b="0" dirty="0">
                    <a:solidFill>
                      <a:srgbClr val="000000"/>
                    </a:solidFill>
                    <a:latin typeface="+mn-lt"/>
                    <a:ea typeface="+mn-ea"/>
                    <a:cs typeface="+mn-ea"/>
                    <a:sym typeface="+mn-lt"/>
                  </a:endParaRPr>
                </a:p>
              </p:txBody>
            </p:sp>
          </p:grpSp>
          <p:pic>
            <p:nvPicPr>
              <p:cNvPr id="19" name="图片 18"/>
              <p:cNvPicPr>
                <a:picLocks noChangeAspect="1"/>
              </p:cNvPicPr>
              <p:nvPr/>
            </p:nvPicPr>
            <p:blipFill>
              <a:blip r:embed="rId4"/>
              <a:stretch>
                <a:fillRect/>
              </a:stretch>
            </p:blipFill>
            <p:spPr>
              <a:xfrm>
                <a:off x="841884" y="1290524"/>
                <a:ext cx="5891924" cy="3852976"/>
              </a:xfrm>
              <a:prstGeom prst="rect">
                <a:avLst/>
              </a:prstGeom>
            </p:spPr>
          </p:pic>
        </p:grpSp>
        <p:cxnSp>
          <p:nvCxnSpPr>
            <p:cNvPr id="24" name="直接箭头连接符 8"/>
            <p:cNvCxnSpPr>
              <a:cxnSpLocks noChangeShapeType="1"/>
            </p:cNvCxnSpPr>
            <p:nvPr/>
          </p:nvCxnSpPr>
          <p:spPr bwMode="auto">
            <a:xfrm flipV="1">
              <a:off x="2667000" y="717640"/>
              <a:ext cx="1872462" cy="1270487"/>
            </a:xfrm>
            <a:prstGeom prst="straightConnector1">
              <a:avLst/>
            </a:prstGeom>
            <a:noFill/>
            <a:ln w="9525">
              <a:solidFill>
                <a:srgbClr val="C00000"/>
              </a:solidFill>
              <a:round/>
              <a:headEnd/>
              <a:tailEnd type="arrow" w="med" len="med"/>
            </a:ln>
          </p:spPr>
        </p:cxn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7203" y="31122"/>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grpSp>
        <p:nvGrpSpPr>
          <p:cNvPr id="5" name="组合 31"/>
          <p:cNvGrpSpPr/>
          <p:nvPr/>
        </p:nvGrpSpPr>
        <p:grpSpPr>
          <a:xfrm rot="16200000">
            <a:off x="287098" y="-96008"/>
            <a:ext cx="650256" cy="904516"/>
            <a:chOff x="8439629" y="3544649"/>
            <a:chExt cx="1611145" cy="1817848"/>
          </a:xfrm>
        </p:grpSpPr>
        <p:sp>
          <p:nvSpPr>
            <p:cNvPr id="6" name="Freeform 5"/>
            <p:cNvSpPr/>
            <p:nvPr/>
          </p:nvSpPr>
          <p:spPr bwMode="auto">
            <a:xfrm rot="5400000">
              <a:off x="8336278" y="3648000"/>
              <a:ext cx="1817848" cy="16111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endParaRPr lang="zh-CN" altLang="en-US">
                <a:solidFill>
                  <a:prstClr val="black"/>
                </a:solidFill>
                <a:latin typeface="+mn-lt"/>
                <a:ea typeface="+mn-ea"/>
                <a:cs typeface="+mn-ea"/>
                <a:sym typeface="+mn-lt"/>
              </a:endParaRPr>
            </a:p>
          </p:txBody>
        </p:sp>
        <p:sp>
          <p:nvSpPr>
            <p:cNvPr id="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endParaRPr lang="zh-CN" altLang="en-US">
                <a:solidFill>
                  <a:prstClr val="black"/>
                </a:solidFill>
                <a:latin typeface="+mn-lt"/>
                <a:ea typeface="+mn-ea"/>
                <a:cs typeface="+mn-ea"/>
                <a:sym typeface="+mn-lt"/>
              </a:endParaRPr>
            </a:p>
          </p:txBody>
        </p:sp>
      </p:grpSp>
      <p:grpSp>
        <p:nvGrpSpPr>
          <p:cNvPr id="8" name="Group 17"/>
          <p:cNvGrpSpPr>
            <a:grpSpLocks noChangeAspect="1"/>
          </p:cNvGrpSpPr>
          <p:nvPr/>
        </p:nvGrpSpPr>
        <p:grpSpPr bwMode="auto">
          <a:xfrm>
            <a:off x="439386" y="124698"/>
            <a:ext cx="345680" cy="371067"/>
            <a:chOff x="231" y="1205"/>
            <a:chExt cx="640" cy="687"/>
          </a:xfrm>
          <a:solidFill>
            <a:schemeClr val="bg1"/>
          </a:solidFill>
          <a:effectLst/>
        </p:grpSpPr>
        <p:sp>
          <p:nvSpPr>
            <p:cNvPr id="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endParaRPr lang="zh-CN" altLang="en-US">
                <a:solidFill>
                  <a:prstClr val="black"/>
                </a:solidFill>
                <a:latin typeface="+mn-lt"/>
                <a:ea typeface="+mn-ea"/>
                <a:cs typeface="+mn-ea"/>
                <a:sym typeface="+mn-lt"/>
              </a:endParaRPr>
            </a:p>
          </p:txBody>
        </p:sp>
        <p:sp>
          <p:nvSpPr>
            <p:cNvPr id="1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endParaRPr lang="zh-CN" altLang="en-US">
                <a:solidFill>
                  <a:prstClr val="black"/>
                </a:solidFill>
                <a:latin typeface="+mn-lt"/>
                <a:ea typeface="+mn-ea"/>
                <a:cs typeface="+mn-ea"/>
                <a:sym typeface="+mn-lt"/>
              </a:endParaRPr>
            </a:p>
          </p:txBody>
        </p:sp>
      </p:grpSp>
      <p:sp>
        <p:nvSpPr>
          <p:cNvPr id="11" name="TextBox 10"/>
          <p:cNvSpPr txBox="1"/>
          <p:nvPr/>
        </p:nvSpPr>
        <p:spPr>
          <a:xfrm>
            <a:off x="941806" y="181411"/>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pic>
        <p:nvPicPr>
          <p:cNvPr id="21" name="图片 20"/>
          <p:cNvPicPr>
            <a:picLocks noChangeAspect="1"/>
          </p:cNvPicPr>
          <p:nvPr/>
        </p:nvPicPr>
        <p:blipFill>
          <a:blip r:embed="rId2"/>
          <a:stretch>
            <a:fillRect/>
          </a:stretch>
        </p:blipFill>
        <p:spPr>
          <a:xfrm>
            <a:off x="187203" y="3776033"/>
            <a:ext cx="8725656" cy="1158340"/>
          </a:xfrm>
          <a:prstGeom prst="rect">
            <a:avLst/>
          </a:prstGeom>
        </p:spPr>
      </p:pic>
      <p:grpSp>
        <p:nvGrpSpPr>
          <p:cNvPr id="24" name="组合 23"/>
          <p:cNvGrpSpPr/>
          <p:nvPr/>
        </p:nvGrpSpPr>
        <p:grpSpPr>
          <a:xfrm>
            <a:off x="708593" y="31122"/>
            <a:ext cx="7260601" cy="3652679"/>
            <a:chOff x="708593" y="31122"/>
            <a:chExt cx="7260601" cy="3652679"/>
          </a:xfrm>
        </p:grpSpPr>
        <p:grpSp>
          <p:nvGrpSpPr>
            <p:cNvPr id="12" name="组合 11"/>
            <p:cNvGrpSpPr/>
            <p:nvPr/>
          </p:nvGrpSpPr>
          <p:grpSpPr>
            <a:xfrm>
              <a:off x="4801862" y="31122"/>
              <a:ext cx="3167332" cy="845924"/>
              <a:chOff x="7839164" y="187001"/>
              <a:chExt cx="3429024" cy="1173692"/>
            </a:xfrm>
          </p:grpSpPr>
          <p:sp>
            <p:nvSpPr>
              <p:cNvPr id="13" name="圆角矩形 12"/>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圆角矩形 13"/>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Rectangle 43"/>
              <p:cNvSpPr/>
              <p:nvPr/>
            </p:nvSpPr>
            <p:spPr bwMode="auto">
              <a:xfrm>
                <a:off x="7906908" y="343323"/>
                <a:ext cx="3327922" cy="101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50" b="0" dirty="0">
                    <a:solidFill>
                      <a:srgbClr val="000000"/>
                    </a:solidFill>
                    <a:latin typeface="+mn-lt"/>
                    <a:ea typeface="+mn-ea"/>
                    <a:cs typeface="+mn-ea"/>
                    <a:sym typeface="+mn-lt"/>
                  </a:rPr>
                  <a:t> 高级检索</a:t>
                </a:r>
                <a:r>
                  <a:rPr lang="zh-CN" altLang="en-US" sz="1050" b="0" dirty="0" smtClean="0">
                    <a:solidFill>
                      <a:srgbClr val="000000"/>
                    </a:solidFill>
                    <a:latin typeface="+mn-lt"/>
                    <a:ea typeface="+mn-ea"/>
                    <a:cs typeface="+mn-ea"/>
                    <a:sym typeface="+mn-lt"/>
                  </a:rPr>
                  <a:t>：</a:t>
                </a:r>
                <a:r>
                  <a:rPr lang="en-US" altLang="zh-CN" sz="1050" b="0" dirty="0" smtClean="0">
                    <a:solidFill>
                      <a:srgbClr val="000000"/>
                    </a:solidFill>
                    <a:latin typeface="+mn-lt"/>
                    <a:ea typeface="+mn-ea"/>
                    <a:cs typeface="+mn-ea"/>
                    <a:sym typeface="+mn-lt"/>
                  </a:rPr>
                  <a:t>1</a:t>
                </a:r>
                <a:r>
                  <a:rPr lang="zh-CN" altLang="en-US" sz="1050" b="0" dirty="0" smtClean="0">
                    <a:solidFill>
                      <a:srgbClr val="000000"/>
                    </a:solidFill>
                    <a:latin typeface="+mn-lt"/>
                    <a:ea typeface="+mn-ea"/>
                    <a:cs typeface="+mn-ea"/>
                    <a:sym typeface="+mn-lt"/>
                  </a:rPr>
                  <a:t>、多</a:t>
                </a:r>
                <a:r>
                  <a:rPr lang="zh-CN" altLang="en-US" sz="1050" b="0" dirty="0">
                    <a:solidFill>
                      <a:srgbClr val="000000"/>
                    </a:solidFill>
                    <a:latin typeface="+mn-lt"/>
                    <a:ea typeface="+mn-ea"/>
                    <a:cs typeface="+mn-ea"/>
                    <a:sym typeface="+mn-lt"/>
                  </a:rPr>
                  <a:t>字段</a:t>
                </a:r>
                <a:r>
                  <a:rPr lang="zh-CN" altLang="en-US" sz="1050" b="0" dirty="0" smtClean="0">
                    <a:solidFill>
                      <a:srgbClr val="000000"/>
                    </a:solidFill>
                    <a:latin typeface="+mn-lt"/>
                    <a:ea typeface="+mn-ea"/>
                    <a:cs typeface="+mn-ea"/>
                    <a:sym typeface="+mn-lt"/>
                  </a:rPr>
                  <a:t>限制</a:t>
                </a:r>
                <a:r>
                  <a:rPr lang="zh-CN" altLang="en-US" sz="1050" dirty="0" smtClean="0">
                    <a:solidFill>
                      <a:srgbClr val="000000"/>
                    </a:solidFill>
                    <a:cs typeface="+mn-ea"/>
                    <a:sym typeface="+mn-lt"/>
                  </a:rPr>
                  <a:t>；</a:t>
                </a:r>
                <a:r>
                  <a:rPr lang="en-US" altLang="zh-CN" sz="1050" dirty="0" smtClean="0">
                    <a:solidFill>
                      <a:srgbClr val="000000"/>
                    </a:solidFill>
                    <a:cs typeface="+mn-ea"/>
                    <a:sym typeface="+mn-lt"/>
                  </a:rPr>
                  <a:t>2</a:t>
                </a:r>
                <a:r>
                  <a:rPr lang="zh-CN" altLang="en-US" sz="1050" dirty="0" smtClean="0">
                    <a:solidFill>
                      <a:srgbClr val="000000"/>
                    </a:solidFill>
                    <a:cs typeface="+mn-ea"/>
                    <a:sym typeface="+mn-lt"/>
                  </a:rPr>
                  <a:t>、</a:t>
                </a:r>
                <a:r>
                  <a:rPr lang="zh-CN" altLang="en-US" sz="1050" b="0" dirty="0" smtClean="0">
                    <a:solidFill>
                      <a:srgbClr val="000000"/>
                    </a:solidFill>
                    <a:latin typeface="+mn-lt"/>
                    <a:ea typeface="+mn-ea"/>
                    <a:cs typeface="+mn-ea"/>
                    <a:sym typeface="+mn-lt"/>
                  </a:rPr>
                  <a:t>自定义</a:t>
                </a:r>
                <a:r>
                  <a:rPr lang="zh-CN" altLang="en-US" sz="1050" b="0" dirty="0">
                    <a:solidFill>
                      <a:srgbClr val="000000"/>
                    </a:solidFill>
                    <a:latin typeface="+mn-lt"/>
                    <a:ea typeface="+mn-ea"/>
                    <a:cs typeface="+mn-ea"/>
                    <a:sym typeface="+mn-lt"/>
                  </a:rPr>
                  <a:t>条件并保存，下次检索点击检索条件即可检索。</a:t>
                </a:r>
                <a:endParaRPr lang="en-US" altLang="zh-CN" sz="1050" b="0" dirty="0">
                  <a:solidFill>
                    <a:srgbClr val="000000"/>
                  </a:solidFill>
                  <a:latin typeface="+mn-lt"/>
                  <a:ea typeface="+mn-ea"/>
                  <a:cs typeface="+mn-ea"/>
                  <a:sym typeface="+mn-lt"/>
                </a:endParaRPr>
              </a:p>
            </p:txBody>
          </p:sp>
        </p:grpSp>
        <p:pic>
          <p:nvPicPr>
            <p:cNvPr id="16" name="图片 15"/>
            <p:cNvPicPr>
              <a:picLocks noChangeAspect="1"/>
            </p:cNvPicPr>
            <p:nvPr/>
          </p:nvPicPr>
          <p:blipFill>
            <a:blip r:embed="rId3"/>
            <a:stretch>
              <a:fillRect/>
            </a:stretch>
          </p:blipFill>
          <p:spPr>
            <a:xfrm>
              <a:off x="708593" y="850756"/>
              <a:ext cx="6912630" cy="2833045"/>
            </a:xfrm>
            <a:prstGeom prst="rect">
              <a:avLst/>
            </a:prstGeom>
          </p:spPr>
        </p:pic>
        <p:cxnSp>
          <p:nvCxnSpPr>
            <p:cNvPr id="25" name="直接箭头连接符 8"/>
            <p:cNvCxnSpPr>
              <a:cxnSpLocks noChangeShapeType="1"/>
            </p:cNvCxnSpPr>
            <p:nvPr/>
          </p:nvCxnSpPr>
          <p:spPr bwMode="auto">
            <a:xfrm flipV="1">
              <a:off x="3170157" y="322976"/>
              <a:ext cx="1713882" cy="1549367"/>
            </a:xfrm>
            <a:prstGeom prst="straightConnector1">
              <a:avLst/>
            </a:prstGeom>
            <a:noFill/>
            <a:ln w="9525">
              <a:solidFill>
                <a:srgbClr val="C00000"/>
              </a:solidFill>
              <a:round/>
              <a:headEnd/>
              <a:tailEnd type="arrow" w="med" len="med"/>
            </a:ln>
          </p:spPr>
        </p:cxn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7036" y="117399"/>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pPr algn="ctr"/>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pPr algn="ct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grpSp>
        <p:nvGrpSpPr>
          <p:cNvPr id="5" name="组合 31"/>
          <p:cNvGrpSpPr/>
          <p:nvPr/>
        </p:nvGrpSpPr>
        <p:grpSpPr>
          <a:xfrm rot="16200000">
            <a:off x="696931" y="-9731"/>
            <a:ext cx="650256" cy="904516"/>
            <a:chOff x="8439629" y="3544649"/>
            <a:chExt cx="1611145" cy="1817848"/>
          </a:xfrm>
        </p:grpSpPr>
        <p:sp>
          <p:nvSpPr>
            <p:cNvPr id="6" name="Freeform 5"/>
            <p:cNvSpPr/>
            <p:nvPr/>
          </p:nvSpPr>
          <p:spPr bwMode="auto">
            <a:xfrm rot="5400000">
              <a:off x="8336278" y="3648000"/>
              <a:ext cx="1817848" cy="16111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8" name="Group 17"/>
          <p:cNvGrpSpPr>
            <a:grpSpLocks noChangeAspect="1"/>
          </p:cNvGrpSpPr>
          <p:nvPr/>
        </p:nvGrpSpPr>
        <p:grpSpPr bwMode="auto">
          <a:xfrm>
            <a:off x="849219" y="210975"/>
            <a:ext cx="345680" cy="371067"/>
            <a:chOff x="231" y="1205"/>
            <a:chExt cx="640" cy="687"/>
          </a:xfrm>
          <a:solidFill>
            <a:schemeClr val="bg1"/>
          </a:solidFill>
          <a:effectLst/>
        </p:grpSpPr>
        <p:sp>
          <p:nvSpPr>
            <p:cNvPr id="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1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pic>
        <p:nvPicPr>
          <p:cNvPr id="12" name="图片 11"/>
          <p:cNvPicPr>
            <a:picLocks noChangeAspect="1"/>
          </p:cNvPicPr>
          <p:nvPr/>
        </p:nvPicPr>
        <p:blipFill>
          <a:blip r:embed="rId2"/>
          <a:stretch>
            <a:fillRect/>
          </a:stretch>
        </p:blipFill>
        <p:spPr>
          <a:xfrm>
            <a:off x="7145557" y="4392050"/>
            <a:ext cx="1971429" cy="647619"/>
          </a:xfrm>
          <a:prstGeom prst="rect">
            <a:avLst/>
          </a:prstGeom>
        </p:spPr>
      </p:pic>
      <p:grpSp>
        <p:nvGrpSpPr>
          <p:cNvPr id="26" name="组合 25"/>
          <p:cNvGrpSpPr/>
          <p:nvPr/>
        </p:nvGrpSpPr>
        <p:grpSpPr>
          <a:xfrm>
            <a:off x="441891" y="190036"/>
            <a:ext cx="7925463" cy="2739253"/>
            <a:chOff x="441891" y="190036"/>
            <a:chExt cx="7925463" cy="2739253"/>
          </a:xfrm>
        </p:grpSpPr>
        <p:grpSp>
          <p:nvGrpSpPr>
            <p:cNvPr id="24" name="组合 23"/>
            <p:cNvGrpSpPr/>
            <p:nvPr/>
          </p:nvGrpSpPr>
          <p:grpSpPr>
            <a:xfrm>
              <a:off x="5081018" y="190036"/>
              <a:ext cx="3088791" cy="504982"/>
              <a:chOff x="5081018" y="190036"/>
              <a:chExt cx="3088791" cy="504982"/>
            </a:xfrm>
          </p:grpSpPr>
          <p:sp>
            <p:nvSpPr>
              <p:cNvPr id="14" name="圆角矩形 13"/>
              <p:cNvSpPr/>
              <p:nvPr/>
            </p:nvSpPr>
            <p:spPr>
              <a:xfrm>
                <a:off x="5081018" y="190036"/>
                <a:ext cx="3088791" cy="504982"/>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圆角矩形 14"/>
              <p:cNvSpPr/>
              <p:nvPr/>
            </p:nvSpPr>
            <p:spPr>
              <a:xfrm>
                <a:off x="5119559" y="190036"/>
                <a:ext cx="3011713" cy="475305"/>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Rectangle 43"/>
              <p:cNvSpPr/>
              <p:nvPr/>
            </p:nvSpPr>
            <p:spPr bwMode="auto">
              <a:xfrm>
                <a:off x="5230171" y="267688"/>
                <a:ext cx="2766501" cy="32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400" dirty="0">
                    <a:solidFill>
                      <a:srgbClr val="000000"/>
                    </a:solidFill>
                    <a:cs typeface="+mn-ea"/>
                    <a:sym typeface="+mn-lt"/>
                  </a:rPr>
                  <a:t>检索条件</a:t>
                </a:r>
                <a:r>
                  <a:rPr lang="zh-CN" altLang="en-US" sz="1400" b="0" dirty="0">
                    <a:solidFill>
                      <a:srgbClr val="000000"/>
                    </a:solidFill>
                    <a:latin typeface="+mn-lt"/>
                    <a:ea typeface="+mn-ea"/>
                    <a:cs typeface="+mn-ea"/>
                    <a:sym typeface="+mn-lt"/>
                  </a:rPr>
                  <a:t>：可清除、保存、分享</a:t>
                </a:r>
                <a:endParaRPr lang="en-US" altLang="zh-CN" sz="1400" b="0" dirty="0">
                  <a:solidFill>
                    <a:srgbClr val="000000"/>
                  </a:solidFill>
                  <a:latin typeface="+mn-lt"/>
                  <a:ea typeface="+mn-ea"/>
                  <a:cs typeface="+mn-ea"/>
                  <a:sym typeface="+mn-lt"/>
                </a:endParaRPr>
              </a:p>
            </p:txBody>
          </p:sp>
        </p:grpSp>
        <p:pic>
          <p:nvPicPr>
            <p:cNvPr id="17" name="图片 16"/>
            <p:cNvPicPr>
              <a:picLocks noChangeAspect="1"/>
            </p:cNvPicPr>
            <p:nvPr/>
          </p:nvPicPr>
          <p:blipFill>
            <a:blip r:embed="rId3"/>
            <a:stretch>
              <a:fillRect/>
            </a:stretch>
          </p:blipFill>
          <p:spPr>
            <a:xfrm>
              <a:off x="441891" y="1299136"/>
              <a:ext cx="7925463" cy="1630153"/>
            </a:xfrm>
            <a:prstGeom prst="rect">
              <a:avLst/>
            </a:prstGeom>
          </p:spPr>
        </p:pic>
        <p:cxnSp>
          <p:nvCxnSpPr>
            <p:cNvPr id="23" name="直接箭头连接符 8"/>
            <p:cNvCxnSpPr>
              <a:cxnSpLocks noChangeShapeType="1"/>
            </p:cNvCxnSpPr>
            <p:nvPr/>
          </p:nvCxnSpPr>
          <p:spPr bwMode="auto">
            <a:xfrm flipH="1" flipV="1">
              <a:off x="5834742" y="500483"/>
              <a:ext cx="1179654" cy="2008758"/>
            </a:xfrm>
            <a:prstGeom prst="straightConnector1">
              <a:avLst/>
            </a:prstGeom>
            <a:noFill/>
            <a:ln w="9525">
              <a:solidFill>
                <a:srgbClr val="C00000"/>
              </a:solidFill>
              <a:round/>
              <a:headEnd/>
              <a:tailEnd type="arrow" w="med" len="med"/>
            </a:ln>
          </p:spPr>
        </p:cxnSp>
      </p:grpSp>
      <p:pic>
        <p:nvPicPr>
          <p:cNvPr id="25" name="图片 24"/>
          <p:cNvPicPr>
            <a:picLocks noChangeAspect="1"/>
          </p:cNvPicPr>
          <p:nvPr/>
        </p:nvPicPr>
        <p:blipFill>
          <a:blip r:embed="rId4"/>
          <a:stretch>
            <a:fillRect/>
          </a:stretch>
        </p:blipFill>
        <p:spPr>
          <a:xfrm>
            <a:off x="237489" y="1230800"/>
            <a:ext cx="8497608" cy="3161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6"/>
                                        </p:tgtEl>
                                      </p:cBhvr>
                                    </p:animEffect>
                                    <p:set>
                                      <p:cBhvr>
                                        <p:cTn id="11" dur="1" fill="hold">
                                          <p:stCondLst>
                                            <p:cond delay="499"/>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stretch>
            <a:fillRect/>
          </a:stretch>
        </p:blipFill>
        <p:spPr>
          <a:xfrm>
            <a:off x="692479" y="1174189"/>
            <a:ext cx="7532408" cy="3682511"/>
          </a:xfrm>
          <a:prstGeom prst="rect">
            <a:avLst/>
          </a:prstGeom>
        </p:spPr>
      </p:pic>
      <p:grpSp>
        <p:nvGrpSpPr>
          <p:cNvPr id="4" name="组合 3"/>
          <p:cNvGrpSpPr/>
          <p:nvPr/>
        </p:nvGrpSpPr>
        <p:grpSpPr>
          <a:xfrm>
            <a:off x="597036" y="117399"/>
            <a:ext cx="3889257" cy="650256"/>
            <a:chOff x="903371" y="249943"/>
            <a:chExt cx="5056691" cy="679699"/>
          </a:xfrm>
        </p:grpSpPr>
        <p:sp>
          <p:nvSpPr>
            <p:cNvPr id="5" name="任意多边形 4"/>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pPr algn="ctr"/>
              <a:endParaRPr lang="zh-CN" altLang="en-US">
                <a:solidFill>
                  <a:prstClr val="black"/>
                </a:solidFill>
                <a:latin typeface="+mn-lt"/>
                <a:ea typeface="+mn-ea"/>
                <a:cs typeface="+mn-ea"/>
                <a:sym typeface="+mn-lt"/>
              </a:endParaRPr>
            </a:p>
          </p:txBody>
        </p:sp>
        <p:sp>
          <p:nvSpPr>
            <p:cNvPr id="6" name="任意多边形 5"/>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pPr algn="ct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grpSp>
        <p:nvGrpSpPr>
          <p:cNvPr id="7" name="组合 31"/>
          <p:cNvGrpSpPr/>
          <p:nvPr/>
        </p:nvGrpSpPr>
        <p:grpSpPr>
          <a:xfrm rot="16200000">
            <a:off x="696931" y="-9731"/>
            <a:ext cx="650256" cy="904516"/>
            <a:chOff x="8439629" y="3544649"/>
            <a:chExt cx="1611145" cy="1817848"/>
          </a:xfrm>
        </p:grpSpPr>
        <p:sp>
          <p:nvSpPr>
            <p:cNvPr id="8" name="Freeform 5"/>
            <p:cNvSpPr/>
            <p:nvPr/>
          </p:nvSpPr>
          <p:spPr bwMode="auto">
            <a:xfrm rot="5400000">
              <a:off x="8336278" y="3648000"/>
              <a:ext cx="1817848" cy="16111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9"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10" name="Group 17"/>
          <p:cNvGrpSpPr>
            <a:grpSpLocks noChangeAspect="1"/>
          </p:cNvGrpSpPr>
          <p:nvPr/>
        </p:nvGrpSpPr>
        <p:grpSpPr bwMode="auto">
          <a:xfrm>
            <a:off x="849219" y="210975"/>
            <a:ext cx="345680" cy="371067"/>
            <a:chOff x="231" y="1205"/>
            <a:chExt cx="640" cy="687"/>
          </a:xfrm>
          <a:solidFill>
            <a:schemeClr val="bg1"/>
          </a:solidFill>
          <a:effectLst/>
        </p:grpSpPr>
        <p:sp>
          <p:nvSpPr>
            <p:cNvPr id="11"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1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sp>
        <p:nvSpPr>
          <p:cNvPr id="13" name="TextBox 12"/>
          <p:cNvSpPr txBox="1"/>
          <p:nvPr/>
        </p:nvSpPr>
        <p:spPr>
          <a:xfrm>
            <a:off x="1351639" y="267688"/>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grpSp>
        <p:nvGrpSpPr>
          <p:cNvPr id="15" name="组合 14"/>
          <p:cNvGrpSpPr/>
          <p:nvPr/>
        </p:nvGrpSpPr>
        <p:grpSpPr>
          <a:xfrm>
            <a:off x="5081018" y="190035"/>
            <a:ext cx="3312484" cy="707111"/>
            <a:chOff x="7839164" y="187001"/>
            <a:chExt cx="3429024" cy="928694"/>
          </a:xfrm>
        </p:grpSpPr>
        <p:sp>
          <p:nvSpPr>
            <p:cNvPr id="16" name="圆角矩形 15"/>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圆角矩形 16"/>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Rectangle 43"/>
            <p:cNvSpPr/>
            <p:nvPr/>
          </p:nvSpPr>
          <p:spPr bwMode="auto">
            <a:xfrm>
              <a:off x="8004746" y="329808"/>
              <a:ext cx="2879717" cy="42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rgbClr val="000000"/>
                  </a:solidFill>
                  <a:cs typeface="+mn-ea"/>
                  <a:sym typeface="+mn-lt"/>
                </a:rPr>
                <a:t>检索条件</a:t>
              </a:r>
              <a:r>
                <a:rPr lang="zh-CN" altLang="en-US" sz="1200" b="0" dirty="0">
                  <a:solidFill>
                    <a:srgbClr val="000000"/>
                  </a:solidFill>
                  <a:latin typeface="+mn-lt"/>
                  <a:ea typeface="+mn-ea"/>
                  <a:cs typeface="+mn-ea"/>
                  <a:sym typeface="+mn-lt"/>
                </a:rPr>
                <a:t>：可</a:t>
              </a:r>
              <a:r>
                <a:rPr lang="zh-CN" altLang="en-US" sz="1200" b="0" dirty="0">
                  <a:solidFill>
                    <a:srgbClr val="FF0000"/>
                  </a:solidFill>
                  <a:latin typeface="+mn-lt"/>
                  <a:ea typeface="+mn-ea"/>
                  <a:cs typeface="+mn-ea"/>
                  <a:sym typeface="+mn-lt"/>
                </a:rPr>
                <a:t>清除</a:t>
              </a:r>
              <a:r>
                <a:rPr lang="zh-CN" altLang="en-US" sz="1200" b="0" dirty="0">
                  <a:solidFill>
                    <a:srgbClr val="000000"/>
                  </a:solidFill>
                  <a:latin typeface="+mn-lt"/>
                  <a:ea typeface="+mn-ea"/>
                  <a:cs typeface="+mn-ea"/>
                  <a:sym typeface="+mn-lt"/>
                </a:rPr>
                <a:t>、</a:t>
              </a:r>
              <a:r>
                <a:rPr lang="zh-CN" altLang="en-US" sz="1200" b="0" dirty="0">
                  <a:solidFill>
                    <a:srgbClr val="FF0000"/>
                  </a:solidFill>
                  <a:latin typeface="+mn-lt"/>
                  <a:ea typeface="+mn-ea"/>
                  <a:cs typeface="+mn-ea"/>
                  <a:sym typeface="+mn-lt"/>
                </a:rPr>
                <a:t>保存</a:t>
              </a:r>
              <a:r>
                <a:rPr lang="zh-CN" altLang="en-US" sz="1200" b="0" dirty="0">
                  <a:solidFill>
                    <a:srgbClr val="000000"/>
                  </a:solidFill>
                  <a:latin typeface="+mn-lt"/>
                  <a:ea typeface="+mn-ea"/>
                  <a:cs typeface="+mn-ea"/>
                  <a:sym typeface="+mn-lt"/>
                </a:rPr>
                <a:t>（在个人中心查看）、</a:t>
              </a:r>
              <a:r>
                <a:rPr lang="zh-CN" altLang="en-US" sz="1200" b="0" dirty="0">
                  <a:solidFill>
                    <a:srgbClr val="FF0000"/>
                  </a:solidFill>
                  <a:latin typeface="+mn-lt"/>
                  <a:ea typeface="+mn-ea"/>
                  <a:cs typeface="+mn-ea"/>
                  <a:sym typeface="+mn-lt"/>
                </a:rPr>
                <a:t>分享</a:t>
              </a:r>
              <a:endParaRPr lang="en-US" altLang="zh-CN" sz="1200" b="0" dirty="0">
                <a:solidFill>
                  <a:srgbClr val="FF0000"/>
                </a:solidFill>
                <a:latin typeface="+mn-lt"/>
                <a:ea typeface="+mn-ea"/>
                <a:cs typeface="+mn-ea"/>
                <a:sym typeface="+mn-lt"/>
              </a:endParaRPr>
            </a:p>
            <a:p>
              <a:pPr algn="ctr" fontAlgn="base">
                <a:lnSpc>
                  <a:spcPct val="125000"/>
                </a:lnSpc>
                <a:spcBef>
                  <a:spcPct val="0"/>
                </a:spcBef>
                <a:spcAft>
                  <a:spcPct val="0"/>
                </a:spcAft>
              </a:pPr>
              <a:endParaRPr lang="en-US" altLang="zh-CN" sz="1200" b="0" dirty="0">
                <a:solidFill>
                  <a:srgbClr val="000000"/>
                </a:solidFill>
                <a:latin typeface="+mn-lt"/>
                <a:ea typeface="+mn-ea"/>
                <a:cs typeface="+mn-ea"/>
                <a:sym typeface="+mn-lt"/>
              </a:endParaRPr>
            </a:p>
          </p:txBody>
        </p:sp>
      </p:grpSp>
      <p:pic>
        <p:nvPicPr>
          <p:cNvPr id="3" name="图片 2"/>
          <p:cNvPicPr>
            <a:picLocks noChangeAspect="1"/>
          </p:cNvPicPr>
          <p:nvPr/>
        </p:nvPicPr>
        <p:blipFill>
          <a:blip r:embed="rId4"/>
          <a:stretch>
            <a:fillRect/>
          </a:stretch>
        </p:blipFill>
        <p:spPr>
          <a:xfrm>
            <a:off x="7156066" y="4355528"/>
            <a:ext cx="1971429" cy="647619"/>
          </a:xfrm>
          <a:prstGeom prst="rect">
            <a:avLst/>
          </a:prstGeom>
        </p:spPr>
      </p:pic>
      <p:pic>
        <p:nvPicPr>
          <p:cNvPr id="23" name="图片 22"/>
          <p:cNvPicPr>
            <a:picLocks noChangeAspect="1"/>
          </p:cNvPicPr>
          <p:nvPr/>
        </p:nvPicPr>
        <p:blipFill>
          <a:blip r:embed="rId5"/>
          <a:stretch>
            <a:fillRect/>
          </a:stretch>
        </p:blipFill>
        <p:spPr>
          <a:xfrm>
            <a:off x="285240" y="1386067"/>
            <a:ext cx="8402105" cy="3103168"/>
          </a:xfrm>
          <a:prstGeom prst="rect">
            <a:avLst/>
          </a:prstGeom>
        </p:spPr>
      </p:pic>
      <p:pic>
        <p:nvPicPr>
          <p:cNvPr id="25" name="图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6190" y="999320"/>
            <a:ext cx="2252153" cy="400382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7036" y="117399"/>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pPr algn="ctr"/>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pPr algn="ct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grpSp>
        <p:nvGrpSpPr>
          <p:cNvPr id="5" name="组合 31"/>
          <p:cNvGrpSpPr/>
          <p:nvPr/>
        </p:nvGrpSpPr>
        <p:grpSpPr>
          <a:xfrm rot="16200000">
            <a:off x="696931" y="-9731"/>
            <a:ext cx="650256" cy="904516"/>
            <a:chOff x="8439629" y="3544649"/>
            <a:chExt cx="1611145" cy="1817848"/>
          </a:xfrm>
        </p:grpSpPr>
        <p:sp>
          <p:nvSpPr>
            <p:cNvPr id="6" name="Freeform 5"/>
            <p:cNvSpPr/>
            <p:nvPr/>
          </p:nvSpPr>
          <p:spPr bwMode="auto">
            <a:xfrm rot="5400000">
              <a:off x="8336278" y="3648000"/>
              <a:ext cx="1817848" cy="16111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8" name="Group 17"/>
          <p:cNvGrpSpPr>
            <a:grpSpLocks noChangeAspect="1"/>
          </p:cNvGrpSpPr>
          <p:nvPr/>
        </p:nvGrpSpPr>
        <p:grpSpPr bwMode="auto">
          <a:xfrm>
            <a:off x="849219" y="210975"/>
            <a:ext cx="345680" cy="371067"/>
            <a:chOff x="231" y="1205"/>
            <a:chExt cx="640" cy="687"/>
          </a:xfrm>
          <a:solidFill>
            <a:schemeClr val="bg1"/>
          </a:solidFill>
          <a:effectLst/>
        </p:grpSpPr>
        <p:sp>
          <p:nvSpPr>
            <p:cNvPr id="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1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grpSp>
        <p:nvGrpSpPr>
          <p:cNvPr id="12" name="组合 11"/>
          <p:cNvGrpSpPr/>
          <p:nvPr/>
        </p:nvGrpSpPr>
        <p:grpSpPr>
          <a:xfrm>
            <a:off x="5081018" y="190036"/>
            <a:ext cx="3088791" cy="504982"/>
            <a:chOff x="7839164" y="187001"/>
            <a:chExt cx="3429024" cy="928694"/>
          </a:xfrm>
        </p:grpSpPr>
        <p:sp>
          <p:nvSpPr>
            <p:cNvPr id="13" name="圆角矩形 12"/>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圆角矩形 13"/>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Rectangle 43"/>
            <p:cNvSpPr/>
            <p:nvPr/>
          </p:nvSpPr>
          <p:spPr bwMode="auto">
            <a:xfrm>
              <a:off x="8004746" y="418013"/>
              <a:ext cx="3071233" cy="59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200" b="0" dirty="0">
                  <a:solidFill>
                    <a:srgbClr val="000000"/>
                  </a:solidFill>
                  <a:latin typeface="+mn-lt"/>
                  <a:ea typeface="+mn-ea"/>
                  <a:cs typeface="+mn-ea"/>
                  <a:sym typeface="+mn-lt"/>
                </a:rPr>
                <a:t>文本下载：可单篇、可批量（</a:t>
              </a:r>
              <a:r>
                <a:rPr lang="zh-CN" altLang="en-US" sz="1200" b="0" dirty="0">
                  <a:solidFill>
                    <a:srgbClr val="FF0000"/>
                  </a:solidFill>
                  <a:latin typeface="+mn-lt"/>
                  <a:ea typeface="+mn-ea"/>
                  <a:cs typeface="+mn-ea"/>
                  <a:sym typeface="+mn-lt"/>
                </a:rPr>
                <a:t>目录、全文</a:t>
              </a:r>
              <a:r>
                <a:rPr lang="zh-CN" altLang="en-US" sz="1200" b="0" dirty="0">
                  <a:solidFill>
                    <a:srgbClr val="000000"/>
                  </a:solidFill>
                  <a:latin typeface="+mn-lt"/>
                  <a:ea typeface="+mn-ea"/>
                  <a:cs typeface="+mn-ea"/>
                  <a:sym typeface="+mn-lt"/>
                </a:rPr>
                <a:t>）</a:t>
              </a:r>
              <a:endParaRPr lang="en-US" altLang="zh-CN" sz="1200" b="0" dirty="0">
                <a:solidFill>
                  <a:srgbClr val="000000"/>
                </a:solidFill>
                <a:latin typeface="+mn-lt"/>
                <a:ea typeface="+mn-ea"/>
                <a:cs typeface="+mn-ea"/>
                <a:sym typeface="+mn-lt"/>
              </a:endParaRPr>
            </a:p>
          </p:txBody>
        </p:sp>
      </p:grpSp>
      <p:pic>
        <p:nvPicPr>
          <p:cNvPr id="5122" name="Picture 2"/>
          <p:cNvPicPr>
            <a:picLocks noChangeAspect="1" noChangeArrowheads="1"/>
          </p:cNvPicPr>
          <p:nvPr/>
        </p:nvPicPr>
        <p:blipFill>
          <a:blip r:embed="rId2"/>
          <a:srcRect/>
          <a:stretch>
            <a:fillRect/>
          </a:stretch>
        </p:blipFill>
        <p:spPr bwMode="auto">
          <a:xfrm>
            <a:off x="497283" y="1088035"/>
            <a:ext cx="7780569" cy="3449943"/>
          </a:xfrm>
          <a:prstGeom prst="rect">
            <a:avLst/>
          </a:prstGeom>
          <a:noFill/>
          <a:ln w="9525">
            <a:noFill/>
            <a:miter lim="800000"/>
            <a:headEnd/>
            <a:tailEnd/>
          </a:ln>
        </p:spPr>
      </p:pic>
      <p:pic>
        <p:nvPicPr>
          <p:cNvPr id="16" name="图片 15"/>
          <p:cNvPicPr>
            <a:picLocks noChangeAspect="1"/>
          </p:cNvPicPr>
          <p:nvPr/>
        </p:nvPicPr>
        <p:blipFill>
          <a:blip r:embed="rId3"/>
          <a:stretch>
            <a:fillRect/>
          </a:stretch>
        </p:blipFill>
        <p:spPr>
          <a:xfrm>
            <a:off x="7184094" y="4534548"/>
            <a:ext cx="1971429" cy="647619"/>
          </a:xfrm>
          <a:prstGeom prst="rect">
            <a:avLst/>
          </a:prstGeom>
        </p:spPr>
      </p:pic>
      <p:cxnSp>
        <p:nvCxnSpPr>
          <p:cNvPr id="18" name="直接箭头连接符 8"/>
          <p:cNvCxnSpPr>
            <a:cxnSpLocks noChangeShapeType="1"/>
          </p:cNvCxnSpPr>
          <p:nvPr/>
        </p:nvCxnSpPr>
        <p:spPr bwMode="auto">
          <a:xfrm flipV="1">
            <a:off x="4982293" y="582042"/>
            <a:ext cx="961469" cy="1153572"/>
          </a:xfrm>
          <a:prstGeom prst="straightConnector1">
            <a:avLst/>
          </a:prstGeom>
          <a:noFill/>
          <a:ln w="9525">
            <a:solidFill>
              <a:srgbClr val="C00000"/>
            </a:solidFill>
            <a:round/>
            <a:headEnd/>
            <a:tailEnd type="arrow" w="med" len="med"/>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61630" y="-1168558"/>
            <a:ext cx="2352980" cy="2352980"/>
            <a:chOff x="304800" y="673100"/>
            <a:chExt cx="4000500" cy="4000500"/>
          </a:xfrm>
          <a:effectLst>
            <a:outerShdw blurRad="444500" dist="254000" dir="684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6" name="椭圆 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7" name="椭圆 6"/>
          <p:cNvSpPr/>
          <p:nvPr/>
        </p:nvSpPr>
        <p:spPr>
          <a:xfrm>
            <a:off x="4765760" y="117272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469426" y="1291061"/>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5275741" y="1169877"/>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747807" y="1040406"/>
            <a:ext cx="250454" cy="250454"/>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049030" y="1015054"/>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283856" y="13015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419528" y="1116522"/>
            <a:ext cx="322151" cy="322151"/>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420364" y="117259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135154" y="1303824"/>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4985846" y="989321"/>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904141" y="1225655"/>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5851399" y="13015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966722" y="46867"/>
            <a:ext cx="1231514" cy="584775"/>
          </a:xfrm>
          <a:prstGeom prst="rect">
            <a:avLst/>
          </a:prstGeom>
        </p:spPr>
        <p:txBody>
          <a:bodyPr wrap="square">
            <a:spAutoFit/>
          </a:bodyPr>
          <a:lstStyle/>
          <a:p>
            <a:pPr marL="0" marR="0" lvl="0" indent="0" defTabSz="934242" eaLnBrk="1" fontAlgn="auto" latinLnBrk="0" hangingPunct="1">
              <a:lnSpc>
                <a:spcPct val="100000"/>
              </a:lnSpc>
              <a:spcBef>
                <a:spcPts val="0"/>
              </a:spcBef>
              <a:spcAft>
                <a:spcPts val="0"/>
              </a:spcAft>
              <a:buClrTx/>
              <a:buSzTx/>
              <a:buFontTx/>
              <a:buNone/>
              <a:tabLst/>
              <a:defRPr/>
            </a:pPr>
            <a:r>
              <a:rPr kumimoji="0" lang="zh-CN" altLang="en-US" sz="3200" b="0" i="0" u="none" strike="noStrike" kern="0" cap="none" spc="0" normalizeH="0" baseline="0" noProof="0" dirty="0">
                <a:ln>
                  <a:noFill/>
                </a:ln>
                <a:solidFill>
                  <a:schemeClr val="accent6">
                    <a:lumMod val="75000"/>
                  </a:schemeClr>
                </a:solidFill>
                <a:effectLst/>
                <a:uLnTx/>
                <a:uFillTx/>
                <a:latin typeface="微软雅黑" panose="020B0503020204020204" pitchFamily="34" charset="-122"/>
                <a:ea typeface="微软雅黑" panose="020B0503020204020204" pitchFamily="34" charset="-122"/>
              </a:rPr>
              <a:t>目 录</a:t>
            </a:r>
          </a:p>
        </p:txBody>
      </p:sp>
      <p:sp>
        <p:nvSpPr>
          <p:cNvPr id="20" name="Rectangle 4"/>
          <p:cNvSpPr txBox="1">
            <a:spLocks noChangeArrowheads="1"/>
          </p:cNvSpPr>
          <p:nvPr/>
        </p:nvSpPr>
        <p:spPr bwMode="auto">
          <a:xfrm>
            <a:off x="3896250" y="498406"/>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endParaRPr kumimoji="0" lang="zh-CN" altLang="en-US" sz="1000" b="0" i="0" u="none" strike="noStrike" kern="0" cap="none" spc="0" normalizeH="0" baseline="0" noProof="0" dirty="0">
              <a:ln>
                <a:noFill/>
              </a:ln>
              <a:solidFill>
                <a:schemeClr val="accent1"/>
              </a:solidFill>
              <a:effectLst/>
              <a:uLnTx/>
              <a:uFillTx/>
              <a:latin typeface="Arial"/>
              <a:ea typeface="微软雅黑"/>
            </a:endParaRPr>
          </a:p>
        </p:txBody>
      </p:sp>
      <p:grpSp>
        <p:nvGrpSpPr>
          <p:cNvPr id="21" name="组合 20"/>
          <p:cNvGrpSpPr/>
          <p:nvPr/>
        </p:nvGrpSpPr>
        <p:grpSpPr>
          <a:xfrm>
            <a:off x="3753991" y="1859536"/>
            <a:ext cx="1673986" cy="1359398"/>
            <a:chOff x="5553262" y="2638733"/>
            <a:chExt cx="2504585" cy="2093640"/>
          </a:xfrm>
        </p:grpSpPr>
        <p:grpSp>
          <p:nvGrpSpPr>
            <p:cNvPr id="22" name="组合 21"/>
            <p:cNvGrpSpPr/>
            <p:nvPr/>
          </p:nvGrpSpPr>
          <p:grpSpPr>
            <a:xfrm>
              <a:off x="5553262" y="2638733"/>
              <a:ext cx="2397222" cy="2093640"/>
              <a:chOff x="5553262" y="2638733"/>
              <a:chExt cx="2397222" cy="2093640"/>
            </a:xfrm>
          </p:grpSpPr>
          <p:grpSp>
            <p:nvGrpSpPr>
              <p:cNvPr id="24" name="组合 23"/>
              <p:cNvGrpSpPr/>
              <p:nvPr/>
            </p:nvGrpSpPr>
            <p:grpSpPr>
              <a:xfrm>
                <a:off x="5553262" y="2638733"/>
                <a:ext cx="2397222" cy="2093640"/>
                <a:chOff x="1511944" y="2420246"/>
                <a:chExt cx="2627152" cy="2294453"/>
              </a:xfrm>
              <a:effectLst>
                <a:outerShdw blurRad="203200" dist="38100" dir="3780000" sx="103000" sy="103000" algn="t" rotWithShape="0">
                  <a:prstClr val="black">
                    <a:alpha val="25000"/>
                  </a:prstClr>
                </a:outerShdw>
              </a:effectLst>
            </p:grpSpPr>
            <p:sp>
              <p:nvSpPr>
                <p:cNvPr id="26"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25" name="Freeform 7"/>
              <p:cNvSpPr>
                <a:spLocks/>
              </p:cNvSpPr>
              <p:nvPr/>
            </p:nvSpPr>
            <p:spPr bwMode="auto">
              <a:xfrm>
                <a:off x="5864945" y="288268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3"/>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23" name="TextBox 85"/>
            <p:cNvSpPr txBox="1"/>
            <p:nvPr/>
          </p:nvSpPr>
          <p:spPr>
            <a:xfrm>
              <a:off x="6259489" y="3110169"/>
              <a:ext cx="1798358"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03</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28" name="组合 27"/>
          <p:cNvGrpSpPr/>
          <p:nvPr/>
        </p:nvGrpSpPr>
        <p:grpSpPr>
          <a:xfrm>
            <a:off x="724068" y="1870780"/>
            <a:ext cx="1602228" cy="1359398"/>
            <a:chOff x="1881842" y="2656049"/>
            <a:chExt cx="2397222" cy="2093640"/>
          </a:xfrm>
        </p:grpSpPr>
        <p:grpSp>
          <p:nvGrpSpPr>
            <p:cNvPr id="29" name="组合 28"/>
            <p:cNvGrpSpPr/>
            <p:nvPr/>
          </p:nvGrpSpPr>
          <p:grpSpPr>
            <a:xfrm>
              <a:off x="1881842" y="2656049"/>
              <a:ext cx="2397222" cy="2093640"/>
              <a:chOff x="1511944" y="2420246"/>
              <a:chExt cx="2627152" cy="2294453"/>
            </a:xfrm>
            <a:effectLst>
              <a:outerShdw blurRad="203200" dist="38100" dir="3780000" sx="103000" sy="103000" algn="t" rotWithShape="0">
                <a:prstClr val="black">
                  <a:alpha val="25000"/>
                </a:prstClr>
              </a:outerShdw>
            </a:effectLst>
          </p:grpSpPr>
          <p:sp>
            <p:nvSpPr>
              <p:cNvPr id="32"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30" name="Freeform 7"/>
            <p:cNvSpPr>
              <a:spLocks/>
            </p:cNvSpPr>
            <p:nvPr/>
          </p:nvSpPr>
          <p:spPr bwMode="auto">
            <a:xfrm>
              <a:off x="2193523" y="2932555"/>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31" name="TextBox 93"/>
            <p:cNvSpPr txBox="1"/>
            <p:nvPr/>
          </p:nvSpPr>
          <p:spPr>
            <a:xfrm>
              <a:off x="2575310" y="3250047"/>
              <a:ext cx="1512323"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01</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34" name="组合 33"/>
          <p:cNvGrpSpPr/>
          <p:nvPr/>
        </p:nvGrpSpPr>
        <p:grpSpPr>
          <a:xfrm>
            <a:off x="2294639" y="2550478"/>
            <a:ext cx="1602228" cy="1359398"/>
            <a:chOff x="3721944" y="3702869"/>
            <a:chExt cx="2397222" cy="2093640"/>
          </a:xfrm>
        </p:grpSpPr>
        <p:grpSp>
          <p:nvGrpSpPr>
            <p:cNvPr id="35" name="组合 34"/>
            <p:cNvGrpSpPr/>
            <p:nvPr/>
          </p:nvGrpSpPr>
          <p:grpSpPr>
            <a:xfrm>
              <a:off x="3721944" y="3702869"/>
              <a:ext cx="2397222" cy="2093640"/>
              <a:chOff x="3721944" y="3702869"/>
              <a:chExt cx="2397222" cy="2093640"/>
            </a:xfrm>
          </p:grpSpPr>
          <p:grpSp>
            <p:nvGrpSpPr>
              <p:cNvPr id="37" name="组合 36"/>
              <p:cNvGrpSpPr/>
              <p:nvPr/>
            </p:nvGrpSpPr>
            <p:grpSpPr>
              <a:xfrm>
                <a:off x="3721944" y="3702869"/>
                <a:ext cx="2397222" cy="2093640"/>
                <a:chOff x="1511944" y="2420246"/>
                <a:chExt cx="2627152" cy="2294453"/>
              </a:xfrm>
              <a:effectLst>
                <a:outerShdw blurRad="203200" dist="38100" dir="3780000" sx="103000" sy="103000" algn="t" rotWithShape="0">
                  <a:prstClr val="black">
                    <a:alpha val="25000"/>
                  </a:prstClr>
                </a:outerShdw>
              </a:effectLst>
            </p:grpSpPr>
            <p:sp>
              <p:nvSpPr>
                <p:cNvPr id="39"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38" name="Freeform 7"/>
              <p:cNvSpPr>
                <a:spLocks/>
              </p:cNvSpPr>
              <p:nvPr/>
            </p:nvSpPr>
            <p:spPr bwMode="auto">
              <a:xfrm>
                <a:off x="4033627" y="3946819"/>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2"/>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36" name="TextBox 98"/>
            <p:cNvSpPr txBox="1"/>
            <p:nvPr/>
          </p:nvSpPr>
          <p:spPr>
            <a:xfrm>
              <a:off x="4382517" y="4183862"/>
              <a:ext cx="1568655"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02</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41" name="组合 40"/>
          <p:cNvGrpSpPr/>
          <p:nvPr/>
        </p:nvGrpSpPr>
        <p:grpSpPr>
          <a:xfrm>
            <a:off x="5219658" y="2543671"/>
            <a:ext cx="1602228" cy="1359398"/>
            <a:chOff x="7388330" y="3692384"/>
            <a:chExt cx="2397222" cy="2093640"/>
          </a:xfrm>
        </p:grpSpPr>
        <p:grpSp>
          <p:nvGrpSpPr>
            <p:cNvPr id="42" name="组合 41"/>
            <p:cNvGrpSpPr/>
            <p:nvPr/>
          </p:nvGrpSpPr>
          <p:grpSpPr>
            <a:xfrm>
              <a:off x="7388330" y="3692384"/>
              <a:ext cx="2397222" cy="2093640"/>
              <a:chOff x="7388330" y="3692384"/>
              <a:chExt cx="2397222" cy="2093640"/>
            </a:xfrm>
          </p:grpSpPr>
          <p:grpSp>
            <p:nvGrpSpPr>
              <p:cNvPr id="44" name="组合 43"/>
              <p:cNvGrpSpPr/>
              <p:nvPr/>
            </p:nvGrpSpPr>
            <p:grpSpPr>
              <a:xfrm>
                <a:off x="7388330" y="3692384"/>
                <a:ext cx="2397222" cy="2093640"/>
                <a:chOff x="1511944" y="2420246"/>
                <a:chExt cx="2627152" cy="2294453"/>
              </a:xfrm>
              <a:effectLst>
                <a:outerShdw blurRad="203200" dist="38100" dir="3780000" sx="103000" sy="103000" algn="t" rotWithShape="0">
                  <a:prstClr val="black">
                    <a:alpha val="25000"/>
                  </a:prstClr>
                </a:outerShdw>
              </a:effectLst>
            </p:grpSpPr>
            <p:sp>
              <p:nvSpPr>
                <p:cNvPr id="46"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45" name="Freeform 7"/>
              <p:cNvSpPr>
                <a:spLocks/>
              </p:cNvSpPr>
              <p:nvPr/>
            </p:nvSpPr>
            <p:spPr bwMode="auto">
              <a:xfrm>
                <a:off x="7700013" y="3936334"/>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4"/>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43" name="TextBox 105"/>
            <p:cNvSpPr txBox="1"/>
            <p:nvPr/>
          </p:nvSpPr>
          <p:spPr>
            <a:xfrm>
              <a:off x="8048903" y="4173377"/>
              <a:ext cx="1367721"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04</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48" name="组合 47"/>
          <p:cNvGrpSpPr/>
          <p:nvPr/>
        </p:nvGrpSpPr>
        <p:grpSpPr>
          <a:xfrm>
            <a:off x="825033" y="3345863"/>
            <a:ext cx="1477619" cy="471560"/>
            <a:chOff x="1655369" y="4927865"/>
            <a:chExt cx="2210785" cy="726262"/>
          </a:xfrm>
        </p:grpSpPr>
        <p:sp>
          <p:nvSpPr>
            <p:cNvPr id="49" name="TextBox 111"/>
            <p:cNvSpPr txBox="1"/>
            <p:nvPr/>
          </p:nvSpPr>
          <p:spPr>
            <a:xfrm>
              <a:off x="1655369" y="4927865"/>
              <a:ext cx="2210785" cy="497714"/>
            </a:xfrm>
            <a:prstGeom prst="rect">
              <a:avLst/>
            </a:prstGeom>
            <a:noFill/>
          </p:spPr>
          <p:txBody>
            <a:bodyPr wrap="square" rtlCol="0">
              <a:spAutoFit/>
            </a:bodyPr>
            <a:lstStyle/>
            <a:p>
              <a:r>
                <a:rPr lang="zh-CN" altLang="en-US" sz="1500" dirty="0">
                  <a:solidFill>
                    <a:schemeClr val="accent6">
                      <a:lumMod val="75000"/>
                    </a:schemeClr>
                  </a:solidFill>
                  <a:latin typeface="+mj-ea"/>
                  <a:ea typeface="+mj-ea"/>
                </a:rPr>
                <a:t>关于北大英华</a:t>
              </a:r>
            </a:p>
          </p:txBody>
        </p:sp>
        <p:sp>
          <p:nvSpPr>
            <p:cNvPr id="50" name="TextBox 112"/>
            <p:cNvSpPr txBox="1"/>
            <p:nvPr/>
          </p:nvSpPr>
          <p:spPr>
            <a:xfrm>
              <a:off x="1655369" y="5322316"/>
              <a:ext cx="1836617" cy="331811"/>
            </a:xfrm>
            <a:prstGeom prst="rect">
              <a:avLst/>
            </a:prstGeom>
            <a:noFill/>
          </p:spPr>
          <p:txBody>
            <a:bodyPr wrap="square" rtlCol="0">
              <a:spAutoFit/>
            </a:bodyPr>
            <a:lstStyle/>
            <a:p>
              <a:pPr algn="ctr"/>
              <a:endParaRPr lang="zh-CN" altLang="en-US" sz="800" dirty="0">
                <a:solidFill>
                  <a:schemeClr val="accent6">
                    <a:lumMod val="75000"/>
                  </a:schemeClr>
                </a:solidFill>
                <a:latin typeface="+mj-ea"/>
                <a:ea typeface="+mj-ea"/>
              </a:endParaRPr>
            </a:p>
          </p:txBody>
        </p:sp>
      </p:grpSp>
      <p:grpSp>
        <p:nvGrpSpPr>
          <p:cNvPr id="51" name="组合 50"/>
          <p:cNvGrpSpPr/>
          <p:nvPr/>
        </p:nvGrpSpPr>
        <p:grpSpPr>
          <a:xfrm>
            <a:off x="2304836" y="1919743"/>
            <a:ext cx="1402568" cy="446867"/>
            <a:chOff x="4246957" y="2731461"/>
            <a:chExt cx="2098495" cy="688231"/>
          </a:xfrm>
        </p:grpSpPr>
        <p:sp>
          <p:nvSpPr>
            <p:cNvPr id="52" name="TextBox 114"/>
            <p:cNvSpPr txBox="1"/>
            <p:nvPr/>
          </p:nvSpPr>
          <p:spPr>
            <a:xfrm>
              <a:off x="4246957" y="2731461"/>
              <a:ext cx="2098495" cy="497714"/>
            </a:xfrm>
            <a:prstGeom prst="rect">
              <a:avLst/>
            </a:prstGeom>
            <a:noFill/>
          </p:spPr>
          <p:txBody>
            <a:bodyPr wrap="square" rtlCol="0">
              <a:spAutoFit/>
            </a:bodyPr>
            <a:lstStyle/>
            <a:p>
              <a:r>
                <a:rPr lang="zh-CN" altLang="en-US" sz="1500" dirty="0">
                  <a:solidFill>
                    <a:schemeClr val="accent6">
                      <a:lumMod val="75000"/>
                    </a:schemeClr>
                  </a:solidFill>
                  <a:latin typeface="+mj-ea"/>
                  <a:ea typeface="+mj-ea"/>
                </a:rPr>
                <a:t>公司主要业务</a:t>
              </a:r>
            </a:p>
          </p:txBody>
        </p:sp>
        <p:sp>
          <p:nvSpPr>
            <p:cNvPr id="53" name="TextBox 115"/>
            <p:cNvSpPr txBox="1"/>
            <p:nvPr/>
          </p:nvSpPr>
          <p:spPr>
            <a:xfrm>
              <a:off x="4335081" y="3111582"/>
              <a:ext cx="1759420" cy="308110"/>
            </a:xfrm>
            <a:prstGeom prst="rect">
              <a:avLst/>
            </a:prstGeom>
            <a:noFill/>
          </p:spPr>
          <p:txBody>
            <a:bodyPr wrap="square" rtlCol="0">
              <a:spAutoFit/>
            </a:bodyPr>
            <a:lstStyle/>
            <a:p>
              <a:pPr algn="ctr"/>
              <a:endParaRPr lang="zh-CN" altLang="en-US" sz="700" dirty="0">
                <a:solidFill>
                  <a:schemeClr val="accent6">
                    <a:lumMod val="75000"/>
                  </a:schemeClr>
                </a:solidFill>
                <a:latin typeface="+mj-ea"/>
                <a:ea typeface="+mj-ea"/>
              </a:endParaRPr>
            </a:p>
          </p:txBody>
        </p:sp>
      </p:grpSp>
      <p:grpSp>
        <p:nvGrpSpPr>
          <p:cNvPr id="54" name="组合 53"/>
          <p:cNvGrpSpPr/>
          <p:nvPr/>
        </p:nvGrpSpPr>
        <p:grpSpPr>
          <a:xfrm>
            <a:off x="3993156" y="3378850"/>
            <a:ext cx="1389782" cy="466659"/>
            <a:chOff x="5441459" y="4927863"/>
            <a:chExt cx="2079365" cy="718712"/>
          </a:xfrm>
        </p:grpSpPr>
        <p:sp>
          <p:nvSpPr>
            <p:cNvPr id="55" name="TextBox 117"/>
            <p:cNvSpPr txBox="1"/>
            <p:nvPr/>
          </p:nvSpPr>
          <p:spPr>
            <a:xfrm>
              <a:off x="5441459" y="4927863"/>
              <a:ext cx="2079365" cy="497713"/>
            </a:xfrm>
            <a:prstGeom prst="rect">
              <a:avLst/>
            </a:prstGeom>
            <a:noFill/>
          </p:spPr>
          <p:txBody>
            <a:bodyPr wrap="square" rtlCol="0">
              <a:spAutoFit/>
            </a:bodyPr>
            <a:lstStyle/>
            <a:p>
              <a:r>
                <a:rPr lang="zh-CN" altLang="en-US" sz="1500" dirty="0">
                  <a:solidFill>
                    <a:schemeClr val="accent6">
                      <a:lumMod val="75000"/>
                    </a:schemeClr>
                  </a:solidFill>
                  <a:latin typeface="+mj-ea"/>
                  <a:ea typeface="+mj-ea"/>
                </a:rPr>
                <a:t>北大法宝优势</a:t>
              </a:r>
            </a:p>
          </p:txBody>
        </p:sp>
        <p:sp>
          <p:nvSpPr>
            <p:cNvPr id="56" name="TextBox 118"/>
            <p:cNvSpPr txBox="1"/>
            <p:nvPr/>
          </p:nvSpPr>
          <p:spPr>
            <a:xfrm>
              <a:off x="5556382" y="5338466"/>
              <a:ext cx="1664926" cy="308109"/>
            </a:xfrm>
            <a:prstGeom prst="rect">
              <a:avLst/>
            </a:prstGeom>
            <a:noFill/>
          </p:spPr>
          <p:txBody>
            <a:bodyPr wrap="square" rtlCol="0">
              <a:spAutoFit/>
            </a:bodyPr>
            <a:lstStyle/>
            <a:p>
              <a:pPr algn="ctr"/>
              <a:endParaRPr lang="zh-CN" altLang="en-US" sz="700" dirty="0">
                <a:solidFill>
                  <a:schemeClr val="accent6">
                    <a:lumMod val="75000"/>
                  </a:schemeClr>
                </a:solidFill>
                <a:latin typeface="+mj-ea"/>
                <a:ea typeface="+mj-ea"/>
              </a:endParaRPr>
            </a:p>
          </p:txBody>
        </p:sp>
      </p:grpSp>
      <p:grpSp>
        <p:nvGrpSpPr>
          <p:cNvPr id="57" name="组合 56"/>
          <p:cNvGrpSpPr/>
          <p:nvPr/>
        </p:nvGrpSpPr>
        <p:grpSpPr>
          <a:xfrm>
            <a:off x="5325627" y="1919746"/>
            <a:ext cx="1594215" cy="446865"/>
            <a:chOff x="7839374" y="2731461"/>
            <a:chExt cx="2385233" cy="688227"/>
          </a:xfrm>
        </p:grpSpPr>
        <p:sp>
          <p:nvSpPr>
            <p:cNvPr id="58" name="TextBox 120"/>
            <p:cNvSpPr txBox="1"/>
            <p:nvPr/>
          </p:nvSpPr>
          <p:spPr>
            <a:xfrm>
              <a:off x="7839374" y="2731461"/>
              <a:ext cx="2385233" cy="497714"/>
            </a:xfrm>
            <a:prstGeom prst="rect">
              <a:avLst/>
            </a:prstGeom>
            <a:noFill/>
          </p:spPr>
          <p:txBody>
            <a:bodyPr wrap="square" rtlCol="0">
              <a:spAutoFit/>
            </a:bodyPr>
            <a:lstStyle/>
            <a:p>
              <a:r>
                <a:rPr lang="en-US" altLang="zh-CN" sz="1500" dirty="0">
                  <a:solidFill>
                    <a:schemeClr val="accent6">
                      <a:lumMod val="75000"/>
                    </a:schemeClr>
                  </a:solidFill>
                  <a:latin typeface="+mj-ea"/>
                  <a:ea typeface="+mj-ea"/>
                </a:rPr>
                <a:t>V6</a:t>
              </a:r>
              <a:r>
                <a:rPr lang="zh-CN" altLang="en-US" sz="1500" dirty="0">
                  <a:solidFill>
                    <a:schemeClr val="accent6">
                      <a:lumMod val="75000"/>
                    </a:schemeClr>
                  </a:solidFill>
                  <a:latin typeface="+mj-ea"/>
                  <a:ea typeface="+mj-ea"/>
                </a:rPr>
                <a:t>特色功能展示</a:t>
              </a:r>
            </a:p>
          </p:txBody>
        </p:sp>
        <p:sp>
          <p:nvSpPr>
            <p:cNvPr id="59" name="TextBox 121"/>
            <p:cNvSpPr txBox="1"/>
            <p:nvPr/>
          </p:nvSpPr>
          <p:spPr>
            <a:xfrm>
              <a:off x="7947819" y="3111579"/>
              <a:ext cx="1880806" cy="308109"/>
            </a:xfrm>
            <a:prstGeom prst="rect">
              <a:avLst/>
            </a:prstGeom>
            <a:noFill/>
          </p:spPr>
          <p:txBody>
            <a:bodyPr wrap="square" rtlCol="0">
              <a:spAutoFit/>
            </a:bodyPr>
            <a:lstStyle/>
            <a:p>
              <a:endParaRPr lang="zh-CN" altLang="en-US" sz="700" dirty="0">
                <a:solidFill>
                  <a:schemeClr val="accent6">
                    <a:lumMod val="75000"/>
                  </a:schemeClr>
                </a:solidFill>
                <a:latin typeface="+mj-ea"/>
                <a:ea typeface="+mj-ea"/>
              </a:endParaRPr>
            </a:p>
          </p:txBody>
        </p:sp>
      </p:grpSp>
      <p:sp>
        <p:nvSpPr>
          <p:cNvPr id="60" name="TextBox 125"/>
          <p:cNvSpPr txBox="1"/>
          <p:nvPr/>
        </p:nvSpPr>
        <p:spPr>
          <a:xfrm>
            <a:off x="1585485" y="5850021"/>
            <a:ext cx="738965" cy="307928"/>
          </a:xfrm>
          <a:prstGeom prst="rect">
            <a:avLst/>
          </a:prstGeom>
          <a:noFill/>
        </p:spPr>
        <p:txBody>
          <a:bodyPr wrap="none" lIns="61109" tIns="30555" rIns="61109" bIns="30555" rtlCol="0">
            <a:spAutoFit/>
          </a:bodyPr>
          <a:lstStyle/>
          <a:p>
            <a:r>
              <a:rPr lang="zh-CN" altLang="en-US" dirty="0"/>
              <a:t>延迟符</a:t>
            </a:r>
          </a:p>
        </p:txBody>
      </p:sp>
      <p:pic>
        <p:nvPicPr>
          <p:cNvPr id="62" name="Picture 2" descr="http://ww1.sinaimg.cn/large/7819b25djw1dthjfbgkw4j.jpg"/>
          <p:cNvPicPr>
            <a:picLocks noChangeAspect="1" noChangeArrowheads="1"/>
          </p:cNvPicPr>
          <p:nvPr/>
        </p:nvPicPr>
        <p:blipFill>
          <a:blip r:embed="rId2">
            <a:clrChange>
              <a:clrFrom>
                <a:srgbClr val="FFFFFF"/>
              </a:clrFrom>
              <a:clrTo>
                <a:srgbClr val="FFFFFF">
                  <a:alpha val="0"/>
                </a:srgbClr>
              </a:clrTo>
            </a:clrChange>
            <a:duotone>
              <a:schemeClr val="bg2">
                <a:shade val="45000"/>
                <a:satMod val="135000"/>
              </a:schemeClr>
              <a:prstClr val="white"/>
            </a:duotone>
            <a:lum contrast="-40000"/>
          </a:blip>
          <a:srcRect l="25000" t="5769" r="30555" b="10576"/>
          <a:stretch>
            <a:fillRect/>
          </a:stretch>
        </p:blipFill>
        <p:spPr bwMode="auto">
          <a:xfrm>
            <a:off x="7745326" y="157134"/>
            <a:ext cx="1129398" cy="949015"/>
          </a:xfrm>
          <a:prstGeom prst="rect">
            <a:avLst/>
          </a:prstGeom>
          <a:noFill/>
          <a:effectLst>
            <a:outerShdw blurRad="76200" dir="18900000" sy="23000" kx="-1200000" algn="bl" rotWithShape="0">
              <a:prstClr val="black">
                <a:alpha val="20000"/>
              </a:prstClr>
            </a:outerShdw>
          </a:effectLst>
        </p:spPr>
      </p:pic>
      <p:pic>
        <p:nvPicPr>
          <p:cNvPr id="72" name="Picture 3" descr="C:\Users\Jay-Z\Desktop\谢艳伟\推广\各种图片\法宝红色logo.png"/>
          <p:cNvPicPr>
            <a:picLocks noChangeAspect="1" noChangeArrowheads="1"/>
          </p:cNvPicPr>
          <p:nvPr/>
        </p:nvPicPr>
        <p:blipFill>
          <a:blip r:embed="rId3" cstate="print"/>
          <a:srcRect/>
          <a:stretch>
            <a:fillRect/>
          </a:stretch>
        </p:blipFill>
        <p:spPr bwMode="auto">
          <a:xfrm>
            <a:off x="7035015" y="4358330"/>
            <a:ext cx="603233" cy="593112"/>
          </a:xfrm>
          <a:prstGeom prst="rect">
            <a:avLst/>
          </a:prstGeom>
          <a:noFill/>
        </p:spPr>
      </p:pic>
      <p:sp>
        <p:nvSpPr>
          <p:cNvPr id="73" name="文本框 72"/>
          <p:cNvSpPr txBox="1"/>
          <p:nvPr/>
        </p:nvSpPr>
        <p:spPr>
          <a:xfrm>
            <a:off x="7564675" y="4470220"/>
            <a:ext cx="1744717" cy="369332"/>
          </a:xfrm>
          <a:prstGeom prst="rect">
            <a:avLst/>
          </a:prstGeom>
          <a:noFill/>
        </p:spPr>
        <p:txBody>
          <a:bodyPr wrap="square" rtlCol="0">
            <a:spAutoFit/>
          </a:bodyPr>
          <a:lstStyle/>
          <a:p>
            <a:r>
              <a:rPr lang="en-US" altLang="zh-CN" dirty="0">
                <a:solidFill>
                  <a:srgbClr val="FF9933"/>
                </a:solidFill>
              </a:rPr>
              <a:t>pkulaw.com</a:t>
            </a:r>
            <a:endParaRPr lang="zh-CN" altLang="en-US" dirty="0">
              <a:solidFill>
                <a:srgbClr val="FF9933"/>
              </a:solidFill>
            </a:endParaRPr>
          </a:p>
        </p:txBody>
      </p:sp>
      <p:sp>
        <p:nvSpPr>
          <p:cNvPr id="63" name="TextBox 120"/>
          <p:cNvSpPr txBox="1"/>
          <p:nvPr/>
        </p:nvSpPr>
        <p:spPr>
          <a:xfrm>
            <a:off x="6808107" y="3414918"/>
            <a:ext cx="1594215" cy="323165"/>
          </a:xfrm>
          <a:prstGeom prst="rect">
            <a:avLst/>
          </a:prstGeom>
          <a:noFill/>
        </p:spPr>
        <p:txBody>
          <a:bodyPr wrap="square" rtlCol="0">
            <a:spAutoFit/>
          </a:bodyPr>
          <a:lstStyle/>
          <a:p>
            <a:r>
              <a:rPr lang="en-US" altLang="zh-CN" sz="1500" dirty="0" smtClean="0">
                <a:solidFill>
                  <a:schemeClr val="accent6">
                    <a:lumMod val="75000"/>
                  </a:schemeClr>
                </a:solidFill>
                <a:latin typeface="+mj-ea"/>
                <a:ea typeface="+mj-ea"/>
              </a:rPr>
              <a:t>V6</a:t>
            </a:r>
            <a:r>
              <a:rPr lang="zh-CN" altLang="en-US" sz="1500" dirty="0" smtClean="0">
                <a:solidFill>
                  <a:schemeClr val="accent6">
                    <a:lumMod val="75000"/>
                  </a:schemeClr>
                </a:solidFill>
                <a:latin typeface="+mj-ea"/>
                <a:ea typeface="+mj-ea"/>
              </a:rPr>
              <a:t>各库功能展示</a:t>
            </a:r>
            <a:endParaRPr lang="zh-CN" altLang="en-US" sz="1500" dirty="0">
              <a:solidFill>
                <a:schemeClr val="accent6">
                  <a:lumMod val="75000"/>
                </a:schemeClr>
              </a:solidFill>
              <a:latin typeface="+mj-ea"/>
              <a:ea typeface="+mj-ea"/>
            </a:endParaRPr>
          </a:p>
        </p:txBody>
      </p:sp>
      <p:sp>
        <p:nvSpPr>
          <p:cNvPr id="64" name="Freeform 6"/>
          <p:cNvSpPr>
            <a:spLocks/>
          </p:cNvSpPr>
          <p:nvPr/>
        </p:nvSpPr>
        <p:spPr bwMode="auto">
          <a:xfrm>
            <a:off x="6697069" y="1883391"/>
            <a:ext cx="1587396" cy="1345781"/>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useBgFill="1">
        <p:nvSpPr>
          <p:cNvPr id="65" name="Freeform 7"/>
          <p:cNvSpPr>
            <a:spLocks/>
          </p:cNvSpPr>
          <p:nvPr/>
        </p:nvSpPr>
        <p:spPr bwMode="auto">
          <a:xfrm>
            <a:off x="6903986" y="2048520"/>
            <a:ext cx="1185592" cy="10003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66" name="TextBox 105"/>
          <p:cNvSpPr txBox="1"/>
          <p:nvPr/>
        </p:nvSpPr>
        <p:spPr>
          <a:xfrm>
            <a:off x="7142301" y="2234121"/>
            <a:ext cx="914142" cy="646331"/>
          </a:xfrm>
          <a:prstGeom prst="rect">
            <a:avLst/>
          </a:prstGeom>
          <a:noFill/>
        </p:spPr>
        <p:txBody>
          <a:bodyPr wrap="square" rtlCol="0">
            <a:spAutoFit/>
          </a:bodyPr>
          <a:lstStyle/>
          <a:p>
            <a:r>
              <a:rPr lang="en-US" altLang="zh-CN" sz="3600" dirty="0" smtClean="0">
                <a:solidFill>
                  <a:schemeClr val="bg1"/>
                </a:solidFill>
                <a:latin typeface="DFGothic-EB" panose="02010609010101010101" pitchFamily="1" charset="-128"/>
                <a:ea typeface="DFGothic-EB" panose="02010609010101010101" pitchFamily="1" charset="-128"/>
              </a:rPr>
              <a:t>05</a:t>
            </a:r>
            <a:endParaRPr lang="zh-CN" altLang="en-US" sz="3600" dirty="0">
              <a:solidFill>
                <a:schemeClr val="bg1"/>
              </a:solidFill>
              <a:latin typeface="DFGothic-EB" panose="02010609010101010101" pitchFamily="1" charset="-128"/>
              <a:ea typeface="DFGothic-EB" panose="02010609010101010101" pitchFamily="1" charset="-128"/>
            </a:endParaRPr>
          </a:p>
        </p:txBody>
      </p:sp>
    </p:spTree>
    <p:extLst>
      <p:ext uri="{BB962C8B-B14F-4D97-AF65-F5344CB8AC3E}">
        <p14:creationId xmlns:p14="http://schemas.microsoft.com/office/powerpoint/2010/main" val="1890991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7036" y="117399"/>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pPr algn="ctr"/>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pPr algn="ct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grpSp>
        <p:nvGrpSpPr>
          <p:cNvPr id="5" name="组合 31"/>
          <p:cNvGrpSpPr/>
          <p:nvPr/>
        </p:nvGrpSpPr>
        <p:grpSpPr>
          <a:xfrm rot="16200000">
            <a:off x="696931" y="-9731"/>
            <a:ext cx="650256" cy="904516"/>
            <a:chOff x="8439629" y="3544649"/>
            <a:chExt cx="1611145" cy="1817848"/>
          </a:xfrm>
        </p:grpSpPr>
        <p:sp>
          <p:nvSpPr>
            <p:cNvPr id="6" name="Freeform 5"/>
            <p:cNvSpPr/>
            <p:nvPr/>
          </p:nvSpPr>
          <p:spPr bwMode="auto">
            <a:xfrm rot="5400000">
              <a:off x="8336278" y="3648000"/>
              <a:ext cx="1817848" cy="16111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8" name="Group 17"/>
          <p:cNvGrpSpPr>
            <a:grpSpLocks noChangeAspect="1"/>
          </p:cNvGrpSpPr>
          <p:nvPr/>
        </p:nvGrpSpPr>
        <p:grpSpPr bwMode="auto">
          <a:xfrm>
            <a:off x="849219" y="210975"/>
            <a:ext cx="345680" cy="371067"/>
            <a:chOff x="231" y="1205"/>
            <a:chExt cx="640" cy="687"/>
          </a:xfrm>
          <a:solidFill>
            <a:schemeClr val="bg1"/>
          </a:solidFill>
          <a:effectLst/>
        </p:grpSpPr>
        <p:sp>
          <p:nvSpPr>
            <p:cNvPr id="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1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grpSp>
        <p:nvGrpSpPr>
          <p:cNvPr id="12" name="组合 11"/>
          <p:cNvGrpSpPr/>
          <p:nvPr/>
        </p:nvGrpSpPr>
        <p:grpSpPr>
          <a:xfrm>
            <a:off x="5039797" y="48426"/>
            <a:ext cx="3429289" cy="932010"/>
            <a:chOff x="7839164" y="165860"/>
            <a:chExt cx="3429024" cy="949835"/>
          </a:xfrm>
        </p:grpSpPr>
        <p:sp>
          <p:nvSpPr>
            <p:cNvPr id="13" name="圆角矩形 12"/>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圆角矩形 13"/>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Rectangle 43"/>
            <p:cNvSpPr/>
            <p:nvPr/>
          </p:nvSpPr>
          <p:spPr bwMode="auto">
            <a:xfrm>
              <a:off x="8027371" y="165860"/>
              <a:ext cx="3004215" cy="64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dirty="0" smtClean="0">
                  <a:solidFill>
                    <a:srgbClr val="FF0000"/>
                  </a:solidFill>
                </a:rPr>
                <a:t>司法案例库</a:t>
              </a:r>
              <a:r>
                <a:rPr lang="zh-CN" altLang="en-US" sz="1000" dirty="0" smtClean="0"/>
                <a:t>：</a:t>
              </a:r>
              <a:r>
                <a:rPr lang="zh-CN" altLang="en-US" sz="1000" dirty="0"/>
                <a:t>全面收录我国大陆法院审理的各类案例，北大法宝编辑组精心编辑、加工，提升案例参考价值。</a:t>
              </a:r>
              <a:endParaRPr lang="en-US" altLang="zh-CN" sz="1000" dirty="0" smtClean="0"/>
            </a:p>
            <a:p>
              <a:pPr fontAlgn="base">
                <a:lnSpc>
                  <a:spcPct val="125000"/>
                </a:lnSpc>
                <a:spcBef>
                  <a:spcPct val="0"/>
                </a:spcBef>
                <a:spcAft>
                  <a:spcPct val="0"/>
                </a:spcAft>
              </a:pPr>
              <a:r>
                <a:rPr lang="en-US" altLang="zh-CN" sz="1000" dirty="0" smtClean="0"/>
                <a:t>1</a:t>
              </a:r>
              <a:r>
                <a:rPr lang="zh-CN" altLang="en-US" sz="1000" dirty="0" smtClean="0"/>
                <a:t>、页面</a:t>
              </a:r>
              <a:r>
                <a:rPr lang="zh-CN" altLang="en-US" sz="1000" dirty="0"/>
                <a:t>左侧设置</a:t>
              </a:r>
              <a:r>
                <a:rPr lang="zh-CN" altLang="en-US" sz="1000" dirty="0">
                  <a:solidFill>
                    <a:srgbClr val="FF0000"/>
                  </a:solidFill>
                </a:rPr>
                <a:t>聚类分组</a:t>
              </a:r>
              <a:r>
                <a:rPr lang="zh-CN" altLang="en-US" sz="1000" dirty="0"/>
                <a:t>，根据不同标准对数据进行分类，直接点击分类标题即可对右侧数据进行筛选</a:t>
              </a:r>
              <a:r>
                <a:rPr lang="zh-CN" altLang="en-US" sz="1000" dirty="0" smtClean="0"/>
                <a:t>。</a:t>
              </a:r>
              <a:endParaRPr lang="en-US" altLang="zh-CN" sz="1000" dirty="0" smtClean="0"/>
            </a:p>
            <a:p>
              <a:pPr fontAlgn="base">
                <a:lnSpc>
                  <a:spcPct val="125000"/>
                </a:lnSpc>
                <a:spcBef>
                  <a:spcPct val="0"/>
                </a:spcBef>
                <a:spcAft>
                  <a:spcPct val="0"/>
                </a:spcAft>
              </a:pPr>
              <a:r>
                <a:rPr lang="en-US" altLang="zh-CN" sz="1000" dirty="0" smtClean="0">
                  <a:solidFill>
                    <a:srgbClr val="000000"/>
                  </a:solidFill>
                  <a:cs typeface="+mn-ea"/>
                  <a:sym typeface="+mn-lt"/>
                </a:rPr>
                <a:t> 2</a:t>
              </a:r>
              <a:r>
                <a:rPr lang="zh-CN" altLang="en-US" sz="1000" dirty="0" smtClean="0">
                  <a:solidFill>
                    <a:srgbClr val="000000"/>
                  </a:solidFill>
                  <a:cs typeface="+mn-ea"/>
                  <a:sym typeface="+mn-lt"/>
                </a:rPr>
                <a:t>、案例库</a:t>
              </a:r>
              <a:r>
                <a:rPr lang="zh-CN" altLang="en-US" sz="1000" dirty="0" smtClean="0">
                  <a:solidFill>
                    <a:srgbClr val="FF0000"/>
                  </a:solidFill>
                  <a:cs typeface="+mn-ea"/>
                  <a:sym typeface="+mn-lt"/>
                </a:rPr>
                <a:t>定位检索</a:t>
              </a:r>
              <a:r>
                <a:rPr lang="zh-CN" altLang="en-US" sz="1000" dirty="0" smtClean="0">
                  <a:solidFill>
                    <a:srgbClr val="000000"/>
                  </a:solidFill>
                  <a:cs typeface="+mn-ea"/>
                  <a:sym typeface="+mn-lt"/>
                </a:rPr>
                <a:t>功能。以“猥亵儿童罪”为例。</a:t>
              </a:r>
              <a:endParaRPr lang="en-US" altLang="zh-CN" sz="1000" dirty="0">
                <a:solidFill>
                  <a:srgbClr val="000000"/>
                </a:solidFill>
                <a:cs typeface="+mn-ea"/>
                <a:sym typeface="+mn-lt"/>
              </a:endParaRPr>
            </a:p>
          </p:txBody>
        </p:sp>
      </p:grpSp>
      <p:pic>
        <p:nvPicPr>
          <p:cNvPr id="16" name="图片 15"/>
          <p:cNvPicPr>
            <a:picLocks noChangeAspect="1"/>
          </p:cNvPicPr>
          <p:nvPr/>
        </p:nvPicPr>
        <p:blipFill>
          <a:blip r:embed="rId2"/>
          <a:stretch>
            <a:fillRect/>
          </a:stretch>
        </p:blipFill>
        <p:spPr>
          <a:xfrm>
            <a:off x="1194899" y="980436"/>
            <a:ext cx="6226495" cy="40731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7036" y="117399"/>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pPr algn="ctr"/>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pPr algn="ct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grpSp>
        <p:nvGrpSpPr>
          <p:cNvPr id="5" name="组合 31"/>
          <p:cNvGrpSpPr/>
          <p:nvPr/>
        </p:nvGrpSpPr>
        <p:grpSpPr>
          <a:xfrm rot="16200000">
            <a:off x="696931" y="-9731"/>
            <a:ext cx="650256" cy="904516"/>
            <a:chOff x="8439629" y="3544649"/>
            <a:chExt cx="1611145" cy="1817848"/>
          </a:xfrm>
        </p:grpSpPr>
        <p:sp>
          <p:nvSpPr>
            <p:cNvPr id="6" name="Freeform 5"/>
            <p:cNvSpPr/>
            <p:nvPr/>
          </p:nvSpPr>
          <p:spPr bwMode="auto">
            <a:xfrm rot="5400000">
              <a:off x="8336278" y="3648000"/>
              <a:ext cx="1817848" cy="16111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8" name="Group 17"/>
          <p:cNvGrpSpPr>
            <a:grpSpLocks noChangeAspect="1"/>
          </p:cNvGrpSpPr>
          <p:nvPr/>
        </p:nvGrpSpPr>
        <p:grpSpPr bwMode="auto">
          <a:xfrm>
            <a:off x="849219" y="210975"/>
            <a:ext cx="345680" cy="371067"/>
            <a:chOff x="231" y="1205"/>
            <a:chExt cx="640" cy="687"/>
          </a:xfrm>
          <a:solidFill>
            <a:schemeClr val="bg1"/>
          </a:solidFill>
          <a:effectLst/>
        </p:grpSpPr>
        <p:sp>
          <p:nvSpPr>
            <p:cNvPr id="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1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grpSp>
        <p:nvGrpSpPr>
          <p:cNvPr id="12" name="组合 11"/>
          <p:cNvGrpSpPr/>
          <p:nvPr/>
        </p:nvGrpSpPr>
        <p:grpSpPr>
          <a:xfrm>
            <a:off x="5039797" y="69170"/>
            <a:ext cx="3303857" cy="698485"/>
            <a:chOff x="7839164" y="187001"/>
            <a:chExt cx="3429024" cy="928694"/>
          </a:xfrm>
        </p:grpSpPr>
        <p:sp>
          <p:nvSpPr>
            <p:cNvPr id="13" name="圆角矩形 12"/>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圆角矩形 13"/>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Rectangle 43"/>
            <p:cNvSpPr/>
            <p:nvPr/>
          </p:nvSpPr>
          <p:spPr bwMode="auto">
            <a:xfrm>
              <a:off x="8004746" y="347701"/>
              <a:ext cx="3004215" cy="64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100" dirty="0"/>
                <a:t>全文页面左侧显示</a:t>
              </a:r>
              <a:r>
                <a:rPr lang="zh-CN" altLang="en-US" sz="1100" dirty="0">
                  <a:solidFill>
                    <a:srgbClr val="FF0000"/>
                  </a:solidFill>
                </a:rPr>
                <a:t>目录导航</a:t>
              </a:r>
              <a:r>
                <a:rPr lang="zh-CN" altLang="en-US" sz="1100" dirty="0"/>
                <a:t>，辅助页面内定位，快速跳转锁定位置</a:t>
              </a:r>
              <a:endParaRPr lang="en-US" altLang="zh-CN" sz="1100" dirty="0">
                <a:solidFill>
                  <a:srgbClr val="000000"/>
                </a:solidFill>
                <a:cs typeface="+mn-ea"/>
                <a:sym typeface="+mn-lt"/>
              </a:endParaRPr>
            </a:p>
          </p:txBody>
        </p:sp>
      </p:grpSp>
      <p:pic>
        <p:nvPicPr>
          <p:cNvPr id="8194" name="Picture 2"/>
          <p:cNvPicPr>
            <a:picLocks noChangeAspect="1" noChangeArrowheads="1"/>
          </p:cNvPicPr>
          <p:nvPr/>
        </p:nvPicPr>
        <p:blipFill>
          <a:blip r:embed="rId2"/>
          <a:srcRect/>
          <a:stretch>
            <a:fillRect/>
          </a:stretch>
        </p:blipFill>
        <p:spPr bwMode="auto">
          <a:xfrm>
            <a:off x="1158723" y="1035073"/>
            <a:ext cx="6655139" cy="397217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7036" y="117399"/>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pPr algn="ctr"/>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pPr algn="ct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grpSp>
        <p:nvGrpSpPr>
          <p:cNvPr id="5" name="组合 31"/>
          <p:cNvGrpSpPr/>
          <p:nvPr/>
        </p:nvGrpSpPr>
        <p:grpSpPr>
          <a:xfrm rot="16200000">
            <a:off x="696931" y="-9731"/>
            <a:ext cx="650256" cy="904516"/>
            <a:chOff x="8439629" y="3544649"/>
            <a:chExt cx="1611145" cy="1817848"/>
          </a:xfrm>
        </p:grpSpPr>
        <p:sp>
          <p:nvSpPr>
            <p:cNvPr id="6" name="Freeform 5"/>
            <p:cNvSpPr/>
            <p:nvPr/>
          </p:nvSpPr>
          <p:spPr bwMode="auto">
            <a:xfrm rot="5400000">
              <a:off x="8336278" y="3648000"/>
              <a:ext cx="1817848" cy="16111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8" name="Group 17"/>
          <p:cNvGrpSpPr>
            <a:grpSpLocks noChangeAspect="1"/>
          </p:cNvGrpSpPr>
          <p:nvPr/>
        </p:nvGrpSpPr>
        <p:grpSpPr bwMode="auto">
          <a:xfrm>
            <a:off x="849219" y="210975"/>
            <a:ext cx="345680" cy="371067"/>
            <a:chOff x="231" y="1205"/>
            <a:chExt cx="640" cy="687"/>
          </a:xfrm>
          <a:solidFill>
            <a:schemeClr val="bg1"/>
          </a:solidFill>
          <a:effectLst/>
        </p:grpSpPr>
        <p:sp>
          <p:nvSpPr>
            <p:cNvPr id="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1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grpSp>
        <p:nvGrpSpPr>
          <p:cNvPr id="12" name="组合 11"/>
          <p:cNvGrpSpPr/>
          <p:nvPr/>
        </p:nvGrpSpPr>
        <p:grpSpPr>
          <a:xfrm>
            <a:off x="5039797" y="69170"/>
            <a:ext cx="3303857" cy="698485"/>
            <a:chOff x="7839164" y="187001"/>
            <a:chExt cx="3429024" cy="928694"/>
          </a:xfrm>
        </p:grpSpPr>
        <p:sp>
          <p:nvSpPr>
            <p:cNvPr id="13" name="圆角矩形 12"/>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圆角矩形 13"/>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Rectangle 43"/>
            <p:cNvSpPr/>
            <p:nvPr/>
          </p:nvSpPr>
          <p:spPr bwMode="auto">
            <a:xfrm>
              <a:off x="8004746" y="347701"/>
              <a:ext cx="3004215" cy="64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100" dirty="0">
                  <a:solidFill>
                    <a:srgbClr val="FF0000"/>
                  </a:solidFill>
                </a:rPr>
                <a:t>案例大数据分析</a:t>
              </a:r>
              <a:r>
                <a:rPr lang="zh-CN" altLang="en-US" sz="1100" dirty="0"/>
                <a:t>：司法案例库案例大数据提供数据化图表，并支持自定义案例报告。</a:t>
              </a:r>
              <a:endParaRPr lang="en-US" altLang="zh-CN" sz="1100" dirty="0">
                <a:solidFill>
                  <a:srgbClr val="000000"/>
                </a:solidFill>
                <a:cs typeface="+mn-ea"/>
                <a:sym typeface="+mn-lt"/>
              </a:endParaRPr>
            </a:p>
          </p:txBody>
        </p:sp>
      </p:grpSp>
      <p:pic>
        <p:nvPicPr>
          <p:cNvPr id="9218" name="Picture 2"/>
          <p:cNvPicPr>
            <a:picLocks noChangeAspect="1" noChangeArrowheads="1"/>
          </p:cNvPicPr>
          <p:nvPr/>
        </p:nvPicPr>
        <p:blipFill>
          <a:blip r:embed="rId2"/>
          <a:srcRect/>
          <a:stretch>
            <a:fillRect/>
          </a:stretch>
        </p:blipFill>
        <p:spPr bwMode="auto">
          <a:xfrm>
            <a:off x="885243" y="966062"/>
            <a:ext cx="7004649" cy="3845928"/>
          </a:xfrm>
          <a:prstGeom prst="rect">
            <a:avLst/>
          </a:prstGeom>
          <a:noFill/>
          <a:ln w="9525">
            <a:noFill/>
            <a:miter lim="800000"/>
            <a:headEnd/>
            <a:tailEnd/>
          </a:ln>
        </p:spPr>
      </p:pic>
      <p:pic>
        <p:nvPicPr>
          <p:cNvPr id="9219" name="Picture 3"/>
          <p:cNvPicPr>
            <a:picLocks noChangeAspect="1" noChangeArrowheads="1"/>
          </p:cNvPicPr>
          <p:nvPr/>
        </p:nvPicPr>
        <p:blipFill>
          <a:blip r:embed="rId3"/>
          <a:srcRect/>
          <a:stretch>
            <a:fillRect/>
          </a:stretch>
        </p:blipFill>
        <p:spPr bwMode="auto">
          <a:xfrm>
            <a:off x="746767" y="966062"/>
            <a:ext cx="7347122" cy="4069389"/>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7036" y="117399"/>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pPr algn="ctr"/>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pPr algn="ct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grpSp>
        <p:nvGrpSpPr>
          <p:cNvPr id="5" name="组合 31"/>
          <p:cNvGrpSpPr/>
          <p:nvPr/>
        </p:nvGrpSpPr>
        <p:grpSpPr>
          <a:xfrm rot="16200000">
            <a:off x="696931" y="-9731"/>
            <a:ext cx="650256" cy="904516"/>
            <a:chOff x="8439629" y="3544649"/>
            <a:chExt cx="1611145" cy="1817848"/>
          </a:xfrm>
        </p:grpSpPr>
        <p:sp>
          <p:nvSpPr>
            <p:cNvPr id="6" name="Freeform 5"/>
            <p:cNvSpPr/>
            <p:nvPr/>
          </p:nvSpPr>
          <p:spPr bwMode="auto">
            <a:xfrm rot="5400000">
              <a:off x="8336278" y="3648000"/>
              <a:ext cx="1817848" cy="16111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8" name="Group 17"/>
          <p:cNvGrpSpPr>
            <a:grpSpLocks noChangeAspect="1"/>
          </p:cNvGrpSpPr>
          <p:nvPr/>
        </p:nvGrpSpPr>
        <p:grpSpPr bwMode="auto">
          <a:xfrm>
            <a:off x="849219" y="210975"/>
            <a:ext cx="345680" cy="371067"/>
            <a:chOff x="231" y="1205"/>
            <a:chExt cx="640" cy="687"/>
          </a:xfrm>
          <a:solidFill>
            <a:schemeClr val="bg1"/>
          </a:solidFill>
          <a:effectLst/>
        </p:grpSpPr>
        <p:sp>
          <p:nvSpPr>
            <p:cNvPr id="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1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grpSp>
        <p:nvGrpSpPr>
          <p:cNvPr id="12" name="组合 11"/>
          <p:cNvGrpSpPr/>
          <p:nvPr/>
        </p:nvGrpSpPr>
        <p:grpSpPr>
          <a:xfrm>
            <a:off x="5039797" y="69170"/>
            <a:ext cx="3303857" cy="698485"/>
            <a:chOff x="7839164" y="187001"/>
            <a:chExt cx="3429024" cy="928694"/>
          </a:xfrm>
        </p:grpSpPr>
        <p:sp>
          <p:nvSpPr>
            <p:cNvPr id="13" name="圆角矩形 12"/>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圆角矩形 13"/>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Rectangle 43"/>
            <p:cNvSpPr/>
            <p:nvPr/>
          </p:nvSpPr>
          <p:spPr bwMode="auto">
            <a:xfrm>
              <a:off x="8004746" y="347701"/>
              <a:ext cx="3004215" cy="64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100" dirty="0">
                  <a:solidFill>
                    <a:srgbClr val="FF0000"/>
                  </a:solidFill>
                </a:rPr>
                <a:t>案例大数据分析</a:t>
              </a:r>
              <a:r>
                <a:rPr lang="zh-CN" altLang="en-US" sz="1100" dirty="0"/>
                <a:t>：司法案例库案例大数据提供数据化图表，并支持自定义案例报告。</a:t>
              </a:r>
              <a:endParaRPr lang="en-US" altLang="zh-CN" sz="1100" dirty="0">
                <a:solidFill>
                  <a:srgbClr val="000000"/>
                </a:solidFill>
                <a:cs typeface="+mn-ea"/>
                <a:sym typeface="+mn-lt"/>
              </a:endParaRPr>
            </a:p>
          </p:txBody>
        </p:sp>
      </p:grpSp>
      <p:pic>
        <p:nvPicPr>
          <p:cNvPr id="10242" name="Picture 2"/>
          <p:cNvPicPr>
            <a:picLocks noChangeAspect="1" noChangeArrowheads="1"/>
          </p:cNvPicPr>
          <p:nvPr/>
        </p:nvPicPr>
        <p:blipFill>
          <a:blip r:embed="rId2"/>
          <a:srcRect/>
          <a:stretch>
            <a:fillRect/>
          </a:stretch>
        </p:blipFill>
        <p:spPr bwMode="auto">
          <a:xfrm>
            <a:off x="1030425" y="914304"/>
            <a:ext cx="6911736" cy="4030602"/>
          </a:xfrm>
          <a:prstGeom prst="rect">
            <a:avLst/>
          </a:prstGeom>
          <a:noFill/>
          <a:ln w="9525">
            <a:noFill/>
            <a:miter lim="800000"/>
            <a:headEnd/>
            <a:tailEnd/>
          </a:ln>
        </p:spPr>
      </p:pic>
      <p:pic>
        <p:nvPicPr>
          <p:cNvPr id="10243" name="Picture 3"/>
          <p:cNvPicPr>
            <a:picLocks noChangeAspect="1" noChangeArrowheads="1"/>
          </p:cNvPicPr>
          <p:nvPr/>
        </p:nvPicPr>
        <p:blipFill>
          <a:blip r:embed="rId3"/>
          <a:srcRect/>
          <a:stretch>
            <a:fillRect/>
          </a:stretch>
        </p:blipFill>
        <p:spPr bwMode="auto">
          <a:xfrm>
            <a:off x="1030425" y="914304"/>
            <a:ext cx="6911736" cy="3067406"/>
          </a:xfrm>
          <a:prstGeom prst="rect">
            <a:avLst/>
          </a:prstGeom>
          <a:noFill/>
          <a:ln w="9525">
            <a:noFill/>
            <a:miter lim="800000"/>
            <a:headEnd/>
            <a:tailEnd/>
          </a:ln>
        </p:spPr>
      </p:pic>
      <p:pic>
        <p:nvPicPr>
          <p:cNvPr id="10244" name="Picture 4"/>
          <p:cNvPicPr>
            <a:picLocks noChangeAspect="1" noChangeArrowheads="1"/>
          </p:cNvPicPr>
          <p:nvPr/>
        </p:nvPicPr>
        <p:blipFill>
          <a:blip r:embed="rId4"/>
          <a:srcRect/>
          <a:stretch>
            <a:fillRect/>
          </a:stretch>
        </p:blipFill>
        <p:spPr bwMode="auto">
          <a:xfrm>
            <a:off x="1474317" y="2090592"/>
            <a:ext cx="6759228" cy="4075534"/>
          </a:xfrm>
          <a:prstGeom prst="rect">
            <a:avLst/>
          </a:prstGeom>
          <a:noFill/>
          <a:ln w="9525">
            <a:noFill/>
            <a:miter lim="800000"/>
            <a:headEnd/>
            <a:tailEnd/>
          </a:ln>
        </p:spPr>
      </p:pic>
      <p:pic>
        <p:nvPicPr>
          <p:cNvPr id="10245" name="Picture 5"/>
          <p:cNvPicPr>
            <a:picLocks noChangeAspect="1" noChangeArrowheads="1"/>
          </p:cNvPicPr>
          <p:nvPr/>
        </p:nvPicPr>
        <p:blipFill>
          <a:blip r:embed="rId5"/>
          <a:srcRect/>
          <a:stretch>
            <a:fillRect/>
          </a:stretch>
        </p:blipFill>
        <p:spPr bwMode="auto">
          <a:xfrm>
            <a:off x="2686450" y="1112898"/>
            <a:ext cx="3747631" cy="403060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242"/>
                                        </p:tgtEl>
                                      </p:cBhvr>
                                    </p:animEffect>
                                    <p:set>
                                      <p:cBhvr>
                                        <p:cTn id="11" dur="1" fill="hold">
                                          <p:stCondLst>
                                            <p:cond delay="499"/>
                                          </p:stCondLst>
                                        </p:cTn>
                                        <p:tgtEl>
                                          <p:spTgt spid="10242"/>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02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43"/>
                                        </p:tgtEl>
                                      </p:cBhvr>
                                    </p:animEffect>
                                    <p:set>
                                      <p:cBhvr>
                                        <p:cTn id="19" dur="1" fill="hold">
                                          <p:stCondLst>
                                            <p:cond delay="499"/>
                                          </p:stCondLst>
                                        </p:cTn>
                                        <p:tgtEl>
                                          <p:spTgt spid="10243"/>
                                        </p:tgtEl>
                                        <p:attrNameLst>
                                          <p:attrName>style.visibility</p:attrName>
                                        </p:attrNameLst>
                                      </p:cBhvr>
                                      <p:to>
                                        <p:strVal val="hidden"/>
                                      </p:to>
                                    </p:se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2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244"/>
                                        </p:tgtEl>
                                      </p:cBhvr>
                                    </p:animEffect>
                                    <p:set>
                                      <p:cBhvr>
                                        <p:cTn id="27" dur="1" fill="hold">
                                          <p:stCondLst>
                                            <p:cond delay="499"/>
                                          </p:stCondLst>
                                        </p:cTn>
                                        <p:tgtEl>
                                          <p:spTgt spid="10244"/>
                                        </p:tgtEl>
                                        <p:attrNameLst>
                                          <p:attrName>style.visibility</p:attrName>
                                        </p:attrNameLst>
                                      </p:cBhvr>
                                      <p:to>
                                        <p:strVal val="hidden"/>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0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7036" y="117399"/>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pPr algn="ctr"/>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pPr algn="ct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grpSp>
        <p:nvGrpSpPr>
          <p:cNvPr id="5" name="组合 31"/>
          <p:cNvGrpSpPr/>
          <p:nvPr/>
        </p:nvGrpSpPr>
        <p:grpSpPr>
          <a:xfrm rot="16200000">
            <a:off x="696931" y="-9731"/>
            <a:ext cx="650256" cy="904516"/>
            <a:chOff x="8439629" y="3544649"/>
            <a:chExt cx="1611145" cy="1817848"/>
          </a:xfrm>
        </p:grpSpPr>
        <p:sp>
          <p:nvSpPr>
            <p:cNvPr id="6" name="Freeform 5"/>
            <p:cNvSpPr/>
            <p:nvPr/>
          </p:nvSpPr>
          <p:spPr bwMode="auto">
            <a:xfrm rot="5400000">
              <a:off x="8336278" y="3648000"/>
              <a:ext cx="1817848" cy="16111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8" name="Group 17"/>
          <p:cNvGrpSpPr>
            <a:grpSpLocks noChangeAspect="1"/>
          </p:cNvGrpSpPr>
          <p:nvPr/>
        </p:nvGrpSpPr>
        <p:grpSpPr bwMode="auto">
          <a:xfrm>
            <a:off x="849219" y="210975"/>
            <a:ext cx="345680" cy="371067"/>
            <a:chOff x="231" y="1205"/>
            <a:chExt cx="640" cy="687"/>
          </a:xfrm>
          <a:solidFill>
            <a:schemeClr val="bg1"/>
          </a:solidFill>
          <a:effectLst/>
        </p:grpSpPr>
        <p:sp>
          <p:nvSpPr>
            <p:cNvPr id="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1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grpSp>
        <p:nvGrpSpPr>
          <p:cNvPr id="12" name="组合 11"/>
          <p:cNvGrpSpPr/>
          <p:nvPr/>
        </p:nvGrpSpPr>
        <p:grpSpPr>
          <a:xfrm>
            <a:off x="4744527" y="69170"/>
            <a:ext cx="3599123" cy="698486"/>
            <a:chOff x="7532710" y="187000"/>
            <a:chExt cx="3876749" cy="1227031"/>
          </a:xfrm>
        </p:grpSpPr>
        <p:sp>
          <p:nvSpPr>
            <p:cNvPr id="13" name="圆角矩形 12"/>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圆角矩形 13"/>
            <p:cNvSpPr/>
            <p:nvPr/>
          </p:nvSpPr>
          <p:spPr>
            <a:xfrm>
              <a:off x="7532710" y="187000"/>
              <a:ext cx="3876749" cy="122703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Rectangle 43"/>
            <p:cNvSpPr/>
            <p:nvPr/>
          </p:nvSpPr>
          <p:spPr bwMode="auto">
            <a:xfrm>
              <a:off x="7675964" y="251123"/>
              <a:ext cx="3592224" cy="116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50" dirty="0"/>
                <a:t>汇集指导性案例、公报案例、典型案例等重要案例及司法解释文件中蕴含的裁判规则，同时提供北大法宝专业团队精心挑选并提炼的有较高</a:t>
              </a:r>
              <a:r>
                <a:rPr lang="zh-CN" altLang="en-US" sz="1100" dirty="0"/>
                <a:t>参考价值案例的</a:t>
              </a:r>
              <a:r>
                <a:rPr lang="zh-CN" altLang="en-US" sz="1100" dirty="0">
                  <a:solidFill>
                    <a:srgbClr val="FF0000"/>
                  </a:solidFill>
                </a:rPr>
                <a:t>裁判规则</a:t>
              </a:r>
              <a:r>
                <a:rPr lang="zh-CN" altLang="en-US" sz="1100" dirty="0"/>
                <a:t>。</a:t>
              </a:r>
              <a:endParaRPr lang="en-US" altLang="zh-CN" sz="1100" dirty="0">
                <a:solidFill>
                  <a:srgbClr val="000000"/>
                </a:solidFill>
                <a:cs typeface="+mn-ea"/>
                <a:sym typeface="+mn-lt"/>
              </a:endParaRPr>
            </a:p>
          </p:txBody>
        </p:sp>
      </p:grpSp>
      <p:pic>
        <p:nvPicPr>
          <p:cNvPr id="11266" name="Picture 2"/>
          <p:cNvPicPr>
            <a:picLocks noChangeAspect="1" noChangeArrowheads="1"/>
          </p:cNvPicPr>
          <p:nvPr/>
        </p:nvPicPr>
        <p:blipFill>
          <a:blip r:embed="rId2"/>
          <a:srcRect/>
          <a:stretch>
            <a:fillRect/>
          </a:stretch>
        </p:blipFill>
        <p:spPr bwMode="auto">
          <a:xfrm>
            <a:off x="525805" y="1056495"/>
            <a:ext cx="7686691" cy="3956862"/>
          </a:xfrm>
          <a:prstGeom prst="rect">
            <a:avLst/>
          </a:prstGeom>
          <a:noFill/>
          <a:ln w="9525">
            <a:noFill/>
            <a:miter lim="800000"/>
            <a:headEnd/>
            <a:tailEnd/>
          </a:ln>
        </p:spPr>
      </p:pic>
      <p:pic>
        <p:nvPicPr>
          <p:cNvPr id="11267" name="Picture 3"/>
          <p:cNvPicPr>
            <a:picLocks noChangeAspect="1" noChangeArrowheads="1"/>
          </p:cNvPicPr>
          <p:nvPr/>
        </p:nvPicPr>
        <p:blipFill>
          <a:blip r:embed="rId3"/>
          <a:srcRect/>
          <a:stretch>
            <a:fillRect/>
          </a:stretch>
        </p:blipFill>
        <p:spPr bwMode="auto">
          <a:xfrm>
            <a:off x="1194899" y="899529"/>
            <a:ext cx="6015304" cy="424397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1266"/>
                                        </p:tgtEl>
                                      </p:cBhvr>
                                    </p:animEffect>
                                    <p:set>
                                      <p:cBhvr>
                                        <p:cTn id="11" dur="1" fill="hold">
                                          <p:stCondLst>
                                            <p:cond delay="499"/>
                                          </p:stCondLst>
                                        </p:cTn>
                                        <p:tgtEl>
                                          <p:spTgt spid="1126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5544" y="233544"/>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pPr algn="ctr"/>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pPr algn="ct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sp>
        <p:nvSpPr>
          <p:cNvPr id="5" name="TextBox 4"/>
          <p:cNvSpPr txBox="1"/>
          <p:nvPr/>
        </p:nvSpPr>
        <p:spPr>
          <a:xfrm>
            <a:off x="968800" y="402574"/>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grpSp>
        <p:nvGrpSpPr>
          <p:cNvPr id="6" name="组合 31"/>
          <p:cNvGrpSpPr/>
          <p:nvPr/>
        </p:nvGrpSpPr>
        <p:grpSpPr>
          <a:xfrm rot="16200000">
            <a:off x="355811" y="148025"/>
            <a:ext cx="650256" cy="790022"/>
            <a:chOff x="8310120" y="3544648"/>
            <a:chExt cx="1740655" cy="1817848"/>
          </a:xfrm>
        </p:grpSpPr>
        <p:sp>
          <p:nvSpPr>
            <p:cNvPr id="7" name="Freeform 5"/>
            <p:cNvSpPr/>
            <p:nvPr/>
          </p:nvSpPr>
          <p:spPr bwMode="auto">
            <a:xfrm rot="5400000">
              <a:off x="8271524" y="3583244"/>
              <a:ext cx="1817848" cy="174065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8"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9" name="Group 17"/>
          <p:cNvGrpSpPr>
            <a:grpSpLocks noChangeAspect="1"/>
          </p:cNvGrpSpPr>
          <p:nvPr/>
        </p:nvGrpSpPr>
        <p:grpSpPr bwMode="auto">
          <a:xfrm>
            <a:off x="515544" y="299537"/>
            <a:ext cx="345680" cy="371067"/>
            <a:chOff x="231" y="1205"/>
            <a:chExt cx="640" cy="687"/>
          </a:xfrm>
          <a:solidFill>
            <a:schemeClr val="bg1"/>
          </a:solidFill>
          <a:effectLst/>
        </p:grpSpPr>
        <p:sp>
          <p:nvSpPr>
            <p:cNvPr id="10"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1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12" name="组合 13"/>
          <p:cNvGrpSpPr/>
          <p:nvPr/>
        </p:nvGrpSpPr>
        <p:grpSpPr>
          <a:xfrm>
            <a:off x="4854689" y="173620"/>
            <a:ext cx="3189493" cy="710180"/>
            <a:chOff x="7839164" y="187001"/>
            <a:chExt cx="3429024" cy="928694"/>
          </a:xfrm>
        </p:grpSpPr>
        <p:sp>
          <p:nvSpPr>
            <p:cNvPr id="15" name="圆角矩形 14"/>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圆角矩形 15"/>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Rectangle 43"/>
            <p:cNvSpPr/>
            <p:nvPr/>
          </p:nvSpPr>
          <p:spPr bwMode="auto">
            <a:xfrm>
              <a:off x="7982040" y="322965"/>
              <a:ext cx="3286148" cy="73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endParaRPr lang="en-US" altLang="zh-CN" sz="1400" b="0" dirty="0">
                <a:solidFill>
                  <a:srgbClr val="000000"/>
                </a:solidFill>
                <a:latin typeface="+mn-lt"/>
                <a:ea typeface="+mn-ea"/>
                <a:cs typeface="+mn-ea"/>
                <a:sym typeface="+mn-lt"/>
              </a:endParaRPr>
            </a:p>
          </p:txBody>
        </p:sp>
      </p:grpSp>
      <p:sp>
        <p:nvSpPr>
          <p:cNvPr id="18" name="矩形 17"/>
          <p:cNvSpPr/>
          <p:nvPr/>
        </p:nvSpPr>
        <p:spPr>
          <a:xfrm>
            <a:off x="4814056" y="124698"/>
            <a:ext cx="3113619" cy="261610"/>
          </a:xfrm>
          <a:prstGeom prst="rect">
            <a:avLst/>
          </a:prstGeom>
        </p:spPr>
        <p:txBody>
          <a:bodyPr wrap="square">
            <a:spAutoFit/>
          </a:bodyPr>
          <a:lstStyle/>
          <a:p>
            <a:pPr algn="ctr"/>
            <a:endParaRPr lang="zh-CN" altLang="en-US" sz="1100" dirty="0"/>
          </a:p>
        </p:txBody>
      </p:sp>
      <p:pic>
        <p:nvPicPr>
          <p:cNvPr id="13" name="图片 12"/>
          <p:cNvPicPr>
            <a:picLocks noChangeAspect="1"/>
          </p:cNvPicPr>
          <p:nvPr/>
        </p:nvPicPr>
        <p:blipFill>
          <a:blip r:embed="rId3"/>
          <a:stretch>
            <a:fillRect/>
          </a:stretch>
        </p:blipFill>
        <p:spPr>
          <a:xfrm>
            <a:off x="1223486" y="987773"/>
            <a:ext cx="5170057" cy="3971699"/>
          </a:xfrm>
          <a:prstGeom prst="rect">
            <a:avLst/>
          </a:prstGeom>
        </p:spPr>
      </p:pic>
      <p:pic>
        <p:nvPicPr>
          <p:cNvPr id="14" name="图片 13"/>
          <p:cNvPicPr>
            <a:picLocks noChangeAspect="1"/>
          </p:cNvPicPr>
          <p:nvPr/>
        </p:nvPicPr>
        <p:blipFill>
          <a:blip r:embed="rId4"/>
          <a:stretch>
            <a:fillRect/>
          </a:stretch>
        </p:blipFill>
        <p:spPr>
          <a:xfrm>
            <a:off x="285928" y="1288356"/>
            <a:ext cx="8421038" cy="2611721"/>
          </a:xfrm>
          <a:prstGeom prst="rect">
            <a:avLst/>
          </a:prstGeom>
        </p:spPr>
      </p:pic>
      <p:pic>
        <p:nvPicPr>
          <p:cNvPr id="19" name="图片 18"/>
          <p:cNvPicPr>
            <a:picLocks noChangeAspect="1"/>
          </p:cNvPicPr>
          <p:nvPr/>
        </p:nvPicPr>
        <p:blipFill>
          <a:blip r:embed="rId5"/>
          <a:stretch>
            <a:fillRect/>
          </a:stretch>
        </p:blipFill>
        <p:spPr>
          <a:xfrm>
            <a:off x="968800" y="1518076"/>
            <a:ext cx="6706181" cy="2911092"/>
          </a:xfrm>
          <a:prstGeom prst="rect">
            <a:avLst/>
          </a:prstGeom>
        </p:spPr>
      </p:pic>
      <p:pic>
        <p:nvPicPr>
          <p:cNvPr id="20" name="图片 19"/>
          <p:cNvPicPr>
            <a:picLocks noChangeAspect="1"/>
          </p:cNvPicPr>
          <p:nvPr/>
        </p:nvPicPr>
        <p:blipFill>
          <a:blip r:embed="rId6"/>
          <a:stretch>
            <a:fillRect/>
          </a:stretch>
        </p:blipFill>
        <p:spPr>
          <a:xfrm>
            <a:off x="1223486" y="1518076"/>
            <a:ext cx="6911939" cy="2072820"/>
          </a:xfrm>
          <a:prstGeom prst="rect">
            <a:avLst/>
          </a:prstGeom>
        </p:spPr>
      </p:pic>
      <p:sp>
        <p:nvSpPr>
          <p:cNvPr id="21" name="文本框 20"/>
          <p:cNvSpPr txBox="1"/>
          <p:nvPr/>
        </p:nvSpPr>
        <p:spPr>
          <a:xfrm>
            <a:off x="4854689" y="166256"/>
            <a:ext cx="3306103" cy="784830"/>
          </a:xfrm>
          <a:prstGeom prst="rect">
            <a:avLst/>
          </a:prstGeom>
          <a:noFill/>
        </p:spPr>
        <p:txBody>
          <a:bodyPr wrap="square" rtlCol="0">
            <a:spAutoFit/>
          </a:bodyPr>
          <a:lstStyle/>
          <a:p>
            <a:pPr fontAlgn="base">
              <a:lnSpc>
                <a:spcPct val="125000"/>
              </a:lnSpc>
              <a:spcBef>
                <a:spcPct val="0"/>
              </a:spcBef>
              <a:spcAft>
                <a:spcPct val="0"/>
              </a:spcAft>
            </a:pPr>
            <a:r>
              <a:rPr lang="zh-CN" altLang="en-US" sz="1200" dirty="0">
                <a:solidFill>
                  <a:srgbClr val="FF0000"/>
                </a:solidFill>
              </a:rPr>
              <a:t>历史变迁</a:t>
            </a:r>
            <a:r>
              <a:rPr lang="zh-CN" altLang="en-US" sz="1200" dirty="0"/>
              <a:t>：罗列法规历次修订版本，辅助用户掌握修订全貌，另外提供</a:t>
            </a:r>
            <a:r>
              <a:rPr lang="zh-CN" altLang="en-US" sz="1200" dirty="0">
                <a:solidFill>
                  <a:srgbClr val="FF0000"/>
                </a:solidFill>
              </a:rPr>
              <a:t>整理版</a:t>
            </a:r>
            <a:r>
              <a:rPr lang="zh-CN" altLang="en-US" sz="1200" dirty="0"/>
              <a:t>、</a:t>
            </a:r>
            <a:r>
              <a:rPr lang="zh-CN" altLang="en-US" sz="1200" dirty="0">
                <a:solidFill>
                  <a:srgbClr val="FF0000"/>
                </a:solidFill>
              </a:rPr>
              <a:t>对照版</a:t>
            </a:r>
            <a:r>
              <a:rPr lang="zh-CN" altLang="en-US" sz="1200" dirty="0"/>
              <a:t>、</a:t>
            </a:r>
            <a:r>
              <a:rPr lang="zh-CN" altLang="en-US" sz="1200" dirty="0">
                <a:solidFill>
                  <a:srgbClr val="FF0000"/>
                </a:solidFill>
              </a:rPr>
              <a:t>编注版</a:t>
            </a:r>
            <a:r>
              <a:rPr lang="zh-CN" altLang="en-US" sz="1200" dirty="0"/>
              <a:t>，便于新旧法对比研究</a:t>
            </a:r>
            <a:r>
              <a:rPr lang="zh-CN" altLang="en-US" sz="1200" dirty="0" smtClean="0"/>
              <a:t>。“宪法”为例</a:t>
            </a:r>
            <a:endParaRPr lang="en-US" altLang="zh-CN" sz="1200" dirty="0">
              <a:cs typeface="+mn-ea"/>
              <a:sym typeface="+mn-lt"/>
            </a:endParaRPr>
          </a:p>
        </p:txBody>
      </p:sp>
    </p:spTree>
    <p:extLst>
      <p:ext uri="{BB962C8B-B14F-4D97-AF65-F5344CB8AC3E}">
        <p14:creationId xmlns:p14="http://schemas.microsoft.com/office/powerpoint/2010/main" val="227519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7036" y="117399"/>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pPr algn="ctr"/>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pPr algn="ct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grpSp>
        <p:nvGrpSpPr>
          <p:cNvPr id="5" name="组合 31"/>
          <p:cNvGrpSpPr/>
          <p:nvPr/>
        </p:nvGrpSpPr>
        <p:grpSpPr>
          <a:xfrm rot="16200000">
            <a:off x="696931" y="-9731"/>
            <a:ext cx="650256" cy="904516"/>
            <a:chOff x="8439629" y="3544649"/>
            <a:chExt cx="1611145" cy="1817848"/>
          </a:xfrm>
        </p:grpSpPr>
        <p:sp>
          <p:nvSpPr>
            <p:cNvPr id="6" name="Freeform 5"/>
            <p:cNvSpPr/>
            <p:nvPr/>
          </p:nvSpPr>
          <p:spPr bwMode="auto">
            <a:xfrm rot="5400000">
              <a:off x="8336278" y="3648000"/>
              <a:ext cx="1817848" cy="16111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8" name="Group 17"/>
          <p:cNvGrpSpPr>
            <a:grpSpLocks noChangeAspect="1"/>
          </p:cNvGrpSpPr>
          <p:nvPr/>
        </p:nvGrpSpPr>
        <p:grpSpPr bwMode="auto">
          <a:xfrm>
            <a:off x="849219" y="210975"/>
            <a:ext cx="345680" cy="371067"/>
            <a:chOff x="231" y="1205"/>
            <a:chExt cx="640" cy="687"/>
          </a:xfrm>
          <a:solidFill>
            <a:schemeClr val="bg1"/>
          </a:solidFill>
          <a:effectLst/>
        </p:grpSpPr>
        <p:sp>
          <p:nvSpPr>
            <p:cNvPr id="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1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grpSp>
        <p:nvGrpSpPr>
          <p:cNvPr id="12" name="组合 11"/>
          <p:cNvGrpSpPr/>
          <p:nvPr/>
        </p:nvGrpSpPr>
        <p:grpSpPr>
          <a:xfrm>
            <a:off x="5039798" y="69170"/>
            <a:ext cx="3482238" cy="974185"/>
            <a:chOff x="7839164" y="187001"/>
            <a:chExt cx="3429024" cy="928694"/>
          </a:xfrm>
        </p:grpSpPr>
        <p:sp>
          <p:nvSpPr>
            <p:cNvPr id="13" name="圆角矩形 12"/>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圆角矩形 13"/>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Rectangle 43"/>
            <p:cNvSpPr/>
            <p:nvPr/>
          </p:nvSpPr>
          <p:spPr bwMode="auto">
            <a:xfrm>
              <a:off x="8004746" y="295451"/>
              <a:ext cx="3004215" cy="64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dirty="0">
                  <a:solidFill>
                    <a:srgbClr val="FF0000"/>
                  </a:solidFill>
                  <a:cs typeface="+mn-ea"/>
                  <a:sym typeface="+mn-lt"/>
                </a:rPr>
                <a:t>法宝之窗</a:t>
              </a:r>
              <a:r>
                <a:rPr lang="zh-CN" altLang="en-US" sz="1000" dirty="0">
                  <a:solidFill>
                    <a:srgbClr val="000000"/>
                  </a:solidFill>
                  <a:cs typeface="+mn-ea"/>
                  <a:sym typeface="+mn-lt"/>
                </a:rPr>
                <a:t>：</a:t>
              </a:r>
              <a:r>
                <a:rPr lang="zh-CN" altLang="en-US" sz="1000" dirty="0"/>
                <a:t>当光标停留在被引用的法规或者法条时，法宝之窗即可显示。显示法规标题、发布部门、时效性、法规类别等基本信息，或者显示法条的详细内容，以及法条相关联的其他法律信息</a:t>
              </a:r>
              <a:r>
                <a:rPr lang="zh-CN" altLang="en-US" sz="1000" dirty="0" smtClean="0"/>
                <a:t>。（重点为时效性）</a:t>
              </a:r>
              <a:endParaRPr lang="en-US" altLang="zh-CN" sz="1000" dirty="0">
                <a:solidFill>
                  <a:srgbClr val="000000"/>
                </a:solidFill>
                <a:cs typeface="+mn-ea"/>
                <a:sym typeface="+mn-lt"/>
              </a:endParaRPr>
            </a:p>
          </p:txBody>
        </p:sp>
      </p:grpSp>
      <p:grpSp>
        <p:nvGrpSpPr>
          <p:cNvPr id="28" name="组合 27"/>
          <p:cNvGrpSpPr/>
          <p:nvPr/>
        </p:nvGrpSpPr>
        <p:grpSpPr>
          <a:xfrm>
            <a:off x="145724" y="1193644"/>
            <a:ext cx="8423668" cy="3221858"/>
            <a:chOff x="569801" y="1442274"/>
            <a:chExt cx="8423668" cy="3221858"/>
          </a:xfrm>
        </p:grpSpPr>
        <p:pic>
          <p:nvPicPr>
            <p:cNvPr id="12290" name="Picture 2"/>
            <p:cNvPicPr>
              <a:picLocks noChangeAspect="1" noChangeArrowheads="1"/>
            </p:cNvPicPr>
            <p:nvPr/>
          </p:nvPicPr>
          <p:blipFill>
            <a:blip r:embed="rId2"/>
            <a:srcRect/>
            <a:stretch>
              <a:fillRect/>
            </a:stretch>
          </p:blipFill>
          <p:spPr bwMode="auto">
            <a:xfrm>
              <a:off x="569801" y="1442274"/>
              <a:ext cx="5298939" cy="3221858"/>
            </a:xfrm>
            <a:prstGeom prst="rect">
              <a:avLst/>
            </a:prstGeom>
            <a:noFill/>
            <a:ln w="9525">
              <a:noFill/>
              <a:miter lim="800000"/>
              <a:headEnd/>
              <a:tailEnd/>
            </a:ln>
          </p:spPr>
        </p:pic>
        <p:cxnSp>
          <p:nvCxnSpPr>
            <p:cNvPr id="18" name="直接箭头连接符 8"/>
            <p:cNvCxnSpPr>
              <a:cxnSpLocks noChangeShapeType="1"/>
              <a:endCxn id="23" idx="1"/>
            </p:cNvCxnSpPr>
            <p:nvPr/>
          </p:nvCxnSpPr>
          <p:spPr bwMode="auto">
            <a:xfrm>
              <a:off x="1994359" y="1610368"/>
              <a:ext cx="4086809" cy="1022597"/>
            </a:xfrm>
            <a:prstGeom prst="straightConnector1">
              <a:avLst/>
            </a:prstGeom>
            <a:noFill/>
            <a:ln w="9525">
              <a:solidFill>
                <a:srgbClr val="C00000"/>
              </a:solidFill>
              <a:round/>
              <a:headEnd/>
              <a:tailEnd type="arrow" w="med" len="med"/>
            </a:ln>
          </p:spPr>
        </p:cxnSp>
        <p:sp>
          <p:nvSpPr>
            <p:cNvPr id="23" name="文本框 1"/>
            <p:cNvSpPr>
              <a:spLocks noChangeArrowheads="1"/>
            </p:cNvSpPr>
            <p:nvPr/>
          </p:nvSpPr>
          <p:spPr bwMode="auto">
            <a:xfrm>
              <a:off x="6081168" y="2375202"/>
              <a:ext cx="2912301" cy="515526"/>
            </a:xfrm>
            <a:prstGeom prst="rect">
              <a:avLst/>
            </a:prstGeom>
            <a:noFill/>
            <a:ln w="9525">
              <a:noFill/>
              <a:miter lim="800000"/>
              <a:headEnd/>
              <a:tailEnd/>
            </a:ln>
          </p:spPr>
          <p:txBody>
            <a:bodyPr wrap="square" lIns="68580" tIns="34290" rIns="68580" bIns="34290">
              <a:spAutoFit/>
            </a:bodyPr>
            <a:lstStyle/>
            <a:p>
              <a:r>
                <a:rPr lang="zh-CN" altLang="en-US" dirty="0">
                  <a:solidFill>
                    <a:schemeClr val="accent6">
                      <a:lumMod val="75000"/>
                    </a:schemeClr>
                  </a:solidFill>
                  <a:latin typeface="微软雅黑" pitchFamily="34" charset="-122"/>
                  <a:ea typeface="微软雅黑" pitchFamily="34" charset="-122"/>
                  <a:sym typeface="微软雅黑" pitchFamily="34" charset="-122"/>
                </a:rPr>
                <a:t>（</a:t>
              </a:r>
              <a:r>
                <a:rPr lang="en-US" altLang="zh-CN" dirty="0">
                  <a:solidFill>
                    <a:schemeClr val="accent6">
                      <a:lumMod val="75000"/>
                    </a:schemeClr>
                  </a:solidFill>
                  <a:latin typeface="微软雅黑" pitchFamily="34" charset="-122"/>
                  <a:ea typeface="微软雅黑" pitchFamily="34" charset="-122"/>
                  <a:sym typeface="微软雅黑" pitchFamily="34" charset="-122"/>
                </a:rPr>
                <a:t>2</a:t>
              </a:r>
              <a:r>
                <a:rPr lang="zh-CN" altLang="en-US" dirty="0">
                  <a:solidFill>
                    <a:schemeClr val="accent6">
                      <a:lumMod val="75000"/>
                    </a:schemeClr>
                  </a:solidFill>
                  <a:latin typeface="微软雅黑" pitchFamily="34" charset="-122"/>
                  <a:ea typeface="微软雅黑" pitchFamily="34" charset="-122"/>
                  <a:sym typeface="微软雅黑" pitchFamily="34" charset="-122"/>
                </a:rPr>
                <a:t>）引用法规</a:t>
              </a:r>
              <a:r>
                <a:rPr lang="zh-CN" altLang="en-US" sz="1100" dirty="0">
                  <a:solidFill>
                    <a:schemeClr val="accent6">
                      <a:lumMod val="75000"/>
                    </a:schemeClr>
                  </a:solidFill>
                  <a:latin typeface="微软雅黑" pitchFamily="34" charset="-122"/>
                  <a:ea typeface="微软雅黑" pitchFamily="34" charset="-122"/>
                  <a:sym typeface="微软雅黑" pitchFamily="34" charset="-122"/>
                </a:rPr>
                <a:t>（当光标停留在被引用的法规时，法宝之窗显示法规概况）</a:t>
              </a:r>
            </a:p>
          </p:txBody>
        </p:sp>
      </p:grpSp>
      <p:grpSp>
        <p:nvGrpSpPr>
          <p:cNvPr id="33" name="组合 32"/>
          <p:cNvGrpSpPr/>
          <p:nvPr/>
        </p:nvGrpSpPr>
        <p:grpSpPr>
          <a:xfrm>
            <a:off x="145724" y="1115991"/>
            <a:ext cx="9067770" cy="3770458"/>
            <a:chOff x="69747" y="1179237"/>
            <a:chExt cx="9067770" cy="3770458"/>
          </a:xfrm>
        </p:grpSpPr>
        <p:pic>
          <p:nvPicPr>
            <p:cNvPr id="12291" name="Picture 3"/>
            <p:cNvPicPr>
              <a:picLocks noChangeAspect="1" noChangeArrowheads="1"/>
            </p:cNvPicPr>
            <p:nvPr/>
          </p:nvPicPr>
          <p:blipFill>
            <a:blip r:embed="rId3"/>
            <a:srcRect/>
            <a:stretch>
              <a:fillRect/>
            </a:stretch>
          </p:blipFill>
          <p:spPr bwMode="auto">
            <a:xfrm>
              <a:off x="69747" y="1179237"/>
              <a:ext cx="6552714" cy="3051717"/>
            </a:xfrm>
            <a:prstGeom prst="rect">
              <a:avLst/>
            </a:prstGeom>
            <a:noFill/>
            <a:ln w="9525">
              <a:noFill/>
              <a:miter lim="800000"/>
              <a:headEnd/>
              <a:tailEnd/>
            </a:ln>
          </p:spPr>
        </p:pic>
        <p:sp>
          <p:nvSpPr>
            <p:cNvPr id="31" name="文本框 1"/>
            <p:cNvSpPr>
              <a:spLocks noChangeArrowheads="1"/>
            </p:cNvSpPr>
            <p:nvPr/>
          </p:nvSpPr>
          <p:spPr bwMode="auto">
            <a:xfrm>
              <a:off x="6225216" y="4264892"/>
              <a:ext cx="2912301" cy="684803"/>
            </a:xfrm>
            <a:prstGeom prst="rect">
              <a:avLst/>
            </a:prstGeom>
            <a:noFill/>
            <a:ln w="9525">
              <a:noFill/>
              <a:miter lim="800000"/>
              <a:headEnd/>
              <a:tailEnd/>
            </a:ln>
          </p:spPr>
          <p:txBody>
            <a:bodyPr wrap="square" lIns="68580" tIns="34290" rIns="68580" bIns="34290">
              <a:spAutoFit/>
            </a:bodyPr>
            <a:lstStyle/>
            <a:p>
              <a:r>
                <a:rPr lang="zh-CN" altLang="en-US" dirty="0">
                  <a:solidFill>
                    <a:schemeClr val="accent6">
                      <a:lumMod val="75000"/>
                    </a:schemeClr>
                  </a:solidFill>
                  <a:latin typeface="微软雅黑" pitchFamily="34" charset="-122"/>
                  <a:ea typeface="微软雅黑" pitchFamily="34" charset="-122"/>
                  <a:sym typeface="微软雅黑" pitchFamily="34" charset="-122"/>
                </a:rPr>
                <a:t>（</a:t>
              </a:r>
              <a:r>
                <a:rPr lang="en-US" altLang="zh-CN" dirty="0">
                  <a:solidFill>
                    <a:schemeClr val="accent6">
                      <a:lumMod val="75000"/>
                    </a:schemeClr>
                  </a:solidFill>
                  <a:latin typeface="微软雅黑" pitchFamily="34" charset="-122"/>
                  <a:ea typeface="微软雅黑" pitchFamily="34" charset="-122"/>
                  <a:sym typeface="微软雅黑" pitchFamily="34" charset="-122"/>
                </a:rPr>
                <a:t>1</a:t>
              </a:r>
              <a:r>
                <a:rPr lang="zh-CN" altLang="en-US" dirty="0">
                  <a:solidFill>
                    <a:schemeClr val="accent6">
                      <a:lumMod val="75000"/>
                    </a:schemeClr>
                  </a:solidFill>
                  <a:latin typeface="微软雅黑" pitchFamily="34" charset="-122"/>
                  <a:ea typeface="微软雅黑" pitchFamily="34" charset="-122"/>
                  <a:sym typeface="微软雅黑" pitchFamily="34" charset="-122"/>
                </a:rPr>
                <a:t>）引用法条</a:t>
              </a:r>
              <a:r>
                <a:rPr lang="zh-CN" altLang="en-US" sz="1100" dirty="0">
                  <a:solidFill>
                    <a:schemeClr val="accent6">
                      <a:lumMod val="75000"/>
                    </a:schemeClr>
                  </a:solidFill>
                  <a:latin typeface="微软雅黑" pitchFamily="34" charset="-122"/>
                  <a:ea typeface="微软雅黑" pitchFamily="34" charset="-122"/>
                  <a:sym typeface="微软雅黑" pitchFamily="34" charset="-122"/>
                </a:rPr>
                <a:t>（当光标停留在被引用的法条时，法宝之窗显示法条详情，以及法宝联想）</a:t>
              </a:r>
            </a:p>
          </p:txBody>
        </p:sp>
        <p:cxnSp>
          <p:nvCxnSpPr>
            <p:cNvPr id="32" name="直接箭头连接符 8"/>
            <p:cNvCxnSpPr>
              <a:cxnSpLocks noChangeShapeType="1"/>
            </p:cNvCxnSpPr>
            <p:nvPr/>
          </p:nvCxnSpPr>
          <p:spPr bwMode="auto">
            <a:xfrm>
              <a:off x="2605716" y="1845957"/>
              <a:ext cx="3718884" cy="2566031"/>
            </a:xfrm>
            <a:prstGeom prst="straightConnector1">
              <a:avLst/>
            </a:prstGeom>
            <a:noFill/>
            <a:ln w="9525">
              <a:solidFill>
                <a:srgbClr val="C00000"/>
              </a:solidFill>
              <a:round/>
              <a:headEnd/>
              <a:tailEnd type="arrow" w="med" len="med"/>
            </a:ln>
          </p:spPr>
        </p:cxn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7036" y="117399"/>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pPr algn="ctr"/>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pPr algn="ct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grpSp>
        <p:nvGrpSpPr>
          <p:cNvPr id="5" name="组合 31"/>
          <p:cNvGrpSpPr/>
          <p:nvPr/>
        </p:nvGrpSpPr>
        <p:grpSpPr>
          <a:xfrm rot="16200000">
            <a:off x="696931" y="-9731"/>
            <a:ext cx="650256" cy="904516"/>
            <a:chOff x="8439629" y="3544649"/>
            <a:chExt cx="1611145" cy="1817848"/>
          </a:xfrm>
        </p:grpSpPr>
        <p:sp>
          <p:nvSpPr>
            <p:cNvPr id="6" name="Freeform 5"/>
            <p:cNvSpPr/>
            <p:nvPr/>
          </p:nvSpPr>
          <p:spPr bwMode="auto">
            <a:xfrm rot="5400000">
              <a:off x="8336278" y="3648000"/>
              <a:ext cx="1817848" cy="16111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8" name="Group 17"/>
          <p:cNvGrpSpPr>
            <a:grpSpLocks noChangeAspect="1"/>
          </p:cNvGrpSpPr>
          <p:nvPr/>
        </p:nvGrpSpPr>
        <p:grpSpPr bwMode="auto">
          <a:xfrm>
            <a:off x="849219" y="210975"/>
            <a:ext cx="345680" cy="371067"/>
            <a:chOff x="231" y="1205"/>
            <a:chExt cx="640" cy="687"/>
          </a:xfrm>
          <a:solidFill>
            <a:schemeClr val="bg1"/>
          </a:solidFill>
          <a:effectLst/>
        </p:grpSpPr>
        <p:sp>
          <p:nvSpPr>
            <p:cNvPr id="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1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grpSp>
        <p:nvGrpSpPr>
          <p:cNvPr id="12" name="组合 11"/>
          <p:cNvGrpSpPr/>
          <p:nvPr/>
        </p:nvGrpSpPr>
        <p:grpSpPr>
          <a:xfrm>
            <a:off x="5039798" y="69172"/>
            <a:ext cx="3396731" cy="811096"/>
            <a:chOff x="7839164" y="187001"/>
            <a:chExt cx="3429024" cy="928694"/>
          </a:xfrm>
        </p:grpSpPr>
        <p:sp>
          <p:nvSpPr>
            <p:cNvPr id="13" name="圆角矩形 12"/>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圆角矩形 13"/>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Rectangle 43"/>
            <p:cNvSpPr/>
            <p:nvPr/>
          </p:nvSpPr>
          <p:spPr bwMode="auto">
            <a:xfrm>
              <a:off x="8004745" y="317058"/>
              <a:ext cx="3220661" cy="64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100" dirty="0"/>
                <a:t>北大法宝独创的“</a:t>
              </a:r>
              <a:r>
                <a:rPr lang="zh-CN" altLang="en-US" sz="1100" dirty="0">
                  <a:solidFill>
                    <a:srgbClr val="FF0000"/>
                  </a:solidFill>
                </a:rPr>
                <a:t>法宝联想</a:t>
              </a:r>
              <a:r>
                <a:rPr lang="zh-CN" altLang="en-US" sz="1100" dirty="0"/>
                <a:t>”功能，在各子库之间创建立体化的知识体系，一次检索可以获得检索结果相关的其他的法律信息。</a:t>
              </a:r>
              <a:endParaRPr lang="en-US" altLang="zh-CN" sz="1100" dirty="0">
                <a:solidFill>
                  <a:srgbClr val="000000"/>
                </a:solidFill>
                <a:cs typeface="+mn-ea"/>
                <a:sym typeface="+mn-lt"/>
              </a:endParaRPr>
            </a:p>
          </p:txBody>
        </p:sp>
      </p:grpSp>
      <p:pic>
        <p:nvPicPr>
          <p:cNvPr id="13314" name="Picture 2"/>
          <p:cNvPicPr>
            <a:picLocks noChangeAspect="1" noChangeArrowheads="1"/>
          </p:cNvPicPr>
          <p:nvPr/>
        </p:nvPicPr>
        <p:blipFill>
          <a:blip r:embed="rId2"/>
          <a:srcRect/>
          <a:stretch>
            <a:fillRect/>
          </a:stretch>
        </p:blipFill>
        <p:spPr bwMode="auto">
          <a:xfrm>
            <a:off x="394146" y="1018291"/>
            <a:ext cx="8042383" cy="3950644"/>
          </a:xfrm>
          <a:prstGeom prst="rect">
            <a:avLst/>
          </a:prstGeom>
          <a:noFill/>
          <a:ln w="9525">
            <a:noFill/>
            <a:miter lim="800000"/>
            <a:headEnd/>
            <a:tailEnd/>
          </a:ln>
        </p:spPr>
      </p:pic>
      <p:pic>
        <p:nvPicPr>
          <p:cNvPr id="13315" name="Picture 3"/>
          <p:cNvPicPr>
            <a:picLocks noChangeAspect="1" noChangeArrowheads="1"/>
          </p:cNvPicPr>
          <p:nvPr/>
        </p:nvPicPr>
        <p:blipFill>
          <a:blip r:embed="rId3"/>
          <a:srcRect/>
          <a:stretch>
            <a:fillRect/>
          </a:stretch>
        </p:blipFill>
        <p:spPr bwMode="auto">
          <a:xfrm>
            <a:off x="394146" y="894699"/>
            <a:ext cx="6808787" cy="3581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3314"/>
                                        </p:tgtEl>
                                      </p:cBhvr>
                                    </p:animEffect>
                                    <p:set>
                                      <p:cBhvr>
                                        <p:cTn id="11" dur="1" fill="hold">
                                          <p:stCondLst>
                                            <p:cond delay="499"/>
                                          </p:stCondLst>
                                        </p:cTn>
                                        <p:tgtEl>
                                          <p:spTgt spid="133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5544" y="233544"/>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pPr algn="ctr"/>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pPr algn="ct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sp>
        <p:nvSpPr>
          <p:cNvPr id="5" name="TextBox 4"/>
          <p:cNvSpPr txBox="1"/>
          <p:nvPr/>
        </p:nvSpPr>
        <p:spPr>
          <a:xfrm>
            <a:off x="968800" y="402574"/>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grpSp>
        <p:nvGrpSpPr>
          <p:cNvPr id="6" name="组合 31"/>
          <p:cNvGrpSpPr/>
          <p:nvPr/>
        </p:nvGrpSpPr>
        <p:grpSpPr>
          <a:xfrm rot="16200000">
            <a:off x="355811" y="148025"/>
            <a:ext cx="650256" cy="790022"/>
            <a:chOff x="8310120" y="3544648"/>
            <a:chExt cx="1740655" cy="1817848"/>
          </a:xfrm>
        </p:grpSpPr>
        <p:sp>
          <p:nvSpPr>
            <p:cNvPr id="7" name="Freeform 5"/>
            <p:cNvSpPr/>
            <p:nvPr/>
          </p:nvSpPr>
          <p:spPr bwMode="auto">
            <a:xfrm rot="5400000">
              <a:off x="8271524" y="3583244"/>
              <a:ext cx="1817848" cy="174065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8"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9" name="Group 17"/>
          <p:cNvGrpSpPr>
            <a:grpSpLocks noChangeAspect="1"/>
          </p:cNvGrpSpPr>
          <p:nvPr/>
        </p:nvGrpSpPr>
        <p:grpSpPr bwMode="auto">
          <a:xfrm>
            <a:off x="515544" y="299537"/>
            <a:ext cx="345680" cy="371067"/>
            <a:chOff x="231" y="1205"/>
            <a:chExt cx="640" cy="687"/>
          </a:xfrm>
          <a:solidFill>
            <a:schemeClr val="bg1"/>
          </a:solidFill>
          <a:effectLst/>
        </p:grpSpPr>
        <p:sp>
          <p:nvSpPr>
            <p:cNvPr id="10"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1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12" name="组合 13"/>
          <p:cNvGrpSpPr/>
          <p:nvPr/>
        </p:nvGrpSpPr>
        <p:grpSpPr>
          <a:xfrm>
            <a:off x="4854689" y="173620"/>
            <a:ext cx="3256495" cy="743466"/>
            <a:chOff x="7839164" y="187001"/>
            <a:chExt cx="3429024" cy="928694"/>
          </a:xfrm>
        </p:grpSpPr>
        <p:sp>
          <p:nvSpPr>
            <p:cNvPr id="15" name="圆角矩形 14"/>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圆角矩形 15"/>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Rectangle 43"/>
            <p:cNvSpPr/>
            <p:nvPr/>
          </p:nvSpPr>
          <p:spPr bwMode="auto">
            <a:xfrm>
              <a:off x="7982040" y="322965"/>
              <a:ext cx="3286148" cy="73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endParaRPr lang="en-US" altLang="zh-CN" sz="1400" b="0" dirty="0">
                <a:solidFill>
                  <a:srgbClr val="000000"/>
                </a:solidFill>
                <a:latin typeface="+mn-lt"/>
                <a:ea typeface="+mn-ea"/>
                <a:cs typeface="+mn-ea"/>
                <a:sym typeface="+mn-lt"/>
              </a:endParaRPr>
            </a:p>
          </p:txBody>
        </p:sp>
      </p:grpSp>
      <p:sp>
        <p:nvSpPr>
          <p:cNvPr id="18" name="矩形 17"/>
          <p:cNvSpPr/>
          <p:nvPr/>
        </p:nvSpPr>
        <p:spPr>
          <a:xfrm>
            <a:off x="4814056" y="124698"/>
            <a:ext cx="3113619" cy="738664"/>
          </a:xfrm>
          <a:prstGeom prst="rect">
            <a:avLst/>
          </a:prstGeom>
        </p:spPr>
        <p:txBody>
          <a:bodyPr wrap="square">
            <a:spAutoFit/>
          </a:bodyPr>
          <a:lstStyle/>
          <a:p>
            <a:pPr algn="ctr"/>
            <a:r>
              <a:rPr lang="zh-CN" altLang="en-US" sz="1400" dirty="0">
                <a:solidFill>
                  <a:srgbClr val="FF0000"/>
                </a:solidFill>
              </a:rPr>
              <a:t>合同范本</a:t>
            </a:r>
            <a:endParaRPr lang="en-US" altLang="zh-CN" sz="1400" dirty="0">
              <a:solidFill>
                <a:srgbClr val="FF0000"/>
              </a:solidFill>
            </a:endParaRPr>
          </a:p>
          <a:p>
            <a:pPr algn="ctr"/>
            <a:r>
              <a:rPr lang="zh-CN" altLang="en-US" sz="1400" dirty="0"/>
              <a:t>法律法规库：支持在线编辑</a:t>
            </a:r>
            <a:endParaRPr lang="en-US" altLang="zh-CN" sz="1400" dirty="0"/>
          </a:p>
          <a:p>
            <a:pPr algn="ctr"/>
            <a:r>
              <a:rPr lang="zh-CN" altLang="en-US" sz="1400" dirty="0"/>
              <a:t>专题参考库：有律师风险批注</a:t>
            </a:r>
          </a:p>
        </p:txBody>
      </p:sp>
      <p:pic>
        <p:nvPicPr>
          <p:cNvPr id="1026" name="Picture 2"/>
          <p:cNvPicPr>
            <a:picLocks noChangeAspect="1" noChangeArrowheads="1"/>
          </p:cNvPicPr>
          <p:nvPr/>
        </p:nvPicPr>
        <p:blipFill>
          <a:blip r:embed="rId3"/>
          <a:srcRect/>
          <a:stretch>
            <a:fillRect/>
          </a:stretch>
        </p:blipFill>
        <p:spPr bwMode="auto">
          <a:xfrm>
            <a:off x="515544" y="1006685"/>
            <a:ext cx="8520113" cy="3631408"/>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621199" y="1144708"/>
            <a:ext cx="7173314" cy="3978539"/>
          </a:xfrm>
          <a:prstGeom prst="rect">
            <a:avLst/>
          </a:prstGeom>
          <a:noFill/>
          <a:ln w="9525">
            <a:no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515545" y="1006686"/>
            <a:ext cx="7826198" cy="4125384"/>
          </a:xfrm>
          <a:prstGeom prst="rect">
            <a:avLst/>
          </a:prstGeom>
          <a:noFill/>
          <a:ln w="9525">
            <a:noFill/>
            <a:miter lim="800000"/>
            <a:headEnd/>
            <a:tailEnd/>
          </a:ln>
        </p:spPr>
      </p:pic>
    </p:spTree>
    <p:extLst>
      <p:ext uri="{BB962C8B-B14F-4D97-AF65-F5344CB8AC3E}">
        <p14:creationId xmlns:p14="http://schemas.microsoft.com/office/powerpoint/2010/main" val="2226153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26"/>
                                        </p:tgtEl>
                                      </p:cBhvr>
                                    </p:animEffect>
                                    <p:set>
                                      <p:cBhvr>
                                        <p:cTn id="11" dur="1" fill="hold">
                                          <p:stCondLst>
                                            <p:cond delay="499"/>
                                          </p:stCondLst>
                                        </p:cTn>
                                        <p:tgtEl>
                                          <p:spTgt spid="10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7"/>
                                        </p:tgtEl>
                                      </p:cBhvr>
                                    </p:animEffect>
                                    <p:set>
                                      <p:cBhvr>
                                        <p:cTn id="20" dur="1" fill="hold">
                                          <p:stCondLst>
                                            <p:cond delay="499"/>
                                          </p:stCondLst>
                                        </p:cTn>
                                        <p:tgtEl>
                                          <p:spTgt spid="10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5544" y="233544"/>
            <a:ext cx="3889257" cy="650256"/>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pPr algn="ctr"/>
              <a:endParaRPr lang="zh-CN" altLang="en-US">
                <a:solidFill>
                  <a:prstClr val="black"/>
                </a:solidFill>
                <a:latin typeface="+mn-lt"/>
                <a:ea typeface="+mn-ea"/>
                <a:cs typeface="+mn-ea"/>
                <a:sym typeface="+mn-lt"/>
              </a:endParaRPr>
            </a:p>
          </p:txBody>
        </p:sp>
        <p:sp>
          <p:nvSpPr>
            <p:cNvPr id="4" name="任意多边形 3"/>
            <p:cNvSpPr/>
            <p:nvPr/>
          </p:nvSpPr>
          <p:spPr bwMode="auto">
            <a:xfrm>
              <a:off x="1010780"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pPr algn="ct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ea"/>
                <a:sym typeface="+mn-lt"/>
              </a:endParaRPr>
            </a:p>
          </p:txBody>
        </p:sp>
      </p:grpSp>
      <p:sp>
        <p:nvSpPr>
          <p:cNvPr id="5" name="TextBox 4"/>
          <p:cNvSpPr txBox="1"/>
          <p:nvPr/>
        </p:nvSpPr>
        <p:spPr>
          <a:xfrm>
            <a:off x="968800" y="402574"/>
            <a:ext cx="3058709" cy="369332"/>
          </a:xfrm>
          <a:prstGeom prst="rect">
            <a:avLst/>
          </a:prstGeom>
          <a:noFill/>
        </p:spPr>
        <p:txBody>
          <a:bodyPr wrap="square" rtlCol="0">
            <a:spAutoFit/>
          </a:bodyPr>
          <a:lstStyle/>
          <a:p>
            <a:pPr algn="ctr"/>
            <a:r>
              <a:rPr lang="zh-CN" altLang="en-US" dirty="0">
                <a:solidFill>
                  <a:srgbClr val="FF0000"/>
                </a:solidFill>
              </a:rPr>
              <a:t>北大法宝</a:t>
            </a:r>
            <a:r>
              <a:rPr lang="en-US" altLang="zh-CN" dirty="0">
                <a:solidFill>
                  <a:srgbClr val="FF0000"/>
                </a:solidFill>
              </a:rPr>
              <a:t>V6</a:t>
            </a:r>
            <a:r>
              <a:rPr lang="zh-CN" altLang="en-US" dirty="0">
                <a:solidFill>
                  <a:srgbClr val="FF0000"/>
                </a:solidFill>
              </a:rPr>
              <a:t>产品特色介绍</a:t>
            </a:r>
          </a:p>
        </p:txBody>
      </p:sp>
      <p:grpSp>
        <p:nvGrpSpPr>
          <p:cNvPr id="6" name="组合 31"/>
          <p:cNvGrpSpPr/>
          <p:nvPr/>
        </p:nvGrpSpPr>
        <p:grpSpPr>
          <a:xfrm rot="16200000">
            <a:off x="355811" y="148025"/>
            <a:ext cx="650256" cy="790022"/>
            <a:chOff x="8310120" y="3544648"/>
            <a:chExt cx="1740655" cy="1817848"/>
          </a:xfrm>
        </p:grpSpPr>
        <p:sp>
          <p:nvSpPr>
            <p:cNvPr id="7" name="Freeform 5"/>
            <p:cNvSpPr/>
            <p:nvPr/>
          </p:nvSpPr>
          <p:spPr bwMode="auto">
            <a:xfrm rot="5400000">
              <a:off x="8271524" y="3583244"/>
              <a:ext cx="1817848" cy="174065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8"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9" name="Group 17"/>
          <p:cNvGrpSpPr>
            <a:grpSpLocks noChangeAspect="1"/>
          </p:cNvGrpSpPr>
          <p:nvPr/>
        </p:nvGrpSpPr>
        <p:grpSpPr bwMode="auto">
          <a:xfrm>
            <a:off x="515544" y="299537"/>
            <a:ext cx="345680" cy="371067"/>
            <a:chOff x="231" y="1205"/>
            <a:chExt cx="640" cy="687"/>
          </a:xfrm>
          <a:solidFill>
            <a:schemeClr val="bg1"/>
          </a:solidFill>
          <a:effectLst/>
        </p:grpSpPr>
        <p:sp>
          <p:nvSpPr>
            <p:cNvPr id="10"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sp>
          <p:nvSpPr>
            <p:cNvPr id="1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a:endParaRPr lang="zh-CN" altLang="en-US">
                <a:solidFill>
                  <a:prstClr val="black"/>
                </a:solidFill>
                <a:latin typeface="+mn-lt"/>
                <a:ea typeface="+mn-ea"/>
                <a:cs typeface="+mn-ea"/>
                <a:sym typeface="+mn-lt"/>
              </a:endParaRPr>
            </a:p>
          </p:txBody>
        </p:sp>
      </p:grpSp>
      <p:grpSp>
        <p:nvGrpSpPr>
          <p:cNvPr id="12" name="组合 13"/>
          <p:cNvGrpSpPr/>
          <p:nvPr/>
        </p:nvGrpSpPr>
        <p:grpSpPr>
          <a:xfrm>
            <a:off x="4854689" y="173620"/>
            <a:ext cx="3256495" cy="743466"/>
            <a:chOff x="7839164" y="187001"/>
            <a:chExt cx="3429024" cy="928694"/>
          </a:xfrm>
        </p:grpSpPr>
        <p:sp>
          <p:nvSpPr>
            <p:cNvPr id="15" name="圆角矩形 14"/>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圆角矩形 15"/>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Rectangle 43"/>
            <p:cNvSpPr/>
            <p:nvPr/>
          </p:nvSpPr>
          <p:spPr bwMode="auto">
            <a:xfrm>
              <a:off x="7982040" y="322965"/>
              <a:ext cx="3286148" cy="73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endParaRPr lang="en-US" altLang="zh-CN" sz="1400" b="0" dirty="0">
                <a:solidFill>
                  <a:srgbClr val="000000"/>
                </a:solidFill>
                <a:latin typeface="+mn-lt"/>
                <a:ea typeface="+mn-ea"/>
                <a:cs typeface="+mn-ea"/>
                <a:sym typeface="+mn-lt"/>
              </a:endParaRPr>
            </a:p>
          </p:txBody>
        </p:sp>
      </p:grpSp>
      <p:sp>
        <p:nvSpPr>
          <p:cNvPr id="18" name="矩形 17"/>
          <p:cNvSpPr/>
          <p:nvPr/>
        </p:nvSpPr>
        <p:spPr>
          <a:xfrm>
            <a:off x="4814056" y="124698"/>
            <a:ext cx="3113619" cy="646331"/>
          </a:xfrm>
          <a:prstGeom prst="rect">
            <a:avLst/>
          </a:prstGeom>
        </p:spPr>
        <p:txBody>
          <a:bodyPr wrap="square">
            <a:spAutoFit/>
          </a:bodyPr>
          <a:lstStyle/>
          <a:p>
            <a:pPr algn="ctr"/>
            <a:r>
              <a:rPr lang="zh-CN" altLang="en-US" sz="1400" dirty="0">
                <a:solidFill>
                  <a:srgbClr val="FF0000"/>
                </a:solidFill>
              </a:rPr>
              <a:t>合同范本</a:t>
            </a:r>
            <a:endParaRPr lang="en-US" altLang="zh-CN" sz="1400" dirty="0">
              <a:solidFill>
                <a:srgbClr val="FF0000"/>
              </a:solidFill>
            </a:endParaRPr>
          </a:p>
          <a:p>
            <a:r>
              <a:rPr lang="zh-CN" altLang="en-US" sz="1100" dirty="0"/>
              <a:t>法律法规库：支持在线编辑并进行保存</a:t>
            </a:r>
            <a:endParaRPr lang="en-US" altLang="zh-CN" sz="1100" dirty="0"/>
          </a:p>
          <a:p>
            <a:r>
              <a:rPr lang="zh-CN" altLang="en-US" sz="1100" dirty="0"/>
              <a:t>专题参考库：有律师风险批注，方便风险规避</a:t>
            </a:r>
          </a:p>
        </p:txBody>
      </p:sp>
      <p:pic>
        <p:nvPicPr>
          <p:cNvPr id="2050" name="Picture 2"/>
          <p:cNvPicPr>
            <a:picLocks noChangeAspect="1" noChangeArrowheads="1"/>
          </p:cNvPicPr>
          <p:nvPr/>
        </p:nvPicPr>
        <p:blipFill>
          <a:blip r:embed="rId3"/>
          <a:srcRect/>
          <a:stretch>
            <a:fillRect/>
          </a:stretch>
        </p:blipFill>
        <p:spPr bwMode="auto">
          <a:xfrm>
            <a:off x="285928" y="1213358"/>
            <a:ext cx="8468272" cy="3571334"/>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1481393" y="994100"/>
            <a:ext cx="5385233" cy="4149400"/>
          </a:xfrm>
          <a:prstGeom prst="rect">
            <a:avLst/>
          </a:prstGeom>
          <a:noFill/>
          <a:ln w="9525">
            <a:noFill/>
            <a:miter lim="800000"/>
            <a:headEnd/>
            <a:tailEnd/>
          </a:ln>
        </p:spPr>
      </p:pic>
    </p:spTree>
    <p:extLst>
      <p:ext uri="{BB962C8B-B14F-4D97-AF65-F5344CB8AC3E}">
        <p14:creationId xmlns:p14="http://schemas.microsoft.com/office/powerpoint/2010/main" val="93184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050"/>
                                        </p:tgtEl>
                                      </p:cBhvr>
                                    </p:animEffect>
                                    <p:set>
                                      <p:cBhvr>
                                        <p:cTn id="11" dur="1" fill="hold">
                                          <p:stCondLst>
                                            <p:cond delay="499"/>
                                          </p:stCondLst>
                                        </p:cTn>
                                        <p:tgtEl>
                                          <p:spTgt spid="20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085" y="-512202"/>
            <a:ext cx="9254170" cy="616790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0" y="1347614"/>
            <a:ext cx="9144000" cy="2592288"/>
          </a:xfrm>
          <a:prstGeom prst="rect">
            <a:avLst/>
          </a:prstGeom>
          <a:solidFill>
            <a:schemeClr val="accent3">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11"/>
          <p:cNvSpPr txBox="1"/>
          <p:nvPr/>
        </p:nvSpPr>
        <p:spPr>
          <a:xfrm>
            <a:off x="3851922" y="2137474"/>
            <a:ext cx="2954655" cy="1077218"/>
          </a:xfrm>
          <a:prstGeom prst="rect">
            <a:avLst/>
          </a:prstGeom>
          <a:noFill/>
        </p:spPr>
        <p:txBody>
          <a:bodyPr wrap="none" rtlCol="0">
            <a:spAutoFit/>
          </a:bodyPr>
          <a:lstStyle/>
          <a:p>
            <a:pPr marL="0" lvl="1"/>
            <a:r>
              <a:rPr lang="zh-CN" altLang="en-US" sz="1400" b="1" dirty="0">
                <a:solidFill>
                  <a:schemeClr val="bg1"/>
                </a:solidFill>
                <a:latin typeface="微软雅黑" pitchFamily="34" charset="-122"/>
                <a:ea typeface="微软雅黑" pitchFamily="34" charset="-122"/>
              </a:rPr>
              <a:t> </a:t>
            </a:r>
            <a:r>
              <a:rPr lang="zh-CN" altLang="en-US" sz="2800" b="1" dirty="0">
                <a:solidFill>
                  <a:schemeClr val="bg1"/>
                </a:solidFill>
                <a:latin typeface="微软雅黑" pitchFamily="34" charset="-122"/>
                <a:ea typeface="微软雅黑" pitchFamily="34" charset="-122"/>
              </a:rPr>
              <a:t>第一部分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a:solidFill>
                  <a:schemeClr val="bg1"/>
                </a:solidFill>
                <a:latin typeface="微软雅黑" pitchFamily="34" charset="-122"/>
                <a:ea typeface="微软雅黑" pitchFamily="34" charset="-122"/>
              </a:rPr>
              <a:t>关于北大英华</a:t>
            </a:r>
            <a:endParaRPr lang="en-US" altLang="zh-CN" sz="3600" b="1" dirty="0">
              <a:solidFill>
                <a:schemeClr val="bg1"/>
              </a:solidFill>
              <a:latin typeface="微软雅黑" pitchFamily="34" charset="-122"/>
              <a:ea typeface="微软雅黑" pitchFamily="34" charset="-122"/>
            </a:endParaRPr>
          </a:p>
        </p:txBody>
      </p:sp>
      <p:cxnSp>
        <p:nvCxnSpPr>
          <p:cNvPr id="7" name="直接连接符 6"/>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itchFamily="34" charset="-122"/>
                <a:ea typeface="微软雅黑" pitchFamily="34" charset="-122"/>
              </a:rPr>
              <a:t>PART 01</a:t>
            </a:r>
            <a:endParaRPr lang="zh-CN" altLang="en-US" sz="1600" dirty="0">
              <a:solidFill>
                <a:schemeClr val="bg1"/>
              </a:solidFill>
              <a:latin typeface="微软雅黑" pitchFamily="34" charset="-122"/>
              <a:ea typeface="微软雅黑" pitchFamily="34" charset="-122"/>
            </a:endParaRPr>
          </a:p>
        </p:txBody>
      </p:sp>
      <p:grpSp>
        <p:nvGrpSpPr>
          <p:cNvPr id="9" name="组合 8"/>
          <p:cNvGrpSpPr/>
          <p:nvPr/>
        </p:nvGrpSpPr>
        <p:grpSpPr>
          <a:xfrm>
            <a:off x="2123728" y="1707656"/>
            <a:ext cx="1197175" cy="1197175"/>
            <a:chOff x="1068965" y="491752"/>
            <a:chExt cx="1197175" cy="1197175"/>
          </a:xfrm>
        </p:grpSpPr>
        <p:grpSp>
          <p:nvGrpSpPr>
            <p:cNvPr id="10" name="组合 9"/>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KSO_Shape"/>
            <p:cNvSpPr>
              <a:spLocks/>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accent3"/>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grpSp>
        <p:nvGrpSpPr>
          <p:cNvPr id="14" name="组合 13"/>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 name="椭圆 1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7" name="组合 16"/>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9" name="椭圆 1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0" name="组合 19"/>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2" name="椭圆 2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3" name="组合 22"/>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5" name="椭圆 2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6" name="组合 25"/>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9" name="组合 28"/>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 name="椭圆 3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2" name="组合 31"/>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5" name="组合 34"/>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8" name="组合 37"/>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1" name="组合 40"/>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4" name="组合 43"/>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0" name="组合 49"/>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53" name="TextBox 7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3892527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085" y="-512202"/>
            <a:ext cx="9254170" cy="616790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0" y="1347614"/>
            <a:ext cx="9144000" cy="2592288"/>
          </a:xfrm>
          <a:prstGeom prst="rect">
            <a:avLst/>
          </a:prstGeom>
          <a:solidFill>
            <a:schemeClr val="accent3">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11"/>
          <p:cNvSpPr txBox="1"/>
          <p:nvPr/>
        </p:nvSpPr>
        <p:spPr>
          <a:xfrm>
            <a:off x="3851922" y="2137474"/>
            <a:ext cx="3570208" cy="1077218"/>
          </a:xfrm>
          <a:prstGeom prst="rect">
            <a:avLst/>
          </a:prstGeom>
          <a:noFill/>
        </p:spPr>
        <p:txBody>
          <a:bodyPr wrap="none" rtlCol="0">
            <a:spAutoFit/>
          </a:bodyPr>
          <a:lstStyle/>
          <a:p>
            <a:pPr marL="0" lvl="1"/>
            <a:r>
              <a:rPr lang="zh-CN" altLang="en-US" sz="1400" b="1" dirty="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第五部分</a:t>
            </a:r>
            <a:endParaRPr lang="en-US" altLang="zh-CN" sz="2800" b="1" dirty="0">
              <a:solidFill>
                <a:schemeClr val="bg1"/>
              </a:solidFill>
              <a:latin typeface="微软雅黑" pitchFamily="34" charset="-122"/>
              <a:ea typeface="微软雅黑" pitchFamily="34" charset="-122"/>
            </a:endParaRPr>
          </a:p>
          <a:p>
            <a:pPr marL="0" lvl="1" algn="ctr"/>
            <a:r>
              <a:rPr lang="en-US" altLang="zh-CN" sz="3600" b="1" dirty="0" smtClean="0">
                <a:solidFill>
                  <a:schemeClr val="bg1"/>
                </a:solidFill>
                <a:latin typeface="微软雅黑" pitchFamily="34" charset="-122"/>
                <a:ea typeface="微软雅黑" pitchFamily="34" charset="-122"/>
              </a:rPr>
              <a:t>V6</a:t>
            </a:r>
            <a:r>
              <a:rPr lang="zh-CN" altLang="en-US" sz="3600" b="1" dirty="0" smtClean="0">
                <a:solidFill>
                  <a:schemeClr val="bg1"/>
                </a:solidFill>
                <a:latin typeface="微软雅黑" pitchFamily="34" charset="-122"/>
                <a:ea typeface="微软雅黑" pitchFamily="34" charset="-122"/>
              </a:rPr>
              <a:t>各库使用功能</a:t>
            </a:r>
            <a:endParaRPr lang="en-US" altLang="zh-CN" sz="3600" b="1" dirty="0">
              <a:solidFill>
                <a:schemeClr val="bg1"/>
              </a:solidFill>
              <a:latin typeface="微软雅黑" pitchFamily="34" charset="-122"/>
              <a:ea typeface="微软雅黑" pitchFamily="34" charset="-122"/>
            </a:endParaRPr>
          </a:p>
        </p:txBody>
      </p:sp>
      <p:cxnSp>
        <p:nvCxnSpPr>
          <p:cNvPr id="7" name="直接连接符 6"/>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itchFamily="34" charset="-122"/>
                <a:ea typeface="微软雅黑" pitchFamily="34" charset="-122"/>
              </a:rPr>
              <a:t>PART </a:t>
            </a:r>
            <a:r>
              <a:rPr lang="en-US" altLang="zh-CN" sz="1600" dirty="0" smtClean="0">
                <a:solidFill>
                  <a:schemeClr val="bg1"/>
                </a:solidFill>
                <a:latin typeface="微软雅黑" pitchFamily="34" charset="-122"/>
                <a:ea typeface="微软雅黑" pitchFamily="34" charset="-122"/>
              </a:rPr>
              <a:t>05</a:t>
            </a:r>
            <a:endParaRPr lang="zh-CN" altLang="en-US" sz="1600" dirty="0">
              <a:solidFill>
                <a:schemeClr val="bg1"/>
              </a:solidFill>
              <a:latin typeface="微软雅黑" pitchFamily="34" charset="-122"/>
              <a:ea typeface="微软雅黑" pitchFamily="34" charset="-122"/>
            </a:endParaRPr>
          </a:p>
        </p:txBody>
      </p:sp>
      <p:grpSp>
        <p:nvGrpSpPr>
          <p:cNvPr id="9" name="组合 8"/>
          <p:cNvGrpSpPr/>
          <p:nvPr/>
        </p:nvGrpSpPr>
        <p:grpSpPr>
          <a:xfrm>
            <a:off x="2123728" y="1707656"/>
            <a:ext cx="1197175" cy="1197175"/>
            <a:chOff x="1068965" y="491752"/>
            <a:chExt cx="1197175" cy="1197175"/>
          </a:xfrm>
        </p:grpSpPr>
        <p:grpSp>
          <p:nvGrpSpPr>
            <p:cNvPr id="10" name="组合 9"/>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KSO_Shape"/>
            <p:cNvSpPr>
              <a:spLocks/>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accent3"/>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grpSp>
        <p:nvGrpSpPr>
          <p:cNvPr id="14" name="组合 13"/>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 name="椭圆 1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7" name="组合 16"/>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9" name="椭圆 1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0" name="组合 19"/>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2" name="椭圆 2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3" name="组合 22"/>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5" name="椭圆 2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6" name="组合 25"/>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9" name="组合 28"/>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 name="椭圆 3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2" name="组合 31"/>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5" name="组合 34"/>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8" name="组合 37"/>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1" name="组合 40"/>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4" name="组合 43"/>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0" name="组合 49"/>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53" name="TextBox 7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4207397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法学期刊</a:t>
            </a:r>
          </a:p>
        </p:txBody>
      </p:sp>
      <p:grpSp>
        <p:nvGrpSpPr>
          <p:cNvPr id="13" name="组合 12"/>
          <p:cNvGrpSpPr/>
          <p:nvPr/>
        </p:nvGrpSpPr>
        <p:grpSpPr>
          <a:xfrm>
            <a:off x="5965041" y="219014"/>
            <a:ext cx="2571768" cy="745381"/>
            <a:chOff x="7839164" y="121854"/>
            <a:chExt cx="3429024" cy="993841"/>
          </a:xfrm>
        </p:grpSpPr>
        <p:sp>
          <p:nvSpPr>
            <p:cNvPr id="14" name="圆角矩形 13"/>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5" name="圆角矩形 14"/>
            <p:cNvSpPr/>
            <p:nvPr/>
          </p:nvSpPr>
          <p:spPr>
            <a:xfrm>
              <a:off x="7839164" y="121854"/>
              <a:ext cx="3343456" cy="874115"/>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6" name="Rectangle 42"/>
            <p:cNvSpPr/>
            <p:nvPr/>
          </p:nvSpPr>
          <p:spPr bwMode="auto">
            <a:xfrm>
              <a:off x="7982040" y="258439"/>
              <a:ext cx="3070319" cy="21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dirty="0">
                  <a:solidFill>
                    <a:srgbClr val="000000"/>
                  </a:solidFill>
                  <a:cs typeface="+mn-ea"/>
                  <a:sym typeface="+mn-lt"/>
                </a:rPr>
                <a:t>内容</a:t>
              </a:r>
              <a:r>
                <a:rPr lang="en-US" altLang="zh-CN" sz="1200" dirty="0">
                  <a:solidFill>
                    <a:srgbClr val="000000"/>
                  </a:solidFill>
                  <a:cs typeface="+mn-ea"/>
                  <a:sym typeface="+mn-lt"/>
                </a:rPr>
                <a:t>&amp;</a:t>
              </a:r>
              <a:r>
                <a:rPr lang="zh-CN" altLang="en-US" sz="1200" dirty="0">
                  <a:solidFill>
                    <a:srgbClr val="000000"/>
                  </a:solidFill>
                  <a:cs typeface="+mn-ea"/>
                  <a:sym typeface="+mn-lt"/>
                </a:rPr>
                <a:t>检索</a:t>
              </a:r>
              <a:r>
                <a:rPr lang="zh-CN" altLang="en-US" sz="1200" dirty="0" smtClean="0">
                  <a:solidFill>
                    <a:srgbClr val="000000"/>
                  </a:solidFill>
                  <a:cs typeface="+mn-ea"/>
                  <a:sym typeface="+mn-lt"/>
                </a:rPr>
                <a:t>方式：</a:t>
              </a:r>
              <a:r>
                <a:rPr lang="zh-CN" altLang="en-US" sz="1000" dirty="0" smtClean="0">
                  <a:solidFill>
                    <a:srgbClr val="000000"/>
                  </a:solidFill>
                  <a:latin typeface="宋体" panose="02010600030101010101" pitchFamily="2" charset="-122"/>
                  <a:ea typeface="宋体" panose="02010600030101010101" pitchFamily="2" charset="-122"/>
                  <a:cs typeface="+mn-ea"/>
                  <a:sym typeface="+mn-lt"/>
                </a:rPr>
                <a:t>为从事法律专业、法学研究提供专业期刊服务。</a:t>
              </a:r>
              <a:endParaRPr lang="en-US" sz="1000" dirty="0">
                <a:solidFill>
                  <a:srgbClr val="000000"/>
                </a:solidFill>
                <a:latin typeface="宋体" panose="02010600030101010101" pitchFamily="2" charset="-122"/>
                <a:ea typeface="宋体" panose="02010600030101010101" pitchFamily="2" charset="-122"/>
                <a:cs typeface="+mn-ea"/>
                <a:sym typeface="+mn-lt"/>
              </a:endParaRPr>
            </a:p>
          </p:txBody>
        </p:sp>
        <p:sp>
          <p:nvSpPr>
            <p:cNvPr id="17" name="Rectangle 43"/>
            <p:cNvSpPr/>
            <p:nvPr/>
          </p:nvSpPr>
          <p:spPr bwMode="auto">
            <a:xfrm>
              <a:off x="7910602" y="472753"/>
              <a:ext cx="3286148" cy="59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en-US" altLang="zh-CN" sz="1050" dirty="0" smtClean="0">
                  <a:solidFill>
                    <a:srgbClr val="000000"/>
                  </a:solidFill>
                  <a:cs typeface="+mn-ea"/>
                  <a:sym typeface="+mn-lt"/>
                </a:rPr>
                <a:t>166</a:t>
              </a:r>
              <a:r>
                <a:rPr lang="zh-CN" altLang="en-US" sz="1050" dirty="0" smtClean="0">
                  <a:solidFill>
                    <a:srgbClr val="000000"/>
                  </a:solidFill>
                  <a:cs typeface="+mn-ea"/>
                  <a:sym typeface="+mn-lt"/>
                </a:rPr>
                <a:t>种</a:t>
              </a:r>
              <a:r>
                <a:rPr lang="zh-CN" altLang="en-US" sz="1050" dirty="0">
                  <a:solidFill>
                    <a:srgbClr val="000000"/>
                  </a:solidFill>
                  <a:cs typeface="+mn-ea"/>
                  <a:sym typeface="+mn-lt"/>
                </a:rPr>
                <a:t>，核心期刊、非核心期刊、集刊。</a:t>
              </a:r>
              <a:endParaRPr lang="en-US" altLang="zh-CN" sz="1050" dirty="0">
                <a:solidFill>
                  <a:srgbClr val="000000"/>
                </a:solidFill>
                <a:cs typeface="+mn-ea"/>
                <a:sym typeface="+mn-lt"/>
              </a:endParaRPr>
            </a:p>
            <a:p>
              <a:pPr fontAlgn="base">
                <a:lnSpc>
                  <a:spcPct val="125000"/>
                </a:lnSpc>
                <a:spcBef>
                  <a:spcPct val="0"/>
                </a:spcBef>
                <a:spcAft>
                  <a:spcPct val="0"/>
                </a:spcAft>
              </a:pPr>
              <a:r>
                <a:rPr lang="zh-CN" altLang="en-US" sz="1050" dirty="0">
                  <a:solidFill>
                    <a:srgbClr val="000000"/>
                  </a:solidFill>
                  <a:cs typeface="+mn-ea"/>
                  <a:sym typeface="+mn-lt"/>
                </a:rPr>
                <a:t>标题、全文、作者、高级和结果中检索。</a:t>
              </a:r>
              <a:endParaRPr lang="en-US" altLang="zh-CN" sz="1050" dirty="0">
                <a:solidFill>
                  <a:srgbClr val="000000"/>
                </a:solidFill>
                <a:cs typeface="+mn-ea"/>
                <a:sym typeface="+mn-lt"/>
              </a:endParaRPr>
            </a:p>
            <a:p>
              <a:pPr fontAlgn="base">
                <a:lnSpc>
                  <a:spcPct val="125000"/>
                </a:lnSpc>
                <a:spcBef>
                  <a:spcPct val="0"/>
                </a:spcBef>
                <a:spcAft>
                  <a:spcPct val="0"/>
                </a:spcAft>
              </a:pPr>
              <a:endParaRPr lang="en-US" altLang="zh-CN" sz="1050" dirty="0">
                <a:solidFill>
                  <a:srgbClr val="000000"/>
                </a:solidFill>
                <a:cs typeface="+mn-ea"/>
                <a:sym typeface="+mn-lt"/>
              </a:endParaRPr>
            </a:p>
          </p:txBody>
        </p:sp>
      </p:grpSp>
      <p:pic>
        <p:nvPicPr>
          <p:cNvPr id="6" name="图片 5"/>
          <p:cNvPicPr>
            <a:picLocks noChangeAspect="1"/>
          </p:cNvPicPr>
          <p:nvPr/>
        </p:nvPicPr>
        <p:blipFill>
          <a:blip r:embed="rId3"/>
          <a:stretch>
            <a:fillRect/>
          </a:stretch>
        </p:blipFill>
        <p:spPr>
          <a:xfrm>
            <a:off x="741964" y="1142959"/>
            <a:ext cx="7138261" cy="3835043"/>
          </a:xfrm>
          <a:prstGeom prst="rect">
            <a:avLst/>
          </a:prstGeom>
        </p:spPr>
      </p:pic>
      <p:pic>
        <p:nvPicPr>
          <p:cNvPr id="5" name="图片 4"/>
          <p:cNvPicPr>
            <a:picLocks noChangeAspect="1"/>
          </p:cNvPicPr>
          <p:nvPr/>
        </p:nvPicPr>
        <p:blipFill>
          <a:blip r:embed="rId4"/>
          <a:stretch>
            <a:fillRect/>
          </a:stretch>
        </p:blipFill>
        <p:spPr>
          <a:xfrm>
            <a:off x="1087027" y="1089380"/>
            <a:ext cx="6556789" cy="3962534"/>
          </a:xfrm>
          <a:prstGeom prst="rect">
            <a:avLst/>
          </a:prstGeom>
        </p:spPr>
      </p:pic>
    </p:spTree>
    <p:extLst>
      <p:ext uri="{BB962C8B-B14F-4D97-AF65-F5344CB8AC3E}">
        <p14:creationId xmlns:p14="http://schemas.microsoft.com/office/powerpoint/2010/main" val="3749036852"/>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法学期刊</a:t>
            </a:r>
          </a:p>
        </p:txBody>
      </p:sp>
      <p:grpSp>
        <p:nvGrpSpPr>
          <p:cNvPr id="13" name="组合 12"/>
          <p:cNvGrpSpPr/>
          <p:nvPr/>
        </p:nvGrpSpPr>
        <p:grpSpPr>
          <a:xfrm>
            <a:off x="5965031" y="261461"/>
            <a:ext cx="2571750" cy="421005"/>
            <a:chOff x="7839164" y="187001"/>
            <a:chExt cx="3429024" cy="928694"/>
          </a:xfrm>
        </p:grpSpPr>
        <p:sp>
          <p:nvSpPr>
            <p:cNvPr id="14" name="圆角矩形 13"/>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5" name="圆角矩形 14"/>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pic>
        <p:nvPicPr>
          <p:cNvPr id="5" name="图片 4"/>
          <p:cNvPicPr>
            <a:picLocks noChangeAspect="1"/>
          </p:cNvPicPr>
          <p:nvPr/>
        </p:nvPicPr>
        <p:blipFill>
          <a:blip r:embed="rId3" cstate="print"/>
          <a:stretch>
            <a:fillRect/>
          </a:stretch>
        </p:blipFill>
        <p:spPr>
          <a:xfrm>
            <a:off x="1029909" y="1183482"/>
            <a:ext cx="6906101" cy="3609499"/>
          </a:xfrm>
          <a:prstGeom prst="rect">
            <a:avLst/>
          </a:prstGeom>
        </p:spPr>
      </p:pic>
      <p:pic>
        <p:nvPicPr>
          <p:cNvPr id="6" name="图片 5"/>
          <p:cNvPicPr>
            <a:picLocks noChangeAspect="1"/>
          </p:cNvPicPr>
          <p:nvPr/>
        </p:nvPicPr>
        <p:blipFill>
          <a:blip r:embed="rId4" cstate="print"/>
          <a:stretch>
            <a:fillRect/>
          </a:stretch>
        </p:blipFill>
        <p:spPr>
          <a:xfrm>
            <a:off x="1087027" y="1183482"/>
            <a:ext cx="6906101" cy="3752850"/>
          </a:xfrm>
          <a:prstGeom prst="rect">
            <a:avLst/>
          </a:prstGeom>
        </p:spPr>
      </p:pic>
      <p:sp>
        <p:nvSpPr>
          <p:cNvPr id="7" name="文本框 6"/>
          <p:cNvSpPr txBox="1"/>
          <p:nvPr/>
        </p:nvSpPr>
        <p:spPr>
          <a:xfrm>
            <a:off x="5834790" y="207178"/>
            <a:ext cx="2832231" cy="461665"/>
          </a:xfrm>
          <a:prstGeom prst="rect">
            <a:avLst/>
          </a:prstGeom>
          <a:noFill/>
        </p:spPr>
        <p:txBody>
          <a:bodyPr wrap="square" rtlCol="0">
            <a:spAutoFit/>
          </a:bodyPr>
          <a:lstStyle/>
          <a:p>
            <a:r>
              <a:rPr lang="zh-CN" altLang="en-US" sz="1200" dirty="0">
                <a:latin typeface="宋体" panose="02010600030101010101" pitchFamily="2" charset="-122"/>
                <a:ea typeface="宋体" panose="02010600030101010101" pitchFamily="2" charset="-122"/>
              </a:rPr>
              <a:t>支持</a:t>
            </a:r>
            <a:r>
              <a:rPr lang="en-US" altLang="zh-CN" sz="1200" dirty="0" smtClean="0">
                <a:latin typeface="宋体" panose="02010600030101010101" pitchFamily="2" charset="-122"/>
                <a:ea typeface="宋体" panose="02010600030101010101" pitchFamily="2" charset="-122"/>
              </a:rPr>
              <a:t>PDF</a:t>
            </a:r>
            <a:r>
              <a:rPr lang="zh-CN" altLang="en-US" sz="1200" dirty="0" smtClean="0">
                <a:latin typeface="宋体" panose="02010600030101010101" pitchFamily="2" charset="-122"/>
                <a:ea typeface="宋体" panose="02010600030101010101" pitchFamily="2" charset="-122"/>
              </a:rPr>
              <a:t>下载（写</a:t>
            </a:r>
            <a:r>
              <a:rPr lang="zh-CN" altLang="en-US" sz="1200" dirty="0" smtClean="0">
                <a:solidFill>
                  <a:srgbClr val="FF0000"/>
                </a:solidFill>
                <a:latin typeface="宋体" panose="02010600030101010101" pitchFamily="2" charset="-122"/>
                <a:ea typeface="宋体" panose="02010600030101010101" pitchFamily="2" charset="-122"/>
              </a:rPr>
              <a:t>论文引用</a:t>
            </a:r>
            <a:r>
              <a:rPr lang="zh-CN" altLang="en-US" sz="1200" dirty="0" smtClean="0">
                <a:latin typeface="宋体" panose="02010600030101010101" pitchFamily="2" charset="-122"/>
                <a:ea typeface="宋体" panose="02010600030101010101" pitchFamily="2" charset="-122"/>
              </a:rPr>
              <a:t>需要出处，可表明来自某篇期刊第几期第几页打印）</a:t>
            </a:r>
            <a:endParaRPr lang="zh-CN" altLang="en-US" sz="12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700377911"/>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法学期刊</a:t>
            </a:r>
          </a:p>
        </p:txBody>
      </p:sp>
      <p:grpSp>
        <p:nvGrpSpPr>
          <p:cNvPr id="13" name="组合 12"/>
          <p:cNvGrpSpPr/>
          <p:nvPr/>
        </p:nvGrpSpPr>
        <p:grpSpPr>
          <a:xfrm>
            <a:off x="6049380" y="310915"/>
            <a:ext cx="2704617" cy="472354"/>
            <a:chOff x="7839164" y="187001"/>
            <a:chExt cx="3429024" cy="1041965"/>
          </a:xfrm>
        </p:grpSpPr>
        <p:sp>
          <p:nvSpPr>
            <p:cNvPr id="14" name="圆角矩形 13"/>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5" name="圆角矩形 14"/>
            <p:cNvSpPr/>
            <p:nvPr/>
          </p:nvSpPr>
          <p:spPr>
            <a:xfrm>
              <a:off x="7881950" y="187001"/>
              <a:ext cx="3343455" cy="1041965"/>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pic>
        <p:nvPicPr>
          <p:cNvPr id="5" name="图片 4"/>
          <p:cNvPicPr>
            <a:picLocks noChangeAspect="1"/>
          </p:cNvPicPr>
          <p:nvPr/>
        </p:nvPicPr>
        <p:blipFill>
          <a:blip r:embed="rId3"/>
          <a:stretch>
            <a:fillRect/>
          </a:stretch>
        </p:blipFill>
        <p:spPr>
          <a:xfrm>
            <a:off x="1448764" y="1047288"/>
            <a:ext cx="5482322" cy="3973038"/>
          </a:xfrm>
          <a:prstGeom prst="rect">
            <a:avLst/>
          </a:prstGeom>
        </p:spPr>
      </p:pic>
      <p:pic>
        <p:nvPicPr>
          <p:cNvPr id="6" name="图片 5"/>
          <p:cNvPicPr>
            <a:picLocks noChangeAspect="1"/>
          </p:cNvPicPr>
          <p:nvPr/>
        </p:nvPicPr>
        <p:blipFill>
          <a:blip r:embed="rId4"/>
          <a:stretch>
            <a:fillRect/>
          </a:stretch>
        </p:blipFill>
        <p:spPr>
          <a:xfrm>
            <a:off x="980956" y="1117473"/>
            <a:ext cx="8244874" cy="3299322"/>
          </a:xfrm>
          <a:prstGeom prst="rect">
            <a:avLst/>
          </a:prstGeom>
        </p:spPr>
      </p:pic>
      <p:pic>
        <p:nvPicPr>
          <p:cNvPr id="8" name="图片 7"/>
          <p:cNvPicPr>
            <a:picLocks noChangeAspect="1"/>
          </p:cNvPicPr>
          <p:nvPr/>
        </p:nvPicPr>
        <p:blipFill>
          <a:blip r:embed="rId5"/>
          <a:stretch>
            <a:fillRect/>
          </a:stretch>
        </p:blipFill>
        <p:spPr>
          <a:xfrm>
            <a:off x="1523183" y="1037531"/>
            <a:ext cx="4782478" cy="4061987"/>
          </a:xfrm>
          <a:prstGeom prst="rect">
            <a:avLst/>
          </a:prstGeom>
        </p:spPr>
      </p:pic>
      <p:pic>
        <p:nvPicPr>
          <p:cNvPr id="9" name="图片 8"/>
          <p:cNvPicPr>
            <a:picLocks noChangeAspect="1"/>
          </p:cNvPicPr>
          <p:nvPr/>
        </p:nvPicPr>
        <p:blipFill>
          <a:blip r:embed="rId6"/>
          <a:stretch>
            <a:fillRect/>
          </a:stretch>
        </p:blipFill>
        <p:spPr>
          <a:xfrm>
            <a:off x="1980652" y="1037531"/>
            <a:ext cx="5293630" cy="3846964"/>
          </a:xfrm>
          <a:prstGeom prst="rect">
            <a:avLst/>
          </a:prstGeom>
        </p:spPr>
      </p:pic>
      <p:pic>
        <p:nvPicPr>
          <p:cNvPr id="12" name="图片 11"/>
          <p:cNvPicPr>
            <a:picLocks noChangeAspect="1"/>
          </p:cNvPicPr>
          <p:nvPr/>
        </p:nvPicPr>
        <p:blipFill>
          <a:blip r:embed="rId7"/>
          <a:stretch>
            <a:fillRect/>
          </a:stretch>
        </p:blipFill>
        <p:spPr>
          <a:xfrm>
            <a:off x="2383549" y="1037531"/>
            <a:ext cx="5439688" cy="3777382"/>
          </a:xfrm>
          <a:prstGeom prst="rect">
            <a:avLst/>
          </a:prstGeom>
        </p:spPr>
      </p:pic>
      <p:pic>
        <p:nvPicPr>
          <p:cNvPr id="23" name="图片 22"/>
          <p:cNvPicPr>
            <a:picLocks noChangeAspect="1"/>
          </p:cNvPicPr>
          <p:nvPr/>
        </p:nvPicPr>
        <p:blipFill>
          <a:blip r:embed="rId8"/>
          <a:stretch>
            <a:fillRect/>
          </a:stretch>
        </p:blipFill>
        <p:spPr>
          <a:xfrm>
            <a:off x="1482068" y="1017246"/>
            <a:ext cx="6485182" cy="3817951"/>
          </a:xfrm>
          <a:prstGeom prst="rect">
            <a:avLst/>
          </a:prstGeom>
        </p:spPr>
      </p:pic>
      <p:sp>
        <p:nvSpPr>
          <p:cNvPr id="24" name="文本框 23"/>
          <p:cNvSpPr txBox="1"/>
          <p:nvPr/>
        </p:nvSpPr>
        <p:spPr>
          <a:xfrm>
            <a:off x="6154057" y="325768"/>
            <a:ext cx="2566195" cy="415498"/>
          </a:xfrm>
          <a:prstGeom prst="rect">
            <a:avLst/>
          </a:prstGeom>
          <a:noFill/>
        </p:spPr>
        <p:txBody>
          <a:bodyPr wrap="square" rtlCol="0">
            <a:spAutoFit/>
          </a:bodyPr>
          <a:lstStyle/>
          <a:p>
            <a:r>
              <a:rPr lang="en-US" altLang="zh-CN" sz="1050" dirty="0" smtClean="0"/>
              <a:t>1</a:t>
            </a:r>
            <a:r>
              <a:rPr lang="zh-CN" altLang="en-US" sz="1050" dirty="0" smtClean="0"/>
              <a:t>、期刊统计功能</a:t>
            </a:r>
            <a:endParaRPr lang="en-US" altLang="zh-CN" sz="1050" dirty="0" smtClean="0"/>
          </a:p>
          <a:p>
            <a:r>
              <a:rPr lang="en-US" altLang="zh-CN" sz="1050" dirty="0" smtClean="0"/>
              <a:t>2</a:t>
            </a:r>
            <a:r>
              <a:rPr lang="zh-CN" altLang="en-US" sz="1050" dirty="0" smtClean="0"/>
              <a:t>、分类：期刊、文章、作者、作者单位</a:t>
            </a:r>
            <a:endParaRPr lang="zh-CN" altLang="en-US" sz="1050" dirty="0"/>
          </a:p>
        </p:txBody>
      </p:sp>
    </p:spTree>
    <p:extLst>
      <p:ext uri="{BB962C8B-B14F-4D97-AF65-F5344CB8AC3E}">
        <p14:creationId xmlns:p14="http://schemas.microsoft.com/office/powerpoint/2010/main" val="1575124437"/>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司法考试</a:t>
            </a:r>
          </a:p>
        </p:txBody>
      </p:sp>
      <p:pic>
        <p:nvPicPr>
          <p:cNvPr id="5" name="图片 4"/>
          <p:cNvPicPr>
            <a:picLocks noChangeAspect="1"/>
          </p:cNvPicPr>
          <p:nvPr/>
        </p:nvPicPr>
        <p:blipFill>
          <a:blip r:embed="rId3"/>
          <a:stretch>
            <a:fillRect/>
          </a:stretch>
        </p:blipFill>
        <p:spPr>
          <a:xfrm>
            <a:off x="827767" y="1101638"/>
            <a:ext cx="7175579" cy="3940918"/>
          </a:xfrm>
          <a:prstGeom prst="rect">
            <a:avLst/>
          </a:prstGeom>
        </p:spPr>
      </p:pic>
    </p:spTree>
    <p:extLst>
      <p:ext uri="{BB962C8B-B14F-4D97-AF65-F5344CB8AC3E}">
        <p14:creationId xmlns:p14="http://schemas.microsoft.com/office/powerpoint/2010/main" val="2910601444"/>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司法考试</a:t>
            </a:r>
          </a:p>
        </p:txBody>
      </p:sp>
      <p:grpSp>
        <p:nvGrpSpPr>
          <p:cNvPr id="6" name="组合 5"/>
          <p:cNvGrpSpPr/>
          <p:nvPr/>
        </p:nvGrpSpPr>
        <p:grpSpPr>
          <a:xfrm>
            <a:off x="634589" y="990405"/>
            <a:ext cx="7174596" cy="4069259"/>
            <a:chOff x="995470" y="1005258"/>
            <a:chExt cx="7174596" cy="4069259"/>
          </a:xfrm>
        </p:grpSpPr>
        <p:pic>
          <p:nvPicPr>
            <p:cNvPr id="22530" name="Picture 2"/>
            <p:cNvPicPr>
              <a:picLocks noChangeAspect="1" noChangeArrowheads="1"/>
            </p:cNvPicPr>
            <p:nvPr/>
          </p:nvPicPr>
          <p:blipFill>
            <a:blip r:embed="rId3" cstate="print"/>
            <a:srcRect/>
            <a:stretch>
              <a:fillRect/>
            </a:stretch>
          </p:blipFill>
          <p:spPr bwMode="auto">
            <a:xfrm>
              <a:off x="1006076" y="1005258"/>
              <a:ext cx="7163990" cy="2064544"/>
            </a:xfrm>
            <a:prstGeom prst="rect">
              <a:avLst/>
            </a:prstGeom>
            <a:noFill/>
            <a:ln w="9525">
              <a:noFill/>
              <a:miter lim="800000"/>
              <a:headEnd/>
              <a:tailEnd/>
            </a:ln>
            <a:effectLst/>
          </p:spPr>
        </p:pic>
        <p:pic>
          <p:nvPicPr>
            <p:cNvPr id="22531" name="Picture 3"/>
            <p:cNvPicPr>
              <a:picLocks noChangeAspect="1" noChangeArrowheads="1"/>
            </p:cNvPicPr>
            <p:nvPr/>
          </p:nvPicPr>
          <p:blipFill>
            <a:blip r:embed="rId4" cstate="print"/>
            <a:srcRect/>
            <a:stretch>
              <a:fillRect/>
            </a:stretch>
          </p:blipFill>
          <p:spPr bwMode="auto">
            <a:xfrm>
              <a:off x="995470" y="3145704"/>
              <a:ext cx="7128272" cy="1928813"/>
            </a:xfrm>
            <a:prstGeom prst="rect">
              <a:avLst/>
            </a:prstGeom>
            <a:noFill/>
            <a:ln w="9525">
              <a:noFill/>
              <a:miter lim="800000"/>
              <a:headEnd/>
              <a:tailEnd/>
            </a:ln>
            <a:effectLst/>
          </p:spPr>
        </p:pic>
      </p:grpSp>
      <p:pic>
        <p:nvPicPr>
          <p:cNvPr id="22532" name="Picture 4"/>
          <p:cNvPicPr>
            <a:picLocks noChangeAspect="1" noChangeArrowheads="1"/>
          </p:cNvPicPr>
          <p:nvPr/>
        </p:nvPicPr>
        <p:blipFill>
          <a:blip r:embed="rId5" cstate="print"/>
          <a:srcRect/>
          <a:stretch>
            <a:fillRect/>
          </a:stretch>
        </p:blipFill>
        <p:spPr bwMode="auto">
          <a:xfrm>
            <a:off x="957396" y="1014580"/>
            <a:ext cx="7135415" cy="3571875"/>
          </a:xfrm>
          <a:prstGeom prst="rect">
            <a:avLst/>
          </a:prstGeom>
          <a:noFill/>
          <a:ln w="9525">
            <a:noFill/>
            <a:miter lim="800000"/>
            <a:headEnd/>
            <a:tailEnd/>
          </a:ln>
          <a:effectLst/>
        </p:spPr>
      </p:pic>
      <p:pic>
        <p:nvPicPr>
          <p:cNvPr id="22535" name="Picture 7"/>
          <p:cNvPicPr>
            <a:picLocks noChangeAspect="1" noChangeArrowheads="1"/>
          </p:cNvPicPr>
          <p:nvPr/>
        </p:nvPicPr>
        <p:blipFill>
          <a:blip r:embed="rId6" cstate="print"/>
          <a:srcRect/>
          <a:stretch>
            <a:fillRect/>
          </a:stretch>
        </p:blipFill>
        <p:spPr bwMode="auto">
          <a:xfrm>
            <a:off x="1180962" y="1058444"/>
            <a:ext cx="7121128" cy="3907631"/>
          </a:xfrm>
          <a:prstGeom prst="rect">
            <a:avLst/>
          </a:prstGeom>
          <a:noFill/>
          <a:ln w="9525">
            <a:noFill/>
            <a:miter lim="800000"/>
            <a:headEnd/>
            <a:tailEnd/>
          </a:ln>
          <a:effectLst/>
        </p:spPr>
      </p:pic>
    </p:spTree>
    <p:extLst>
      <p:ext uri="{BB962C8B-B14F-4D97-AF65-F5344CB8AC3E}">
        <p14:creationId xmlns:p14="http://schemas.microsoft.com/office/powerpoint/2010/main" val="1706805969"/>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5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2532"/>
                                        </p:tgtEl>
                                      </p:cBhvr>
                                    </p:animEffect>
                                    <p:set>
                                      <p:cBhvr>
                                        <p:cTn id="20" dur="1" fill="hold">
                                          <p:stCondLst>
                                            <p:cond delay="499"/>
                                          </p:stCondLst>
                                        </p:cTn>
                                        <p:tgtEl>
                                          <p:spTgt spid="225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5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2535"/>
                                        </p:tgtEl>
                                      </p:cBhvr>
                                    </p:animEffect>
                                    <p:set>
                                      <p:cBhvr>
                                        <p:cTn id="29" dur="1" fill="hold">
                                          <p:stCondLst>
                                            <p:cond delay="499"/>
                                          </p:stCondLst>
                                        </p:cTn>
                                        <p:tgtEl>
                                          <p:spTgt spid="225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律所实务</a:t>
            </a:r>
          </a:p>
        </p:txBody>
      </p:sp>
      <p:grpSp>
        <p:nvGrpSpPr>
          <p:cNvPr id="13" name="组合 12"/>
          <p:cNvGrpSpPr/>
          <p:nvPr/>
        </p:nvGrpSpPr>
        <p:grpSpPr>
          <a:xfrm>
            <a:off x="5965031" y="285750"/>
            <a:ext cx="2800350" cy="696754"/>
            <a:chOff x="7839164" y="187001"/>
            <a:chExt cx="3429024" cy="928694"/>
          </a:xfrm>
        </p:grpSpPr>
        <p:sp>
          <p:nvSpPr>
            <p:cNvPr id="14" name="圆角矩形 13"/>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smtClean="0">
                  <a:cs typeface="+mn-ea"/>
                  <a:sym typeface="+mn-lt"/>
                </a:rPr>
                <a:t>吃</a:t>
              </a:r>
              <a:endParaRPr lang="zh-CN" altLang="en-US" sz="1350" dirty="0">
                <a:cs typeface="+mn-ea"/>
                <a:sym typeface="+mn-lt"/>
              </a:endParaRPr>
            </a:p>
          </p:txBody>
        </p:sp>
        <p:sp>
          <p:nvSpPr>
            <p:cNvPr id="17" name="Rectangle 43"/>
            <p:cNvSpPr/>
            <p:nvPr/>
          </p:nvSpPr>
          <p:spPr bwMode="auto">
            <a:xfrm>
              <a:off x="7910602" y="187001"/>
              <a:ext cx="3286148" cy="88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endParaRPr lang="en-US" altLang="zh-CN" sz="1050" dirty="0">
                <a:solidFill>
                  <a:srgbClr val="000000"/>
                </a:solidFill>
                <a:cs typeface="+mn-ea"/>
                <a:sym typeface="+mn-lt"/>
              </a:endParaRPr>
            </a:p>
          </p:txBody>
        </p:sp>
      </p:grpSp>
      <p:pic>
        <p:nvPicPr>
          <p:cNvPr id="6" name="图片 5"/>
          <p:cNvPicPr>
            <a:picLocks noChangeAspect="1"/>
          </p:cNvPicPr>
          <p:nvPr/>
        </p:nvPicPr>
        <p:blipFill>
          <a:blip r:embed="rId3"/>
          <a:stretch>
            <a:fillRect/>
          </a:stretch>
        </p:blipFill>
        <p:spPr>
          <a:xfrm>
            <a:off x="827767" y="1143294"/>
            <a:ext cx="7285464" cy="3832129"/>
          </a:xfrm>
          <a:prstGeom prst="rect">
            <a:avLst/>
          </a:prstGeom>
        </p:spPr>
      </p:pic>
      <p:sp>
        <p:nvSpPr>
          <p:cNvPr id="5" name="文本框 4"/>
          <p:cNvSpPr txBox="1"/>
          <p:nvPr/>
        </p:nvSpPr>
        <p:spPr>
          <a:xfrm>
            <a:off x="6023372" y="325768"/>
            <a:ext cx="2621864" cy="646331"/>
          </a:xfrm>
          <a:prstGeom prst="rect">
            <a:avLst/>
          </a:prstGeom>
          <a:noFill/>
        </p:spPr>
        <p:txBody>
          <a:bodyPr wrap="square" rtlCol="0">
            <a:spAutoFit/>
          </a:bodyPr>
          <a:lstStyle/>
          <a:p>
            <a:r>
              <a:rPr lang="zh-CN" altLang="en-US" sz="1200" dirty="0" smtClean="0">
                <a:latin typeface="宋体" panose="02010600030101010101" pitchFamily="2" charset="-122"/>
                <a:ea typeface="宋体" panose="02010600030101010101" pitchFamily="2" charset="-122"/>
              </a:rPr>
              <a:t>收录国内外知名律所金杜、盈科、君合等</a:t>
            </a:r>
            <a:r>
              <a:rPr lang="en-US" altLang="zh-CN" sz="1200" dirty="0" smtClean="0">
                <a:latin typeface="宋体" panose="02010600030101010101" pitchFamily="2" charset="-122"/>
                <a:ea typeface="宋体" panose="02010600030101010101" pitchFamily="2" charset="-122"/>
              </a:rPr>
              <a:t>63</a:t>
            </a:r>
            <a:r>
              <a:rPr lang="zh-CN" altLang="en-US" sz="1200" dirty="0" smtClean="0">
                <a:latin typeface="宋体" panose="02010600030101010101" pitchFamily="2" charset="-122"/>
                <a:ea typeface="宋体" panose="02010600030101010101" pitchFamily="2" charset="-122"/>
              </a:rPr>
              <a:t>家律所所刊或者</a:t>
            </a:r>
            <a:r>
              <a:rPr lang="zh-CN" altLang="en-US" sz="1200" dirty="0" smtClean="0">
                <a:solidFill>
                  <a:srgbClr val="FF0000"/>
                </a:solidFill>
                <a:latin typeface="宋体" panose="02010600030101010101" pitchFamily="2" charset="-122"/>
                <a:ea typeface="宋体" panose="02010600030101010101" pitchFamily="2" charset="-122"/>
              </a:rPr>
              <a:t>律师文章</a:t>
            </a:r>
            <a:r>
              <a:rPr lang="zh-CN" altLang="en-US" sz="1200" dirty="0" smtClean="0">
                <a:latin typeface="宋体" panose="02010600030101010101" pitchFamily="2" charset="-122"/>
                <a:ea typeface="宋体" panose="02010600030101010101" pitchFamily="2" charset="-122"/>
              </a:rPr>
              <a:t>等律师实务资源。支持多格式检索方式。</a:t>
            </a:r>
            <a:endParaRPr lang="zh-CN" altLang="en-US" sz="12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566611982"/>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律所实务</a:t>
            </a:r>
          </a:p>
        </p:txBody>
      </p:sp>
      <p:grpSp>
        <p:nvGrpSpPr>
          <p:cNvPr id="15" name="组合 14"/>
          <p:cNvGrpSpPr/>
          <p:nvPr/>
        </p:nvGrpSpPr>
        <p:grpSpPr>
          <a:xfrm>
            <a:off x="5965041" y="257873"/>
            <a:ext cx="2571768" cy="700331"/>
            <a:chOff x="7839164" y="181921"/>
            <a:chExt cx="3429024" cy="933774"/>
          </a:xfrm>
        </p:grpSpPr>
        <p:sp>
          <p:nvSpPr>
            <p:cNvPr id="16" name="圆角矩形 15"/>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7" name="圆角矩形 16"/>
            <p:cNvSpPr/>
            <p:nvPr/>
          </p:nvSpPr>
          <p:spPr>
            <a:xfrm>
              <a:off x="7881950" y="18192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8" name="Rectangle 42"/>
            <p:cNvSpPr/>
            <p:nvPr/>
          </p:nvSpPr>
          <p:spPr bwMode="auto">
            <a:xfrm>
              <a:off x="7982040" y="543827"/>
              <a:ext cx="3070319" cy="21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dirty="0" smtClean="0">
                  <a:solidFill>
                    <a:srgbClr val="000000"/>
                  </a:solidFill>
                  <a:cs typeface="+mn-ea"/>
                  <a:sym typeface="+mn-lt"/>
                </a:rPr>
                <a:t>正文</a:t>
              </a:r>
              <a:r>
                <a:rPr lang="zh-CN" altLang="en-US" sz="1200" dirty="0">
                  <a:solidFill>
                    <a:srgbClr val="000000"/>
                  </a:solidFill>
                  <a:cs typeface="+mn-ea"/>
                  <a:sym typeface="+mn-lt"/>
                </a:rPr>
                <a:t>页面及法宝</a:t>
              </a:r>
              <a:r>
                <a:rPr lang="zh-CN" altLang="en-US" sz="1200" dirty="0" smtClean="0">
                  <a:solidFill>
                    <a:srgbClr val="000000"/>
                  </a:solidFill>
                  <a:cs typeface="+mn-ea"/>
                  <a:sym typeface="+mn-lt"/>
                </a:rPr>
                <a:t>联想</a:t>
              </a:r>
              <a:endParaRPr lang="en-US" sz="1200" dirty="0">
                <a:solidFill>
                  <a:srgbClr val="000000"/>
                </a:solidFill>
                <a:cs typeface="+mn-ea"/>
                <a:sym typeface="+mn-lt"/>
              </a:endParaRPr>
            </a:p>
          </p:txBody>
        </p:sp>
      </p:grpSp>
      <p:pic>
        <p:nvPicPr>
          <p:cNvPr id="5" name="图片 4"/>
          <p:cNvPicPr>
            <a:picLocks noChangeAspect="1"/>
          </p:cNvPicPr>
          <p:nvPr/>
        </p:nvPicPr>
        <p:blipFill>
          <a:blip r:embed="rId3" cstate="print"/>
          <a:stretch>
            <a:fillRect/>
          </a:stretch>
        </p:blipFill>
        <p:spPr>
          <a:xfrm>
            <a:off x="741964" y="1146810"/>
            <a:ext cx="7592378" cy="3673793"/>
          </a:xfrm>
          <a:prstGeom prst="rect">
            <a:avLst/>
          </a:prstGeom>
        </p:spPr>
      </p:pic>
      <p:pic>
        <p:nvPicPr>
          <p:cNvPr id="6" name="图片 5"/>
          <p:cNvPicPr>
            <a:picLocks noChangeAspect="1"/>
          </p:cNvPicPr>
          <p:nvPr/>
        </p:nvPicPr>
        <p:blipFill>
          <a:blip r:embed="rId4" cstate="print"/>
          <a:stretch>
            <a:fillRect/>
          </a:stretch>
        </p:blipFill>
        <p:spPr>
          <a:xfrm>
            <a:off x="634589" y="1160651"/>
            <a:ext cx="8156031" cy="3535381"/>
          </a:xfrm>
          <a:prstGeom prst="rect">
            <a:avLst/>
          </a:prstGeom>
        </p:spPr>
      </p:pic>
    </p:spTree>
    <p:extLst>
      <p:ext uri="{BB962C8B-B14F-4D97-AF65-F5344CB8AC3E}">
        <p14:creationId xmlns:p14="http://schemas.microsoft.com/office/powerpoint/2010/main" val="4285757399"/>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专题参考</a:t>
            </a:r>
          </a:p>
        </p:txBody>
      </p:sp>
      <p:grpSp>
        <p:nvGrpSpPr>
          <p:cNvPr id="19" name="组合 18"/>
          <p:cNvGrpSpPr/>
          <p:nvPr/>
        </p:nvGrpSpPr>
        <p:grpSpPr>
          <a:xfrm>
            <a:off x="5965041" y="261683"/>
            <a:ext cx="2571768" cy="696521"/>
            <a:chOff x="7839164" y="187001"/>
            <a:chExt cx="3429024" cy="928694"/>
          </a:xfrm>
        </p:grpSpPr>
        <p:sp>
          <p:nvSpPr>
            <p:cNvPr id="20" name="圆角矩形 19"/>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2" name="Rectangle 42"/>
            <p:cNvSpPr/>
            <p:nvPr/>
          </p:nvSpPr>
          <p:spPr bwMode="auto">
            <a:xfrm>
              <a:off x="8018869" y="187001"/>
              <a:ext cx="30702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endParaRPr lang="zh-CN" altLang="en-US" sz="1200" dirty="0">
                <a:solidFill>
                  <a:srgbClr val="000000"/>
                </a:solidFill>
                <a:cs typeface="+mn-ea"/>
                <a:sym typeface="+mn-lt"/>
              </a:endParaRPr>
            </a:p>
          </p:txBody>
        </p:sp>
      </p:grpSp>
      <p:grpSp>
        <p:nvGrpSpPr>
          <p:cNvPr id="7" name="组合 6"/>
          <p:cNvGrpSpPr/>
          <p:nvPr/>
        </p:nvGrpSpPr>
        <p:grpSpPr>
          <a:xfrm>
            <a:off x="525899" y="1099779"/>
            <a:ext cx="8123873" cy="3922210"/>
            <a:chOff x="525899" y="1099779"/>
            <a:chExt cx="8123873" cy="3922210"/>
          </a:xfrm>
        </p:grpSpPr>
        <p:sp>
          <p:nvSpPr>
            <p:cNvPr id="18" name="Rectangle 42"/>
            <p:cNvSpPr/>
            <p:nvPr/>
          </p:nvSpPr>
          <p:spPr bwMode="auto">
            <a:xfrm>
              <a:off x="525899" y="4289516"/>
              <a:ext cx="8123873" cy="73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marL="214313" indent="-214313">
                <a:spcBef>
                  <a:spcPct val="0"/>
                </a:spcBef>
                <a:spcAft>
                  <a:spcPct val="0"/>
                </a:spcAft>
                <a:buFont typeface="Wingdings" panose="05000000000000000000" charset="0"/>
                <a:buChar char=""/>
              </a:pPr>
              <a:r>
                <a:rPr lang="en-US" altLang="zh-CN" sz="1200" dirty="0">
                  <a:solidFill>
                    <a:srgbClr val="FFC000"/>
                  </a:solidFill>
                  <a:cs typeface="+mn-ea"/>
                  <a:sym typeface="+mn-lt"/>
                </a:rPr>
                <a:t> </a:t>
              </a:r>
              <a:r>
                <a:rPr lang="zh-CN" altLang="en-US" sz="1200" dirty="0">
                  <a:solidFill>
                    <a:srgbClr val="FFC000"/>
                  </a:solidFill>
                  <a:cs typeface="+mn-ea"/>
                  <a:sym typeface="+mn-lt"/>
                </a:rPr>
                <a:t>专题式展现模式。</a:t>
              </a:r>
            </a:p>
            <a:p>
              <a:pPr marL="214313" indent="-214313">
                <a:spcBef>
                  <a:spcPct val="0"/>
                </a:spcBef>
                <a:spcAft>
                  <a:spcPct val="0"/>
                </a:spcAft>
                <a:buFont typeface="Wingdings" panose="05000000000000000000" charset="0"/>
                <a:buChar char=""/>
              </a:pPr>
              <a:r>
                <a:rPr lang="zh-CN" altLang="en-US" sz="1200" dirty="0">
                  <a:solidFill>
                    <a:srgbClr val="FFC000"/>
                  </a:solidFill>
                  <a:cs typeface="+mn-ea"/>
                  <a:sym typeface="+mn-lt"/>
                </a:rPr>
                <a:t>内容涵盖物权、合同、担保、侵权、交通事故、婚姻家庭、知识产权、公司、房地产等十余个专题，为从事法律实务工作的人士提供更专业的信息，满足专业人员对审判、律师实践工作经验的学习</a:t>
              </a:r>
              <a:r>
                <a:rPr lang="zh-CN" altLang="en-US" sz="1200" dirty="0" smtClean="0">
                  <a:solidFill>
                    <a:srgbClr val="FFC000"/>
                  </a:solidFill>
                  <a:cs typeface="+mn-ea"/>
                  <a:sym typeface="+mn-lt"/>
                </a:rPr>
                <a:t>。</a:t>
              </a:r>
              <a:endParaRPr lang="zh-CN" altLang="en-US" sz="1200" dirty="0">
                <a:solidFill>
                  <a:srgbClr val="FFC000"/>
                </a:solidFill>
                <a:cs typeface="+mn-ea"/>
                <a:sym typeface="+mn-lt"/>
              </a:endParaRPr>
            </a:p>
          </p:txBody>
        </p:sp>
        <p:pic>
          <p:nvPicPr>
            <p:cNvPr id="6" name="图片 5"/>
            <p:cNvPicPr>
              <a:picLocks noChangeAspect="1"/>
            </p:cNvPicPr>
            <p:nvPr/>
          </p:nvPicPr>
          <p:blipFill>
            <a:blip r:embed="rId3"/>
            <a:stretch>
              <a:fillRect/>
            </a:stretch>
          </p:blipFill>
          <p:spPr>
            <a:xfrm>
              <a:off x="634589" y="1099779"/>
              <a:ext cx="7724703" cy="3203578"/>
            </a:xfrm>
            <a:prstGeom prst="rect">
              <a:avLst/>
            </a:prstGeom>
          </p:spPr>
        </p:pic>
      </p:grpSp>
      <p:sp>
        <p:nvSpPr>
          <p:cNvPr id="5" name="文本框 4"/>
          <p:cNvSpPr txBox="1"/>
          <p:nvPr/>
        </p:nvSpPr>
        <p:spPr>
          <a:xfrm>
            <a:off x="6099820" y="325768"/>
            <a:ext cx="2302669" cy="646331"/>
          </a:xfrm>
          <a:prstGeom prst="rect">
            <a:avLst/>
          </a:prstGeom>
          <a:noFill/>
        </p:spPr>
        <p:txBody>
          <a:bodyPr wrap="square" rtlCol="0">
            <a:spAutoFit/>
          </a:bodyPr>
          <a:lstStyle/>
          <a:p>
            <a:r>
              <a:rPr lang="zh-CN" altLang="en-US" sz="1200" dirty="0" smtClean="0">
                <a:latin typeface="宋体" panose="02010600030101010101" pitchFamily="2" charset="-122"/>
                <a:ea typeface="宋体" panose="02010600030101010101" pitchFamily="2" charset="-122"/>
              </a:rPr>
              <a:t>收录多种分类实务资源，为学术、实务提供参考。是有体系的，出版物系列的专题内容。</a:t>
            </a:r>
            <a:endParaRPr lang="zh-CN" altLang="en-US" sz="12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579318180"/>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专题参考</a:t>
            </a:r>
          </a:p>
        </p:txBody>
      </p:sp>
      <p:grpSp>
        <p:nvGrpSpPr>
          <p:cNvPr id="15" name="组合 14"/>
          <p:cNvGrpSpPr/>
          <p:nvPr/>
        </p:nvGrpSpPr>
        <p:grpSpPr>
          <a:xfrm>
            <a:off x="5965041" y="257873"/>
            <a:ext cx="2571768" cy="700331"/>
            <a:chOff x="7839164" y="181921"/>
            <a:chExt cx="3429024" cy="933774"/>
          </a:xfrm>
        </p:grpSpPr>
        <p:sp>
          <p:nvSpPr>
            <p:cNvPr id="16" name="圆角矩形 15"/>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7" name="圆角矩形 16"/>
            <p:cNvSpPr/>
            <p:nvPr/>
          </p:nvSpPr>
          <p:spPr>
            <a:xfrm>
              <a:off x="7881950" y="18192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8" name="Rectangle 42"/>
            <p:cNvSpPr/>
            <p:nvPr/>
          </p:nvSpPr>
          <p:spPr bwMode="auto">
            <a:xfrm>
              <a:off x="7982039" y="273361"/>
              <a:ext cx="3070225" cy="70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dirty="0">
                  <a:solidFill>
                    <a:srgbClr val="000000"/>
                  </a:solidFill>
                  <a:cs typeface="+mn-ea"/>
                  <a:sym typeface="+mn-lt"/>
                </a:rPr>
                <a:t>全文页面</a:t>
              </a:r>
            </a:p>
            <a:p>
              <a:pPr fontAlgn="base">
                <a:lnSpc>
                  <a:spcPct val="70000"/>
                </a:lnSpc>
                <a:spcBef>
                  <a:spcPct val="0"/>
                </a:spcBef>
                <a:spcAft>
                  <a:spcPct val="0"/>
                </a:spcAft>
              </a:pPr>
              <a:endParaRPr lang="en-US" sz="1200" dirty="0">
                <a:solidFill>
                  <a:srgbClr val="000000"/>
                </a:solidFill>
                <a:cs typeface="+mn-ea"/>
                <a:sym typeface="+mn-lt"/>
              </a:endParaRPr>
            </a:p>
            <a:p>
              <a:pPr fontAlgn="base">
                <a:lnSpc>
                  <a:spcPct val="70000"/>
                </a:lnSpc>
                <a:spcBef>
                  <a:spcPct val="0"/>
                </a:spcBef>
                <a:spcAft>
                  <a:spcPct val="0"/>
                </a:spcAft>
              </a:pPr>
              <a:r>
                <a:rPr lang="zh-CN" altLang="en-US" sz="1200" dirty="0">
                  <a:solidFill>
                    <a:srgbClr val="000000"/>
                  </a:solidFill>
                  <a:cs typeface="+mn-ea"/>
                  <a:sym typeface="+mn-lt"/>
                </a:rPr>
                <a:t>基本信息、法宝联想、关键字段</a:t>
              </a:r>
            </a:p>
          </p:txBody>
        </p:sp>
      </p:grpSp>
      <p:pic>
        <p:nvPicPr>
          <p:cNvPr id="5" name="图片 4"/>
          <p:cNvPicPr>
            <a:picLocks noChangeAspect="1"/>
          </p:cNvPicPr>
          <p:nvPr/>
        </p:nvPicPr>
        <p:blipFill>
          <a:blip r:embed="rId3" cstate="print"/>
          <a:stretch>
            <a:fillRect/>
          </a:stretch>
        </p:blipFill>
        <p:spPr>
          <a:xfrm>
            <a:off x="741964" y="1210323"/>
            <a:ext cx="7564279" cy="3585686"/>
          </a:xfrm>
          <a:prstGeom prst="rect">
            <a:avLst/>
          </a:prstGeom>
        </p:spPr>
      </p:pic>
      <p:pic>
        <p:nvPicPr>
          <p:cNvPr id="6" name="图片 5"/>
          <p:cNvPicPr>
            <a:picLocks noChangeAspect="1"/>
          </p:cNvPicPr>
          <p:nvPr/>
        </p:nvPicPr>
        <p:blipFill>
          <a:blip r:embed="rId4" cstate="print"/>
          <a:stretch>
            <a:fillRect/>
          </a:stretch>
        </p:blipFill>
        <p:spPr>
          <a:xfrm>
            <a:off x="741964" y="1194427"/>
            <a:ext cx="7566184" cy="3535680"/>
          </a:xfrm>
          <a:prstGeom prst="rect">
            <a:avLst/>
          </a:prstGeom>
        </p:spPr>
      </p:pic>
      <p:pic>
        <p:nvPicPr>
          <p:cNvPr id="9" name="图片 8"/>
          <p:cNvPicPr>
            <a:picLocks noChangeAspect="1"/>
          </p:cNvPicPr>
          <p:nvPr/>
        </p:nvPicPr>
        <p:blipFill>
          <a:blip r:embed="rId5" cstate="print"/>
          <a:stretch>
            <a:fillRect/>
          </a:stretch>
        </p:blipFill>
        <p:spPr>
          <a:xfrm>
            <a:off x="859699" y="1185796"/>
            <a:ext cx="7682865" cy="3634740"/>
          </a:xfrm>
          <a:prstGeom prst="rect">
            <a:avLst/>
          </a:prstGeom>
        </p:spPr>
      </p:pic>
    </p:spTree>
    <p:extLst>
      <p:ext uri="{BB962C8B-B14F-4D97-AF65-F5344CB8AC3E}">
        <p14:creationId xmlns:p14="http://schemas.microsoft.com/office/powerpoint/2010/main" val="473791875"/>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566562" y="2314702"/>
            <a:ext cx="4572000" cy="272893"/>
          </a:xfrm>
          <a:prstGeom prst="rect">
            <a:avLst/>
          </a:prstGeom>
          <a:noFill/>
        </p:spPr>
        <p:txBody>
          <a:bodyPr wrap="square" lIns="91438" tIns="45719" rIns="91438" bIns="45719" rtlCol="0">
            <a:spAutoFit/>
          </a:bodyPr>
          <a:lstStyle/>
          <a:p>
            <a:pPr>
              <a:lnSpc>
                <a:spcPct val="130000"/>
              </a:lnSpc>
            </a:pPr>
            <a:endParaRPr lang="zh-CN" altLang="zh-CN" sz="1000" dirty="0">
              <a:solidFill>
                <a:schemeClr val="bg1"/>
              </a:solidFill>
              <a:latin typeface="微软雅黑" pitchFamily="34" charset="-122"/>
              <a:ea typeface="微软雅黑" pitchFamily="34" charset="-122"/>
            </a:endParaRPr>
          </a:p>
        </p:txBody>
      </p:sp>
      <p:pic>
        <p:nvPicPr>
          <p:cNvPr id="8" name="Picture 2"/>
          <p:cNvPicPr>
            <a:picLocks noChangeAspect="1" noChangeArrowheads="1"/>
          </p:cNvPicPr>
          <p:nvPr/>
        </p:nvPicPr>
        <p:blipFill>
          <a:blip r:embed="rId2" cstate="print"/>
          <a:srcRect/>
          <a:stretch>
            <a:fillRect/>
          </a:stretch>
        </p:blipFill>
        <p:spPr bwMode="auto">
          <a:xfrm>
            <a:off x="193404" y="1799319"/>
            <a:ext cx="4569552" cy="2121578"/>
          </a:xfrm>
          <a:prstGeom prst="rect">
            <a:avLst/>
          </a:prstGeom>
          <a:noFill/>
          <a:ln w="9525">
            <a:noFill/>
            <a:miter lim="800000"/>
            <a:headEnd/>
            <a:tailEnd/>
          </a:ln>
          <a:effectLst/>
        </p:spPr>
      </p:pic>
      <p:pic>
        <p:nvPicPr>
          <p:cNvPr id="2" name="图片 1"/>
          <p:cNvPicPr>
            <a:picLocks noChangeAspect="1"/>
          </p:cNvPicPr>
          <p:nvPr/>
        </p:nvPicPr>
        <p:blipFill>
          <a:blip r:embed="rId3"/>
          <a:stretch>
            <a:fillRect/>
          </a:stretch>
        </p:blipFill>
        <p:spPr>
          <a:xfrm>
            <a:off x="6777682" y="4360519"/>
            <a:ext cx="1971429" cy="647619"/>
          </a:xfrm>
          <a:prstGeom prst="rect">
            <a:avLst/>
          </a:prstGeom>
        </p:spPr>
      </p:pic>
      <p:sp>
        <p:nvSpPr>
          <p:cNvPr id="3" name="文本框 2"/>
          <p:cNvSpPr txBox="1"/>
          <p:nvPr/>
        </p:nvSpPr>
        <p:spPr>
          <a:xfrm>
            <a:off x="5249334" y="1359699"/>
            <a:ext cx="3643460" cy="3000821"/>
          </a:xfrm>
          <a:prstGeom prst="rect">
            <a:avLst/>
          </a:prstGeom>
          <a:noFill/>
        </p:spPr>
        <p:txBody>
          <a:bodyPr wrap="square" rtlCol="0">
            <a:spAutoFit/>
          </a:bodyPr>
          <a:lstStyle/>
          <a:p>
            <a:pPr>
              <a:lnSpc>
                <a:spcPct val="150000"/>
              </a:lnSpc>
            </a:pPr>
            <a:r>
              <a:rPr lang="zh-CN" altLang="en-US" dirty="0">
                <a:solidFill>
                  <a:schemeClr val="accent6">
                    <a:lumMod val="75000"/>
                  </a:schemeClr>
                </a:solidFill>
                <a:latin typeface="微软雅黑" pitchFamily="34" charset="-122"/>
              </a:rPr>
              <a:t>北大英华公司</a:t>
            </a:r>
            <a:r>
              <a:rPr lang="en-US" altLang="zh-CN" dirty="0">
                <a:solidFill>
                  <a:schemeClr val="accent6">
                    <a:lumMod val="75000"/>
                  </a:schemeClr>
                </a:solidFill>
                <a:latin typeface="微软雅黑" pitchFamily="34" charset="-122"/>
              </a:rPr>
              <a:t>:</a:t>
            </a:r>
          </a:p>
          <a:p>
            <a:pPr>
              <a:lnSpc>
                <a:spcPct val="150000"/>
              </a:lnSpc>
            </a:pPr>
            <a:r>
              <a:rPr lang="zh-CN" altLang="en-US" dirty="0">
                <a:solidFill>
                  <a:schemeClr val="accent6">
                    <a:lumMod val="75000"/>
                  </a:schemeClr>
                </a:solidFill>
                <a:latin typeface="微软雅黑" pitchFamily="34" charset="-122"/>
              </a:rPr>
              <a:t>成立于</a:t>
            </a:r>
            <a:r>
              <a:rPr lang="en-US" altLang="zh-CN" dirty="0">
                <a:solidFill>
                  <a:schemeClr val="accent6">
                    <a:lumMod val="75000"/>
                  </a:schemeClr>
                </a:solidFill>
                <a:latin typeface="微软雅黑" pitchFamily="34" charset="-122"/>
              </a:rPr>
              <a:t>1999</a:t>
            </a:r>
            <a:r>
              <a:rPr lang="zh-CN" altLang="en-US" dirty="0">
                <a:solidFill>
                  <a:schemeClr val="accent6">
                    <a:lumMod val="75000"/>
                  </a:schemeClr>
                </a:solidFill>
                <a:latin typeface="微软雅黑" pitchFamily="34" charset="-122"/>
              </a:rPr>
              <a:t>年</a:t>
            </a:r>
            <a:r>
              <a:rPr lang="zh-CN" altLang="en-US" dirty="0" smtClean="0">
                <a:solidFill>
                  <a:schemeClr val="accent6">
                    <a:lumMod val="75000"/>
                  </a:schemeClr>
                </a:solidFill>
                <a:latin typeface="微软雅黑" pitchFamily="34" charset="-122"/>
              </a:rPr>
              <a:t>；将近</a:t>
            </a:r>
            <a:r>
              <a:rPr lang="en-US" altLang="zh-CN" dirty="0" smtClean="0">
                <a:solidFill>
                  <a:schemeClr val="accent6">
                    <a:lumMod val="75000"/>
                  </a:schemeClr>
                </a:solidFill>
                <a:latin typeface="微软雅黑" pitchFamily="34" charset="-122"/>
              </a:rPr>
              <a:t>20</a:t>
            </a:r>
            <a:r>
              <a:rPr lang="zh-CN" altLang="en-US" dirty="0" smtClean="0">
                <a:solidFill>
                  <a:schemeClr val="accent6">
                    <a:lumMod val="75000"/>
                  </a:schemeClr>
                </a:solidFill>
                <a:latin typeface="微软雅黑" pitchFamily="34" charset="-122"/>
              </a:rPr>
              <a:t>年的历史；</a:t>
            </a:r>
            <a:endParaRPr lang="zh-CN" altLang="en-US" dirty="0">
              <a:solidFill>
                <a:schemeClr val="accent6">
                  <a:lumMod val="75000"/>
                </a:schemeClr>
              </a:solidFill>
              <a:latin typeface="微软雅黑" pitchFamily="34" charset="-122"/>
            </a:endParaRPr>
          </a:p>
          <a:p>
            <a:pPr>
              <a:lnSpc>
                <a:spcPct val="150000"/>
              </a:lnSpc>
            </a:pPr>
            <a:r>
              <a:rPr lang="zh-CN" altLang="en-US" dirty="0">
                <a:solidFill>
                  <a:schemeClr val="accent6">
                    <a:lumMod val="75000"/>
                  </a:schemeClr>
                </a:solidFill>
                <a:latin typeface="微软雅黑" pitchFamily="34" charset="-122"/>
              </a:rPr>
              <a:t>由北京大学投资控股，北大法学院主管的国有控股企业；</a:t>
            </a:r>
          </a:p>
          <a:p>
            <a:pPr>
              <a:lnSpc>
                <a:spcPct val="150000"/>
              </a:lnSpc>
            </a:pPr>
            <a:r>
              <a:rPr lang="zh-CN" altLang="en-US" dirty="0">
                <a:solidFill>
                  <a:schemeClr val="accent6">
                    <a:lumMod val="75000"/>
                  </a:schemeClr>
                </a:solidFill>
                <a:latin typeface="微软雅黑" pitchFamily="34" charset="-122"/>
              </a:rPr>
              <a:t>致力于法律信息、软件开发、法律教育和地面培训，是唯一隶属于“北大”的法律信息企业。</a:t>
            </a:r>
            <a:r>
              <a:rPr lang="zh-CN" altLang="en-US" dirty="0">
                <a:solidFill>
                  <a:srgbClr val="FF9933"/>
                </a:solidFill>
                <a:latin typeface="微软雅黑" pitchFamily="34" charset="-122"/>
              </a:rPr>
              <a:t> </a:t>
            </a:r>
          </a:p>
        </p:txBody>
      </p:sp>
      <p:sp>
        <p:nvSpPr>
          <p:cNvPr id="10" name="Freeform 9"/>
          <p:cNvSpPr>
            <a:spLocks noEditPoints="1"/>
          </p:cNvSpPr>
          <p:nvPr/>
        </p:nvSpPr>
        <p:spPr bwMode="auto">
          <a:xfrm rot="3784325">
            <a:off x="4883186" y="1868369"/>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sp>
        <p:nvSpPr>
          <p:cNvPr id="14" name="标题 8"/>
          <p:cNvSpPr txBox="1">
            <a:spLocks/>
          </p:cNvSpPr>
          <p:nvPr/>
        </p:nvSpPr>
        <p:spPr>
          <a:xfrm>
            <a:off x="3518365" y="416158"/>
            <a:ext cx="1985163" cy="43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chemeClr val="accent6">
                    <a:lumMod val="75000"/>
                  </a:schemeClr>
                </a:solidFill>
                <a:effectLst/>
                <a:uLnTx/>
                <a:uFillTx/>
                <a:latin typeface="微软雅黑" pitchFamily="34" charset="-122"/>
                <a:ea typeface="微软雅黑" pitchFamily="34" charset="-122"/>
                <a:cs typeface="+mn-cs"/>
              </a:rPr>
              <a:t>关于北大英华</a:t>
            </a:r>
          </a:p>
        </p:txBody>
      </p:sp>
      <p:pic>
        <p:nvPicPr>
          <p:cNvPr id="15" name="Picture 2" descr="http://ww1.sinaimg.cn/large/7819b25djw1dthjfbgkw4j.jpg"/>
          <p:cNvPicPr>
            <a:picLocks noChangeAspect="1" noChangeArrowheads="1"/>
          </p:cNvPicPr>
          <p:nvPr/>
        </p:nvPicPr>
        <p:blipFill>
          <a:blip r:embed="rId4">
            <a:clrChange>
              <a:clrFrom>
                <a:srgbClr val="FFFFFF"/>
              </a:clrFrom>
              <a:clrTo>
                <a:srgbClr val="FFFFFF">
                  <a:alpha val="0"/>
                </a:srgbClr>
              </a:clrTo>
            </a:clrChange>
            <a:duotone>
              <a:schemeClr val="bg2">
                <a:shade val="45000"/>
                <a:satMod val="135000"/>
              </a:schemeClr>
              <a:prstClr val="white"/>
            </a:duotone>
            <a:lum contrast="-40000"/>
          </a:blip>
          <a:srcRect l="25000" t="5769" r="30555" b="10576"/>
          <a:stretch>
            <a:fillRect/>
          </a:stretch>
        </p:blipFill>
        <p:spPr bwMode="auto">
          <a:xfrm>
            <a:off x="7763396" y="178299"/>
            <a:ext cx="1129398" cy="949015"/>
          </a:xfrm>
          <a:prstGeom prst="rect">
            <a:avLst/>
          </a:prstGeom>
          <a:noFill/>
          <a:effectLst>
            <a:outerShdw blurRad="76200" dir="18900000" sy="23000" kx="-1200000" algn="bl" rotWithShape="0">
              <a:prstClr val="black">
                <a:alpha val="20000"/>
              </a:prstClr>
            </a:outerShdw>
          </a:effectLst>
        </p:spPr>
      </p:pic>
      <p:sp>
        <p:nvSpPr>
          <p:cNvPr id="18" name="Freeform 9"/>
          <p:cNvSpPr>
            <a:spLocks noEditPoints="1"/>
          </p:cNvSpPr>
          <p:nvPr/>
        </p:nvSpPr>
        <p:spPr bwMode="auto">
          <a:xfrm rot="3784325">
            <a:off x="4883186" y="2338914"/>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sp>
        <p:nvSpPr>
          <p:cNvPr id="19" name="文本框 18"/>
          <p:cNvSpPr txBox="1"/>
          <p:nvPr/>
        </p:nvSpPr>
        <p:spPr>
          <a:xfrm>
            <a:off x="1566562" y="3143052"/>
            <a:ext cx="4572000" cy="272893"/>
          </a:xfrm>
          <a:prstGeom prst="rect">
            <a:avLst/>
          </a:prstGeom>
          <a:noFill/>
        </p:spPr>
        <p:txBody>
          <a:bodyPr wrap="square" lIns="91438" tIns="45719" rIns="91438" bIns="45719" rtlCol="0">
            <a:spAutoFit/>
          </a:bodyPr>
          <a:lstStyle/>
          <a:p>
            <a:pPr>
              <a:lnSpc>
                <a:spcPct val="130000"/>
              </a:lnSpc>
            </a:pPr>
            <a:endParaRPr lang="zh-CN" altLang="zh-CN" sz="1000" dirty="0">
              <a:solidFill>
                <a:schemeClr val="bg1"/>
              </a:solidFill>
              <a:latin typeface="微软雅黑" pitchFamily="34" charset="-122"/>
              <a:ea typeface="微软雅黑" pitchFamily="34" charset="-122"/>
            </a:endParaRPr>
          </a:p>
        </p:txBody>
      </p:sp>
      <p:sp>
        <p:nvSpPr>
          <p:cNvPr id="20" name="Freeform 9"/>
          <p:cNvSpPr>
            <a:spLocks noEditPoints="1"/>
          </p:cNvSpPr>
          <p:nvPr/>
        </p:nvSpPr>
        <p:spPr bwMode="auto">
          <a:xfrm rot="3784325">
            <a:off x="4883186" y="3167264"/>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spTree>
    <p:extLst>
      <p:ext uri="{BB962C8B-B14F-4D97-AF65-F5344CB8AC3E}">
        <p14:creationId xmlns:p14="http://schemas.microsoft.com/office/powerpoint/2010/main" val="4206200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英文译本</a:t>
            </a:r>
          </a:p>
        </p:txBody>
      </p:sp>
      <p:grpSp>
        <p:nvGrpSpPr>
          <p:cNvPr id="5" name="组合 4"/>
          <p:cNvGrpSpPr/>
          <p:nvPr/>
        </p:nvGrpSpPr>
        <p:grpSpPr>
          <a:xfrm>
            <a:off x="941108" y="150019"/>
            <a:ext cx="8032188" cy="4865696"/>
            <a:chOff x="941108" y="150019"/>
            <a:chExt cx="8032188" cy="4865696"/>
          </a:xfrm>
        </p:grpSpPr>
        <p:pic>
          <p:nvPicPr>
            <p:cNvPr id="6" name="图片 5"/>
            <p:cNvPicPr>
              <a:picLocks noChangeAspect="1"/>
            </p:cNvPicPr>
            <p:nvPr/>
          </p:nvPicPr>
          <p:blipFill>
            <a:blip r:embed="rId3"/>
            <a:stretch>
              <a:fillRect/>
            </a:stretch>
          </p:blipFill>
          <p:spPr>
            <a:xfrm>
              <a:off x="941108" y="1111746"/>
              <a:ext cx="7263894" cy="3903969"/>
            </a:xfrm>
            <a:prstGeom prst="rect">
              <a:avLst/>
            </a:prstGeom>
          </p:spPr>
        </p:pic>
        <p:grpSp>
          <p:nvGrpSpPr>
            <p:cNvPr id="19" name="组合 18"/>
            <p:cNvGrpSpPr/>
            <p:nvPr/>
          </p:nvGrpSpPr>
          <p:grpSpPr>
            <a:xfrm>
              <a:off x="5929313" y="150019"/>
              <a:ext cx="3043983" cy="885825"/>
              <a:chOff x="7839164" y="181921"/>
              <a:chExt cx="3429875" cy="933774"/>
            </a:xfrm>
          </p:grpSpPr>
          <p:sp>
            <p:nvSpPr>
              <p:cNvPr id="20" name="圆角矩形 19"/>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1" name="圆角矩形 20"/>
              <p:cNvSpPr/>
              <p:nvPr/>
            </p:nvSpPr>
            <p:spPr>
              <a:xfrm>
                <a:off x="7881950" y="18192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2" name="Rectangle 42"/>
              <p:cNvSpPr/>
              <p:nvPr/>
            </p:nvSpPr>
            <p:spPr bwMode="auto">
              <a:xfrm>
                <a:off x="7881949" y="286011"/>
                <a:ext cx="3387090" cy="70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eaLnBrk="1" latinLnBrk="0" hangingPunct="1">
                  <a:lnSpc>
                    <a:spcPct val="100000"/>
                  </a:lnSpc>
                  <a:spcBef>
                    <a:spcPct val="0"/>
                  </a:spcBef>
                  <a:spcAft>
                    <a:spcPct val="0"/>
                  </a:spcAft>
                </a:pPr>
                <a:r>
                  <a:rPr lang="en-US" altLang="zh-CN" sz="1100" dirty="0" smtClean="0">
                    <a:solidFill>
                      <a:srgbClr val="000000"/>
                    </a:solidFill>
                    <a:latin typeface="+mn-ea"/>
                    <a:cs typeface="+mn-ea"/>
                    <a:sym typeface="+mn-lt"/>
                  </a:rPr>
                  <a:t>1</a:t>
                </a:r>
                <a:r>
                  <a:rPr lang="zh-CN" altLang="en-US" sz="1100" dirty="0" smtClean="0">
                    <a:solidFill>
                      <a:srgbClr val="000000"/>
                    </a:solidFill>
                    <a:latin typeface="+mn-ea"/>
                    <a:cs typeface="+mn-ea"/>
                    <a:sym typeface="+mn-lt"/>
                  </a:rPr>
                  <a:t>、检索</a:t>
                </a:r>
                <a:r>
                  <a:rPr lang="en-US" altLang="zh-CN" sz="1100" dirty="0" smtClean="0">
                    <a:solidFill>
                      <a:srgbClr val="000000"/>
                    </a:solidFill>
                    <a:latin typeface="+mn-ea"/>
                    <a:cs typeface="+mn-ea"/>
                    <a:sym typeface="+mn-lt"/>
                  </a:rPr>
                  <a:t>:</a:t>
                </a:r>
                <a:r>
                  <a:rPr lang="zh-CN" altLang="en-US" sz="1100" dirty="0" smtClean="0">
                    <a:solidFill>
                      <a:srgbClr val="000000"/>
                    </a:solidFill>
                    <a:latin typeface="+mn-ea"/>
                    <a:cs typeface="+mn-ea"/>
                    <a:sym typeface="+mn-lt"/>
                  </a:rPr>
                  <a:t>标题</a:t>
                </a:r>
                <a:r>
                  <a:rPr lang="zh-CN" altLang="en-US" sz="1100" dirty="0">
                    <a:solidFill>
                      <a:srgbClr val="000000"/>
                    </a:solidFill>
                    <a:latin typeface="+mn-ea"/>
                    <a:cs typeface="+mn-ea"/>
                    <a:sym typeface="+mn-lt"/>
                  </a:rPr>
                  <a:t>、全文、高级、结果中检索</a:t>
                </a:r>
              </a:p>
              <a:p>
                <a:pPr eaLnBrk="1" latinLnBrk="0" hangingPunct="1">
                  <a:lnSpc>
                    <a:spcPct val="100000"/>
                  </a:lnSpc>
                  <a:spcBef>
                    <a:spcPct val="0"/>
                  </a:spcBef>
                  <a:spcAft>
                    <a:spcPct val="0"/>
                  </a:spcAft>
                </a:pPr>
                <a:r>
                  <a:rPr lang="en-US" altLang="zh-CN" sz="1100" dirty="0" smtClean="0">
                    <a:solidFill>
                      <a:srgbClr val="000000"/>
                    </a:solidFill>
                    <a:latin typeface="+mn-ea"/>
                    <a:cs typeface="+mn-ea"/>
                    <a:sym typeface="+mn-lt"/>
                  </a:rPr>
                  <a:t>2</a:t>
                </a:r>
                <a:r>
                  <a:rPr lang="zh-CN" altLang="en-US" sz="1100" dirty="0" smtClean="0">
                    <a:solidFill>
                      <a:srgbClr val="000000"/>
                    </a:solidFill>
                    <a:latin typeface="+mn-ea"/>
                    <a:cs typeface="+mn-ea"/>
                    <a:sym typeface="+mn-lt"/>
                  </a:rPr>
                  <a:t>、支持中</a:t>
                </a:r>
                <a:r>
                  <a:rPr lang="zh-CN" altLang="en-US" sz="1100" dirty="0">
                    <a:solidFill>
                      <a:srgbClr val="000000"/>
                    </a:solidFill>
                    <a:latin typeface="+mn-ea"/>
                    <a:cs typeface="+mn-ea"/>
                    <a:sym typeface="+mn-lt"/>
                  </a:rPr>
                  <a:t>、英文关键词</a:t>
                </a:r>
                <a:r>
                  <a:rPr lang="zh-CN" altLang="en-US" sz="1100" dirty="0" smtClean="0">
                    <a:solidFill>
                      <a:srgbClr val="000000"/>
                    </a:solidFill>
                    <a:latin typeface="+mn-ea"/>
                    <a:cs typeface="+mn-ea"/>
                    <a:sym typeface="+mn-lt"/>
                  </a:rPr>
                  <a:t>检索</a:t>
                </a:r>
                <a:endParaRPr lang="en-US" altLang="zh-CN" sz="1100" dirty="0" smtClean="0">
                  <a:solidFill>
                    <a:srgbClr val="000000"/>
                  </a:solidFill>
                  <a:latin typeface="+mn-ea"/>
                  <a:cs typeface="+mn-ea"/>
                  <a:sym typeface="+mn-lt"/>
                </a:endParaRPr>
              </a:p>
              <a:p>
                <a:pPr eaLnBrk="1" latinLnBrk="0" hangingPunct="1">
                  <a:lnSpc>
                    <a:spcPct val="100000"/>
                  </a:lnSpc>
                  <a:spcBef>
                    <a:spcPct val="0"/>
                  </a:spcBef>
                  <a:spcAft>
                    <a:spcPct val="0"/>
                  </a:spcAft>
                </a:pPr>
                <a:r>
                  <a:rPr lang="zh-CN" altLang="en-US" sz="1100" dirty="0" smtClean="0">
                    <a:solidFill>
                      <a:srgbClr val="000000"/>
                    </a:solidFill>
                    <a:latin typeface="+mn-ea"/>
                    <a:cs typeface="+mn-ea"/>
                    <a:sym typeface="+mn-lt"/>
                  </a:rPr>
                  <a:t>北京大学法律翻译研究中心进行的人工翻译，多重校对，更符合中文原意。</a:t>
                </a:r>
                <a:endParaRPr lang="zh-CN" altLang="en-US" sz="1100" dirty="0">
                  <a:solidFill>
                    <a:srgbClr val="000000"/>
                  </a:solidFill>
                  <a:latin typeface="+mn-ea"/>
                  <a:cs typeface="+mn-ea"/>
                  <a:sym typeface="+mn-lt"/>
                </a:endParaRPr>
              </a:p>
              <a:p>
                <a:pPr fontAlgn="base">
                  <a:lnSpc>
                    <a:spcPct val="70000"/>
                  </a:lnSpc>
                  <a:spcBef>
                    <a:spcPct val="0"/>
                  </a:spcBef>
                  <a:spcAft>
                    <a:spcPct val="0"/>
                  </a:spcAft>
                </a:pPr>
                <a:endParaRPr lang="zh-CN" altLang="en-US" sz="1200" dirty="0">
                  <a:solidFill>
                    <a:srgbClr val="000000"/>
                  </a:solidFill>
                  <a:cs typeface="+mn-ea"/>
                  <a:sym typeface="+mn-lt"/>
                </a:endParaRPr>
              </a:p>
            </p:txBody>
          </p:sp>
        </p:grpSp>
      </p:grpSp>
    </p:spTree>
    <p:extLst>
      <p:ext uri="{BB962C8B-B14F-4D97-AF65-F5344CB8AC3E}">
        <p14:creationId xmlns:p14="http://schemas.microsoft.com/office/powerpoint/2010/main" val="173121288"/>
      </p:ext>
    </p:extLst>
  </p:cSld>
  <p:clrMapOvr>
    <a:masterClrMapping/>
  </p:clrMapOvr>
  <mc:AlternateContent xmlns:mc="http://schemas.openxmlformats.org/markup-compatibility/2006" xmlns:p14="http://schemas.microsoft.com/office/powerpoint/2010/main">
    <mc:Choice Requires="p14">
      <p:transition advTm="0">
        <p14:flip dir="r"/>
      </p:transition>
    </mc:Choice>
    <mc:Fallback xmlns="">
      <p:transition advTm="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英文译本</a:t>
            </a:r>
          </a:p>
        </p:txBody>
      </p:sp>
      <p:pic>
        <p:nvPicPr>
          <p:cNvPr id="5" name="图片 4"/>
          <p:cNvPicPr>
            <a:picLocks noChangeAspect="1"/>
          </p:cNvPicPr>
          <p:nvPr/>
        </p:nvPicPr>
        <p:blipFill>
          <a:blip r:embed="rId3"/>
          <a:stretch>
            <a:fillRect/>
          </a:stretch>
        </p:blipFill>
        <p:spPr>
          <a:xfrm>
            <a:off x="472597" y="1241905"/>
            <a:ext cx="8047289" cy="3464519"/>
          </a:xfrm>
          <a:prstGeom prst="rect">
            <a:avLst/>
          </a:prstGeom>
        </p:spPr>
      </p:pic>
      <p:pic>
        <p:nvPicPr>
          <p:cNvPr id="9" name="图片 8"/>
          <p:cNvPicPr>
            <a:picLocks noChangeAspect="1"/>
          </p:cNvPicPr>
          <p:nvPr/>
        </p:nvPicPr>
        <p:blipFill>
          <a:blip r:embed="rId4"/>
          <a:stretch>
            <a:fillRect/>
          </a:stretch>
        </p:blipFill>
        <p:spPr>
          <a:xfrm>
            <a:off x="957396" y="1410716"/>
            <a:ext cx="7097151" cy="1782427"/>
          </a:xfrm>
          <a:prstGeom prst="rect">
            <a:avLst/>
          </a:prstGeom>
        </p:spPr>
      </p:pic>
      <p:pic>
        <p:nvPicPr>
          <p:cNvPr id="10" name="图片 9"/>
          <p:cNvPicPr>
            <a:picLocks noChangeAspect="1"/>
          </p:cNvPicPr>
          <p:nvPr/>
        </p:nvPicPr>
        <p:blipFill>
          <a:blip r:embed="rId5"/>
          <a:stretch>
            <a:fillRect/>
          </a:stretch>
        </p:blipFill>
        <p:spPr>
          <a:xfrm>
            <a:off x="1142608" y="1234324"/>
            <a:ext cx="6911939" cy="2674852"/>
          </a:xfrm>
          <a:prstGeom prst="rect">
            <a:avLst/>
          </a:prstGeom>
        </p:spPr>
      </p:pic>
      <p:grpSp>
        <p:nvGrpSpPr>
          <p:cNvPr id="15" name="组合 14"/>
          <p:cNvGrpSpPr/>
          <p:nvPr/>
        </p:nvGrpSpPr>
        <p:grpSpPr>
          <a:xfrm>
            <a:off x="5929313" y="150019"/>
            <a:ext cx="3043983" cy="885825"/>
            <a:chOff x="7839164" y="181921"/>
            <a:chExt cx="3429875" cy="933774"/>
          </a:xfrm>
        </p:grpSpPr>
        <p:sp>
          <p:nvSpPr>
            <p:cNvPr id="16" name="圆角矩形 15"/>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7" name="圆角矩形 16"/>
            <p:cNvSpPr/>
            <p:nvPr/>
          </p:nvSpPr>
          <p:spPr>
            <a:xfrm>
              <a:off x="7881950" y="18192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8" name="Rectangle 42"/>
            <p:cNvSpPr/>
            <p:nvPr/>
          </p:nvSpPr>
          <p:spPr bwMode="auto">
            <a:xfrm>
              <a:off x="7881949" y="286011"/>
              <a:ext cx="3387090" cy="70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eaLnBrk="1" latinLnBrk="0" hangingPunct="1">
                <a:lnSpc>
                  <a:spcPct val="100000"/>
                </a:lnSpc>
                <a:spcBef>
                  <a:spcPct val="0"/>
                </a:spcBef>
                <a:spcAft>
                  <a:spcPct val="0"/>
                </a:spcAft>
              </a:pPr>
              <a:r>
                <a:rPr lang="en-US" altLang="zh-CN" sz="1100" dirty="0" smtClean="0">
                  <a:solidFill>
                    <a:srgbClr val="000000"/>
                  </a:solidFill>
                  <a:latin typeface="+mn-ea"/>
                  <a:cs typeface="+mn-ea"/>
                  <a:sym typeface="+mn-lt"/>
                </a:rPr>
                <a:t>1</a:t>
              </a:r>
              <a:r>
                <a:rPr lang="zh-CN" altLang="en-US" sz="1100" dirty="0" smtClean="0">
                  <a:solidFill>
                    <a:srgbClr val="000000"/>
                  </a:solidFill>
                  <a:latin typeface="+mn-ea"/>
                  <a:cs typeface="+mn-ea"/>
                  <a:sym typeface="+mn-lt"/>
                </a:rPr>
                <a:t>、检索</a:t>
              </a:r>
              <a:r>
                <a:rPr lang="en-US" altLang="zh-CN" sz="1100" dirty="0" smtClean="0">
                  <a:solidFill>
                    <a:srgbClr val="000000"/>
                  </a:solidFill>
                  <a:latin typeface="+mn-ea"/>
                  <a:cs typeface="+mn-ea"/>
                  <a:sym typeface="+mn-lt"/>
                </a:rPr>
                <a:t>:</a:t>
              </a:r>
              <a:r>
                <a:rPr lang="zh-CN" altLang="en-US" sz="1100" dirty="0" smtClean="0">
                  <a:solidFill>
                    <a:srgbClr val="000000"/>
                  </a:solidFill>
                  <a:latin typeface="+mn-ea"/>
                  <a:cs typeface="+mn-ea"/>
                  <a:sym typeface="+mn-lt"/>
                </a:rPr>
                <a:t>标题</a:t>
              </a:r>
              <a:r>
                <a:rPr lang="zh-CN" altLang="en-US" sz="1100" dirty="0">
                  <a:solidFill>
                    <a:srgbClr val="000000"/>
                  </a:solidFill>
                  <a:latin typeface="+mn-ea"/>
                  <a:cs typeface="+mn-ea"/>
                  <a:sym typeface="+mn-lt"/>
                </a:rPr>
                <a:t>、全文、高级、结果中检索</a:t>
              </a:r>
            </a:p>
            <a:p>
              <a:pPr eaLnBrk="1" latinLnBrk="0" hangingPunct="1">
                <a:lnSpc>
                  <a:spcPct val="100000"/>
                </a:lnSpc>
                <a:spcBef>
                  <a:spcPct val="0"/>
                </a:spcBef>
                <a:spcAft>
                  <a:spcPct val="0"/>
                </a:spcAft>
              </a:pPr>
              <a:r>
                <a:rPr lang="en-US" altLang="zh-CN" sz="1100" dirty="0" smtClean="0">
                  <a:solidFill>
                    <a:srgbClr val="000000"/>
                  </a:solidFill>
                  <a:latin typeface="+mn-ea"/>
                  <a:cs typeface="+mn-ea"/>
                  <a:sym typeface="+mn-lt"/>
                </a:rPr>
                <a:t>2</a:t>
              </a:r>
              <a:r>
                <a:rPr lang="zh-CN" altLang="en-US" sz="1100" dirty="0" smtClean="0">
                  <a:solidFill>
                    <a:srgbClr val="000000"/>
                  </a:solidFill>
                  <a:latin typeface="+mn-ea"/>
                  <a:cs typeface="+mn-ea"/>
                  <a:sym typeface="+mn-lt"/>
                </a:rPr>
                <a:t>、支持中</a:t>
              </a:r>
              <a:r>
                <a:rPr lang="zh-CN" altLang="en-US" sz="1100" dirty="0">
                  <a:solidFill>
                    <a:srgbClr val="000000"/>
                  </a:solidFill>
                  <a:latin typeface="+mn-ea"/>
                  <a:cs typeface="+mn-ea"/>
                  <a:sym typeface="+mn-lt"/>
                </a:rPr>
                <a:t>、英文关键词</a:t>
              </a:r>
              <a:r>
                <a:rPr lang="zh-CN" altLang="en-US" sz="1100" dirty="0" smtClean="0">
                  <a:solidFill>
                    <a:srgbClr val="000000"/>
                  </a:solidFill>
                  <a:latin typeface="+mn-ea"/>
                  <a:cs typeface="+mn-ea"/>
                  <a:sym typeface="+mn-lt"/>
                </a:rPr>
                <a:t>检索</a:t>
              </a:r>
              <a:endParaRPr lang="en-US" altLang="zh-CN" sz="1100" dirty="0" smtClean="0">
                <a:solidFill>
                  <a:srgbClr val="000000"/>
                </a:solidFill>
                <a:latin typeface="+mn-ea"/>
                <a:cs typeface="+mn-ea"/>
                <a:sym typeface="+mn-lt"/>
              </a:endParaRPr>
            </a:p>
            <a:p>
              <a:pPr eaLnBrk="1" latinLnBrk="0" hangingPunct="1">
                <a:lnSpc>
                  <a:spcPct val="100000"/>
                </a:lnSpc>
                <a:spcBef>
                  <a:spcPct val="0"/>
                </a:spcBef>
                <a:spcAft>
                  <a:spcPct val="0"/>
                </a:spcAft>
              </a:pPr>
              <a:r>
                <a:rPr lang="zh-CN" altLang="en-US" sz="1100" dirty="0" smtClean="0">
                  <a:solidFill>
                    <a:srgbClr val="000000"/>
                  </a:solidFill>
                  <a:latin typeface="+mn-ea"/>
                  <a:cs typeface="+mn-ea"/>
                  <a:sym typeface="+mn-lt"/>
                </a:rPr>
                <a:t>北京大学法律翻译研究中心进行的人工翻译，多重校对，更符合中文原意。</a:t>
              </a:r>
              <a:endParaRPr lang="zh-CN" altLang="en-US" sz="1100" dirty="0">
                <a:solidFill>
                  <a:srgbClr val="000000"/>
                </a:solidFill>
                <a:latin typeface="+mn-ea"/>
                <a:cs typeface="+mn-ea"/>
                <a:sym typeface="+mn-lt"/>
              </a:endParaRPr>
            </a:p>
            <a:p>
              <a:pPr fontAlgn="base">
                <a:lnSpc>
                  <a:spcPct val="70000"/>
                </a:lnSpc>
                <a:spcBef>
                  <a:spcPct val="0"/>
                </a:spcBef>
                <a:spcAft>
                  <a:spcPct val="0"/>
                </a:spcAft>
              </a:pPr>
              <a:endParaRPr lang="zh-CN" altLang="en-US" sz="1200" dirty="0">
                <a:solidFill>
                  <a:srgbClr val="000000"/>
                </a:solidFill>
                <a:cs typeface="+mn-ea"/>
                <a:sym typeface="+mn-lt"/>
              </a:endParaRPr>
            </a:p>
          </p:txBody>
        </p:sp>
      </p:grpSp>
    </p:spTree>
    <p:extLst>
      <p:ext uri="{BB962C8B-B14F-4D97-AF65-F5344CB8AC3E}">
        <p14:creationId xmlns:p14="http://schemas.microsoft.com/office/powerpoint/2010/main" val="673186989"/>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459507" y="1080331"/>
            <a:ext cx="8330121" cy="3899853"/>
          </a:xfrm>
          <a:prstGeom prst="rect">
            <a:avLst/>
          </a:prstGeom>
        </p:spPr>
      </p:pic>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法宝视频</a:t>
            </a:r>
          </a:p>
        </p:txBody>
      </p:sp>
      <p:grpSp>
        <p:nvGrpSpPr>
          <p:cNvPr id="18" name="组合 17"/>
          <p:cNvGrpSpPr/>
          <p:nvPr/>
        </p:nvGrpSpPr>
        <p:grpSpPr>
          <a:xfrm>
            <a:off x="5979329" y="210635"/>
            <a:ext cx="2571768" cy="739949"/>
            <a:chOff x="7839164" y="129096"/>
            <a:chExt cx="3429024" cy="986599"/>
          </a:xfrm>
        </p:grpSpPr>
        <p:sp>
          <p:nvSpPr>
            <p:cNvPr id="19" name="圆角矩形 18"/>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0" name="圆角矩形 19"/>
            <p:cNvSpPr/>
            <p:nvPr/>
          </p:nvSpPr>
          <p:spPr>
            <a:xfrm>
              <a:off x="7839164" y="140482"/>
              <a:ext cx="3343456" cy="874115"/>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2" name="Rectangle 43"/>
            <p:cNvSpPr/>
            <p:nvPr/>
          </p:nvSpPr>
          <p:spPr bwMode="auto">
            <a:xfrm>
              <a:off x="7939279" y="129096"/>
              <a:ext cx="3286125" cy="56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dirty="0">
                  <a:solidFill>
                    <a:srgbClr val="000000"/>
                  </a:solidFill>
                  <a:cs typeface="+mn-ea"/>
                  <a:sym typeface="+mn-lt"/>
                </a:rPr>
                <a:t>汇集实习律师、执业律师执业素能、专业知识和实务</a:t>
              </a:r>
              <a:r>
                <a:rPr lang="zh-CN" altLang="en-US" sz="1000" dirty="0" smtClean="0">
                  <a:solidFill>
                    <a:srgbClr val="000000"/>
                  </a:solidFill>
                  <a:cs typeface="+mn-ea"/>
                  <a:sym typeface="+mn-lt"/>
                </a:rPr>
                <a:t>操作、名校名师如陈兴良、张平等法学大咖的精讲</a:t>
              </a:r>
              <a:r>
                <a:rPr lang="zh-CN" altLang="en-US" sz="1000" dirty="0">
                  <a:solidFill>
                    <a:srgbClr val="000000"/>
                  </a:solidFill>
                  <a:cs typeface="+mn-ea"/>
                  <a:sym typeface="+mn-lt"/>
                </a:rPr>
                <a:t>视频</a:t>
              </a:r>
              <a:r>
                <a:rPr lang="zh-CN" altLang="en-US" sz="1000" dirty="0" smtClean="0">
                  <a:solidFill>
                    <a:srgbClr val="000000"/>
                  </a:solidFill>
                  <a:cs typeface="+mn-ea"/>
                  <a:sym typeface="+mn-lt"/>
                </a:rPr>
                <a:t>。</a:t>
              </a:r>
              <a:endParaRPr lang="en-US" altLang="zh-CN" sz="1000" dirty="0" smtClean="0">
                <a:solidFill>
                  <a:srgbClr val="000000"/>
                </a:solidFill>
                <a:cs typeface="+mn-ea"/>
                <a:sym typeface="+mn-lt"/>
              </a:endParaRPr>
            </a:p>
            <a:p>
              <a:pPr fontAlgn="base">
                <a:lnSpc>
                  <a:spcPct val="125000"/>
                </a:lnSpc>
                <a:spcBef>
                  <a:spcPct val="0"/>
                </a:spcBef>
                <a:spcAft>
                  <a:spcPct val="0"/>
                </a:spcAft>
              </a:pPr>
              <a:r>
                <a:rPr lang="zh-CN" altLang="en-US" sz="1000" dirty="0" smtClean="0">
                  <a:solidFill>
                    <a:srgbClr val="000000"/>
                  </a:solidFill>
                  <a:cs typeface="+mn-ea"/>
                  <a:sym typeface="+mn-lt"/>
                </a:rPr>
                <a:t>视频中有大纲简介可以方便学习。</a:t>
              </a:r>
              <a:endParaRPr lang="en-US" altLang="zh-CN" sz="1000" dirty="0" smtClean="0">
                <a:solidFill>
                  <a:srgbClr val="000000"/>
                </a:solidFill>
                <a:cs typeface="+mn-ea"/>
                <a:sym typeface="+mn-lt"/>
              </a:endParaRPr>
            </a:p>
            <a:p>
              <a:pPr fontAlgn="base">
                <a:lnSpc>
                  <a:spcPct val="125000"/>
                </a:lnSpc>
                <a:spcBef>
                  <a:spcPct val="0"/>
                </a:spcBef>
                <a:spcAft>
                  <a:spcPct val="0"/>
                </a:spcAft>
              </a:pPr>
              <a:endParaRPr lang="zh-CN" altLang="en-US" sz="1050" dirty="0">
                <a:solidFill>
                  <a:srgbClr val="000000"/>
                </a:solidFill>
                <a:cs typeface="+mn-ea"/>
                <a:sym typeface="+mn-lt"/>
              </a:endParaRPr>
            </a:p>
          </p:txBody>
        </p:sp>
      </p:grpSp>
      <p:pic>
        <p:nvPicPr>
          <p:cNvPr id="5" name="图片 4"/>
          <p:cNvPicPr>
            <a:picLocks noChangeAspect="1"/>
          </p:cNvPicPr>
          <p:nvPr/>
        </p:nvPicPr>
        <p:blipFill>
          <a:blip r:embed="rId4" cstate="print"/>
          <a:stretch>
            <a:fillRect/>
          </a:stretch>
        </p:blipFill>
        <p:spPr>
          <a:xfrm>
            <a:off x="497482" y="1177616"/>
            <a:ext cx="8213884" cy="3533299"/>
          </a:xfrm>
          <a:prstGeom prst="rect">
            <a:avLst/>
          </a:prstGeom>
        </p:spPr>
      </p:pic>
    </p:spTree>
    <p:extLst>
      <p:ext uri="{BB962C8B-B14F-4D97-AF65-F5344CB8AC3E}">
        <p14:creationId xmlns:p14="http://schemas.microsoft.com/office/powerpoint/2010/main" val="2450811034"/>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检察文书</a:t>
            </a:r>
          </a:p>
        </p:txBody>
      </p:sp>
      <p:grpSp>
        <p:nvGrpSpPr>
          <p:cNvPr id="18" name="组合 17"/>
          <p:cNvGrpSpPr/>
          <p:nvPr/>
        </p:nvGrpSpPr>
        <p:grpSpPr>
          <a:xfrm>
            <a:off x="5979329" y="230346"/>
            <a:ext cx="2571768" cy="720238"/>
            <a:chOff x="7839164" y="155378"/>
            <a:chExt cx="3429024" cy="960317"/>
          </a:xfrm>
        </p:grpSpPr>
        <p:sp>
          <p:nvSpPr>
            <p:cNvPr id="19" name="圆角矩形 18"/>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0" name="圆角矩形 19"/>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2" name="Rectangle 43"/>
            <p:cNvSpPr/>
            <p:nvPr/>
          </p:nvSpPr>
          <p:spPr bwMode="auto">
            <a:xfrm>
              <a:off x="7910613" y="155378"/>
              <a:ext cx="3286125" cy="39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dirty="0">
                  <a:solidFill>
                    <a:srgbClr val="000000"/>
                  </a:solidFill>
                  <a:cs typeface="+mn-ea"/>
                  <a:sym typeface="+mn-lt"/>
                </a:rPr>
                <a:t>收录各级人民检察院陆续公布的检察文书和重要案件信息</a:t>
              </a:r>
              <a:r>
                <a:rPr lang="zh-CN" altLang="en-US" sz="1000" dirty="0" smtClean="0">
                  <a:solidFill>
                    <a:srgbClr val="000000"/>
                  </a:solidFill>
                  <a:cs typeface="+mn-ea"/>
                  <a:sym typeface="+mn-lt"/>
                </a:rPr>
                <a:t>。涉及反贪、反渎、侦监、公诉、申诉、民行、死刑复核、铁路检察、刑事执行等九大类案件。</a:t>
              </a:r>
              <a:endParaRPr lang="zh-CN" altLang="en-US" sz="1000" dirty="0">
                <a:solidFill>
                  <a:srgbClr val="000000"/>
                </a:solidFill>
                <a:cs typeface="+mn-ea"/>
                <a:sym typeface="+mn-lt"/>
              </a:endParaRPr>
            </a:p>
          </p:txBody>
        </p:sp>
      </p:grpSp>
      <p:pic>
        <p:nvPicPr>
          <p:cNvPr id="6" name="图片 5"/>
          <p:cNvPicPr>
            <a:picLocks noChangeAspect="1"/>
          </p:cNvPicPr>
          <p:nvPr/>
        </p:nvPicPr>
        <p:blipFill>
          <a:blip r:embed="rId3"/>
          <a:stretch>
            <a:fillRect/>
          </a:stretch>
        </p:blipFill>
        <p:spPr>
          <a:xfrm>
            <a:off x="1157496" y="1200067"/>
            <a:ext cx="6266561" cy="3851488"/>
          </a:xfrm>
          <a:prstGeom prst="rect">
            <a:avLst/>
          </a:prstGeom>
        </p:spPr>
      </p:pic>
    </p:spTree>
    <p:extLst>
      <p:ext uri="{BB962C8B-B14F-4D97-AF65-F5344CB8AC3E}">
        <p14:creationId xmlns:p14="http://schemas.microsoft.com/office/powerpoint/2010/main" val="2974089899"/>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法宝详情</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检察文书</a:t>
            </a:r>
          </a:p>
        </p:txBody>
      </p:sp>
      <p:grpSp>
        <p:nvGrpSpPr>
          <p:cNvPr id="18" name="组合 17"/>
          <p:cNvGrpSpPr/>
          <p:nvPr/>
        </p:nvGrpSpPr>
        <p:grpSpPr>
          <a:xfrm>
            <a:off x="5979329" y="254063"/>
            <a:ext cx="2571768" cy="696521"/>
            <a:chOff x="7839164" y="187001"/>
            <a:chExt cx="3429024" cy="928694"/>
          </a:xfrm>
        </p:grpSpPr>
        <p:sp>
          <p:nvSpPr>
            <p:cNvPr id="19" name="圆角矩形 18"/>
            <p:cNvSpPr/>
            <p:nvPr/>
          </p:nvSpPr>
          <p:spPr>
            <a:xfrm>
              <a:off x="7839164" y="187001"/>
              <a:ext cx="3429024" cy="9286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0" name="圆角矩形 19"/>
            <p:cNvSpPr/>
            <p:nvPr/>
          </p:nvSpPr>
          <p:spPr>
            <a:xfrm>
              <a:off x="7881950" y="187001"/>
              <a:ext cx="3343456" cy="87411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2" name="Rectangle 43"/>
            <p:cNvSpPr/>
            <p:nvPr/>
          </p:nvSpPr>
          <p:spPr bwMode="auto">
            <a:xfrm>
              <a:off x="7938859" y="350196"/>
              <a:ext cx="3286125" cy="39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50" dirty="0">
                  <a:solidFill>
                    <a:srgbClr val="000000"/>
                  </a:solidFill>
                  <a:cs typeface="+mn-ea"/>
                  <a:sym typeface="+mn-lt"/>
                </a:rPr>
                <a:t>收录各级人民检察院陆续公布的检察文书和重要案件信息。</a:t>
              </a:r>
            </a:p>
          </p:txBody>
        </p:sp>
      </p:grpSp>
      <p:pic>
        <p:nvPicPr>
          <p:cNvPr id="6" name="图片 5"/>
          <p:cNvPicPr>
            <a:picLocks noChangeAspect="1"/>
          </p:cNvPicPr>
          <p:nvPr/>
        </p:nvPicPr>
        <p:blipFill>
          <a:blip r:embed="rId3" cstate="print"/>
          <a:stretch>
            <a:fillRect/>
          </a:stretch>
        </p:blipFill>
        <p:spPr>
          <a:xfrm>
            <a:off x="253842" y="1155701"/>
            <a:ext cx="8550116" cy="3140393"/>
          </a:xfrm>
          <a:prstGeom prst="rect">
            <a:avLst/>
          </a:prstGeom>
        </p:spPr>
      </p:pic>
      <p:pic>
        <p:nvPicPr>
          <p:cNvPr id="7" name="图片 6"/>
          <p:cNvPicPr>
            <a:picLocks noChangeAspect="1"/>
          </p:cNvPicPr>
          <p:nvPr/>
        </p:nvPicPr>
        <p:blipFill>
          <a:blip r:embed="rId4" cstate="print"/>
          <a:stretch>
            <a:fillRect/>
          </a:stretch>
        </p:blipFill>
        <p:spPr>
          <a:xfrm>
            <a:off x="253842" y="1072980"/>
            <a:ext cx="8607266" cy="3824764"/>
          </a:xfrm>
          <a:prstGeom prst="rect">
            <a:avLst/>
          </a:prstGeom>
        </p:spPr>
      </p:pic>
    </p:spTree>
    <p:extLst>
      <p:ext uri="{BB962C8B-B14F-4D97-AF65-F5344CB8AC3E}">
        <p14:creationId xmlns:p14="http://schemas.microsoft.com/office/powerpoint/2010/main" val="3380301819"/>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34589" y="249866"/>
            <a:ext cx="5055131" cy="679490"/>
            <a:chOff x="903371" y="249943"/>
            <a:chExt cx="5056691" cy="679699"/>
          </a:xfrm>
        </p:grpSpPr>
        <p:sp>
          <p:nvSpPr>
            <p:cNvPr id="3" name="任意多边形 2"/>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4" name="任意多边形 3"/>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5" name="组合 4"/>
          <p:cNvGrpSpPr/>
          <p:nvPr/>
        </p:nvGrpSpPr>
        <p:grpSpPr>
          <a:xfrm rot="16200000">
            <a:off x="574963" y="158113"/>
            <a:ext cx="764867" cy="862996"/>
            <a:chOff x="8439634" y="3544648"/>
            <a:chExt cx="1611146" cy="1817848"/>
          </a:xfrm>
        </p:grpSpPr>
        <p:sp>
          <p:nvSpPr>
            <p:cNvPr id="6"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8" name="Group 17"/>
          <p:cNvGrpSpPr>
            <a:grpSpLocks noChangeAspect="1"/>
          </p:cNvGrpSpPr>
          <p:nvPr/>
        </p:nvGrpSpPr>
        <p:grpSpPr bwMode="auto">
          <a:xfrm>
            <a:off x="827767" y="455515"/>
            <a:ext cx="259260" cy="278300"/>
            <a:chOff x="231" y="1205"/>
            <a:chExt cx="640" cy="687"/>
          </a:xfrm>
          <a:solidFill>
            <a:schemeClr val="bg1"/>
          </a:solidFill>
          <a:effectLst/>
        </p:grpSpPr>
        <p:sp>
          <p:nvSpPr>
            <p:cNvPr id="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1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11"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法宝服务</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微信公众号</a:t>
            </a:r>
          </a:p>
        </p:txBody>
      </p:sp>
      <p:grpSp>
        <p:nvGrpSpPr>
          <p:cNvPr id="12" name="组合 11"/>
          <p:cNvGrpSpPr/>
          <p:nvPr/>
        </p:nvGrpSpPr>
        <p:grpSpPr>
          <a:xfrm>
            <a:off x="1677293" y="1352927"/>
            <a:ext cx="2850341" cy="2850333"/>
            <a:chOff x="304800" y="673100"/>
            <a:chExt cx="4000500" cy="4000500"/>
          </a:xfrm>
          <a:effectLst>
            <a:outerShdw blurRad="444500" dist="254000" dir="8100000" algn="tr" rotWithShape="0">
              <a:prstClr val="black">
                <a:alpha val="50000"/>
              </a:prstClr>
            </a:outerShdw>
          </a:effectLst>
        </p:grpSpPr>
        <p:sp>
          <p:nvSpPr>
            <p:cNvPr id="13" name="同心圆 5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913924">
                <a:defRPr/>
              </a:pPr>
              <a:endParaRPr lang="zh-CN" altLang="en-US" kern="0">
                <a:solidFill>
                  <a:sysClr val="windowText" lastClr="000000"/>
                </a:solidFill>
                <a:cs typeface="+mn-ea"/>
                <a:sym typeface="+mn-lt"/>
              </a:endParaRPr>
            </a:p>
          </p:txBody>
        </p:sp>
        <p:sp>
          <p:nvSpPr>
            <p:cNvPr id="14" name="椭圆 5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913924">
                <a:defRPr/>
              </a:pPr>
              <a:endParaRPr lang="zh-CN" altLang="en-US" kern="0">
                <a:solidFill>
                  <a:sysClr val="window" lastClr="FFFFFF"/>
                </a:solidFill>
                <a:cs typeface="+mn-ea"/>
                <a:sym typeface="+mn-lt"/>
              </a:endParaRPr>
            </a:p>
          </p:txBody>
        </p:sp>
      </p:grpSp>
      <p:grpSp>
        <p:nvGrpSpPr>
          <p:cNvPr id="15" name="组合 14"/>
          <p:cNvGrpSpPr/>
          <p:nvPr/>
        </p:nvGrpSpPr>
        <p:grpSpPr>
          <a:xfrm>
            <a:off x="4187875" y="3593462"/>
            <a:ext cx="656110" cy="656108"/>
            <a:chOff x="304800" y="673100"/>
            <a:chExt cx="4000500" cy="4000500"/>
          </a:xfrm>
          <a:effectLst>
            <a:outerShdw blurRad="444500" dist="254000" dir="8100000" algn="tr" rotWithShape="0">
              <a:prstClr val="black">
                <a:alpha val="50000"/>
              </a:prstClr>
            </a:outerShdw>
          </a:effectLst>
        </p:grpSpPr>
        <p:sp>
          <p:nvSpPr>
            <p:cNvPr id="16" name="同心圆 7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913924">
                <a:defRPr/>
              </a:pPr>
              <a:endParaRPr lang="zh-CN" altLang="en-US" kern="0">
                <a:solidFill>
                  <a:sysClr val="windowText" lastClr="000000"/>
                </a:solidFill>
                <a:cs typeface="+mn-ea"/>
                <a:sym typeface="+mn-lt"/>
              </a:endParaRPr>
            </a:p>
          </p:txBody>
        </p:sp>
        <p:sp>
          <p:nvSpPr>
            <p:cNvPr id="17" name="椭圆 7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913924">
                <a:defRPr/>
              </a:pPr>
              <a:endParaRPr lang="zh-CN" altLang="en-US" kern="0">
                <a:solidFill>
                  <a:sysClr val="window" lastClr="FFFFFF"/>
                </a:solidFill>
                <a:cs typeface="+mn-ea"/>
                <a:sym typeface="+mn-lt"/>
              </a:endParaRPr>
            </a:p>
          </p:txBody>
        </p:sp>
      </p:grpSp>
      <p:grpSp>
        <p:nvGrpSpPr>
          <p:cNvPr id="18" name="组合 17"/>
          <p:cNvGrpSpPr/>
          <p:nvPr/>
        </p:nvGrpSpPr>
        <p:grpSpPr>
          <a:xfrm>
            <a:off x="2122164" y="1815644"/>
            <a:ext cx="282303" cy="282302"/>
            <a:chOff x="304800" y="673100"/>
            <a:chExt cx="4000500" cy="4000500"/>
          </a:xfrm>
          <a:effectLst>
            <a:outerShdw blurRad="444500" dist="254000" dir="8100000" algn="tr" rotWithShape="0">
              <a:prstClr val="black">
                <a:alpha val="50000"/>
              </a:prstClr>
            </a:outerShdw>
          </a:effectLst>
        </p:grpSpPr>
        <p:sp>
          <p:nvSpPr>
            <p:cNvPr id="19" name="同心圆 7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913924">
                <a:defRPr/>
              </a:pPr>
              <a:endParaRPr lang="zh-CN" altLang="en-US" kern="0">
                <a:solidFill>
                  <a:sysClr val="windowText" lastClr="000000"/>
                </a:solidFill>
                <a:cs typeface="+mn-ea"/>
                <a:sym typeface="+mn-lt"/>
              </a:endParaRPr>
            </a:p>
          </p:txBody>
        </p:sp>
        <p:sp>
          <p:nvSpPr>
            <p:cNvPr id="20" name="椭圆 7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913924">
                <a:defRPr/>
              </a:pPr>
              <a:endParaRPr lang="zh-CN" altLang="en-US" kern="0">
                <a:solidFill>
                  <a:sysClr val="window" lastClr="FFFFFF"/>
                </a:solidFill>
                <a:cs typeface="+mn-ea"/>
                <a:sym typeface="+mn-lt"/>
              </a:endParaRPr>
            </a:p>
          </p:txBody>
        </p:sp>
      </p:grpSp>
      <p:grpSp>
        <p:nvGrpSpPr>
          <p:cNvPr id="21" name="组合 20"/>
          <p:cNvGrpSpPr/>
          <p:nvPr/>
        </p:nvGrpSpPr>
        <p:grpSpPr>
          <a:xfrm>
            <a:off x="3608838" y="4186203"/>
            <a:ext cx="328547" cy="328547"/>
            <a:chOff x="304800" y="673100"/>
            <a:chExt cx="4000500" cy="4000500"/>
          </a:xfrm>
          <a:effectLst>
            <a:outerShdw blurRad="444500" dist="254000" dir="8100000" algn="tr" rotWithShape="0">
              <a:prstClr val="black">
                <a:alpha val="50000"/>
              </a:prstClr>
            </a:outerShdw>
          </a:effectLst>
        </p:grpSpPr>
        <p:sp>
          <p:nvSpPr>
            <p:cNvPr id="22" name="同心圆 7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913924">
                <a:defRPr/>
              </a:pPr>
              <a:endParaRPr lang="zh-CN" altLang="en-US" kern="0">
                <a:solidFill>
                  <a:sysClr val="windowText" lastClr="000000"/>
                </a:solidFill>
                <a:cs typeface="+mn-ea"/>
                <a:sym typeface="+mn-lt"/>
              </a:endParaRPr>
            </a:p>
          </p:txBody>
        </p:sp>
        <p:sp>
          <p:nvSpPr>
            <p:cNvPr id="23" name="椭圆 7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913924">
                <a:defRPr/>
              </a:pPr>
              <a:endParaRPr lang="zh-CN" altLang="en-US" kern="0">
                <a:solidFill>
                  <a:sysClr val="window" lastClr="FFFFFF"/>
                </a:solidFill>
                <a:cs typeface="+mn-ea"/>
                <a:sym typeface="+mn-lt"/>
              </a:endParaRPr>
            </a:p>
          </p:txBody>
        </p:sp>
      </p:grpSp>
      <p:grpSp>
        <p:nvGrpSpPr>
          <p:cNvPr id="24" name="组合 23"/>
          <p:cNvGrpSpPr/>
          <p:nvPr/>
        </p:nvGrpSpPr>
        <p:grpSpPr>
          <a:xfrm>
            <a:off x="3265217" y="1245600"/>
            <a:ext cx="343619" cy="343618"/>
            <a:chOff x="304800" y="673100"/>
            <a:chExt cx="4000500" cy="4000500"/>
          </a:xfrm>
          <a:effectLst>
            <a:outerShdw blurRad="444500" dist="254000" dir="8100000" algn="tr" rotWithShape="0">
              <a:prstClr val="black">
                <a:alpha val="50000"/>
              </a:prstClr>
            </a:outerShdw>
          </a:effectLst>
        </p:grpSpPr>
        <p:sp>
          <p:nvSpPr>
            <p:cNvPr id="25" name="同心圆 8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913924">
                <a:defRPr/>
              </a:pPr>
              <a:endParaRPr lang="zh-CN" altLang="en-US" kern="0">
                <a:solidFill>
                  <a:sysClr val="windowText" lastClr="000000"/>
                </a:solidFill>
                <a:cs typeface="+mn-ea"/>
                <a:sym typeface="+mn-lt"/>
              </a:endParaRPr>
            </a:p>
          </p:txBody>
        </p:sp>
        <p:sp>
          <p:nvSpPr>
            <p:cNvPr id="26" name="椭圆 8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913924">
                <a:defRPr/>
              </a:pPr>
              <a:endParaRPr lang="zh-CN" altLang="en-US" kern="0">
                <a:solidFill>
                  <a:sysClr val="window" lastClr="FFFFFF"/>
                </a:solidFill>
                <a:cs typeface="+mn-ea"/>
                <a:sym typeface="+mn-lt"/>
              </a:endParaRPr>
            </a:p>
          </p:txBody>
        </p:sp>
      </p:grpSp>
      <p:grpSp>
        <p:nvGrpSpPr>
          <p:cNvPr id="27" name="组合 26"/>
          <p:cNvGrpSpPr/>
          <p:nvPr/>
        </p:nvGrpSpPr>
        <p:grpSpPr>
          <a:xfrm>
            <a:off x="1574398" y="3963181"/>
            <a:ext cx="218348" cy="218347"/>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913924">
                <a:defRPr/>
              </a:pPr>
              <a:endParaRPr lang="zh-CN" altLang="en-US" kern="0">
                <a:solidFill>
                  <a:sysClr val="windowText" lastClr="000000"/>
                </a:solidFill>
                <a:cs typeface="+mn-ea"/>
                <a:sym typeface="+mn-lt"/>
              </a:endParaRPr>
            </a:p>
          </p:txBody>
        </p:sp>
        <p:sp>
          <p:nvSpPr>
            <p:cNvPr id="29" name="椭圆 2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913924">
                <a:defRPr/>
              </a:pPr>
              <a:endParaRPr lang="zh-CN" altLang="en-US" kern="0">
                <a:solidFill>
                  <a:sysClr val="window" lastClr="FFFFFF"/>
                </a:solidFill>
                <a:cs typeface="+mn-ea"/>
                <a:sym typeface="+mn-lt"/>
              </a:endParaRPr>
            </a:p>
          </p:txBody>
        </p:sp>
      </p:grpSp>
      <p:sp>
        <p:nvSpPr>
          <p:cNvPr id="30" name="矩形 1"/>
          <p:cNvSpPr>
            <a:spLocks noChangeArrowheads="1"/>
          </p:cNvSpPr>
          <p:nvPr/>
        </p:nvSpPr>
        <p:spPr bwMode="auto">
          <a:xfrm>
            <a:off x="2307025" y="3161114"/>
            <a:ext cx="15684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200" dirty="0">
                <a:latin typeface="+mn-lt"/>
                <a:ea typeface="+mn-ea"/>
                <a:cs typeface="+mn-ea"/>
                <a:sym typeface="+mn-lt"/>
              </a:rPr>
              <a:t>北大法宝微信公众号</a:t>
            </a:r>
            <a:endParaRPr lang="en-US" altLang="zh-CN" sz="1200" dirty="0">
              <a:latin typeface="+mn-lt"/>
              <a:ea typeface="+mn-ea"/>
              <a:cs typeface="+mn-ea"/>
              <a:sym typeface="+mn-lt"/>
            </a:endParaRPr>
          </a:p>
          <a:p>
            <a:pPr eaLnBrk="1" hangingPunct="1">
              <a:lnSpc>
                <a:spcPct val="150000"/>
              </a:lnSpc>
            </a:pPr>
            <a:r>
              <a:rPr lang="en-US" altLang="zh-CN" sz="1200" dirty="0" err="1">
                <a:latin typeface="+mn-lt"/>
                <a:ea typeface="+mn-ea"/>
                <a:cs typeface="+mn-ea"/>
                <a:sym typeface="+mn-lt"/>
              </a:rPr>
              <a:t>chinalawinfo</a:t>
            </a:r>
            <a:endParaRPr lang="zh-CN" altLang="zh-CN" sz="1200" dirty="0">
              <a:latin typeface="+mn-lt"/>
              <a:ea typeface="+mn-ea"/>
              <a:cs typeface="+mn-ea"/>
              <a:sym typeface="+mn-lt"/>
            </a:endParaRPr>
          </a:p>
        </p:txBody>
      </p:sp>
      <p:sp>
        <p:nvSpPr>
          <p:cNvPr id="31" name="TextBox 22"/>
          <p:cNvSpPr txBox="1"/>
          <p:nvPr/>
        </p:nvSpPr>
        <p:spPr>
          <a:xfrm>
            <a:off x="5322099" y="4103803"/>
            <a:ext cx="3482603" cy="878981"/>
          </a:xfrm>
          <a:prstGeom prst="rect">
            <a:avLst/>
          </a:prstGeom>
          <a:noFill/>
        </p:spPr>
        <p:txBody>
          <a:bodyPr wrap="square" lIns="65808" tIns="32904" rIns="65808" bIns="3290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a:buFont typeface="Wingdings" panose="05000000000000000000" pitchFamily="2" charset="2"/>
              <a:buChar char="p"/>
              <a:defRPr/>
            </a:pPr>
            <a:r>
              <a:rPr lang="zh-CN" altLang="en-US" sz="1200" kern="0" noProof="1">
                <a:solidFill>
                  <a:srgbClr val="FFC000"/>
                </a:solidFill>
                <a:latin typeface="+mn-lt"/>
                <a:ea typeface="+mn-ea"/>
                <a:cs typeface="+mn-ea"/>
                <a:sym typeface="+mn-lt"/>
              </a:rPr>
              <a:t> 新法速递、热案聚焦、法学在线、律师实务；</a:t>
            </a:r>
            <a:endParaRPr lang="en-US" altLang="zh-CN" sz="1200" kern="0" noProof="1">
              <a:solidFill>
                <a:srgbClr val="FFC000"/>
              </a:solidFill>
              <a:latin typeface="+mn-lt"/>
              <a:ea typeface="+mn-ea"/>
              <a:cs typeface="+mn-ea"/>
              <a:sym typeface="+mn-lt"/>
            </a:endParaRPr>
          </a:p>
          <a:p>
            <a:pPr>
              <a:buFont typeface="Wingdings" panose="05000000000000000000" pitchFamily="2" charset="2"/>
              <a:buChar char="p"/>
              <a:defRPr/>
            </a:pPr>
            <a:r>
              <a:rPr lang="en-US" altLang="zh-CN" sz="1200" kern="0" noProof="1">
                <a:solidFill>
                  <a:srgbClr val="FFC000"/>
                </a:solidFill>
                <a:latin typeface="+mn-lt"/>
                <a:ea typeface="+mn-ea"/>
                <a:cs typeface="+mn-ea"/>
                <a:sym typeface="+mn-lt"/>
              </a:rPr>
              <a:t> </a:t>
            </a:r>
            <a:r>
              <a:rPr lang="zh-CN" altLang="en-US" sz="1200" kern="0" noProof="1">
                <a:solidFill>
                  <a:srgbClr val="FFC000"/>
                </a:solidFill>
                <a:latin typeface="+mn-lt"/>
                <a:ea typeface="+mn-ea"/>
                <a:cs typeface="+mn-ea"/>
                <a:sym typeface="+mn-lt"/>
              </a:rPr>
              <a:t>每月最新发布法规、最新实施法规汇总；</a:t>
            </a:r>
            <a:endParaRPr lang="en-US" altLang="zh-CN" sz="1200" kern="0" noProof="1">
              <a:solidFill>
                <a:srgbClr val="FFC000"/>
              </a:solidFill>
              <a:latin typeface="+mn-lt"/>
              <a:ea typeface="+mn-ea"/>
              <a:cs typeface="+mn-ea"/>
              <a:sym typeface="+mn-lt"/>
            </a:endParaRPr>
          </a:p>
          <a:p>
            <a:pPr>
              <a:buFont typeface="Wingdings" panose="05000000000000000000" pitchFamily="2" charset="2"/>
              <a:buChar char="p"/>
              <a:defRPr/>
            </a:pPr>
            <a:r>
              <a:rPr lang="zh-CN" altLang="en-US" sz="1200" kern="0" noProof="1" smtClean="0">
                <a:solidFill>
                  <a:srgbClr val="FFC000"/>
                </a:solidFill>
                <a:latin typeface="+mn-lt"/>
                <a:ea typeface="+mn-ea"/>
                <a:cs typeface="+mn-ea"/>
                <a:sym typeface="+mn-lt"/>
              </a:rPr>
              <a:t> 无需</a:t>
            </a:r>
            <a:r>
              <a:rPr lang="zh-CN" altLang="en-US" sz="1200" kern="0" noProof="1">
                <a:solidFill>
                  <a:srgbClr val="FFC000"/>
                </a:solidFill>
                <a:latin typeface="+mn-lt"/>
                <a:ea typeface="+mn-ea"/>
                <a:cs typeface="+mn-ea"/>
                <a:sym typeface="+mn-lt"/>
              </a:rPr>
              <a:t>账号密码，免费享受移动微检索。</a:t>
            </a:r>
            <a:endParaRPr lang="en-US" altLang="zh-CN" sz="1200" kern="0" noProof="1">
              <a:solidFill>
                <a:srgbClr val="FFC000"/>
              </a:solidFill>
              <a:latin typeface="+mn-lt"/>
              <a:ea typeface="+mn-ea"/>
              <a:cs typeface="+mn-ea"/>
              <a:sym typeface="+mn-lt"/>
            </a:endParaRPr>
          </a:p>
        </p:txBody>
      </p:sp>
      <p:grpSp>
        <p:nvGrpSpPr>
          <p:cNvPr id="32" name="组合 31"/>
          <p:cNvGrpSpPr/>
          <p:nvPr/>
        </p:nvGrpSpPr>
        <p:grpSpPr>
          <a:xfrm>
            <a:off x="899219" y="2543956"/>
            <a:ext cx="444342" cy="444342"/>
            <a:chOff x="5252030" y="2008764"/>
            <a:chExt cx="809336" cy="809336"/>
          </a:xfrm>
        </p:grpSpPr>
        <p:sp>
          <p:nvSpPr>
            <p:cNvPr id="33" name="椭圆 110"/>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defTabSz="913924">
                <a:defRPr/>
              </a:pPr>
              <a:endParaRPr lang="zh-CN" altLang="en-US" kern="0">
                <a:solidFill>
                  <a:sysClr val="window" lastClr="FFFFFF"/>
                </a:solidFill>
                <a:cs typeface="+mn-ea"/>
                <a:sym typeface="+mn-lt"/>
              </a:endParaRPr>
            </a:p>
          </p:txBody>
        </p:sp>
        <p:sp>
          <p:nvSpPr>
            <p:cNvPr id="34" name="椭圆 111"/>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grpSp>
        <p:nvGrpSpPr>
          <p:cNvPr id="35" name="组合 34"/>
          <p:cNvGrpSpPr/>
          <p:nvPr/>
        </p:nvGrpSpPr>
        <p:grpSpPr>
          <a:xfrm>
            <a:off x="1878841" y="3064463"/>
            <a:ext cx="221762" cy="221762"/>
            <a:chOff x="5252030" y="2008764"/>
            <a:chExt cx="809336" cy="809336"/>
          </a:xfrm>
        </p:grpSpPr>
        <p:sp>
          <p:nvSpPr>
            <p:cNvPr id="36" name="椭圆 113"/>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defTabSz="913924">
                <a:defRPr/>
              </a:pPr>
              <a:endParaRPr lang="zh-CN" altLang="en-US" kern="0">
                <a:solidFill>
                  <a:sysClr val="window" lastClr="FFFFFF"/>
                </a:solidFill>
                <a:cs typeface="+mn-ea"/>
                <a:sym typeface="+mn-lt"/>
              </a:endParaRPr>
            </a:p>
          </p:txBody>
        </p:sp>
        <p:sp>
          <p:nvSpPr>
            <p:cNvPr id="37" name="椭圆 114"/>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grpSp>
        <p:nvGrpSpPr>
          <p:cNvPr id="38" name="组合 37"/>
          <p:cNvGrpSpPr/>
          <p:nvPr/>
        </p:nvGrpSpPr>
        <p:grpSpPr>
          <a:xfrm>
            <a:off x="1698140" y="1478337"/>
            <a:ext cx="221762" cy="221762"/>
            <a:chOff x="5252030" y="2008764"/>
            <a:chExt cx="809336" cy="809336"/>
          </a:xfrm>
        </p:grpSpPr>
        <p:sp>
          <p:nvSpPr>
            <p:cNvPr id="39" name="椭圆 116"/>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defTabSz="913924">
                <a:defRPr/>
              </a:pPr>
              <a:endParaRPr lang="zh-CN" altLang="en-US" kern="0">
                <a:solidFill>
                  <a:sysClr val="window" lastClr="FFFFFF"/>
                </a:solidFill>
                <a:cs typeface="+mn-ea"/>
                <a:sym typeface="+mn-lt"/>
              </a:endParaRPr>
            </a:p>
          </p:txBody>
        </p:sp>
        <p:sp>
          <p:nvSpPr>
            <p:cNvPr id="40" name="椭圆 117"/>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grpSp>
        <p:nvGrpSpPr>
          <p:cNvPr id="41" name="组合 40"/>
          <p:cNvGrpSpPr/>
          <p:nvPr/>
        </p:nvGrpSpPr>
        <p:grpSpPr>
          <a:xfrm>
            <a:off x="2509636" y="3931455"/>
            <a:ext cx="221762" cy="221762"/>
            <a:chOff x="5252030" y="2008764"/>
            <a:chExt cx="809336" cy="809336"/>
          </a:xfrm>
        </p:grpSpPr>
        <p:sp>
          <p:nvSpPr>
            <p:cNvPr id="42" name="椭圆 119"/>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defTabSz="913924">
                <a:defRPr/>
              </a:pPr>
              <a:endParaRPr lang="zh-CN" altLang="en-US" kern="0">
                <a:solidFill>
                  <a:sysClr val="window" lastClr="FFFFFF"/>
                </a:solidFill>
                <a:cs typeface="+mn-ea"/>
                <a:sym typeface="+mn-lt"/>
              </a:endParaRPr>
            </a:p>
          </p:txBody>
        </p:sp>
        <p:sp>
          <p:nvSpPr>
            <p:cNvPr id="43" name="椭圆 120"/>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grpSp>
        <p:nvGrpSpPr>
          <p:cNvPr id="44" name="组合 43"/>
          <p:cNvGrpSpPr/>
          <p:nvPr/>
        </p:nvGrpSpPr>
        <p:grpSpPr>
          <a:xfrm>
            <a:off x="2937589" y="3656837"/>
            <a:ext cx="164874" cy="164874"/>
            <a:chOff x="5252030" y="2008764"/>
            <a:chExt cx="809336" cy="809336"/>
          </a:xfrm>
        </p:grpSpPr>
        <p:sp>
          <p:nvSpPr>
            <p:cNvPr id="45" name="椭圆 122"/>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defTabSz="913924">
                <a:defRPr/>
              </a:pPr>
              <a:endParaRPr lang="zh-CN" altLang="en-US" kern="0">
                <a:solidFill>
                  <a:sysClr val="window" lastClr="FFFFFF"/>
                </a:solidFill>
                <a:cs typeface="+mn-ea"/>
                <a:sym typeface="+mn-lt"/>
              </a:endParaRPr>
            </a:p>
          </p:txBody>
        </p:sp>
        <p:sp>
          <p:nvSpPr>
            <p:cNvPr id="46" name="椭圆 123"/>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grpSp>
        <p:nvGrpSpPr>
          <p:cNvPr id="47" name="组合 46"/>
          <p:cNvGrpSpPr/>
          <p:nvPr/>
        </p:nvGrpSpPr>
        <p:grpSpPr>
          <a:xfrm>
            <a:off x="4403743" y="1581719"/>
            <a:ext cx="444342" cy="444342"/>
            <a:chOff x="5252030" y="2008764"/>
            <a:chExt cx="809336" cy="809336"/>
          </a:xfrm>
        </p:grpSpPr>
        <p:sp>
          <p:nvSpPr>
            <p:cNvPr id="48" name="椭圆 125"/>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defTabSz="913924">
                <a:defRPr/>
              </a:pPr>
              <a:endParaRPr lang="zh-CN" altLang="en-US" kern="0">
                <a:solidFill>
                  <a:sysClr val="window" lastClr="FFFFFF"/>
                </a:solidFill>
                <a:cs typeface="+mn-ea"/>
                <a:sym typeface="+mn-lt"/>
              </a:endParaRPr>
            </a:p>
          </p:txBody>
        </p:sp>
        <p:sp>
          <p:nvSpPr>
            <p:cNvPr id="49" name="椭圆 126"/>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grpSp>
        <p:nvGrpSpPr>
          <p:cNvPr id="50" name="组合 49"/>
          <p:cNvGrpSpPr/>
          <p:nvPr/>
        </p:nvGrpSpPr>
        <p:grpSpPr>
          <a:xfrm>
            <a:off x="4664580" y="2899212"/>
            <a:ext cx="321622" cy="321622"/>
            <a:chOff x="5252030" y="2008764"/>
            <a:chExt cx="809336" cy="809336"/>
          </a:xfrm>
        </p:grpSpPr>
        <p:sp>
          <p:nvSpPr>
            <p:cNvPr id="51" name="椭圆 128"/>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defTabSz="913924">
                <a:defRPr/>
              </a:pPr>
              <a:endParaRPr lang="zh-CN" altLang="en-US" kern="0">
                <a:solidFill>
                  <a:sysClr val="window" lastClr="FFFFFF"/>
                </a:solidFill>
                <a:cs typeface="+mn-ea"/>
                <a:sym typeface="+mn-lt"/>
              </a:endParaRPr>
            </a:p>
          </p:txBody>
        </p:sp>
        <p:sp>
          <p:nvSpPr>
            <p:cNvPr id="52" name="椭圆 129"/>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grpSp>
        <p:nvGrpSpPr>
          <p:cNvPr id="53" name="组合 52"/>
          <p:cNvGrpSpPr/>
          <p:nvPr/>
        </p:nvGrpSpPr>
        <p:grpSpPr>
          <a:xfrm>
            <a:off x="4824341" y="2566191"/>
            <a:ext cx="160811" cy="160811"/>
            <a:chOff x="5252030" y="2008764"/>
            <a:chExt cx="809336" cy="809336"/>
          </a:xfrm>
        </p:grpSpPr>
        <p:sp>
          <p:nvSpPr>
            <p:cNvPr id="54" name="椭圆 131"/>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defTabSz="913924">
                <a:defRPr/>
              </a:pPr>
              <a:endParaRPr lang="zh-CN" altLang="en-US" kern="0">
                <a:solidFill>
                  <a:sysClr val="window" lastClr="FFFFFF"/>
                </a:solidFill>
                <a:cs typeface="+mn-ea"/>
                <a:sym typeface="+mn-lt"/>
              </a:endParaRPr>
            </a:p>
          </p:txBody>
        </p:sp>
        <p:sp>
          <p:nvSpPr>
            <p:cNvPr id="55" name="椭圆 132"/>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pic>
        <p:nvPicPr>
          <p:cNvPr id="56" name="Picture 2" descr="C:\Users\Jay-Z\Desktop\谢艳伟\推广\各种图片\各种二维码\微信-二维码小.png"/>
          <p:cNvPicPr>
            <a:picLocks noChangeAspect="1" noChangeArrowheads="1"/>
          </p:cNvPicPr>
          <p:nvPr/>
        </p:nvPicPr>
        <p:blipFill>
          <a:blip r:embed="rId2" cstate="print"/>
          <a:srcRect/>
          <a:stretch>
            <a:fillRect/>
          </a:stretch>
        </p:blipFill>
        <p:spPr bwMode="auto">
          <a:xfrm>
            <a:off x="2536017" y="1928808"/>
            <a:ext cx="1157288" cy="1150144"/>
          </a:xfrm>
          <a:prstGeom prst="rect">
            <a:avLst/>
          </a:prstGeom>
          <a:noFill/>
        </p:spPr>
      </p:pic>
      <p:pic>
        <p:nvPicPr>
          <p:cNvPr id="57" name="图片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825" y="294049"/>
            <a:ext cx="2058476" cy="3659511"/>
          </a:xfrm>
          <a:prstGeom prst="rect">
            <a:avLst/>
          </a:prstGeom>
        </p:spPr>
      </p:pic>
    </p:spTree>
    <p:extLst>
      <p:ext uri="{BB962C8B-B14F-4D97-AF65-F5344CB8AC3E}">
        <p14:creationId xmlns:p14="http://schemas.microsoft.com/office/powerpoint/2010/main" val="936428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法宝服务</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邮件订阅</a:t>
            </a:r>
          </a:p>
        </p:txBody>
      </p:sp>
      <p:sp>
        <p:nvSpPr>
          <p:cNvPr id="12" name="Freeform 12"/>
          <p:cNvSpPr/>
          <p:nvPr/>
        </p:nvSpPr>
        <p:spPr bwMode="auto">
          <a:xfrm>
            <a:off x="2976351" y="2224855"/>
            <a:ext cx="312818" cy="312983"/>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chemeClr val="accent3">
              <a:lumMod val="75000"/>
            </a:schemeClr>
          </a:solidFill>
          <a:ln>
            <a:noFill/>
          </a:ln>
        </p:spPr>
        <p:txBody>
          <a:bodyPr vert="horz" wrap="square" lIns="68550" tIns="34274" rIns="68550" bIns="34274" numCol="1" anchor="t" anchorCtr="0" compatLnSpc="1"/>
          <a:lstStyle/>
          <a:p>
            <a:endParaRPr lang="zh-CN" altLang="en-US" sz="1350">
              <a:solidFill>
                <a:schemeClr val="accent3">
                  <a:lumMod val="50000"/>
                </a:schemeClr>
              </a:solidFill>
              <a:cs typeface="+mn-ea"/>
              <a:sym typeface="+mn-lt"/>
            </a:endParaRPr>
          </a:p>
        </p:txBody>
      </p:sp>
      <p:sp>
        <p:nvSpPr>
          <p:cNvPr id="13" name="Freeform 13"/>
          <p:cNvSpPr/>
          <p:nvPr/>
        </p:nvSpPr>
        <p:spPr bwMode="auto">
          <a:xfrm>
            <a:off x="5718704" y="2224855"/>
            <a:ext cx="312818" cy="312983"/>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chemeClr val="accent3">
              <a:lumMod val="75000"/>
            </a:schemeClr>
          </a:solidFill>
          <a:ln>
            <a:noFill/>
          </a:ln>
        </p:spPr>
        <p:txBody>
          <a:bodyPr vert="horz" wrap="square" lIns="68550" tIns="34274" rIns="68550" bIns="34274" numCol="1" anchor="t" anchorCtr="0" compatLnSpc="1"/>
          <a:lstStyle/>
          <a:p>
            <a:endParaRPr lang="zh-CN" altLang="en-US" sz="1350">
              <a:solidFill>
                <a:schemeClr val="accent3">
                  <a:lumMod val="50000"/>
                </a:schemeClr>
              </a:solidFill>
              <a:cs typeface="+mn-ea"/>
              <a:sym typeface="+mn-lt"/>
            </a:endParaRPr>
          </a:p>
        </p:txBody>
      </p:sp>
      <p:sp>
        <p:nvSpPr>
          <p:cNvPr id="14" name="TextBox 84"/>
          <p:cNvSpPr txBox="1">
            <a:spLocks noChangeArrowheads="1"/>
          </p:cNvSpPr>
          <p:nvPr/>
        </p:nvSpPr>
        <p:spPr bwMode="auto">
          <a:xfrm>
            <a:off x="763176" y="3569255"/>
            <a:ext cx="2060821" cy="159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0" tIns="34274" rIns="68550" bIns="3427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lnSpc>
                <a:spcPct val="150000"/>
              </a:lnSpc>
            </a:pPr>
            <a:r>
              <a:rPr lang="zh-CN" altLang="en-US" sz="1099" dirty="0">
                <a:solidFill>
                  <a:srgbClr val="FFC000"/>
                </a:solidFill>
                <a:latin typeface="+mn-lt"/>
                <a:ea typeface="+mn-ea"/>
                <a:cs typeface="+mn-ea"/>
                <a:sym typeface="+mn-lt"/>
              </a:rPr>
              <a:t>在中央新法规颁布后，我们将在第一时间把整理过的全文以</a:t>
            </a:r>
            <a:r>
              <a:rPr lang="en-US" altLang="zh-CN" sz="1099" dirty="0">
                <a:solidFill>
                  <a:srgbClr val="FFC000"/>
                </a:solidFill>
                <a:latin typeface="+mn-lt"/>
                <a:ea typeface="+mn-ea"/>
                <a:cs typeface="+mn-ea"/>
                <a:sym typeface="+mn-lt"/>
              </a:rPr>
              <a:t>《</a:t>
            </a:r>
            <a:r>
              <a:rPr lang="zh-CN" altLang="en-US" sz="1099" dirty="0">
                <a:solidFill>
                  <a:srgbClr val="FFC000"/>
                </a:solidFill>
                <a:latin typeface="+mn-lt"/>
                <a:ea typeface="+mn-ea"/>
                <a:cs typeface="+mn-ea"/>
                <a:sym typeface="+mn-lt"/>
              </a:rPr>
              <a:t>最新立法</a:t>
            </a:r>
            <a:r>
              <a:rPr lang="en-US" altLang="zh-CN" sz="1099" dirty="0">
                <a:solidFill>
                  <a:srgbClr val="FFC000"/>
                </a:solidFill>
                <a:latin typeface="+mn-lt"/>
                <a:ea typeface="+mn-ea"/>
                <a:cs typeface="+mn-ea"/>
                <a:sym typeface="+mn-lt"/>
              </a:rPr>
              <a:t>》 </a:t>
            </a:r>
            <a:r>
              <a:rPr lang="zh-CN" altLang="en-US" sz="1099" dirty="0">
                <a:solidFill>
                  <a:srgbClr val="FFC000"/>
                </a:solidFill>
                <a:latin typeface="+mn-lt"/>
                <a:ea typeface="+mn-ea"/>
                <a:cs typeface="+mn-ea"/>
                <a:sym typeface="+mn-lt"/>
              </a:rPr>
              <a:t>邮件形式发送到您指定的邮箱中，以便您“有效关注，及时分享，无形积累”！</a:t>
            </a:r>
          </a:p>
        </p:txBody>
      </p:sp>
      <p:sp>
        <p:nvSpPr>
          <p:cNvPr id="15" name="TextBox 84"/>
          <p:cNvSpPr txBox="1">
            <a:spLocks noChangeArrowheads="1"/>
          </p:cNvSpPr>
          <p:nvPr/>
        </p:nvSpPr>
        <p:spPr bwMode="auto">
          <a:xfrm>
            <a:off x="3391266" y="3569255"/>
            <a:ext cx="2060821" cy="14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0" tIns="34274" rIns="68550" bIns="3427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lnSpc>
                <a:spcPct val="150000"/>
              </a:lnSpc>
            </a:pPr>
            <a:r>
              <a:rPr lang="en-US" sz="1200" dirty="0">
                <a:solidFill>
                  <a:srgbClr val="FFC000"/>
                </a:solidFill>
              </a:rPr>
              <a:t>Free weekly newsletter with legal news updates and links to the recently translated laws and regulations.</a:t>
            </a:r>
            <a:endParaRPr lang="zh-CN" altLang="en-US" sz="1099" dirty="0">
              <a:solidFill>
                <a:srgbClr val="FFC000"/>
              </a:solidFill>
              <a:latin typeface="+mn-lt"/>
              <a:ea typeface="+mn-ea"/>
              <a:cs typeface="+mn-ea"/>
              <a:sym typeface="+mn-lt"/>
            </a:endParaRPr>
          </a:p>
        </p:txBody>
      </p:sp>
      <p:sp>
        <p:nvSpPr>
          <p:cNvPr id="16" name="TextBox 84"/>
          <p:cNvSpPr txBox="1">
            <a:spLocks noChangeArrowheads="1"/>
          </p:cNvSpPr>
          <p:nvPr/>
        </p:nvSpPr>
        <p:spPr bwMode="auto">
          <a:xfrm>
            <a:off x="6232934" y="3482585"/>
            <a:ext cx="2035983" cy="133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0" tIns="34274" rIns="68550" bIns="3427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lnSpc>
                <a:spcPct val="150000"/>
              </a:lnSpc>
            </a:pPr>
            <a:r>
              <a:rPr lang="zh-CN" altLang="en-US" sz="1099" dirty="0">
                <a:solidFill>
                  <a:srgbClr val="FFC000"/>
                </a:solidFill>
                <a:latin typeface="+mn-lt"/>
                <a:ea typeface="+mn-ea"/>
                <a:cs typeface="+mn-ea"/>
                <a:sym typeface="+mn-lt"/>
              </a:rPr>
              <a:t>其内容主要是新出版的法学期刊目录，及时而全面的提供法学期刊更新目录。</a:t>
            </a:r>
            <a:br>
              <a:rPr lang="zh-CN" altLang="en-US" sz="1099" dirty="0">
                <a:solidFill>
                  <a:srgbClr val="FFC000"/>
                </a:solidFill>
                <a:latin typeface="+mn-lt"/>
                <a:ea typeface="+mn-ea"/>
                <a:cs typeface="+mn-ea"/>
                <a:sym typeface="+mn-lt"/>
              </a:rPr>
            </a:br>
            <a:r>
              <a:rPr lang="zh-CN" altLang="en-US" sz="1099" dirty="0">
                <a:solidFill>
                  <a:srgbClr val="FFC000"/>
                </a:solidFill>
                <a:latin typeface="+mn-lt"/>
                <a:ea typeface="+mn-ea"/>
                <a:cs typeface="+mn-ea"/>
                <a:sym typeface="+mn-lt"/>
              </a:rPr>
              <a:t>发送频率为不定期，即时更新即时发送。</a:t>
            </a:r>
          </a:p>
        </p:txBody>
      </p:sp>
      <p:grpSp>
        <p:nvGrpSpPr>
          <p:cNvPr id="5" name="组合 16"/>
          <p:cNvGrpSpPr/>
          <p:nvPr/>
        </p:nvGrpSpPr>
        <p:grpSpPr>
          <a:xfrm>
            <a:off x="979375" y="1581455"/>
            <a:ext cx="1535861" cy="1738766"/>
            <a:chOff x="979059" y="1658144"/>
            <a:chExt cx="1536335" cy="1739302"/>
          </a:xfrm>
        </p:grpSpPr>
        <p:grpSp>
          <p:nvGrpSpPr>
            <p:cNvPr id="6" name="组合 17"/>
            <p:cNvGrpSpPr/>
            <p:nvPr/>
          </p:nvGrpSpPr>
          <p:grpSpPr>
            <a:xfrm>
              <a:off x="979059" y="1658144"/>
              <a:ext cx="1506022" cy="1739302"/>
              <a:chOff x="4966840" y="32547"/>
              <a:chExt cx="1506022" cy="1739302"/>
            </a:xfrm>
          </p:grpSpPr>
          <p:sp>
            <p:nvSpPr>
              <p:cNvPr id="21" name="Freeform 27"/>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ln>
              <a:effectLst>
                <a:outerShdw blurRad="152400" dist="76200" dir="2700000" sx="102000" sy="102000" algn="tl" rotWithShape="0">
                  <a:prstClr val="black">
                    <a:alpha val="28000"/>
                  </a:prstClr>
                </a:outerShdw>
              </a:effectLst>
            </p:spPr>
            <p:txBody>
              <a:bodyPr vert="horz" wrap="square" lIns="91412" tIns="45706" rIns="91412" bIns="45706" numCol="1" anchor="t" anchorCtr="0" compatLnSpc="1"/>
              <a:lstStyle/>
              <a:p>
                <a:endParaRPr lang="zh-CN" altLang="en-US" sz="1350">
                  <a:cs typeface="+mn-ea"/>
                  <a:sym typeface="+mn-lt"/>
                </a:endParaRPr>
              </a:p>
            </p:txBody>
          </p:sp>
          <p:sp>
            <p:nvSpPr>
              <p:cNvPr id="22" name="Freeform 27"/>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cs typeface="+mn-ea"/>
                  <a:sym typeface="+mn-lt"/>
                </a:endParaRPr>
              </a:p>
            </p:txBody>
          </p:sp>
        </p:grpSp>
        <p:sp>
          <p:nvSpPr>
            <p:cNvPr id="19" name="Freeform 5"/>
            <p:cNvSpPr>
              <a:spLocks noEditPoints="1"/>
            </p:cNvSpPr>
            <p:nvPr/>
          </p:nvSpPr>
          <p:spPr bwMode="auto">
            <a:xfrm>
              <a:off x="1452651" y="2036040"/>
              <a:ext cx="558838" cy="467517"/>
            </a:xfrm>
            <a:custGeom>
              <a:avLst/>
              <a:gdLst>
                <a:gd name="T0" fmla="*/ 7 w 262"/>
                <a:gd name="T1" fmla="*/ 219 h 219"/>
                <a:gd name="T2" fmla="*/ 45 w 262"/>
                <a:gd name="T3" fmla="*/ 219 h 219"/>
                <a:gd name="T4" fmla="*/ 46 w 262"/>
                <a:gd name="T5" fmla="*/ 219 h 219"/>
                <a:gd name="T6" fmla="*/ 47 w 262"/>
                <a:gd name="T7" fmla="*/ 219 h 219"/>
                <a:gd name="T8" fmla="*/ 101 w 262"/>
                <a:gd name="T9" fmla="*/ 219 h 219"/>
                <a:gd name="T10" fmla="*/ 102 w 262"/>
                <a:gd name="T11" fmla="*/ 219 h 219"/>
                <a:gd name="T12" fmla="*/ 103 w 262"/>
                <a:gd name="T13" fmla="*/ 219 h 219"/>
                <a:gd name="T14" fmla="*/ 158 w 262"/>
                <a:gd name="T15" fmla="*/ 219 h 219"/>
                <a:gd name="T16" fmla="*/ 159 w 262"/>
                <a:gd name="T17" fmla="*/ 219 h 219"/>
                <a:gd name="T18" fmla="*/ 160 w 262"/>
                <a:gd name="T19" fmla="*/ 219 h 219"/>
                <a:gd name="T20" fmla="*/ 215 w 262"/>
                <a:gd name="T21" fmla="*/ 219 h 219"/>
                <a:gd name="T22" fmla="*/ 216 w 262"/>
                <a:gd name="T23" fmla="*/ 219 h 219"/>
                <a:gd name="T24" fmla="*/ 217 w 262"/>
                <a:gd name="T25" fmla="*/ 219 h 219"/>
                <a:gd name="T26" fmla="*/ 254 w 262"/>
                <a:gd name="T27" fmla="*/ 219 h 219"/>
                <a:gd name="T28" fmla="*/ 262 w 262"/>
                <a:gd name="T29" fmla="*/ 211 h 219"/>
                <a:gd name="T30" fmla="*/ 262 w 262"/>
                <a:gd name="T31" fmla="*/ 202 h 219"/>
                <a:gd name="T32" fmla="*/ 254 w 262"/>
                <a:gd name="T33" fmla="*/ 195 h 219"/>
                <a:gd name="T34" fmla="*/ 238 w 262"/>
                <a:gd name="T35" fmla="*/ 195 h 219"/>
                <a:gd name="T36" fmla="*/ 231 w 262"/>
                <a:gd name="T37" fmla="*/ 179 h 219"/>
                <a:gd name="T38" fmla="*/ 231 w 262"/>
                <a:gd name="T39" fmla="*/ 104 h 219"/>
                <a:gd name="T40" fmla="*/ 255 w 262"/>
                <a:gd name="T41" fmla="*/ 104 h 219"/>
                <a:gd name="T42" fmla="*/ 262 w 262"/>
                <a:gd name="T43" fmla="*/ 96 h 219"/>
                <a:gd name="T44" fmla="*/ 262 w 262"/>
                <a:gd name="T45" fmla="*/ 85 h 219"/>
                <a:gd name="T46" fmla="*/ 256 w 262"/>
                <a:gd name="T47" fmla="*/ 74 h 219"/>
                <a:gd name="T48" fmla="*/ 137 w 262"/>
                <a:gd name="T49" fmla="*/ 2 h 219"/>
                <a:gd name="T50" fmla="*/ 125 w 262"/>
                <a:gd name="T51" fmla="*/ 2 h 219"/>
                <a:gd name="T52" fmla="*/ 6 w 262"/>
                <a:gd name="T53" fmla="*/ 74 h 219"/>
                <a:gd name="T54" fmla="*/ 0 w 262"/>
                <a:gd name="T55" fmla="*/ 85 h 219"/>
                <a:gd name="T56" fmla="*/ 0 w 262"/>
                <a:gd name="T57" fmla="*/ 97 h 219"/>
                <a:gd name="T58" fmla="*/ 7 w 262"/>
                <a:gd name="T59" fmla="*/ 104 h 219"/>
                <a:gd name="T60" fmla="*/ 31 w 262"/>
                <a:gd name="T61" fmla="*/ 104 h 219"/>
                <a:gd name="T62" fmla="*/ 31 w 262"/>
                <a:gd name="T63" fmla="*/ 179 h 219"/>
                <a:gd name="T64" fmla="*/ 24 w 262"/>
                <a:gd name="T65" fmla="*/ 195 h 219"/>
                <a:gd name="T66" fmla="*/ 7 w 262"/>
                <a:gd name="T67" fmla="*/ 195 h 219"/>
                <a:gd name="T68" fmla="*/ 0 w 262"/>
                <a:gd name="T69" fmla="*/ 202 h 219"/>
                <a:gd name="T70" fmla="*/ 0 w 262"/>
                <a:gd name="T71" fmla="*/ 211 h 219"/>
                <a:gd name="T72" fmla="*/ 7 w 262"/>
                <a:gd name="T73" fmla="*/ 219 h 219"/>
                <a:gd name="T74" fmla="*/ 144 w 262"/>
                <a:gd name="T75" fmla="*/ 104 h 219"/>
                <a:gd name="T76" fmla="*/ 144 w 262"/>
                <a:gd name="T77" fmla="*/ 179 h 219"/>
                <a:gd name="T78" fmla="*/ 138 w 262"/>
                <a:gd name="T79" fmla="*/ 195 h 219"/>
                <a:gd name="T80" fmla="*/ 124 w 262"/>
                <a:gd name="T81" fmla="*/ 195 h 219"/>
                <a:gd name="T82" fmla="*/ 117 w 262"/>
                <a:gd name="T83" fmla="*/ 179 h 219"/>
                <a:gd name="T84" fmla="*/ 117 w 262"/>
                <a:gd name="T85" fmla="*/ 104 h 219"/>
                <a:gd name="T86" fmla="*/ 144 w 262"/>
                <a:gd name="T87" fmla="*/ 104 h 219"/>
                <a:gd name="T88" fmla="*/ 201 w 262"/>
                <a:gd name="T89" fmla="*/ 179 h 219"/>
                <a:gd name="T90" fmla="*/ 195 w 262"/>
                <a:gd name="T91" fmla="*/ 195 h 219"/>
                <a:gd name="T92" fmla="*/ 181 w 262"/>
                <a:gd name="T93" fmla="*/ 195 h 219"/>
                <a:gd name="T94" fmla="*/ 174 w 262"/>
                <a:gd name="T95" fmla="*/ 179 h 219"/>
                <a:gd name="T96" fmla="*/ 174 w 262"/>
                <a:gd name="T97" fmla="*/ 104 h 219"/>
                <a:gd name="T98" fmla="*/ 201 w 262"/>
                <a:gd name="T99" fmla="*/ 104 h 219"/>
                <a:gd name="T100" fmla="*/ 201 w 262"/>
                <a:gd name="T101" fmla="*/ 179 h 219"/>
                <a:gd name="T102" fmla="*/ 131 w 262"/>
                <a:gd name="T103" fmla="*/ 32 h 219"/>
                <a:gd name="T104" fmla="*/ 153 w 262"/>
                <a:gd name="T105" fmla="*/ 54 h 219"/>
                <a:gd name="T106" fmla="*/ 131 w 262"/>
                <a:gd name="T107" fmla="*/ 76 h 219"/>
                <a:gd name="T108" fmla="*/ 109 w 262"/>
                <a:gd name="T109" fmla="*/ 54 h 219"/>
                <a:gd name="T110" fmla="*/ 131 w 262"/>
                <a:gd name="T111" fmla="*/ 32 h 219"/>
                <a:gd name="T112" fmla="*/ 87 w 262"/>
                <a:gd name="T113" fmla="*/ 104 h 219"/>
                <a:gd name="T114" fmla="*/ 87 w 262"/>
                <a:gd name="T115" fmla="*/ 179 h 219"/>
                <a:gd name="T116" fmla="*/ 81 w 262"/>
                <a:gd name="T117" fmla="*/ 195 h 219"/>
                <a:gd name="T118" fmla="*/ 68 w 262"/>
                <a:gd name="T119" fmla="*/ 195 h 219"/>
                <a:gd name="T120" fmla="*/ 61 w 262"/>
                <a:gd name="T121" fmla="*/ 179 h 219"/>
                <a:gd name="T122" fmla="*/ 61 w 262"/>
                <a:gd name="T123" fmla="*/ 104 h 219"/>
                <a:gd name="T124" fmla="*/ 87 w 262"/>
                <a:gd name="T125" fmla="*/ 10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219">
                  <a:moveTo>
                    <a:pt x="7" y="219"/>
                  </a:moveTo>
                  <a:cubicBezTo>
                    <a:pt x="45" y="219"/>
                    <a:pt x="45" y="219"/>
                    <a:pt x="45" y="219"/>
                  </a:cubicBezTo>
                  <a:cubicBezTo>
                    <a:pt x="45" y="219"/>
                    <a:pt x="46" y="219"/>
                    <a:pt x="46" y="219"/>
                  </a:cubicBezTo>
                  <a:cubicBezTo>
                    <a:pt x="46" y="219"/>
                    <a:pt x="47" y="219"/>
                    <a:pt x="47" y="219"/>
                  </a:cubicBezTo>
                  <a:cubicBezTo>
                    <a:pt x="101" y="219"/>
                    <a:pt x="101" y="219"/>
                    <a:pt x="101" y="219"/>
                  </a:cubicBezTo>
                  <a:cubicBezTo>
                    <a:pt x="102" y="219"/>
                    <a:pt x="102" y="219"/>
                    <a:pt x="102" y="219"/>
                  </a:cubicBezTo>
                  <a:cubicBezTo>
                    <a:pt x="103" y="219"/>
                    <a:pt x="103" y="219"/>
                    <a:pt x="103" y="219"/>
                  </a:cubicBezTo>
                  <a:cubicBezTo>
                    <a:pt x="158" y="219"/>
                    <a:pt x="158" y="219"/>
                    <a:pt x="158" y="219"/>
                  </a:cubicBezTo>
                  <a:cubicBezTo>
                    <a:pt x="159" y="219"/>
                    <a:pt x="159" y="219"/>
                    <a:pt x="159" y="219"/>
                  </a:cubicBezTo>
                  <a:cubicBezTo>
                    <a:pt x="160" y="219"/>
                    <a:pt x="160" y="219"/>
                    <a:pt x="160" y="219"/>
                  </a:cubicBezTo>
                  <a:cubicBezTo>
                    <a:pt x="215" y="219"/>
                    <a:pt x="215" y="219"/>
                    <a:pt x="215" y="219"/>
                  </a:cubicBezTo>
                  <a:cubicBezTo>
                    <a:pt x="216" y="219"/>
                    <a:pt x="216" y="219"/>
                    <a:pt x="216" y="219"/>
                  </a:cubicBezTo>
                  <a:cubicBezTo>
                    <a:pt x="217" y="219"/>
                    <a:pt x="217" y="219"/>
                    <a:pt x="217" y="219"/>
                  </a:cubicBezTo>
                  <a:cubicBezTo>
                    <a:pt x="254" y="219"/>
                    <a:pt x="254" y="219"/>
                    <a:pt x="254" y="219"/>
                  </a:cubicBezTo>
                  <a:cubicBezTo>
                    <a:pt x="258" y="219"/>
                    <a:pt x="262" y="215"/>
                    <a:pt x="262" y="211"/>
                  </a:cubicBezTo>
                  <a:cubicBezTo>
                    <a:pt x="262" y="202"/>
                    <a:pt x="262" y="202"/>
                    <a:pt x="262" y="202"/>
                  </a:cubicBezTo>
                  <a:cubicBezTo>
                    <a:pt x="262" y="198"/>
                    <a:pt x="258" y="195"/>
                    <a:pt x="254" y="195"/>
                  </a:cubicBezTo>
                  <a:cubicBezTo>
                    <a:pt x="238" y="195"/>
                    <a:pt x="238" y="195"/>
                    <a:pt x="238" y="195"/>
                  </a:cubicBezTo>
                  <a:cubicBezTo>
                    <a:pt x="238" y="189"/>
                    <a:pt x="235" y="183"/>
                    <a:pt x="231" y="179"/>
                  </a:cubicBezTo>
                  <a:cubicBezTo>
                    <a:pt x="231" y="104"/>
                    <a:pt x="231" y="104"/>
                    <a:pt x="231" y="104"/>
                  </a:cubicBezTo>
                  <a:cubicBezTo>
                    <a:pt x="255" y="104"/>
                    <a:pt x="255" y="104"/>
                    <a:pt x="255" y="104"/>
                  </a:cubicBezTo>
                  <a:cubicBezTo>
                    <a:pt x="259" y="104"/>
                    <a:pt x="262" y="100"/>
                    <a:pt x="262" y="96"/>
                  </a:cubicBezTo>
                  <a:cubicBezTo>
                    <a:pt x="262" y="85"/>
                    <a:pt x="262" y="85"/>
                    <a:pt x="262" y="85"/>
                  </a:cubicBezTo>
                  <a:cubicBezTo>
                    <a:pt x="262" y="81"/>
                    <a:pt x="259" y="76"/>
                    <a:pt x="256" y="74"/>
                  </a:cubicBezTo>
                  <a:cubicBezTo>
                    <a:pt x="137" y="2"/>
                    <a:pt x="137" y="2"/>
                    <a:pt x="137" y="2"/>
                  </a:cubicBezTo>
                  <a:cubicBezTo>
                    <a:pt x="134" y="0"/>
                    <a:pt x="128" y="0"/>
                    <a:pt x="125" y="2"/>
                  </a:cubicBezTo>
                  <a:cubicBezTo>
                    <a:pt x="6" y="74"/>
                    <a:pt x="6" y="74"/>
                    <a:pt x="6" y="74"/>
                  </a:cubicBezTo>
                  <a:cubicBezTo>
                    <a:pt x="3" y="76"/>
                    <a:pt x="0" y="81"/>
                    <a:pt x="0" y="85"/>
                  </a:cubicBezTo>
                  <a:cubicBezTo>
                    <a:pt x="0" y="97"/>
                    <a:pt x="0" y="97"/>
                    <a:pt x="0" y="97"/>
                  </a:cubicBezTo>
                  <a:cubicBezTo>
                    <a:pt x="0" y="101"/>
                    <a:pt x="3" y="104"/>
                    <a:pt x="7" y="104"/>
                  </a:cubicBezTo>
                  <a:cubicBezTo>
                    <a:pt x="31" y="104"/>
                    <a:pt x="31" y="104"/>
                    <a:pt x="31" y="104"/>
                  </a:cubicBezTo>
                  <a:cubicBezTo>
                    <a:pt x="31" y="179"/>
                    <a:pt x="31" y="179"/>
                    <a:pt x="31" y="179"/>
                  </a:cubicBezTo>
                  <a:cubicBezTo>
                    <a:pt x="27" y="183"/>
                    <a:pt x="24" y="189"/>
                    <a:pt x="24" y="195"/>
                  </a:cubicBezTo>
                  <a:cubicBezTo>
                    <a:pt x="7" y="195"/>
                    <a:pt x="7" y="195"/>
                    <a:pt x="7" y="195"/>
                  </a:cubicBezTo>
                  <a:cubicBezTo>
                    <a:pt x="3" y="195"/>
                    <a:pt x="0" y="198"/>
                    <a:pt x="0" y="202"/>
                  </a:cubicBezTo>
                  <a:cubicBezTo>
                    <a:pt x="0" y="211"/>
                    <a:pt x="0" y="211"/>
                    <a:pt x="0" y="211"/>
                  </a:cubicBezTo>
                  <a:cubicBezTo>
                    <a:pt x="0" y="215"/>
                    <a:pt x="3" y="219"/>
                    <a:pt x="7" y="219"/>
                  </a:cubicBezTo>
                  <a:close/>
                  <a:moveTo>
                    <a:pt x="144" y="104"/>
                  </a:moveTo>
                  <a:cubicBezTo>
                    <a:pt x="144" y="179"/>
                    <a:pt x="144" y="179"/>
                    <a:pt x="144" y="179"/>
                  </a:cubicBezTo>
                  <a:cubicBezTo>
                    <a:pt x="140" y="183"/>
                    <a:pt x="138" y="189"/>
                    <a:pt x="138" y="195"/>
                  </a:cubicBezTo>
                  <a:cubicBezTo>
                    <a:pt x="124" y="195"/>
                    <a:pt x="124" y="195"/>
                    <a:pt x="124" y="195"/>
                  </a:cubicBezTo>
                  <a:cubicBezTo>
                    <a:pt x="124" y="189"/>
                    <a:pt x="122" y="183"/>
                    <a:pt x="117" y="179"/>
                  </a:cubicBezTo>
                  <a:cubicBezTo>
                    <a:pt x="117" y="104"/>
                    <a:pt x="117" y="104"/>
                    <a:pt x="117" y="104"/>
                  </a:cubicBezTo>
                  <a:lnTo>
                    <a:pt x="144" y="104"/>
                  </a:lnTo>
                  <a:close/>
                  <a:moveTo>
                    <a:pt x="201" y="179"/>
                  </a:moveTo>
                  <a:cubicBezTo>
                    <a:pt x="197" y="183"/>
                    <a:pt x="195" y="189"/>
                    <a:pt x="195" y="195"/>
                  </a:cubicBezTo>
                  <a:cubicBezTo>
                    <a:pt x="181" y="195"/>
                    <a:pt x="181" y="195"/>
                    <a:pt x="181" y="195"/>
                  </a:cubicBezTo>
                  <a:cubicBezTo>
                    <a:pt x="181" y="189"/>
                    <a:pt x="178" y="183"/>
                    <a:pt x="174" y="179"/>
                  </a:cubicBezTo>
                  <a:cubicBezTo>
                    <a:pt x="174" y="104"/>
                    <a:pt x="174" y="104"/>
                    <a:pt x="174" y="104"/>
                  </a:cubicBezTo>
                  <a:cubicBezTo>
                    <a:pt x="201" y="104"/>
                    <a:pt x="201" y="104"/>
                    <a:pt x="201" y="104"/>
                  </a:cubicBezTo>
                  <a:lnTo>
                    <a:pt x="201" y="179"/>
                  </a:lnTo>
                  <a:close/>
                  <a:moveTo>
                    <a:pt x="131" y="32"/>
                  </a:moveTo>
                  <a:cubicBezTo>
                    <a:pt x="143" y="32"/>
                    <a:pt x="153" y="42"/>
                    <a:pt x="153" y="54"/>
                  </a:cubicBezTo>
                  <a:cubicBezTo>
                    <a:pt x="153" y="66"/>
                    <a:pt x="143" y="76"/>
                    <a:pt x="131" y="76"/>
                  </a:cubicBezTo>
                  <a:cubicBezTo>
                    <a:pt x="119" y="76"/>
                    <a:pt x="109" y="66"/>
                    <a:pt x="109" y="54"/>
                  </a:cubicBezTo>
                  <a:cubicBezTo>
                    <a:pt x="109" y="42"/>
                    <a:pt x="119" y="32"/>
                    <a:pt x="131" y="32"/>
                  </a:cubicBezTo>
                  <a:close/>
                  <a:moveTo>
                    <a:pt x="87" y="104"/>
                  </a:moveTo>
                  <a:cubicBezTo>
                    <a:pt x="87" y="179"/>
                    <a:pt x="87" y="179"/>
                    <a:pt x="87" y="179"/>
                  </a:cubicBezTo>
                  <a:cubicBezTo>
                    <a:pt x="83" y="183"/>
                    <a:pt x="81" y="189"/>
                    <a:pt x="81" y="195"/>
                  </a:cubicBezTo>
                  <a:cubicBezTo>
                    <a:pt x="68" y="195"/>
                    <a:pt x="68" y="195"/>
                    <a:pt x="68" y="195"/>
                  </a:cubicBezTo>
                  <a:cubicBezTo>
                    <a:pt x="68" y="189"/>
                    <a:pt x="65" y="183"/>
                    <a:pt x="61" y="179"/>
                  </a:cubicBezTo>
                  <a:cubicBezTo>
                    <a:pt x="61" y="104"/>
                    <a:pt x="61" y="104"/>
                    <a:pt x="61" y="104"/>
                  </a:cubicBezTo>
                  <a:lnTo>
                    <a:pt x="87" y="104"/>
                  </a:lnTo>
                  <a:close/>
                </a:path>
              </a:pathLst>
            </a:custGeom>
            <a:solidFill>
              <a:srgbClr val="C00000"/>
            </a:solidFill>
            <a:ln>
              <a:noFill/>
            </a:ln>
          </p:spPr>
          <p:txBody>
            <a:bodyPr vert="horz" wrap="square" lIns="68384" tIns="34193" rIns="68384" bIns="34193" numCol="1" anchor="t" anchorCtr="0" compatLnSpc="1"/>
            <a:lstStyle/>
            <a:p>
              <a:endParaRPr lang="zh-CN" altLang="en-US" sz="1350">
                <a:cs typeface="+mn-ea"/>
                <a:sym typeface="+mn-lt"/>
              </a:endParaRPr>
            </a:p>
          </p:txBody>
        </p:sp>
        <p:sp>
          <p:nvSpPr>
            <p:cNvPr id="20" name="TextBox 66"/>
            <p:cNvSpPr txBox="1"/>
            <p:nvPr/>
          </p:nvSpPr>
          <p:spPr>
            <a:xfrm>
              <a:off x="1012631" y="2572544"/>
              <a:ext cx="1502763" cy="300142"/>
            </a:xfrm>
            <a:prstGeom prst="rect">
              <a:avLst/>
            </a:prstGeom>
            <a:noFill/>
          </p:spPr>
          <p:txBody>
            <a:bodyPr wrap="square" lIns="68550" tIns="34274" rIns="68550" bIns="34274" rtlCol="0">
              <a:spAutoFit/>
            </a:bodyPr>
            <a:lstStyle/>
            <a:p>
              <a:pPr algn="ctr"/>
              <a:r>
                <a:rPr lang="zh-CN" altLang="en-US" sz="1500" dirty="0">
                  <a:solidFill>
                    <a:schemeClr val="accent3">
                      <a:lumMod val="50000"/>
                    </a:schemeClr>
                  </a:solidFill>
                  <a:cs typeface="+mn-ea"/>
                  <a:sym typeface="+mn-lt"/>
                </a:rPr>
                <a:t>最新立法</a:t>
              </a:r>
            </a:p>
          </p:txBody>
        </p:sp>
      </p:grpSp>
      <p:grpSp>
        <p:nvGrpSpPr>
          <p:cNvPr id="7" name="组合 22"/>
          <p:cNvGrpSpPr/>
          <p:nvPr/>
        </p:nvGrpSpPr>
        <p:grpSpPr>
          <a:xfrm>
            <a:off x="3599678" y="1581455"/>
            <a:ext cx="1505558" cy="1738766"/>
            <a:chOff x="3600172" y="1658144"/>
            <a:chExt cx="1506022" cy="1739302"/>
          </a:xfrm>
        </p:grpSpPr>
        <p:grpSp>
          <p:nvGrpSpPr>
            <p:cNvPr id="8" name="组合 23"/>
            <p:cNvGrpSpPr/>
            <p:nvPr/>
          </p:nvGrpSpPr>
          <p:grpSpPr>
            <a:xfrm>
              <a:off x="3600172" y="1658144"/>
              <a:ext cx="1506022" cy="1739302"/>
              <a:chOff x="4966840" y="32547"/>
              <a:chExt cx="1506022" cy="1739302"/>
            </a:xfrm>
          </p:grpSpPr>
          <p:sp>
            <p:nvSpPr>
              <p:cNvPr id="40" name="Freeform 27"/>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ln>
              <a:effectLst>
                <a:outerShdw blurRad="152400" dist="76200" dir="2700000" sx="102000" sy="102000" algn="tl" rotWithShape="0">
                  <a:prstClr val="black">
                    <a:alpha val="28000"/>
                  </a:prstClr>
                </a:outerShdw>
              </a:effectLst>
            </p:spPr>
            <p:txBody>
              <a:bodyPr vert="horz" wrap="square" lIns="91412" tIns="45706" rIns="91412" bIns="45706" numCol="1" anchor="t" anchorCtr="0" compatLnSpc="1"/>
              <a:lstStyle/>
              <a:p>
                <a:endParaRPr lang="zh-CN" altLang="en-US" sz="1350">
                  <a:cs typeface="+mn-ea"/>
                  <a:sym typeface="+mn-lt"/>
                </a:endParaRPr>
              </a:p>
            </p:txBody>
          </p:sp>
          <p:sp>
            <p:nvSpPr>
              <p:cNvPr id="41" name="Freeform 27"/>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cs typeface="+mn-ea"/>
                  <a:sym typeface="+mn-lt"/>
                </a:endParaRPr>
              </a:p>
            </p:txBody>
          </p:sp>
        </p:grpSp>
        <p:grpSp>
          <p:nvGrpSpPr>
            <p:cNvPr id="9" name="组合 24"/>
            <p:cNvGrpSpPr/>
            <p:nvPr/>
          </p:nvGrpSpPr>
          <p:grpSpPr>
            <a:xfrm>
              <a:off x="4145748" y="1998552"/>
              <a:ext cx="488242" cy="581205"/>
              <a:chOff x="5772150" y="3038475"/>
              <a:chExt cx="650876" cy="774701"/>
            </a:xfrm>
            <a:solidFill>
              <a:srgbClr val="C00000"/>
            </a:solidFill>
          </p:grpSpPr>
          <p:sp>
            <p:nvSpPr>
              <p:cNvPr id="27" name="Freeform 113"/>
              <p:cNvSpPr/>
              <p:nvPr/>
            </p:nvSpPr>
            <p:spPr bwMode="auto">
              <a:xfrm>
                <a:off x="6243638"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defTabSz="684371"/>
                <a:endParaRPr lang="zh-CN" altLang="en-US" sz="1399">
                  <a:solidFill>
                    <a:prstClr val="black"/>
                  </a:solidFill>
                  <a:cs typeface="+mn-ea"/>
                  <a:sym typeface="+mn-lt"/>
                </a:endParaRPr>
              </a:p>
            </p:txBody>
          </p:sp>
          <p:sp>
            <p:nvSpPr>
              <p:cNvPr id="28" name="Freeform 114"/>
              <p:cNvSpPr/>
              <p:nvPr/>
            </p:nvSpPr>
            <p:spPr bwMode="auto">
              <a:xfrm>
                <a:off x="6159500"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defTabSz="684371"/>
                <a:endParaRPr lang="zh-CN" altLang="en-US" sz="1399">
                  <a:solidFill>
                    <a:prstClr val="black"/>
                  </a:solidFill>
                  <a:cs typeface="+mn-ea"/>
                  <a:sym typeface="+mn-lt"/>
                </a:endParaRPr>
              </a:p>
            </p:txBody>
          </p:sp>
          <p:sp>
            <p:nvSpPr>
              <p:cNvPr id="35" name="Oval 115"/>
              <p:cNvSpPr>
                <a:spLocks noChangeArrowheads="1"/>
              </p:cNvSpPr>
              <p:nvPr/>
            </p:nvSpPr>
            <p:spPr bwMode="auto">
              <a:xfrm>
                <a:off x="6189663" y="3167063"/>
                <a:ext cx="100013" cy="1222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defTabSz="684371"/>
                <a:endParaRPr lang="zh-CN" altLang="en-US" sz="1399">
                  <a:solidFill>
                    <a:prstClr val="black"/>
                  </a:solidFill>
                  <a:cs typeface="+mn-ea"/>
                  <a:sym typeface="+mn-lt"/>
                </a:endParaRPr>
              </a:p>
            </p:txBody>
          </p:sp>
          <p:sp>
            <p:nvSpPr>
              <p:cNvPr id="36" name="Freeform 116"/>
              <p:cNvSpPr/>
              <p:nvPr/>
            </p:nvSpPr>
            <p:spPr bwMode="auto">
              <a:xfrm>
                <a:off x="6224588" y="3300413"/>
                <a:ext cx="30163" cy="33338"/>
              </a:xfrm>
              <a:custGeom>
                <a:avLst/>
                <a:gdLst>
                  <a:gd name="T0" fmla="*/ 2 w 19"/>
                  <a:gd name="T1" fmla="*/ 0 h 21"/>
                  <a:gd name="T2" fmla="*/ 0 w 19"/>
                  <a:gd name="T3" fmla="*/ 14 h 21"/>
                  <a:gd name="T4" fmla="*/ 9 w 19"/>
                  <a:gd name="T5" fmla="*/ 21 h 21"/>
                  <a:gd name="T6" fmla="*/ 19 w 19"/>
                  <a:gd name="T7" fmla="*/ 14 h 21"/>
                  <a:gd name="T8" fmla="*/ 17 w 19"/>
                  <a:gd name="T9" fmla="*/ 0 h 21"/>
                  <a:gd name="T10" fmla="*/ 2 w 19"/>
                  <a:gd name="T11" fmla="*/ 0 h 21"/>
                </a:gdLst>
                <a:ahLst/>
                <a:cxnLst>
                  <a:cxn ang="0">
                    <a:pos x="T0" y="T1"/>
                  </a:cxn>
                  <a:cxn ang="0">
                    <a:pos x="T2" y="T3"/>
                  </a:cxn>
                  <a:cxn ang="0">
                    <a:pos x="T4" y="T5"/>
                  </a:cxn>
                  <a:cxn ang="0">
                    <a:pos x="T6" y="T7"/>
                  </a:cxn>
                  <a:cxn ang="0">
                    <a:pos x="T8" y="T9"/>
                  </a:cxn>
                  <a:cxn ang="0">
                    <a:pos x="T10" y="T11"/>
                  </a:cxn>
                </a:cxnLst>
                <a:rect l="0" t="0" r="r" b="b"/>
                <a:pathLst>
                  <a:path w="19" h="21">
                    <a:moveTo>
                      <a:pt x="2" y="0"/>
                    </a:moveTo>
                    <a:lnTo>
                      <a:pt x="0" y="14"/>
                    </a:lnTo>
                    <a:lnTo>
                      <a:pt x="9" y="21"/>
                    </a:lnTo>
                    <a:lnTo>
                      <a:pt x="19" y="14"/>
                    </a:lnTo>
                    <a:lnTo>
                      <a:pt x="17"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defTabSz="684371"/>
                <a:endParaRPr lang="zh-CN" altLang="en-US" sz="1399">
                  <a:solidFill>
                    <a:prstClr val="black"/>
                  </a:solidFill>
                  <a:cs typeface="+mn-ea"/>
                  <a:sym typeface="+mn-lt"/>
                </a:endParaRPr>
              </a:p>
            </p:txBody>
          </p:sp>
          <p:sp>
            <p:nvSpPr>
              <p:cNvPr id="37" name="Freeform 117"/>
              <p:cNvSpPr/>
              <p:nvPr/>
            </p:nvSpPr>
            <p:spPr bwMode="auto">
              <a:xfrm>
                <a:off x="6219825" y="3322638"/>
                <a:ext cx="38100" cy="155575"/>
              </a:xfrm>
              <a:custGeom>
                <a:avLst/>
                <a:gdLst>
                  <a:gd name="T0" fmla="*/ 5 w 24"/>
                  <a:gd name="T1" fmla="*/ 0 h 98"/>
                  <a:gd name="T2" fmla="*/ 0 w 24"/>
                  <a:gd name="T3" fmla="*/ 89 h 98"/>
                  <a:gd name="T4" fmla="*/ 12 w 24"/>
                  <a:gd name="T5" fmla="*/ 98 h 98"/>
                  <a:gd name="T6" fmla="*/ 24 w 24"/>
                  <a:gd name="T7" fmla="*/ 89 h 98"/>
                  <a:gd name="T8" fmla="*/ 20 w 24"/>
                  <a:gd name="T9" fmla="*/ 0 h 98"/>
                  <a:gd name="T10" fmla="*/ 5 w 24"/>
                  <a:gd name="T11" fmla="*/ 0 h 98"/>
                </a:gdLst>
                <a:ahLst/>
                <a:cxnLst>
                  <a:cxn ang="0">
                    <a:pos x="T0" y="T1"/>
                  </a:cxn>
                  <a:cxn ang="0">
                    <a:pos x="T2" y="T3"/>
                  </a:cxn>
                  <a:cxn ang="0">
                    <a:pos x="T4" y="T5"/>
                  </a:cxn>
                  <a:cxn ang="0">
                    <a:pos x="T6" y="T7"/>
                  </a:cxn>
                  <a:cxn ang="0">
                    <a:pos x="T8" y="T9"/>
                  </a:cxn>
                  <a:cxn ang="0">
                    <a:pos x="T10" y="T11"/>
                  </a:cxn>
                </a:cxnLst>
                <a:rect l="0" t="0" r="r" b="b"/>
                <a:pathLst>
                  <a:path w="24" h="98">
                    <a:moveTo>
                      <a:pt x="5" y="0"/>
                    </a:moveTo>
                    <a:lnTo>
                      <a:pt x="0" y="89"/>
                    </a:lnTo>
                    <a:lnTo>
                      <a:pt x="12" y="98"/>
                    </a:lnTo>
                    <a:lnTo>
                      <a:pt x="24" y="89"/>
                    </a:lnTo>
                    <a:lnTo>
                      <a:pt x="20"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defTabSz="684371"/>
                <a:endParaRPr lang="zh-CN" altLang="en-US" sz="1399">
                  <a:solidFill>
                    <a:prstClr val="black"/>
                  </a:solidFill>
                  <a:cs typeface="+mn-ea"/>
                  <a:sym typeface="+mn-lt"/>
                </a:endParaRPr>
              </a:p>
            </p:txBody>
          </p:sp>
          <p:sp>
            <p:nvSpPr>
              <p:cNvPr id="38" name="Freeform 118"/>
              <p:cNvSpPr>
                <a:spLocks noEditPoints="1"/>
              </p:cNvSpPr>
              <p:nvPr/>
            </p:nvSpPr>
            <p:spPr bwMode="auto">
              <a:xfrm>
                <a:off x="6078538" y="3235325"/>
                <a:ext cx="344488" cy="338138"/>
              </a:xfrm>
              <a:custGeom>
                <a:avLst/>
                <a:gdLst>
                  <a:gd name="T0" fmla="*/ 88 w 90"/>
                  <a:gd name="T1" fmla="*/ 46 h 89"/>
                  <a:gd name="T2" fmla="*/ 88 w 90"/>
                  <a:gd name="T3" fmla="*/ 45 h 89"/>
                  <a:gd name="T4" fmla="*/ 66 w 90"/>
                  <a:gd name="T5" fmla="*/ 21 h 89"/>
                  <a:gd name="T6" fmla="*/ 60 w 90"/>
                  <a:gd name="T7" fmla="*/ 19 h 89"/>
                  <a:gd name="T8" fmla="*/ 54 w 90"/>
                  <a:gd name="T9" fmla="*/ 18 h 89"/>
                  <a:gd name="T10" fmla="*/ 59 w 90"/>
                  <a:gd name="T11" fmla="*/ 22 h 89"/>
                  <a:gd name="T12" fmla="*/ 52 w 90"/>
                  <a:gd name="T13" fmla="*/ 25 h 89"/>
                  <a:gd name="T14" fmla="*/ 55 w 90"/>
                  <a:gd name="T15" fmla="*/ 30 h 89"/>
                  <a:gd name="T16" fmla="*/ 42 w 90"/>
                  <a:gd name="T17" fmla="*/ 59 h 89"/>
                  <a:gd name="T18" fmla="*/ 42 w 90"/>
                  <a:gd name="T19" fmla="*/ 60 h 89"/>
                  <a:gd name="T20" fmla="*/ 42 w 90"/>
                  <a:gd name="T21" fmla="*/ 60 h 89"/>
                  <a:gd name="T22" fmla="*/ 42 w 90"/>
                  <a:gd name="T23" fmla="*/ 60 h 89"/>
                  <a:gd name="T24" fmla="*/ 42 w 90"/>
                  <a:gd name="T25" fmla="*/ 59 h 89"/>
                  <a:gd name="T26" fmla="*/ 29 w 90"/>
                  <a:gd name="T27" fmla="*/ 30 h 89"/>
                  <a:gd name="T28" fmla="*/ 32 w 90"/>
                  <a:gd name="T29" fmla="*/ 25 h 89"/>
                  <a:gd name="T30" fmla="*/ 25 w 90"/>
                  <a:gd name="T31" fmla="*/ 22 h 89"/>
                  <a:gd name="T32" fmla="*/ 31 w 90"/>
                  <a:gd name="T33" fmla="*/ 17 h 89"/>
                  <a:gd name="T34" fmla="*/ 31 w 90"/>
                  <a:gd name="T35" fmla="*/ 17 h 89"/>
                  <a:gd name="T36" fmla="*/ 14 w 90"/>
                  <a:gd name="T37" fmla="*/ 10 h 89"/>
                  <a:gd name="T38" fmla="*/ 2 w 90"/>
                  <a:gd name="T39" fmla="*/ 0 h 89"/>
                  <a:gd name="T40" fmla="*/ 0 w 90"/>
                  <a:gd name="T41" fmla="*/ 21 h 89"/>
                  <a:gd name="T42" fmla="*/ 4 w 90"/>
                  <a:gd name="T43" fmla="*/ 23 h 89"/>
                  <a:gd name="T44" fmla="*/ 21 w 90"/>
                  <a:gd name="T45" fmla="*/ 29 h 89"/>
                  <a:gd name="T46" fmla="*/ 19 w 90"/>
                  <a:gd name="T47" fmla="*/ 88 h 89"/>
                  <a:gd name="T48" fmla="*/ 19 w 90"/>
                  <a:gd name="T49" fmla="*/ 89 h 89"/>
                  <a:gd name="T50" fmla="*/ 65 w 90"/>
                  <a:gd name="T51" fmla="*/ 89 h 89"/>
                  <a:gd name="T52" fmla="*/ 65 w 90"/>
                  <a:gd name="T53" fmla="*/ 88 h 89"/>
                  <a:gd name="T54" fmla="*/ 65 w 90"/>
                  <a:gd name="T55" fmla="*/ 79 h 89"/>
                  <a:gd name="T56" fmla="*/ 75 w 90"/>
                  <a:gd name="T57" fmla="*/ 84 h 89"/>
                  <a:gd name="T58" fmla="*/ 82 w 90"/>
                  <a:gd name="T59" fmla="*/ 70 h 89"/>
                  <a:gd name="T60" fmla="*/ 86 w 90"/>
                  <a:gd name="T61" fmla="*/ 62 h 89"/>
                  <a:gd name="T62" fmla="*/ 88 w 90"/>
                  <a:gd name="T63" fmla="*/ 59 h 89"/>
                  <a:gd name="T64" fmla="*/ 89 w 90"/>
                  <a:gd name="T65" fmla="*/ 57 h 89"/>
                  <a:gd name="T66" fmla="*/ 89 w 90"/>
                  <a:gd name="T67" fmla="*/ 56 h 89"/>
                  <a:gd name="T68" fmla="*/ 90 w 90"/>
                  <a:gd name="T69" fmla="*/ 55 h 89"/>
                  <a:gd name="T70" fmla="*/ 90 w 90"/>
                  <a:gd name="T71" fmla="*/ 55 h 89"/>
                  <a:gd name="T72" fmla="*/ 88 w 90"/>
                  <a:gd name="T73" fmla="*/ 46 h 89"/>
                  <a:gd name="T74" fmla="*/ 71 w 90"/>
                  <a:gd name="T75" fmla="*/ 54 h 89"/>
                  <a:gd name="T76" fmla="*/ 67 w 90"/>
                  <a:gd name="T77" fmla="*/ 61 h 89"/>
                  <a:gd name="T78" fmla="*/ 64 w 90"/>
                  <a:gd name="T79" fmla="*/ 65 h 89"/>
                  <a:gd name="T80" fmla="*/ 64 w 90"/>
                  <a:gd name="T81" fmla="*/ 42 h 89"/>
                  <a:gd name="T82" fmla="*/ 72 w 90"/>
                  <a:gd name="T83" fmla="*/ 52 h 89"/>
                  <a:gd name="T84" fmla="*/ 71 w 90"/>
                  <a:gd name="T8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89">
                    <a:moveTo>
                      <a:pt x="88" y="46"/>
                    </a:moveTo>
                    <a:cubicBezTo>
                      <a:pt x="88" y="45"/>
                      <a:pt x="88" y="45"/>
                      <a:pt x="88" y="45"/>
                    </a:cubicBezTo>
                    <a:cubicBezTo>
                      <a:pt x="66" y="21"/>
                      <a:pt x="66" y="21"/>
                      <a:pt x="66" y="21"/>
                    </a:cubicBezTo>
                    <a:cubicBezTo>
                      <a:pt x="64" y="20"/>
                      <a:pt x="62" y="19"/>
                      <a:pt x="60" y="19"/>
                    </a:cubicBezTo>
                    <a:cubicBezTo>
                      <a:pt x="60" y="19"/>
                      <a:pt x="56" y="18"/>
                      <a:pt x="54" y="18"/>
                    </a:cubicBezTo>
                    <a:cubicBezTo>
                      <a:pt x="59" y="22"/>
                      <a:pt x="59" y="22"/>
                      <a:pt x="59" y="22"/>
                    </a:cubicBezTo>
                    <a:cubicBezTo>
                      <a:pt x="52" y="25"/>
                      <a:pt x="52" y="25"/>
                      <a:pt x="52" y="25"/>
                    </a:cubicBezTo>
                    <a:cubicBezTo>
                      <a:pt x="55" y="30"/>
                      <a:pt x="55" y="30"/>
                      <a:pt x="55" y="30"/>
                    </a:cubicBezTo>
                    <a:cubicBezTo>
                      <a:pt x="42" y="59"/>
                      <a:pt x="42" y="59"/>
                      <a:pt x="42" y="59"/>
                    </a:cubicBezTo>
                    <a:cubicBezTo>
                      <a:pt x="42" y="60"/>
                      <a:pt x="42" y="60"/>
                      <a:pt x="42" y="60"/>
                    </a:cubicBezTo>
                    <a:cubicBezTo>
                      <a:pt x="42" y="60"/>
                      <a:pt x="42" y="60"/>
                      <a:pt x="42" y="60"/>
                    </a:cubicBezTo>
                    <a:cubicBezTo>
                      <a:pt x="42" y="60"/>
                      <a:pt x="42" y="60"/>
                      <a:pt x="42" y="60"/>
                    </a:cubicBezTo>
                    <a:cubicBezTo>
                      <a:pt x="42" y="59"/>
                      <a:pt x="42" y="59"/>
                      <a:pt x="42" y="59"/>
                    </a:cubicBezTo>
                    <a:cubicBezTo>
                      <a:pt x="29" y="30"/>
                      <a:pt x="29" y="30"/>
                      <a:pt x="29" y="30"/>
                    </a:cubicBezTo>
                    <a:cubicBezTo>
                      <a:pt x="32" y="25"/>
                      <a:pt x="32" y="25"/>
                      <a:pt x="32" y="25"/>
                    </a:cubicBezTo>
                    <a:cubicBezTo>
                      <a:pt x="25" y="22"/>
                      <a:pt x="25" y="22"/>
                      <a:pt x="25" y="22"/>
                    </a:cubicBezTo>
                    <a:cubicBezTo>
                      <a:pt x="31" y="17"/>
                      <a:pt x="31" y="17"/>
                      <a:pt x="31" y="17"/>
                    </a:cubicBezTo>
                    <a:cubicBezTo>
                      <a:pt x="31" y="17"/>
                      <a:pt x="31" y="17"/>
                      <a:pt x="31" y="17"/>
                    </a:cubicBezTo>
                    <a:cubicBezTo>
                      <a:pt x="24" y="14"/>
                      <a:pt x="17" y="11"/>
                      <a:pt x="14" y="10"/>
                    </a:cubicBezTo>
                    <a:cubicBezTo>
                      <a:pt x="2" y="0"/>
                      <a:pt x="2" y="0"/>
                      <a:pt x="2" y="0"/>
                    </a:cubicBezTo>
                    <a:cubicBezTo>
                      <a:pt x="0" y="21"/>
                      <a:pt x="0" y="21"/>
                      <a:pt x="0" y="21"/>
                    </a:cubicBezTo>
                    <a:cubicBezTo>
                      <a:pt x="4" y="23"/>
                      <a:pt x="4" y="23"/>
                      <a:pt x="4" y="23"/>
                    </a:cubicBezTo>
                    <a:cubicBezTo>
                      <a:pt x="11" y="26"/>
                      <a:pt x="16" y="28"/>
                      <a:pt x="21" y="29"/>
                    </a:cubicBezTo>
                    <a:cubicBezTo>
                      <a:pt x="20" y="49"/>
                      <a:pt x="19" y="69"/>
                      <a:pt x="19" y="88"/>
                    </a:cubicBezTo>
                    <a:cubicBezTo>
                      <a:pt x="19" y="88"/>
                      <a:pt x="19" y="89"/>
                      <a:pt x="19" y="89"/>
                    </a:cubicBezTo>
                    <a:cubicBezTo>
                      <a:pt x="34" y="89"/>
                      <a:pt x="50" y="89"/>
                      <a:pt x="65" y="89"/>
                    </a:cubicBezTo>
                    <a:cubicBezTo>
                      <a:pt x="65" y="89"/>
                      <a:pt x="65" y="88"/>
                      <a:pt x="65" y="88"/>
                    </a:cubicBezTo>
                    <a:cubicBezTo>
                      <a:pt x="65" y="85"/>
                      <a:pt x="65" y="82"/>
                      <a:pt x="65" y="79"/>
                    </a:cubicBezTo>
                    <a:cubicBezTo>
                      <a:pt x="68" y="81"/>
                      <a:pt x="71" y="83"/>
                      <a:pt x="75" y="84"/>
                    </a:cubicBezTo>
                    <a:cubicBezTo>
                      <a:pt x="82" y="70"/>
                      <a:pt x="82" y="70"/>
                      <a:pt x="82" y="70"/>
                    </a:cubicBezTo>
                    <a:cubicBezTo>
                      <a:pt x="86" y="62"/>
                      <a:pt x="86" y="62"/>
                      <a:pt x="86" y="62"/>
                    </a:cubicBezTo>
                    <a:cubicBezTo>
                      <a:pt x="88" y="59"/>
                      <a:pt x="88" y="59"/>
                      <a:pt x="88" y="59"/>
                    </a:cubicBezTo>
                    <a:cubicBezTo>
                      <a:pt x="89" y="57"/>
                      <a:pt x="89" y="57"/>
                      <a:pt x="89" y="57"/>
                    </a:cubicBezTo>
                    <a:cubicBezTo>
                      <a:pt x="89" y="56"/>
                      <a:pt x="89" y="56"/>
                      <a:pt x="89" y="56"/>
                    </a:cubicBezTo>
                    <a:cubicBezTo>
                      <a:pt x="90" y="55"/>
                      <a:pt x="90" y="55"/>
                      <a:pt x="90" y="55"/>
                    </a:cubicBezTo>
                    <a:cubicBezTo>
                      <a:pt x="90" y="55"/>
                      <a:pt x="90" y="55"/>
                      <a:pt x="90" y="55"/>
                    </a:cubicBezTo>
                    <a:cubicBezTo>
                      <a:pt x="89" y="51"/>
                      <a:pt x="88" y="46"/>
                      <a:pt x="88" y="46"/>
                    </a:cubicBezTo>
                    <a:close/>
                    <a:moveTo>
                      <a:pt x="71" y="54"/>
                    </a:moveTo>
                    <a:cubicBezTo>
                      <a:pt x="67" y="61"/>
                      <a:pt x="67" y="61"/>
                      <a:pt x="67" y="61"/>
                    </a:cubicBezTo>
                    <a:cubicBezTo>
                      <a:pt x="64" y="65"/>
                      <a:pt x="64" y="65"/>
                      <a:pt x="64" y="65"/>
                    </a:cubicBezTo>
                    <a:cubicBezTo>
                      <a:pt x="64" y="57"/>
                      <a:pt x="64" y="50"/>
                      <a:pt x="64" y="42"/>
                    </a:cubicBezTo>
                    <a:cubicBezTo>
                      <a:pt x="72" y="52"/>
                      <a:pt x="72" y="52"/>
                      <a:pt x="72" y="52"/>
                    </a:cubicBezTo>
                    <a:lnTo>
                      <a:pt x="71"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defTabSz="684371"/>
                <a:endParaRPr lang="zh-CN" altLang="en-US" sz="1399">
                  <a:solidFill>
                    <a:prstClr val="black"/>
                  </a:solidFill>
                  <a:cs typeface="+mn-ea"/>
                  <a:sym typeface="+mn-lt"/>
                </a:endParaRPr>
              </a:p>
            </p:txBody>
          </p:sp>
          <p:sp>
            <p:nvSpPr>
              <p:cNvPr id="39" name="Freeform 119"/>
              <p:cNvSpPr>
                <a:spLocks noEditPoints="1"/>
              </p:cNvSpPr>
              <p:nvPr/>
            </p:nvSpPr>
            <p:spPr bwMode="auto">
              <a:xfrm>
                <a:off x="5772150" y="3038475"/>
                <a:ext cx="349250" cy="611188"/>
              </a:xfrm>
              <a:custGeom>
                <a:avLst/>
                <a:gdLst>
                  <a:gd name="T0" fmla="*/ 79 w 91"/>
                  <a:gd name="T1" fmla="*/ 6 h 161"/>
                  <a:gd name="T2" fmla="*/ 25 w 91"/>
                  <a:gd name="T3" fmla="*/ 1 h 161"/>
                  <a:gd name="T4" fmla="*/ 12 w 91"/>
                  <a:gd name="T5" fmla="*/ 12 h 161"/>
                  <a:gd name="T6" fmla="*/ 0 w 91"/>
                  <a:gd name="T7" fmla="*/ 142 h 161"/>
                  <a:gd name="T8" fmla="*/ 11 w 91"/>
                  <a:gd name="T9" fmla="*/ 155 h 161"/>
                  <a:gd name="T10" fmla="*/ 66 w 91"/>
                  <a:gd name="T11" fmla="*/ 160 h 161"/>
                  <a:gd name="T12" fmla="*/ 79 w 91"/>
                  <a:gd name="T13" fmla="*/ 149 h 161"/>
                  <a:gd name="T14" fmla="*/ 90 w 91"/>
                  <a:gd name="T15" fmla="*/ 19 h 161"/>
                  <a:gd name="T16" fmla="*/ 79 w 91"/>
                  <a:gd name="T17" fmla="*/ 6 h 161"/>
                  <a:gd name="T18" fmla="*/ 41 w 91"/>
                  <a:gd name="T19" fmla="*/ 11 h 161"/>
                  <a:gd name="T20" fmla="*/ 62 w 91"/>
                  <a:gd name="T21" fmla="*/ 13 h 161"/>
                  <a:gd name="T22" fmla="*/ 63 w 91"/>
                  <a:gd name="T23" fmla="*/ 15 h 161"/>
                  <a:gd name="T24" fmla="*/ 61 w 91"/>
                  <a:gd name="T25" fmla="*/ 16 h 161"/>
                  <a:gd name="T26" fmla="*/ 41 w 91"/>
                  <a:gd name="T27" fmla="*/ 14 h 161"/>
                  <a:gd name="T28" fmla="*/ 40 w 91"/>
                  <a:gd name="T29" fmla="*/ 13 h 161"/>
                  <a:gd name="T30" fmla="*/ 41 w 91"/>
                  <a:gd name="T31" fmla="*/ 11 h 161"/>
                  <a:gd name="T32" fmla="*/ 39 w 91"/>
                  <a:gd name="T33" fmla="*/ 149 h 161"/>
                  <a:gd name="T34" fmla="*/ 33 w 91"/>
                  <a:gd name="T35" fmla="*/ 141 h 161"/>
                  <a:gd name="T36" fmla="*/ 40 w 91"/>
                  <a:gd name="T37" fmla="*/ 135 h 161"/>
                  <a:gd name="T38" fmla="*/ 47 w 91"/>
                  <a:gd name="T39" fmla="*/ 143 h 161"/>
                  <a:gd name="T40" fmla="*/ 39 w 91"/>
                  <a:gd name="T41" fmla="*/ 149 h 161"/>
                  <a:gd name="T42" fmla="*/ 73 w 91"/>
                  <a:gd name="T43" fmla="*/ 126 h 161"/>
                  <a:gd name="T44" fmla="*/ 10 w 91"/>
                  <a:gd name="T45" fmla="*/ 120 h 161"/>
                  <a:gd name="T46" fmla="*/ 19 w 91"/>
                  <a:gd name="T47" fmla="*/ 29 h 161"/>
                  <a:gd name="T48" fmla="*/ 81 w 91"/>
                  <a:gd name="T49" fmla="*/ 34 h 161"/>
                  <a:gd name="T50" fmla="*/ 73 w 91"/>
                  <a:gd name="T51" fmla="*/ 12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61">
                    <a:moveTo>
                      <a:pt x="79" y="6"/>
                    </a:moveTo>
                    <a:cubicBezTo>
                      <a:pt x="25" y="1"/>
                      <a:pt x="25" y="1"/>
                      <a:pt x="25" y="1"/>
                    </a:cubicBezTo>
                    <a:cubicBezTo>
                      <a:pt x="18" y="0"/>
                      <a:pt x="13" y="5"/>
                      <a:pt x="12" y="12"/>
                    </a:cubicBezTo>
                    <a:cubicBezTo>
                      <a:pt x="0" y="142"/>
                      <a:pt x="0" y="142"/>
                      <a:pt x="0" y="142"/>
                    </a:cubicBezTo>
                    <a:cubicBezTo>
                      <a:pt x="0" y="149"/>
                      <a:pt x="5" y="155"/>
                      <a:pt x="11" y="155"/>
                    </a:cubicBezTo>
                    <a:cubicBezTo>
                      <a:pt x="66" y="160"/>
                      <a:pt x="66" y="160"/>
                      <a:pt x="66" y="160"/>
                    </a:cubicBezTo>
                    <a:cubicBezTo>
                      <a:pt x="72" y="161"/>
                      <a:pt x="78" y="156"/>
                      <a:pt x="79" y="149"/>
                    </a:cubicBezTo>
                    <a:cubicBezTo>
                      <a:pt x="90" y="19"/>
                      <a:pt x="90" y="19"/>
                      <a:pt x="90" y="19"/>
                    </a:cubicBezTo>
                    <a:cubicBezTo>
                      <a:pt x="91" y="12"/>
                      <a:pt x="86" y="7"/>
                      <a:pt x="79" y="6"/>
                    </a:cubicBezTo>
                    <a:close/>
                    <a:moveTo>
                      <a:pt x="41" y="11"/>
                    </a:moveTo>
                    <a:cubicBezTo>
                      <a:pt x="62" y="13"/>
                      <a:pt x="62" y="13"/>
                      <a:pt x="62" y="13"/>
                    </a:cubicBezTo>
                    <a:cubicBezTo>
                      <a:pt x="62" y="13"/>
                      <a:pt x="63" y="14"/>
                      <a:pt x="63" y="15"/>
                    </a:cubicBezTo>
                    <a:cubicBezTo>
                      <a:pt x="63" y="16"/>
                      <a:pt x="62" y="16"/>
                      <a:pt x="61" y="16"/>
                    </a:cubicBezTo>
                    <a:cubicBezTo>
                      <a:pt x="41" y="14"/>
                      <a:pt x="41" y="14"/>
                      <a:pt x="41" y="14"/>
                    </a:cubicBezTo>
                    <a:cubicBezTo>
                      <a:pt x="40" y="14"/>
                      <a:pt x="40" y="14"/>
                      <a:pt x="40" y="13"/>
                    </a:cubicBezTo>
                    <a:cubicBezTo>
                      <a:pt x="40" y="12"/>
                      <a:pt x="41" y="11"/>
                      <a:pt x="41" y="11"/>
                    </a:cubicBezTo>
                    <a:close/>
                    <a:moveTo>
                      <a:pt x="39" y="149"/>
                    </a:moveTo>
                    <a:cubicBezTo>
                      <a:pt x="35" y="149"/>
                      <a:pt x="33" y="145"/>
                      <a:pt x="33" y="141"/>
                    </a:cubicBezTo>
                    <a:cubicBezTo>
                      <a:pt x="33" y="138"/>
                      <a:pt x="37" y="135"/>
                      <a:pt x="40" y="135"/>
                    </a:cubicBezTo>
                    <a:cubicBezTo>
                      <a:pt x="44" y="135"/>
                      <a:pt x="47" y="139"/>
                      <a:pt x="47" y="143"/>
                    </a:cubicBezTo>
                    <a:cubicBezTo>
                      <a:pt x="46" y="146"/>
                      <a:pt x="43" y="149"/>
                      <a:pt x="39" y="149"/>
                    </a:cubicBezTo>
                    <a:close/>
                    <a:moveTo>
                      <a:pt x="73" y="126"/>
                    </a:moveTo>
                    <a:cubicBezTo>
                      <a:pt x="10" y="120"/>
                      <a:pt x="10" y="120"/>
                      <a:pt x="10" y="120"/>
                    </a:cubicBezTo>
                    <a:cubicBezTo>
                      <a:pt x="19" y="29"/>
                      <a:pt x="19" y="29"/>
                      <a:pt x="19" y="29"/>
                    </a:cubicBezTo>
                    <a:cubicBezTo>
                      <a:pt x="81" y="34"/>
                      <a:pt x="81" y="34"/>
                      <a:pt x="81" y="34"/>
                    </a:cubicBezTo>
                    <a:lnTo>
                      <a:pt x="7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defTabSz="684371"/>
                <a:endParaRPr lang="zh-CN" altLang="en-US" sz="1399">
                  <a:solidFill>
                    <a:prstClr val="black"/>
                  </a:solidFill>
                  <a:cs typeface="+mn-ea"/>
                  <a:sym typeface="+mn-lt"/>
                </a:endParaRPr>
              </a:p>
            </p:txBody>
          </p:sp>
        </p:grpSp>
        <p:sp>
          <p:nvSpPr>
            <p:cNvPr id="26" name="TextBox 68"/>
            <p:cNvSpPr txBox="1"/>
            <p:nvPr/>
          </p:nvSpPr>
          <p:spPr>
            <a:xfrm>
              <a:off x="3603431" y="2572544"/>
              <a:ext cx="1502763" cy="300142"/>
            </a:xfrm>
            <a:prstGeom prst="rect">
              <a:avLst/>
            </a:prstGeom>
            <a:noFill/>
          </p:spPr>
          <p:txBody>
            <a:bodyPr wrap="square" lIns="68550" tIns="34274" rIns="68550" bIns="34274" rtlCol="0">
              <a:spAutoFit/>
            </a:bodyPr>
            <a:lstStyle/>
            <a:p>
              <a:pPr algn="ctr"/>
              <a:r>
                <a:rPr lang="zh-CN" altLang="en-US" sz="1500" dirty="0">
                  <a:solidFill>
                    <a:schemeClr val="accent3">
                      <a:lumMod val="50000"/>
                    </a:schemeClr>
                  </a:solidFill>
                  <a:cs typeface="+mn-ea"/>
                  <a:sym typeface="+mn-lt"/>
                </a:rPr>
                <a:t>英文译本</a:t>
              </a:r>
            </a:p>
          </p:txBody>
        </p:sp>
      </p:grpSp>
      <p:grpSp>
        <p:nvGrpSpPr>
          <p:cNvPr id="10" name="组合 41"/>
          <p:cNvGrpSpPr/>
          <p:nvPr/>
        </p:nvGrpSpPr>
        <p:grpSpPr>
          <a:xfrm>
            <a:off x="6418208" y="1581455"/>
            <a:ext cx="1505558" cy="1738766"/>
            <a:chOff x="6419572" y="1658144"/>
            <a:chExt cx="1506022" cy="1739302"/>
          </a:xfrm>
        </p:grpSpPr>
        <p:grpSp>
          <p:nvGrpSpPr>
            <p:cNvPr id="11" name="组合 42"/>
            <p:cNvGrpSpPr/>
            <p:nvPr/>
          </p:nvGrpSpPr>
          <p:grpSpPr>
            <a:xfrm>
              <a:off x="6419572" y="1658144"/>
              <a:ext cx="1506022" cy="1739302"/>
              <a:chOff x="4966840" y="32547"/>
              <a:chExt cx="1506022" cy="1739302"/>
            </a:xfrm>
          </p:grpSpPr>
          <p:sp>
            <p:nvSpPr>
              <p:cNvPr id="52" name="Freeform 27"/>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ln>
              <a:effectLst>
                <a:outerShdw blurRad="152400" dist="76200" dir="2700000" sx="102000" sy="102000" algn="tl" rotWithShape="0">
                  <a:prstClr val="black">
                    <a:alpha val="28000"/>
                  </a:prstClr>
                </a:outerShdw>
              </a:effectLst>
            </p:spPr>
            <p:txBody>
              <a:bodyPr vert="horz" wrap="square" lIns="91412" tIns="45706" rIns="91412" bIns="45706" numCol="1" anchor="t" anchorCtr="0" compatLnSpc="1"/>
              <a:lstStyle/>
              <a:p>
                <a:endParaRPr lang="zh-CN" altLang="en-US" sz="1350">
                  <a:cs typeface="+mn-ea"/>
                  <a:sym typeface="+mn-lt"/>
                </a:endParaRPr>
              </a:p>
            </p:txBody>
          </p:sp>
          <p:sp>
            <p:nvSpPr>
              <p:cNvPr id="53" name="Freeform 27"/>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cs typeface="+mn-ea"/>
                  <a:sym typeface="+mn-lt"/>
                </a:endParaRPr>
              </a:p>
            </p:txBody>
          </p:sp>
        </p:grpSp>
        <p:grpSp>
          <p:nvGrpSpPr>
            <p:cNvPr id="17" name="组合 43"/>
            <p:cNvGrpSpPr/>
            <p:nvPr/>
          </p:nvGrpSpPr>
          <p:grpSpPr>
            <a:xfrm>
              <a:off x="6872805" y="2070141"/>
              <a:ext cx="570494" cy="465447"/>
              <a:chOff x="3479800" y="1373188"/>
              <a:chExt cx="5232400" cy="4108451"/>
            </a:xfrm>
            <a:solidFill>
              <a:srgbClr val="C00000"/>
            </a:solidFill>
          </p:grpSpPr>
          <p:sp>
            <p:nvSpPr>
              <p:cNvPr id="46" name="Freeform 179"/>
              <p:cNvSpPr>
                <a:spLocks noEditPoints="1"/>
              </p:cNvSpPr>
              <p:nvPr/>
            </p:nvSpPr>
            <p:spPr bwMode="auto">
              <a:xfrm>
                <a:off x="3844925" y="1373188"/>
                <a:ext cx="4510088" cy="3240088"/>
              </a:xfrm>
              <a:custGeom>
                <a:avLst/>
                <a:gdLst>
                  <a:gd name="T0" fmla="*/ 2841 w 2841"/>
                  <a:gd name="T1" fmla="*/ 0 h 2041"/>
                  <a:gd name="T2" fmla="*/ 2841 w 2841"/>
                  <a:gd name="T3" fmla="*/ 2041 h 2041"/>
                  <a:gd name="T4" fmla="*/ 0 w 2841"/>
                  <a:gd name="T5" fmla="*/ 2041 h 2041"/>
                  <a:gd name="T6" fmla="*/ 0 w 2841"/>
                  <a:gd name="T7" fmla="*/ 0 h 2041"/>
                  <a:gd name="T8" fmla="*/ 2841 w 2841"/>
                  <a:gd name="T9" fmla="*/ 0 h 2041"/>
                  <a:gd name="T10" fmla="*/ 2711 w 2841"/>
                  <a:gd name="T11" fmla="*/ 1762 h 2041"/>
                  <a:gd name="T12" fmla="*/ 2711 w 2841"/>
                  <a:gd name="T13" fmla="*/ 123 h 2041"/>
                  <a:gd name="T14" fmla="*/ 128 w 2841"/>
                  <a:gd name="T15" fmla="*/ 123 h 2041"/>
                  <a:gd name="T16" fmla="*/ 128 w 2841"/>
                  <a:gd name="T17" fmla="*/ 1762 h 2041"/>
                  <a:gd name="T18" fmla="*/ 2711 w 2841"/>
                  <a:gd name="T19" fmla="*/ 1762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1" h="2041">
                    <a:moveTo>
                      <a:pt x="2841" y="0"/>
                    </a:moveTo>
                    <a:lnTo>
                      <a:pt x="2841" y="2041"/>
                    </a:lnTo>
                    <a:lnTo>
                      <a:pt x="0" y="2041"/>
                    </a:lnTo>
                    <a:lnTo>
                      <a:pt x="0" y="0"/>
                    </a:lnTo>
                    <a:lnTo>
                      <a:pt x="2841" y="0"/>
                    </a:lnTo>
                    <a:close/>
                    <a:moveTo>
                      <a:pt x="2711" y="1762"/>
                    </a:moveTo>
                    <a:lnTo>
                      <a:pt x="2711" y="123"/>
                    </a:lnTo>
                    <a:lnTo>
                      <a:pt x="128" y="123"/>
                    </a:lnTo>
                    <a:lnTo>
                      <a:pt x="128" y="1762"/>
                    </a:lnTo>
                    <a:lnTo>
                      <a:pt x="2711" y="17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defTabSz="684371"/>
                <a:endParaRPr lang="zh-CN" altLang="en-US" sz="1399">
                  <a:solidFill>
                    <a:prstClr val="black"/>
                  </a:solidFill>
                  <a:cs typeface="+mn-ea"/>
                  <a:sym typeface="+mn-lt"/>
                </a:endParaRPr>
              </a:p>
            </p:txBody>
          </p:sp>
          <p:sp>
            <p:nvSpPr>
              <p:cNvPr id="47" name="Freeform 180"/>
              <p:cNvSpPr/>
              <p:nvPr/>
            </p:nvSpPr>
            <p:spPr bwMode="auto">
              <a:xfrm>
                <a:off x="4927600" y="3165476"/>
                <a:ext cx="819150" cy="230188"/>
              </a:xfrm>
              <a:custGeom>
                <a:avLst/>
                <a:gdLst>
                  <a:gd name="T0" fmla="*/ 516 w 516"/>
                  <a:gd name="T1" fmla="*/ 145 h 145"/>
                  <a:gd name="T2" fmla="*/ 0 w 516"/>
                  <a:gd name="T3" fmla="*/ 145 h 145"/>
                  <a:gd name="T4" fmla="*/ 0 w 516"/>
                  <a:gd name="T5" fmla="*/ 0 h 145"/>
                  <a:gd name="T6" fmla="*/ 516 w 516"/>
                  <a:gd name="T7" fmla="*/ 145 h 145"/>
                </a:gdLst>
                <a:ahLst/>
                <a:cxnLst>
                  <a:cxn ang="0">
                    <a:pos x="T0" y="T1"/>
                  </a:cxn>
                  <a:cxn ang="0">
                    <a:pos x="T2" y="T3"/>
                  </a:cxn>
                  <a:cxn ang="0">
                    <a:pos x="T4" y="T5"/>
                  </a:cxn>
                  <a:cxn ang="0">
                    <a:pos x="T6" y="T7"/>
                  </a:cxn>
                </a:cxnLst>
                <a:rect l="0" t="0" r="r" b="b"/>
                <a:pathLst>
                  <a:path w="516" h="145">
                    <a:moveTo>
                      <a:pt x="516" y="145"/>
                    </a:moveTo>
                    <a:lnTo>
                      <a:pt x="0" y="145"/>
                    </a:lnTo>
                    <a:lnTo>
                      <a:pt x="0" y="0"/>
                    </a:lnTo>
                    <a:lnTo>
                      <a:pt x="516"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defTabSz="684371"/>
                <a:endParaRPr lang="zh-CN" altLang="en-US" sz="1399">
                  <a:solidFill>
                    <a:prstClr val="black"/>
                  </a:solidFill>
                  <a:cs typeface="+mn-ea"/>
                  <a:sym typeface="+mn-lt"/>
                </a:endParaRPr>
              </a:p>
            </p:txBody>
          </p:sp>
          <p:sp>
            <p:nvSpPr>
              <p:cNvPr id="48" name="Freeform 181"/>
              <p:cNvSpPr/>
              <p:nvPr/>
            </p:nvSpPr>
            <p:spPr bwMode="auto">
              <a:xfrm>
                <a:off x="5337175" y="2417763"/>
                <a:ext cx="1927225" cy="1258888"/>
              </a:xfrm>
              <a:custGeom>
                <a:avLst/>
                <a:gdLst>
                  <a:gd name="T0" fmla="*/ 513 w 513"/>
                  <a:gd name="T1" fmla="*/ 303 h 335"/>
                  <a:gd name="T2" fmla="*/ 481 w 513"/>
                  <a:gd name="T3" fmla="*/ 335 h 335"/>
                  <a:gd name="T4" fmla="*/ 32 w 513"/>
                  <a:gd name="T5" fmla="*/ 335 h 335"/>
                  <a:gd name="T6" fmla="*/ 0 w 513"/>
                  <a:gd name="T7" fmla="*/ 303 h 335"/>
                  <a:gd name="T8" fmla="*/ 0 w 513"/>
                  <a:gd name="T9" fmla="*/ 276 h 335"/>
                  <a:gd name="T10" fmla="*/ 189 w 513"/>
                  <a:gd name="T11" fmla="*/ 276 h 335"/>
                  <a:gd name="T12" fmla="*/ 0 w 513"/>
                  <a:gd name="T13" fmla="*/ 209 h 335"/>
                  <a:gd name="T14" fmla="*/ 0 w 513"/>
                  <a:gd name="T15" fmla="*/ 0 h 335"/>
                  <a:gd name="T16" fmla="*/ 257 w 513"/>
                  <a:gd name="T17" fmla="*/ 168 h 335"/>
                  <a:gd name="T18" fmla="*/ 513 w 513"/>
                  <a:gd name="T19" fmla="*/ 0 h 335"/>
                  <a:gd name="T20" fmla="*/ 513 w 513"/>
                  <a:gd name="T21" fmla="*/ 303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335">
                    <a:moveTo>
                      <a:pt x="513" y="303"/>
                    </a:moveTo>
                    <a:cubicBezTo>
                      <a:pt x="513" y="321"/>
                      <a:pt x="499" y="335"/>
                      <a:pt x="481" y="335"/>
                    </a:cubicBezTo>
                    <a:cubicBezTo>
                      <a:pt x="32" y="335"/>
                      <a:pt x="32" y="335"/>
                      <a:pt x="32" y="335"/>
                    </a:cubicBezTo>
                    <a:cubicBezTo>
                      <a:pt x="15" y="335"/>
                      <a:pt x="0" y="321"/>
                      <a:pt x="0" y="303"/>
                    </a:cubicBezTo>
                    <a:cubicBezTo>
                      <a:pt x="0" y="276"/>
                      <a:pt x="0" y="276"/>
                      <a:pt x="0" y="276"/>
                    </a:cubicBezTo>
                    <a:cubicBezTo>
                      <a:pt x="189" y="276"/>
                      <a:pt x="189" y="276"/>
                      <a:pt x="189" y="276"/>
                    </a:cubicBezTo>
                    <a:cubicBezTo>
                      <a:pt x="0" y="209"/>
                      <a:pt x="0" y="209"/>
                      <a:pt x="0" y="209"/>
                    </a:cubicBezTo>
                    <a:cubicBezTo>
                      <a:pt x="0" y="0"/>
                      <a:pt x="0" y="0"/>
                      <a:pt x="0" y="0"/>
                    </a:cubicBezTo>
                    <a:cubicBezTo>
                      <a:pt x="257" y="168"/>
                      <a:pt x="257" y="168"/>
                      <a:pt x="257" y="168"/>
                    </a:cubicBezTo>
                    <a:cubicBezTo>
                      <a:pt x="513" y="0"/>
                      <a:pt x="513" y="0"/>
                      <a:pt x="513" y="0"/>
                    </a:cubicBezTo>
                    <a:lnTo>
                      <a:pt x="513" y="3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defTabSz="684371"/>
                <a:endParaRPr lang="zh-CN" altLang="en-US" sz="1399">
                  <a:solidFill>
                    <a:prstClr val="black"/>
                  </a:solidFill>
                  <a:cs typeface="+mn-ea"/>
                  <a:sym typeface="+mn-lt"/>
                </a:endParaRPr>
              </a:p>
            </p:txBody>
          </p:sp>
          <p:sp>
            <p:nvSpPr>
              <p:cNvPr id="49" name="Freeform 182"/>
              <p:cNvSpPr/>
              <p:nvPr/>
            </p:nvSpPr>
            <p:spPr bwMode="auto">
              <a:xfrm>
                <a:off x="5337175" y="2170113"/>
                <a:ext cx="1927225" cy="773113"/>
              </a:xfrm>
              <a:custGeom>
                <a:avLst/>
                <a:gdLst>
                  <a:gd name="T0" fmla="*/ 0 w 513"/>
                  <a:gd name="T1" fmla="*/ 32 h 206"/>
                  <a:gd name="T2" fmla="*/ 32 w 513"/>
                  <a:gd name="T3" fmla="*/ 0 h 206"/>
                  <a:gd name="T4" fmla="*/ 481 w 513"/>
                  <a:gd name="T5" fmla="*/ 0 h 206"/>
                  <a:gd name="T6" fmla="*/ 513 w 513"/>
                  <a:gd name="T7" fmla="*/ 32 h 206"/>
                  <a:gd name="T8" fmla="*/ 513 w 513"/>
                  <a:gd name="T9" fmla="*/ 37 h 206"/>
                  <a:gd name="T10" fmla="*/ 257 w 513"/>
                  <a:gd name="T11" fmla="*/ 206 h 206"/>
                  <a:gd name="T12" fmla="*/ 0 w 513"/>
                  <a:gd name="T13" fmla="*/ 37 h 206"/>
                  <a:gd name="T14" fmla="*/ 0 w 513"/>
                  <a:gd name="T15" fmla="*/ 32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 h="206">
                    <a:moveTo>
                      <a:pt x="0" y="32"/>
                    </a:moveTo>
                    <a:cubicBezTo>
                      <a:pt x="0" y="14"/>
                      <a:pt x="15" y="0"/>
                      <a:pt x="32" y="0"/>
                    </a:cubicBezTo>
                    <a:cubicBezTo>
                      <a:pt x="481" y="0"/>
                      <a:pt x="481" y="0"/>
                      <a:pt x="481" y="0"/>
                    </a:cubicBezTo>
                    <a:cubicBezTo>
                      <a:pt x="499" y="0"/>
                      <a:pt x="513" y="14"/>
                      <a:pt x="513" y="32"/>
                    </a:cubicBezTo>
                    <a:cubicBezTo>
                      <a:pt x="513" y="37"/>
                      <a:pt x="513" y="37"/>
                      <a:pt x="513" y="37"/>
                    </a:cubicBezTo>
                    <a:cubicBezTo>
                      <a:pt x="257" y="206"/>
                      <a:pt x="257" y="206"/>
                      <a:pt x="257" y="206"/>
                    </a:cubicBezTo>
                    <a:cubicBezTo>
                      <a:pt x="0" y="37"/>
                      <a:pt x="0" y="37"/>
                      <a:pt x="0" y="37"/>
                    </a:cubicBezTo>
                    <a:lnTo>
                      <a:pt x="0"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defTabSz="684371"/>
                <a:endParaRPr lang="zh-CN" altLang="en-US" sz="1399">
                  <a:solidFill>
                    <a:prstClr val="black"/>
                  </a:solidFill>
                  <a:cs typeface="+mn-ea"/>
                  <a:sym typeface="+mn-lt"/>
                </a:endParaRPr>
              </a:p>
            </p:txBody>
          </p:sp>
          <p:sp>
            <p:nvSpPr>
              <p:cNvPr id="50" name="Freeform 183"/>
              <p:cNvSpPr/>
              <p:nvPr/>
            </p:nvSpPr>
            <p:spPr bwMode="auto">
              <a:xfrm>
                <a:off x="4433888" y="3395663"/>
                <a:ext cx="820738" cy="228600"/>
              </a:xfrm>
              <a:custGeom>
                <a:avLst/>
                <a:gdLst>
                  <a:gd name="T0" fmla="*/ 517 w 517"/>
                  <a:gd name="T1" fmla="*/ 144 h 144"/>
                  <a:gd name="T2" fmla="*/ 0 w 517"/>
                  <a:gd name="T3" fmla="*/ 144 h 144"/>
                  <a:gd name="T4" fmla="*/ 0 w 517"/>
                  <a:gd name="T5" fmla="*/ 0 h 144"/>
                  <a:gd name="T6" fmla="*/ 517 w 517"/>
                  <a:gd name="T7" fmla="*/ 144 h 144"/>
                </a:gdLst>
                <a:ahLst/>
                <a:cxnLst>
                  <a:cxn ang="0">
                    <a:pos x="T0" y="T1"/>
                  </a:cxn>
                  <a:cxn ang="0">
                    <a:pos x="T2" y="T3"/>
                  </a:cxn>
                  <a:cxn ang="0">
                    <a:pos x="T4" y="T5"/>
                  </a:cxn>
                  <a:cxn ang="0">
                    <a:pos x="T6" y="T7"/>
                  </a:cxn>
                </a:cxnLst>
                <a:rect l="0" t="0" r="r" b="b"/>
                <a:pathLst>
                  <a:path w="517" h="144">
                    <a:moveTo>
                      <a:pt x="517" y="144"/>
                    </a:moveTo>
                    <a:lnTo>
                      <a:pt x="0" y="144"/>
                    </a:lnTo>
                    <a:lnTo>
                      <a:pt x="0" y="0"/>
                    </a:lnTo>
                    <a:lnTo>
                      <a:pt x="517"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defTabSz="684371"/>
                <a:endParaRPr lang="zh-CN" altLang="en-US" sz="1399">
                  <a:solidFill>
                    <a:prstClr val="black"/>
                  </a:solidFill>
                  <a:cs typeface="+mn-ea"/>
                  <a:sym typeface="+mn-lt"/>
                </a:endParaRPr>
              </a:p>
            </p:txBody>
          </p:sp>
          <p:sp>
            <p:nvSpPr>
              <p:cNvPr id="51" name="Freeform 184"/>
              <p:cNvSpPr>
                <a:spLocks noEditPoints="1"/>
              </p:cNvSpPr>
              <p:nvPr/>
            </p:nvSpPr>
            <p:spPr bwMode="auto">
              <a:xfrm>
                <a:off x="3479800" y="4756151"/>
                <a:ext cx="5232400" cy="725488"/>
              </a:xfrm>
              <a:custGeom>
                <a:avLst/>
                <a:gdLst>
                  <a:gd name="T0" fmla="*/ 2136 w 3296"/>
                  <a:gd name="T1" fmla="*/ 457 h 457"/>
                  <a:gd name="T2" fmla="*/ 1160 w 3296"/>
                  <a:gd name="T3" fmla="*/ 457 h 457"/>
                  <a:gd name="T4" fmla="*/ 0 w 3296"/>
                  <a:gd name="T5" fmla="*/ 457 h 457"/>
                  <a:gd name="T6" fmla="*/ 0 w 3296"/>
                  <a:gd name="T7" fmla="*/ 268 h 457"/>
                  <a:gd name="T8" fmla="*/ 223 w 3296"/>
                  <a:gd name="T9" fmla="*/ 0 h 457"/>
                  <a:gd name="T10" fmla="*/ 1646 w 3296"/>
                  <a:gd name="T11" fmla="*/ 0 h 457"/>
                  <a:gd name="T12" fmla="*/ 1650 w 3296"/>
                  <a:gd name="T13" fmla="*/ 0 h 457"/>
                  <a:gd name="T14" fmla="*/ 3071 w 3296"/>
                  <a:gd name="T15" fmla="*/ 0 h 457"/>
                  <a:gd name="T16" fmla="*/ 3296 w 3296"/>
                  <a:gd name="T17" fmla="*/ 268 h 457"/>
                  <a:gd name="T18" fmla="*/ 3296 w 3296"/>
                  <a:gd name="T19" fmla="*/ 457 h 457"/>
                  <a:gd name="T20" fmla="*/ 2136 w 3296"/>
                  <a:gd name="T21" fmla="*/ 457 h 457"/>
                  <a:gd name="T22" fmla="*/ 1906 w 3296"/>
                  <a:gd name="T23" fmla="*/ 327 h 457"/>
                  <a:gd name="T24" fmla="*/ 1906 w 3296"/>
                  <a:gd name="T25" fmla="*/ 208 h 457"/>
                  <a:gd name="T26" fmla="*/ 1395 w 3296"/>
                  <a:gd name="T27" fmla="*/ 208 h 457"/>
                  <a:gd name="T28" fmla="*/ 1395 w 3296"/>
                  <a:gd name="T29" fmla="*/ 327 h 457"/>
                  <a:gd name="T30" fmla="*/ 1906 w 3296"/>
                  <a:gd name="T31" fmla="*/ 32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6" h="457">
                    <a:moveTo>
                      <a:pt x="2136" y="457"/>
                    </a:moveTo>
                    <a:lnTo>
                      <a:pt x="1160" y="457"/>
                    </a:lnTo>
                    <a:lnTo>
                      <a:pt x="0" y="457"/>
                    </a:lnTo>
                    <a:lnTo>
                      <a:pt x="0" y="268"/>
                    </a:lnTo>
                    <a:lnTo>
                      <a:pt x="223" y="0"/>
                    </a:lnTo>
                    <a:lnTo>
                      <a:pt x="1646" y="0"/>
                    </a:lnTo>
                    <a:lnTo>
                      <a:pt x="1650" y="0"/>
                    </a:lnTo>
                    <a:lnTo>
                      <a:pt x="3071" y="0"/>
                    </a:lnTo>
                    <a:lnTo>
                      <a:pt x="3296" y="268"/>
                    </a:lnTo>
                    <a:lnTo>
                      <a:pt x="3296" y="457"/>
                    </a:lnTo>
                    <a:lnTo>
                      <a:pt x="2136" y="457"/>
                    </a:lnTo>
                    <a:close/>
                    <a:moveTo>
                      <a:pt x="1906" y="327"/>
                    </a:moveTo>
                    <a:lnTo>
                      <a:pt x="1906" y="208"/>
                    </a:lnTo>
                    <a:lnTo>
                      <a:pt x="1395" y="208"/>
                    </a:lnTo>
                    <a:lnTo>
                      <a:pt x="1395" y="327"/>
                    </a:lnTo>
                    <a:lnTo>
                      <a:pt x="1906" y="3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defTabSz="684371"/>
                <a:endParaRPr lang="zh-CN" altLang="en-US" sz="1399">
                  <a:solidFill>
                    <a:prstClr val="black"/>
                  </a:solidFill>
                  <a:cs typeface="+mn-ea"/>
                  <a:sym typeface="+mn-lt"/>
                </a:endParaRPr>
              </a:p>
            </p:txBody>
          </p:sp>
        </p:grpSp>
        <p:sp>
          <p:nvSpPr>
            <p:cNvPr id="45" name="TextBox 51"/>
            <p:cNvSpPr txBox="1"/>
            <p:nvPr/>
          </p:nvSpPr>
          <p:spPr>
            <a:xfrm>
              <a:off x="6422831" y="2572544"/>
              <a:ext cx="1502763" cy="300142"/>
            </a:xfrm>
            <a:prstGeom prst="rect">
              <a:avLst/>
            </a:prstGeom>
            <a:noFill/>
          </p:spPr>
          <p:txBody>
            <a:bodyPr wrap="square" lIns="68550" tIns="34274" rIns="68550" bIns="34274" rtlCol="0">
              <a:spAutoFit/>
            </a:bodyPr>
            <a:lstStyle/>
            <a:p>
              <a:pPr algn="ctr"/>
              <a:r>
                <a:rPr lang="zh-CN" altLang="en-US" sz="1500" dirty="0">
                  <a:solidFill>
                    <a:schemeClr val="accent3">
                      <a:lumMod val="50000"/>
                    </a:schemeClr>
                  </a:solidFill>
                  <a:cs typeface="+mn-ea"/>
                  <a:sym typeface="+mn-lt"/>
                </a:rPr>
                <a:t>最新期刊</a:t>
              </a:r>
            </a:p>
          </p:txBody>
        </p:sp>
      </p:grpSp>
    </p:spTree>
    <p:extLst>
      <p:ext uri="{BB962C8B-B14F-4D97-AF65-F5344CB8AC3E}">
        <p14:creationId xmlns:p14="http://schemas.microsoft.com/office/powerpoint/2010/main" val="3547500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634589" y="249866"/>
            <a:ext cx="5055131" cy="679490"/>
            <a:chOff x="903371" y="249943"/>
            <a:chExt cx="5056691" cy="679699"/>
          </a:xfrm>
        </p:grpSpPr>
        <p:sp>
          <p:nvSpPr>
            <p:cNvPr id="30" name="任意多边形 29"/>
            <p:cNvSpPr/>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sp>
          <p:nvSpPr>
            <p:cNvPr id="31" name="任意多边形 30"/>
            <p:cNvSpPr/>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12" tIns="45706" rIns="91412" bIns="45706" numCol="1" anchor="t" anchorCtr="0" compatLnSpc="1">
              <a:noAutofit/>
            </a:bodyPr>
            <a:lstStyle/>
            <a:p>
              <a:endParaRPr lang="zh-CN" altLang="en-US" sz="1350">
                <a:solidFill>
                  <a:prstClr val="black"/>
                </a:solidFill>
                <a:cs typeface="+mn-ea"/>
                <a:sym typeface="+mn-lt"/>
              </a:endParaRPr>
            </a:p>
          </p:txBody>
        </p:sp>
      </p:grpSp>
      <p:grpSp>
        <p:nvGrpSpPr>
          <p:cNvPr id="3" name="组合 31"/>
          <p:cNvGrpSpPr/>
          <p:nvPr/>
        </p:nvGrpSpPr>
        <p:grpSpPr>
          <a:xfrm rot="16200000">
            <a:off x="574963" y="158113"/>
            <a:ext cx="764867" cy="862996"/>
            <a:chOff x="8439634" y="3544648"/>
            <a:chExt cx="1611146" cy="1817848"/>
          </a:xfrm>
        </p:grpSpPr>
        <p:sp>
          <p:nvSpPr>
            <p:cNvPr id="3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3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grpSp>
        <p:nvGrpSpPr>
          <p:cNvPr id="4" name="Group 17"/>
          <p:cNvGrpSpPr>
            <a:grpSpLocks noChangeAspect="1"/>
          </p:cNvGrpSpPr>
          <p:nvPr/>
        </p:nvGrpSpPr>
        <p:grpSpPr bwMode="auto">
          <a:xfrm>
            <a:off x="827767" y="455515"/>
            <a:ext cx="259260" cy="278300"/>
            <a:chOff x="231" y="1205"/>
            <a:chExt cx="640" cy="687"/>
          </a:xfrm>
          <a:solidFill>
            <a:schemeClr val="bg1"/>
          </a:solidFill>
          <a:effectLst/>
        </p:grpSpPr>
        <p:sp>
          <p:nvSpPr>
            <p:cNvPr id="5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sp>
          <p:nvSpPr>
            <p:cNvPr id="5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350">
                <a:solidFill>
                  <a:prstClr val="black"/>
                </a:solidFill>
                <a:cs typeface="+mn-ea"/>
                <a:sym typeface="+mn-lt"/>
              </a:endParaRPr>
            </a:p>
          </p:txBody>
        </p:sp>
      </p:grpSp>
      <p:sp>
        <p:nvSpPr>
          <p:cNvPr id="58" name="矩形 3"/>
          <p:cNvSpPr>
            <a:spLocks noChangeArrowheads="1"/>
          </p:cNvSpPr>
          <p:nvPr/>
        </p:nvSpPr>
        <p:spPr bwMode="auto">
          <a:xfrm>
            <a:off x="1448764" y="415003"/>
            <a:ext cx="3885001"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1" tIns="34282" rIns="68561" bIns="34282">
            <a:spAutoFit/>
          </a:bodyPr>
          <a:lstStyle/>
          <a:p>
            <a:pPr algn="l"/>
            <a:r>
              <a:rPr lang="zh-CN" altLang="en-US" sz="2400" dirty="0">
                <a:solidFill>
                  <a:schemeClr val="tx1">
                    <a:lumMod val="75000"/>
                    <a:lumOff val="25000"/>
                  </a:schemeClr>
                </a:solidFill>
                <a:latin typeface="+mj-ea"/>
                <a:ea typeface="+mj-ea"/>
                <a:cs typeface="+mn-ea"/>
                <a:sym typeface="+mn-lt"/>
              </a:rPr>
              <a:t>法宝服务</a:t>
            </a:r>
            <a:r>
              <a:rPr lang="en-US" altLang="zh-CN" sz="2400" dirty="0">
                <a:solidFill>
                  <a:schemeClr val="tx1">
                    <a:lumMod val="75000"/>
                    <a:lumOff val="25000"/>
                  </a:schemeClr>
                </a:solidFill>
                <a:latin typeface="+mj-ea"/>
                <a:ea typeface="+mj-ea"/>
                <a:cs typeface="+mn-ea"/>
                <a:sym typeface="+mn-lt"/>
              </a:rPr>
              <a:t>——</a:t>
            </a:r>
            <a:r>
              <a:rPr lang="zh-CN" altLang="en-US" sz="2400" dirty="0">
                <a:solidFill>
                  <a:schemeClr val="tx1">
                    <a:lumMod val="75000"/>
                    <a:lumOff val="25000"/>
                  </a:schemeClr>
                </a:solidFill>
                <a:latin typeface="+mj-ea"/>
                <a:ea typeface="+mj-ea"/>
                <a:cs typeface="+mn-ea"/>
                <a:sym typeface="+mn-lt"/>
              </a:rPr>
              <a:t>法宝周视点</a:t>
            </a:r>
          </a:p>
        </p:txBody>
      </p:sp>
      <p:sp>
        <p:nvSpPr>
          <p:cNvPr id="67" name="矩形 66"/>
          <p:cNvSpPr/>
          <p:nvPr/>
        </p:nvSpPr>
        <p:spPr>
          <a:xfrm>
            <a:off x="5911462" y="276494"/>
            <a:ext cx="2700467" cy="715581"/>
          </a:xfrm>
          <a:prstGeom prst="rect">
            <a:avLst/>
          </a:prstGeom>
        </p:spPr>
        <p:txBody>
          <a:bodyPr wrap="square">
            <a:spAutoFit/>
          </a:bodyPr>
          <a:lstStyle/>
          <a:p>
            <a:pPr algn="l">
              <a:lnSpc>
                <a:spcPct val="150000"/>
              </a:lnSpc>
            </a:pPr>
            <a:r>
              <a:rPr lang="zh-CN" altLang="en-US" sz="1350" dirty="0" smtClean="0">
                <a:solidFill>
                  <a:srgbClr val="FFC000"/>
                </a:solidFill>
                <a:cs typeface="+mn-ea"/>
                <a:sym typeface="+mn-lt"/>
              </a:rPr>
              <a:t>法宝周视点网址：</a:t>
            </a:r>
            <a:r>
              <a:rPr lang="en-US" altLang="zh-CN" sz="1350" dirty="0" smtClean="0">
                <a:solidFill>
                  <a:srgbClr val="FFC000"/>
                </a:solidFill>
                <a:cs typeface="+mn-ea"/>
                <a:sym typeface="+mn-lt"/>
              </a:rPr>
              <a:t>weekly.pkulaw.cn</a:t>
            </a:r>
            <a:r>
              <a:rPr lang="en-US" altLang="zh-CN" sz="900" dirty="0" smtClean="0">
                <a:solidFill>
                  <a:srgbClr val="A20000"/>
                </a:solidFill>
                <a:cs typeface="+mn-ea"/>
                <a:sym typeface="+mn-lt"/>
              </a:rPr>
              <a:t> </a:t>
            </a:r>
            <a:endParaRPr lang="zh-CN" altLang="en-US" sz="900" dirty="0">
              <a:solidFill>
                <a:srgbClr val="A20000"/>
              </a:solidFill>
              <a:cs typeface="+mn-ea"/>
              <a:sym typeface="+mn-lt"/>
            </a:endParaRPr>
          </a:p>
        </p:txBody>
      </p:sp>
      <p:pic>
        <p:nvPicPr>
          <p:cNvPr id="5" name="图片 4"/>
          <p:cNvPicPr>
            <a:picLocks noChangeAspect="1"/>
          </p:cNvPicPr>
          <p:nvPr/>
        </p:nvPicPr>
        <p:blipFill>
          <a:blip r:embed="rId3"/>
          <a:stretch>
            <a:fillRect/>
          </a:stretch>
        </p:blipFill>
        <p:spPr>
          <a:xfrm>
            <a:off x="575709" y="1059103"/>
            <a:ext cx="7200156" cy="3848115"/>
          </a:xfrm>
          <a:prstGeom prst="rect">
            <a:avLst/>
          </a:prstGeom>
        </p:spPr>
      </p:pic>
      <p:pic>
        <p:nvPicPr>
          <p:cNvPr id="6" name="图片 5"/>
          <p:cNvPicPr>
            <a:picLocks noChangeAspect="1"/>
          </p:cNvPicPr>
          <p:nvPr/>
        </p:nvPicPr>
        <p:blipFill>
          <a:blip r:embed="rId4"/>
          <a:stretch>
            <a:fillRect/>
          </a:stretch>
        </p:blipFill>
        <p:spPr>
          <a:xfrm>
            <a:off x="642945" y="1101638"/>
            <a:ext cx="6866034" cy="3892943"/>
          </a:xfrm>
          <a:prstGeom prst="rect">
            <a:avLst/>
          </a:prstGeom>
        </p:spPr>
      </p:pic>
    </p:spTree>
    <p:extLst>
      <p:ext uri="{BB962C8B-B14F-4D97-AF65-F5344CB8AC3E}">
        <p14:creationId xmlns:p14="http://schemas.microsoft.com/office/powerpoint/2010/main" val="113160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841686" y="4437823"/>
            <a:ext cx="1971429" cy="647619"/>
          </a:xfrm>
          <a:prstGeom prst="rect">
            <a:avLst/>
          </a:prstGeom>
        </p:spPr>
      </p:pic>
      <p:grpSp>
        <p:nvGrpSpPr>
          <p:cNvPr id="5" name="组合 4"/>
          <p:cNvGrpSpPr/>
          <p:nvPr/>
        </p:nvGrpSpPr>
        <p:grpSpPr>
          <a:xfrm>
            <a:off x="4154546" y="1086849"/>
            <a:ext cx="1535551" cy="1535546"/>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9" name="组合 8"/>
          <p:cNvGrpSpPr/>
          <p:nvPr/>
        </p:nvGrpSpPr>
        <p:grpSpPr>
          <a:xfrm>
            <a:off x="3251697" y="1925049"/>
            <a:ext cx="1535551" cy="1535546"/>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 name="椭圆 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 name="组合 11"/>
          <p:cNvGrpSpPr/>
          <p:nvPr/>
        </p:nvGrpSpPr>
        <p:grpSpPr>
          <a:xfrm>
            <a:off x="2325746" y="1174595"/>
            <a:ext cx="1535551" cy="1535546"/>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 name="椭圆 1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Calibri"/>
                <a:ea typeface="宋体"/>
                <a:cs typeface="+mn-cs"/>
              </a:endParaRPr>
            </a:p>
          </p:txBody>
        </p:sp>
      </p:grpSp>
      <p:grpSp>
        <p:nvGrpSpPr>
          <p:cNvPr id="15" name="组合 14"/>
          <p:cNvGrpSpPr/>
          <p:nvPr/>
        </p:nvGrpSpPr>
        <p:grpSpPr>
          <a:xfrm>
            <a:off x="5309097" y="1555595"/>
            <a:ext cx="1535551" cy="1535546"/>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8" name="矩形 17"/>
          <p:cNvSpPr/>
          <p:nvPr/>
        </p:nvSpPr>
        <p:spPr>
          <a:xfrm>
            <a:off x="2635712" y="1440567"/>
            <a:ext cx="889987" cy="938719"/>
          </a:xfrm>
          <a:prstGeom prst="rect">
            <a:avLst/>
          </a:prstGeom>
        </p:spPr>
        <p:txBody>
          <a:bodyPr wrap="none">
            <a:spAutoFit/>
          </a:bodyPr>
          <a:lstStyle/>
          <a:p>
            <a:r>
              <a:rPr lang="zh-CN" altLang="en-US" sz="5500" dirty="0">
                <a:solidFill>
                  <a:srgbClr val="FF9933"/>
                </a:solidFill>
                <a:latin typeface="微软雅黑" panose="020B0503020204020204" pitchFamily="34" charset="-122"/>
                <a:ea typeface="微软雅黑" panose="020B0503020204020204" pitchFamily="34" charset="-122"/>
              </a:rPr>
              <a:t>谢</a:t>
            </a:r>
          </a:p>
        </p:txBody>
      </p:sp>
      <p:sp>
        <p:nvSpPr>
          <p:cNvPr id="19" name="矩形 18"/>
          <p:cNvSpPr/>
          <p:nvPr/>
        </p:nvSpPr>
        <p:spPr>
          <a:xfrm>
            <a:off x="3578366" y="2217076"/>
            <a:ext cx="889987" cy="938719"/>
          </a:xfrm>
          <a:prstGeom prst="rect">
            <a:avLst/>
          </a:prstGeom>
        </p:spPr>
        <p:txBody>
          <a:bodyPr wrap="none">
            <a:spAutoFit/>
          </a:bodyPr>
          <a:lstStyle/>
          <a:p>
            <a:r>
              <a:rPr lang="zh-CN" altLang="en-US" sz="5500" dirty="0">
                <a:solidFill>
                  <a:srgbClr val="FF9933"/>
                </a:solidFill>
                <a:latin typeface="微软雅黑" panose="020B0503020204020204" pitchFamily="34" charset="-122"/>
                <a:ea typeface="微软雅黑" panose="020B0503020204020204" pitchFamily="34" charset="-122"/>
              </a:rPr>
              <a:t>谢</a:t>
            </a:r>
          </a:p>
        </p:txBody>
      </p:sp>
      <p:sp>
        <p:nvSpPr>
          <p:cNvPr id="20" name="矩形 19"/>
          <p:cNvSpPr/>
          <p:nvPr/>
        </p:nvSpPr>
        <p:spPr>
          <a:xfrm>
            <a:off x="4472670" y="1378876"/>
            <a:ext cx="889987" cy="938719"/>
          </a:xfrm>
          <a:prstGeom prst="rect">
            <a:avLst/>
          </a:prstGeom>
        </p:spPr>
        <p:txBody>
          <a:bodyPr wrap="none">
            <a:spAutoFit/>
          </a:bodyPr>
          <a:lstStyle/>
          <a:p>
            <a:r>
              <a:rPr lang="zh-CN" altLang="en-US" sz="5500" dirty="0">
                <a:solidFill>
                  <a:srgbClr val="FF9933"/>
                </a:solidFill>
                <a:latin typeface="微软雅黑" panose="020B0503020204020204" pitchFamily="34" charset="-122"/>
                <a:ea typeface="微软雅黑" panose="020B0503020204020204" pitchFamily="34" charset="-122"/>
              </a:rPr>
              <a:t>聆</a:t>
            </a:r>
          </a:p>
        </p:txBody>
      </p:sp>
      <p:sp>
        <p:nvSpPr>
          <p:cNvPr id="21" name="矩形 20"/>
          <p:cNvSpPr/>
          <p:nvPr/>
        </p:nvSpPr>
        <p:spPr>
          <a:xfrm>
            <a:off x="5638310" y="1849713"/>
            <a:ext cx="889987" cy="938719"/>
          </a:xfrm>
          <a:prstGeom prst="rect">
            <a:avLst/>
          </a:prstGeom>
        </p:spPr>
        <p:txBody>
          <a:bodyPr wrap="none">
            <a:spAutoFit/>
          </a:bodyPr>
          <a:lstStyle/>
          <a:p>
            <a:r>
              <a:rPr lang="zh-CN" altLang="en-US" sz="5500" dirty="0">
                <a:solidFill>
                  <a:srgbClr val="FF9933"/>
                </a:solidFill>
                <a:latin typeface="微软雅黑" panose="020B0503020204020204" pitchFamily="34" charset="-122"/>
                <a:ea typeface="微软雅黑" panose="020B0503020204020204" pitchFamily="34" charset="-122"/>
              </a:rPr>
              <a:t>听</a:t>
            </a:r>
          </a:p>
        </p:txBody>
      </p:sp>
      <p:sp>
        <p:nvSpPr>
          <p:cNvPr id="22" name="椭圆 21"/>
          <p:cNvSpPr/>
          <p:nvPr/>
        </p:nvSpPr>
        <p:spPr>
          <a:xfrm>
            <a:off x="4807029" y="3372849"/>
            <a:ext cx="500908" cy="500908"/>
          </a:xfrm>
          <a:prstGeom prst="ellipse">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5949359" y="3597160"/>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784242" y="3597519"/>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487908" y="3715858"/>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6407497" y="3602179"/>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94223" y="3594674"/>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6785257" y="3726081"/>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082312" y="3629285"/>
            <a:ext cx="250454" cy="250454"/>
          </a:xfrm>
          <a:prstGeom prst="ellipse">
            <a:avLst/>
          </a:prstGeom>
          <a:solidFill>
            <a:schemeClr val="accent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6958960" y="3595878"/>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383535" y="3603933"/>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7591721" y="3653069"/>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6132720" y="3413375"/>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302338" y="3726365"/>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4738334" y="3449472"/>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3438010" y="3541319"/>
            <a:ext cx="322151" cy="322151"/>
          </a:xfrm>
          <a:prstGeom prst="ellipse">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5307937" y="3594056"/>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1438846" y="3597389"/>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1153636" y="3728621"/>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3004328" y="3414118"/>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922623" y="3650452"/>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25469" y="3456667"/>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962439" y="3588095"/>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39"/>
          <p:cNvSpPr txBox="1"/>
          <p:nvPr/>
        </p:nvSpPr>
        <p:spPr>
          <a:xfrm>
            <a:off x="1922624" y="4242189"/>
            <a:ext cx="2031325" cy="64633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zh-CN" altLang="en-US" sz="1200" dirty="0">
                <a:solidFill>
                  <a:schemeClr val="accent6">
                    <a:lumMod val="75000"/>
                  </a:schemeClr>
                </a:solidFill>
                <a:latin typeface="+mj-ea"/>
                <a:ea typeface="+mj-ea"/>
              </a:rPr>
              <a:t>北京北大英华科技有限公司</a:t>
            </a:r>
            <a:endParaRPr lang="en-US" altLang="zh-CN" sz="1200" dirty="0">
              <a:solidFill>
                <a:schemeClr val="accent6">
                  <a:lumMod val="75000"/>
                </a:schemeClr>
              </a:solidFill>
              <a:latin typeface="+mj-ea"/>
              <a:ea typeface="+mj-ea"/>
            </a:endParaRPr>
          </a:p>
          <a:p>
            <a:pPr algn="ctr"/>
            <a:r>
              <a:rPr lang="zh-CN" altLang="en-US" sz="1200" dirty="0">
                <a:solidFill>
                  <a:schemeClr val="accent6">
                    <a:lumMod val="75000"/>
                  </a:schemeClr>
                </a:solidFill>
                <a:latin typeface="+mj-ea"/>
                <a:ea typeface="+mj-ea"/>
              </a:rPr>
              <a:t>北大法宝</a:t>
            </a:r>
            <a:r>
              <a:rPr lang="en-US" altLang="zh-CN" sz="1200" dirty="0">
                <a:solidFill>
                  <a:schemeClr val="accent6">
                    <a:lumMod val="75000"/>
                  </a:schemeClr>
                </a:solidFill>
                <a:latin typeface="+mj-ea"/>
                <a:ea typeface="+mj-ea"/>
              </a:rPr>
              <a:t>-</a:t>
            </a:r>
            <a:r>
              <a:rPr lang="zh-CN" altLang="en-US" sz="1200" dirty="0">
                <a:solidFill>
                  <a:schemeClr val="accent6">
                    <a:lumMod val="75000"/>
                  </a:schemeClr>
                </a:solidFill>
                <a:latin typeface="+mj-ea"/>
                <a:ea typeface="+mj-ea"/>
              </a:rPr>
              <a:t>市场部</a:t>
            </a:r>
            <a:r>
              <a:rPr lang="en-US" altLang="zh-CN" sz="1200" dirty="0">
                <a:solidFill>
                  <a:schemeClr val="accent6">
                    <a:lumMod val="75000"/>
                  </a:schemeClr>
                </a:solidFill>
                <a:latin typeface="+mj-ea"/>
                <a:ea typeface="+mj-ea"/>
              </a:rPr>
              <a:t>-</a:t>
            </a:r>
            <a:r>
              <a:rPr lang="zh-CN" altLang="en-US" sz="1200" dirty="0">
                <a:solidFill>
                  <a:schemeClr val="accent6">
                    <a:lumMod val="75000"/>
                  </a:schemeClr>
                </a:solidFill>
                <a:latin typeface="+mj-ea"/>
                <a:ea typeface="+mj-ea"/>
              </a:rPr>
              <a:t>李梦月</a:t>
            </a:r>
            <a:endParaRPr lang="en-US" altLang="zh-CN" sz="1200" dirty="0">
              <a:solidFill>
                <a:schemeClr val="accent6">
                  <a:lumMod val="75000"/>
                </a:schemeClr>
              </a:solidFill>
              <a:latin typeface="+mj-ea"/>
              <a:ea typeface="+mj-ea"/>
            </a:endParaRPr>
          </a:p>
          <a:p>
            <a:pPr algn="ctr"/>
            <a:r>
              <a:rPr lang="en-US" altLang="zh-CN" sz="1200" dirty="0">
                <a:solidFill>
                  <a:schemeClr val="accent6">
                    <a:lumMod val="75000"/>
                  </a:schemeClr>
                </a:solidFill>
                <a:latin typeface="+mj-ea"/>
                <a:ea typeface="+mj-ea"/>
              </a:rPr>
              <a:t>010-82668266-183</a:t>
            </a:r>
            <a:endParaRPr lang="zh-CN" altLang="en-US" sz="1200" dirty="0">
              <a:solidFill>
                <a:schemeClr val="accent6">
                  <a:lumMod val="75000"/>
                </a:schemeClr>
              </a:solidFill>
              <a:latin typeface="+mj-ea"/>
              <a:ea typeface="+mj-ea"/>
            </a:endParaRPr>
          </a:p>
        </p:txBody>
      </p:sp>
      <p:pic>
        <p:nvPicPr>
          <p:cNvPr id="45" name="Picture 2" descr="http://ww1.sinaimg.cn/large/7819b25djw1dthjfbgkw4j.jpg"/>
          <p:cNvPicPr>
            <a:picLocks noChangeAspect="1" noChangeArrowheads="1"/>
          </p:cNvPicPr>
          <p:nvPr/>
        </p:nvPicPr>
        <p:blipFill>
          <a:blip r:embed="rId3">
            <a:clrChange>
              <a:clrFrom>
                <a:srgbClr val="FFFFFF"/>
              </a:clrFrom>
              <a:clrTo>
                <a:srgbClr val="FFFFFF">
                  <a:alpha val="0"/>
                </a:srgbClr>
              </a:clrTo>
            </a:clrChange>
            <a:duotone>
              <a:schemeClr val="bg2">
                <a:shade val="45000"/>
                <a:satMod val="135000"/>
              </a:schemeClr>
              <a:prstClr val="white"/>
            </a:duotone>
            <a:lum contrast="-40000"/>
          </a:blip>
          <a:srcRect l="25000" t="5769" r="30555" b="10576"/>
          <a:stretch>
            <a:fillRect/>
          </a:stretch>
        </p:blipFill>
        <p:spPr bwMode="auto">
          <a:xfrm>
            <a:off x="7729110" y="491552"/>
            <a:ext cx="1129398" cy="949015"/>
          </a:xfrm>
          <a:prstGeom prst="rect">
            <a:avLst/>
          </a:prstGeom>
          <a:noFill/>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87789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矩形 103"/>
          <p:cNvSpPr/>
          <p:nvPr/>
        </p:nvSpPr>
        <p:spPr>
          <a:xfrm>
            <a:off x="-3677" y="2620293"/>
            <a:ext cx="9145588" cy="65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p>
        </p:txBody>
      </p:sp>
      <p:grpSp>
        <p:nvGrpSpPr>
          <p:cNvPr id="105" name="组合 104"/>
          <p:cNvGrpSpPr/>
          <p:nvPr/>
        </p:nvGrpSpPr>
        <p:grpSpPr>
          <a:xfrm>
            <a:off x="391987" y="2197138"/>
            <a:ext cx="869960" cy="869821"/>
            <a:chOff x="1466675" y="3784103"/>
            <a:chExt cx="1301392" cy="1301862"/>
          </a:xfrm>
        </p:grpSpPr>
        <p:grpSp>
          <p:nvGrpSpPr>
            <p:cNvPr id="106" name="组合 105"/>
            <p:cNvGrpSpPr/>
            <p:nvPr/>
          </p:nvGrpSpPr>
          <p:grpSpPr>
            <a:xfrm>
              <a:off x="1466675" y="3784103"/>
              <a:ext cx="1301392" cy="1301862"/>
              <a:chOff x="4345444" y="2542859"/>
              <a:chExt cx="1810550" cy="1811205"/>
            </a:xfrm>
          </p:grpSpPr>
          <p:grpSp>
            <p:nvGrpSpPr>
              <p:cNvPr id="108" name="组合 107"/>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10" name="同心圆 109"/>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11" name="椭圆 110"/>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9" name="椭圆 108"/>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7" name="TextBox 97"/>
            <p:cNvSpPr txBox="1"/>
            <p:nvPr/>
          </p:nvSpPr>
          <p:spPr>
            <a:xfrm>
              <a:off x="1602934" y="4180596"/>
              <a:ext cx="1086186"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1985</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12" name="组合 111"/>
          <p:cNvGrpSpPr/>
          <p:nvPr/>
        </p:nvGrpSpPr>
        <p:grpSpPr>
          <a:xfrm>
            <a:off x="1483206" y="2314121"/>
            <a:ext cx="726028" cy="658319"/>
            <a:chOff x="3099053" y="3959191"/>
            <a:chExt cx="1086078" cy="985306"/>
          </a:xfrm>
        </p:grpSpPr>
        <p:grpSp>
          <p:nvGrpSpPr>
            <p:cNvPr id="113" name="组合 112"/>
            <p:cNvGrpSpPr/>
            <p:nvPr/>
          </p:nvGrpSpPr>
          <p:grpSpPr>
            <a:xfrm>
              <a:off x="3117025" y="3959191"/>
              <a:ext cx="984950" cy="985306"/>
              <a:chOff x="4345444" y="2542859"/>
              <a:chExt cx="1810550" cy="1811205"/>
            </a:xfrm>
          </p:grpSpPr>
          <p:grpSp>
            <p:nvGrpSpPr>
              <p:cNvPr id="115" name="组合 114"/>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17" name="同心圆 11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18" name="椭圆 11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6" name="椭圆 115"/>
              <p:cNvSpPr/>
              <p:nvPr/>
            </p:nvSpPr>
            <p:spPr>
              <a:xfrm>
                <a:off x="4565570" y="2763062"/>
                <a:ext cx="1370298" cy="137079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4" name="TextBox 104"/>
            <p:cNvSpPr txBox="1"/>
            <p:nvPr/>
          </p:nvSpPr>
          <p:spPr>
            <a:xfrm>
              <a:off x="3099053" y="4196695"/>
              <a:ext cx="1086078"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1990</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a:off x="2386917" y="2202381"/>
            <a:ext cx="881936" cy="881795"/>
            <a:chOff x="4450933" y="3791953"/>
            <a:chExt cx="1319306" cy="1319782"/>
          </a:xfrm>
        </p:grpSpPr>
        <p:grpSp>
          <p:nvGrpSpPr>
            <p:cNvPr id="120" name="组合 119"/>
            <p:cNvGrpSpPr/>
            <p:nvPr/>
          </p:nvGrpSpPr>
          <p:grpSpPr>
            <a:xfrm>
              <a:off x="4450933" y="3791953"/>
              <a:ext cx="1319306" cy="1319782"/>
              <a:chOff x="4345444" y="2542859"/>
              <a:chExt cx="1810550" cy="1811205"/>
            </a:xfrm>
          </p:grpSpPr>
          <p:grpSp>
            <p:nvGrpSpPr>
              <p:cNvPr id="122" name="组合 121"/>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4" name="同心圆 12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25" name="椭圆 124"/>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3" name="椭圆 122"/>
              <p:cNvSpPr/>
              <p:nvPr/>
            </p:nvSpPr>
            <p:spPr>
              <a:xfrm>
                <a:off x="4565570" y="2763062"/>
                <a:ext cx="1370298" cy="137079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1" name="TextBox 111"/>
            <p:cNvSpPr txBox="1"/>
            <p:nvPr/>
          </p:nvSpPr>
          <p:spPr>
            <a:xfrm>
              <a:off x="4595171" y="4180595"/>
              <a:ext cx="1068654"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1995</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26" name="组合 125"/>
          <p:cNvGrpSpPr/>
          <p:nvPr/>
        </p:nvGrpSpPr>
        <p:grpSpPr>
          <a:xfrm>
            <a:off x="3483469" y="2302887"/>
            <a:ext cx="707042" cy="680781"/>
            <a:chOff x="6091288" y="3942381"/>
            <a:chExt cx="1057679" cy="1018926"/>
          </a:xfrm>
        </p:grpSpPr>
        <p:grpSp>
          <p:nvGrpSpPr>
            <p:cNvPr id="127" name="组合 126"/>
            <p:cNvGrpSpPr/>
            <p:nvPr/>
          </p:nvGrpSpPr>
          <p:grpSpPr>
            <a:xfrm>
              <a:off x="6119197" y="3942381"/>
              <a:ext cx="1018558" cy="1018926"/>
              <a:chOff x="4345444" y="2542859"/>
              <a:chExt cx="1810550" cy="1811205"/>
            </a:xfrm>
          </p:grpSpPr>
          <p:grpSp>
            <p:nvGrpSpPr>
              <p:cNvPr id="129" name="组合 12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31" name="同心圆 13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2" name="椭圆 131"/>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0" name="椭圆 129"/>
              <p:cNvSpPr/>
              <p:nvPr/>
            </p:nvSpPr>
            <p:spPr>
              <a:xfrm>
                <a:off x="4565570" y="2763062"/>
                <a:ext cx="1370298" cy="137079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8" name="TextBox 118"/>
            <p:cNvSpPr txBox="1"/>
            <p:nvPr/>
          </p:nvSpPr>
          <p:spPr>
            <a:xfrm>
              <a:off x="6091288" y="4196696"/>
              <a:ext cx="1057679" cy="531307"/>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1999</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33" name="组合 132"/>
          <p:cNvGrpSpPr/>
          <p:nvPr/>
        </p:nvGrpSpPr>
        <p:grpSpPr>
          <a:xfrm>
            <a:off x="6473907" y="2187746"/>
            <a:ext cx="906755" cy="906611"/>
            <a:chOff x="8854229" y="3773382"/>
            <a:chExt cx="1356434" cy="1356924"/>
          </a:xfrm>
        </p:grpSpPr>
        <p:grpSp>
          <p:nvGrpSpPr>
            <p:cNvPr id="134" name="组合 133"/>
            <p:cNvGrpSpPr/>
            <p:nvPr/>
          </p:nvGrpSpPr>
          <p:grpSpPr>
            <a:xfrm>
              <a:off x="8854229" y="3773382"/>
              <a:ext cx="1356434" cy="1356924"/>
              <a:chOff x="4345444" y="2542859"/>
              <a:chExt cx="1810550" cy="1811205"/>
            </a:xfrm>
          </p:grpSpPr>
          <p:grpSp>
            <p:nvGrpSpPr>
              <p:cNvPr id="136" name="组合 135"/>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38" name="同心圆 13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9" name="椭圆 138"/>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7" name="椭圆 136"/>
              <p:cNvSpPr/>
              <p:nvPr/>
            </p:nvSpPr>
            <p:spPr>
              <a:xfrm>
                <a:off x="4565570" y="2763062"/>
                <a:ext cx="1370298" cy="137079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5" name="TextBox 132"/>
            <p:cNvSpPr txBox="1"/>
            <p:nvPr/>
          </p:nvSpPr>
          <p:spPr>
            <a:xfrm>
              <a:off x="8976661" y="4180595"/>
              <a:ext cx="1083463"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2013</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40" name="组合 139"/>
          <p:cNvGrpSpPr/>
          <p:nvPr/>
        </p:nvGrpSpPr>
        <p:grpSpPr>
          <a:xfrm>
            <a:off x="-67810" y="1034478"/>
            <a:ext cx="1941598" cy="1092290"/>
            <a:chOff x="689131" y="1318791"/>
            <a:chExt cx="1631535" cy="1036935"/>
          </a:xfrm>
        </p:grpSpPr>
        <p:sp>
          <p:nvSpPr>
            <p:cNvPr id="141" name="TextBox 145"/>
            <p:cNvSpPr txBox="1"/>
            <p:nvPr/>
          </p:nvSpPr>
          <p:spPr>
            <a:xfrm>
              <a:off x="800766" y="1667530"/>
              <a:ext cx="1363987" cy="403198"/>
            </a:xfrm>
            <a:prstGeom prst="rect">
              <a:avLst/>
            </a:prstGeom>
            <a:noFill/>
          </p:spPr>
          <p:txBody>
            <a:bodyPr wrap="square" lIns="91431" tIns="45715" rIns="91431" bIns="45715" rtlCol="0">
              <a:spAutoFit/>
            </a:bodyPr>
            <a:lstStyle/>
            <a:p>
              <a:pPr algn="ctr" fontAlgn="auto">
                <a:lnSpc>
                  <a:spcPct val="120000"/>
                </a:lnSpc>
                <a:spcBef>
                  <a:spcPts val="0"/>
                </a:spcBef>
                <a:spcAft>
                  <a:spcPts val="0"/>
                </a:spcAft>
                <a:buClr>
                  <a:srgbClr val="FFFFFF">
                    <a:lumMod val="75000"/>
                  </a:srgbClr>
                </a:buClr>
                <a:buFontTx/>
                <a:buNone/>
                <a:defRPr/>
              </a:pPr>
              <a:r>
                <a:rPr lang="zh-CN" altLang="en-US" sz="900" kern="0" dirty="0">
                  <a:solidFill>
                    <a:schemeClr val="accent6">
                      <a:lumMod val="75000"/>
                    </a:schemeClr>
                  </a:solidFill>
                  <a:latin typeface="微软雅黑" pitchFamily="34" charset="-122"/>
                  <a:ea typeface="微软雅黑" pitchFamily="34" charset="-122"/>
                </a:rPr>
                <a:t>计算机辅助法律研究</a:t>
              </a:r>
              <a:endParaRPr lang="en-US" altLang="zh-CN" sz="900" kern="0" dirty="0">
                <a:solidFill>
                  <a:schemeClr val="accent6">
                    <a:lumMod val="75000"/>
                  </a:schemeClr>
                </a:solidFill>
                <a:latin typeface="微软雅黑" pitchFamily="34" charset="-122"/>
                <a:ea typeface="微软雅黑" pitchFamily="34" charset="-122"/>
              </a:endParaRPr>
            </a:p>
            <a:p>
              <a:pPr algn="ctr" fontAlgn="auto">
                <a:lnSpc>
                  <a:spcPct val="120000"/>
                </a:lnSpc>
                <a:spcBef>
                  <a:spcPts val="0"/>
                </a:spcBef>
                <a:spcAft>
                  <a:spcPts val="0"/>
                </a:spcAft>
                <a:buClr>
                  <a:srgbClr val="FFFFFF">
                    <a:lumMod val="75000"/>
                  </a:srgbClr>
                </a:buClr>
                <a:buFontTx/>
                <a:buNone/>
                <a:defRPr/>
              </a:pPr>
              <a:r>
                <a:rPr lang="zh-CN" altLang="en-US" sz="900" kern="0" dirty="0">
                  <a:solidFill>
                    <a:schemeClr val="accent6">
                      <a:lumMod val="75000"/>
                    </a:schemeClr>
                  </a:solidFill>
                  <a:latin typeface="微软雅黑" pitchFamily="34" charset="-122"/>
                  <a:ea typeface="微软雅黑" pitchFamily="34" charset="-122"/>
                </a:rPr>
                <a:t>始于北京大学法律系</a:t>
              </a:r>
              <a:endParaRPr lang="en-US" altLang="zh-CN" sz="900" kern="0" dirty="0">
                <a:solidFill>
                  <a:schemeClr val="accent6">
                    <a:lumMod val="75000"/>
                  </a:schemeClr>
                </a:solidFill>
                <a:latin typeface="微软雅黑" pitchFamily="34" charset="-122"/>
                <a:ea typeface="微软雅黑" pitchFamily="34" charset="-122"/>
              </a:endParaRPr>
            </a:p>
          </p:txBody>
        </p:sp>
        <p:grpSp>
          <p:nvGrpSpPr>
            <p:cNvPr id="142" name="组合 141"/>
            <p:cNvGrpSpPr/>
            <p:nvPr/>
          </p:nvGrpSpPr>
          <p:grpSpPr>
            <a:xfrm>
              <a:off x="689131" y="1318791"/>
              <a:ext cx="1631535" cy="1036935"/>
              <a:chOff x="689131" y="1318791"/>
              <a:chExt cx="1631535" cy="1036935"/>
            </a:xfrm>
          </p:grpSpPr>
          <p:cxnSp>
            <p:nvCxnSpPr>
              <p:cNvPr id="143" name="直接连接符 142"/>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44" name="TextBox 148"/>
              <p:cNvSpPr txBox="1"/>
              <p:nvPr/>
            </p:nvSpPr>
            <p:spPr>
              <a:xfrm>
                <a:off x="689131" y="1318791"/>
                <a:ext cx="1631535" cy="309344"/>
              </a:xfrm>
              <a:prstGeom prst="rect">
                <a:avLst/>
              </a:prstGeom>
              <a:noFill/>
            </p:spPr>
            <p:txBody>
              <a:bodyPr wrap="square" lIns="91431" tIns="0" rIns="91431" bIns="0" rtlCol="0" anchor="t">
                <a:spAutoFit/>
              </a:bodyPr>
              <a:lstStyle/>
              <a:p>
                <a:pPr algn="ctr">
                  <a:lnSpc>
                    <a:spcPct val="150000"/>
                  </a:lnSpc>
                </a:pPr>
                <a:r>
                  <a:rPr lang="zh-CN" altLang="en-US" sz="1600" b="1" kern="0" dirty="0">
                    <a:solidFill>
                      <a:schemeClr val="accent6">
                        <a:lumMod val="75000"/>
                      </a:schemeClr>
                    </a:solidFill>
                    <a:latin typeface="微软雅黑" pitchFamily="34" charset="-122"/>
                    <a:ea typeface="微软雅黑" pitchFamily="34" charset="-122"/>
                  </a:rPr>
                  <a:t>北大法宝诞生</a:t>
                </a:r>
                <a:endParaRPr lang="zh-CN" altLang="en-US" sz="1600" b="1" dirty="0">
                  <a:solidFill>
                    <a:schemeClr val="accent6">
                      <a:lumMod val="75000"/>
                    </a:schemeClr>
                  </a:solidFill>
                  <a:latin typeface="微软雅黑" pitchFamily="34" charset="-122"/>
                  <a:ea typeface="微软雅黑" pitchFamily="34" charset="-122"/>
                  <a:cs typeface="华文黑体" pitchFamily="2" charset="-122"/>
                </a:endParaRPr>
              </a:p>
            </p:txBody>
          </p:sp>
        </p:grpSp>
      </p:grpSp>
      <p:grpSp>
        <p:nvGrpSpPr>
          <p:cNvPr id="145" name="组合 144"/>
          <p:cNvGrpSpPr/>
          <p:nvPr/>
        </p:nvGrpSpPr>
        <p:grpSpPr>
          <a:xfrm>
            <a:off x="2066575" y="1044738"/>
            <a:ext cx="1634887" cy="1046300"/>
            <a:chOff x="947384" y="1473095"/>
            <a:chExt cx="1210304" cy="882631"/>
          </a:xfrm>
        </p:grpSpPr>
        <p:sp>
          <p:nvSpPr>
            <p:cNvPr id="146" name="TextBox 150"/>
            <p:cNvSpPr txBox="1"/>
            <p:nvPr/>
          </p:nvSpPr>
          <p:spPr>
            <a:xfrm>
              <a:off x="991486" y="1800519"/>
              <a:ext cx="1166202" cy="214945"/>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accent6">
                      <a:lumMod val="75000"/>
                    </a:schemeClr>
                  </a:solidFill>
                  <a:latin typeface="微软雅黑" pitchFamily="34" charset="-122"/>
                  <a:ea typeface="微软雅黑" pitchFamily="34" charset="-122"/>
                </a:rPr>
                <a:t>国内第一家综合性法律网站</a:t>
              </a:r>
            </a:p>
          </p:txBody>
        </p:sp>
        <p:grpSp>
          <p:nvGrpSpPr>
            <p:cNvPr id="147" name="组合 146"/>
            <p:cNvGrpSpPr/>
            <p:nvPr/>
          </p:nvGrpSpPr>
          <p:grpSpPr>
            <a:xfrm>
              <a:off x="947384" y="1473095"/>
              <a:ext cx="1207582" cy="882631"/>
              <a:chOff x="947384" y="1473095"/>
              <a:chExt cx="1207582" cy="882631"/>
            </a:xfrm>
          </p:grpSpPr>
          <p:cxnSp>
            <p:nvCxnSpPr>
              <p:cNvPr id="148" name="直接连接符 147"/>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49" name="TextBox 153"/>
              <p:cNvSpPr txBox="1"/>
              <p:nvPr/>
            </p:nvSpPr>
            <p:spPr>
              <a:xfrm>
                <a:off x="947384" y="1473095"/>
                <a:ext cx="1207582" cy="274885"/>
              </a:xfrm>
              <a:prstGeom prst="rect">
                <a:avLst/>
              </a:prstGeom>
              <a:noFill/>
            </p:spPr>
            <p:txBody>
              <a:bodyPr wrap="square" lIns="91431" tIns="0" rIns="91431" bIns="0" rtlCol="0" anchor="t">
                <a:spAutoFit/>
              </a:bodyPr>
              <a:lstStyle/>
              <a:p>
                <a:pPr algn="ctr">
                  <a:lnSpc>
                    <a:spcPct val="150000"/>
                  </a:lnSpc>
                </a:pPr>
                <a:r>
                  <a:rPr lang="zh-CN" altLang="en-US" sz="1600" b="1" dirty="0">
                    <a:solidFill>
                      <a:schemeClr val="accent6">
                        <a:lumMod val="75000"/>
                      </a:schemeClr>
                    </a:solidFill>
                    <a:latin typeface="微软雅黑" pitchFamily="34" charset="-122"/>
                    <a:ea typeface="微软雅黑" pitchFamily="34" charset="-122"/>
                    <a:cs typeface="华文黑体" pitchFamily="2" charset="-122"/>
                  </a:rPr>
                  <a:t>北大法律信息网</a:t>
                </a:r>
              </a:p>
            </p:txBody>
          </p:sp>
        </p:grpSp>
      </p:grpSp>
      <p:grpSp>
        <p:nvGrpSpPr>
          <p:cNvPr id="150" name="组合 149"/>
          <p:cNvGrpSpPr/>
          <p:nvPr/>
        </p:nvGrpSpPr>
        <p:grpSpPr>
          <a:xfrm>
            <a:off x="4014823" y="1034477"/>
            <a:ext cx="1897539" cy="1051145"/>
            <a:chOff x="947383" y="1541324"/>
            <a:chExt cx="1349903" cy="814402"/>
          </a:xfrm>
        </p:grpSpPr>
        <p:sp>
          <p:nvSpPr>
            <p:cNvPr id="151" name="TextBox 155"/>
            <p:cNvSpPr txBox="1"/>
            <p:nvPr/>
          </p:nvSpPr>
          <p:spPr>
            <a:xfrm>
              <a:off x="1029441" y="1821193"/>
              <a:ext cx="1267845" cy="336914"/>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accent6">
                      <a:lumMod val="75000"/>
                    </a:schemeClr>
                  </a:solidFill>
                  <a:latin typeface="微软雅黑" pitchFamily="34" charset="-122"/>
                  <a:ea typeface="微软雅黑" pitchFamily="34" charset="-122"/>
                  <a:cs typeface="华文黑体" pitchFamily="2" charset="-122"/>
                </a:rPr>
                <a:t>正式开通，</a:t>
              </a:r>
              <a:r>
                <a:rPr lang="zh-CN" altLang="en-US" sz="900" dirty="0">
                  <a:solidFill>
                    <a:schemeClr val="accent6">
                      <a:lumMod val="75000"/>
                    </a:schemeClr>
                  </a:solidFill>
                  <a:latin typeface="微软雅黑" pitchFamily="34" charset="-122"/>
                  <a:ea typeface="微软雅黑" pitchFamily="34" charset="-122"/>
                </a:rPr>
                <a:t>全面立体化的法律查询系统，包含法宝手机</a:t>
              </a:r>
              <a:r>
                <a:rPr lang="en-US" altLang="zh-CN" sz="900" dirty="0" err="1">
                  <a:solidFill>
                    <a:schemeClr val="accent6">
                      <a:lumMod val="75000"/>
                    </a:schemeClr>
                  </a:solidFill>
                  <a:latin typeface="微软雅黑" pitchFamily="34" charset="-122"/>
                  <a:ea typeface="微软雅黑" pitchFamily="34" charset="-122"/>
                </a:rPr>
                <a:t>wap</a:t>
              </a:r>
              <a:endParaRPr lang="zh-CN" altLang="en-US" sz="900" dirty="0">
                <a:solidFill>
                  <a:schemeClr val="accent6">
                    <a:lumMod val="75000"/>
                  </a:schemeClr>
                </a:solidFill>
                <a:latin typeface="微软雅黑" pitchFamily="34" charset="-122"/>
                <a:ea typeface="微软雅黑" pitchFamily="34" charset="-122"/>
              </a:endParaRPr>
            </a:p>
          </p:txBody>
        </p:sp>
        <p:grpSp>
          <p:nvGrpSpPr>
            <p:cNvPr id="152" name="组合 151"/>
            <p:cNvGrpSpPr/>
            <p:nvPr/>
          </p:nvGrpSpPr>
          <p:grpSpPr>
            <a:xfrm>
              <a:off x="947383" y="1541324"/>
              <a:ext cx="1349903" cy="814402"/>
              <a:chOff x="947383" y="1541324"/>
              <a:chExt cx="1349903" cy="814402"/>
            </a:xfrm>
          </p:grpSpPr>
          <p:cxnSp>
            <p:nvCxnSpPr>
              <p:cNvPr id="153" name="直接连接符 152"/>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54" name="TextBox 158"/>
              <p:cNvSpPr txBox="1"/>
              <p:nvPr/>
            </p:nvSpPr>
            <p:spPr>
              <a:xfrm>
                <a:off x="947383" y="1541324"/>
                <a:ext cx="1349903" cy="252467"/>
              </a:xfrm>
              <a:prstGeom prst="rect">
                <a:avLst/>
              </a:prstGeom>
              <a:noFill/>
            </p:spPr>
            <p:txBody>
              <a:bodyPr wrap="square" lIns="91431" tIns="0" rIns="91431" bIns="0" rtlCol="0" anchor="t">
                <a:spAutoFit/>
              </a:bodyPr>
              <a:lstStyle/>
              <a:p>
                <a:pPr algn="ctr">
                  <a:lnSpc>
                    <a:spcPct val="150000"/>
                  </a:lnSpc>
                </a:pPr>
                <a:r>
                  <a:rPr lang="zh-CN" altLang="en-US" sz="1600" b="1" dirty="0">
                    <a:solidFill>
                      <a:schemeClr val="accent6">
                        <a:lumMod val="75000"/>
                      </a:schemeClr>
                    </a:solidFill>
                    <a:latin typeface="微软雅黑" pitchFamily="34" charset="-122"/>
                    <a:ea typeface="微软雅黑" pitchFamily="34" charset="-122"/>
                    <a:cs typeface="华文黑体" pitchFamily="2" charset="-122"/>
                  </a:rPr>
                  <a:t>法宝在线</a:t>
                </a:r>
                <a:r>
                  <a:rPr lang="en-US" altLang="zh-CN" sz="1600" b="1" dirty="0">
                    <a:solidFill>
                      <a:schemeClr val="accent6">
                        <a:lumMod val="75000"/>
                      </a:schemeClr>
                    </a:solidFill>
                    <a:latin typeface="微软雅黑" pitchFamily="34" charset="-122"/>
                    <a:ea typeface="微软雅黑" pitchFamily="34" charset="-122"/>
                    <a:cs typeface="华文黑体" pitchFamily="2" charset="-122"/>
                  </a:rPr>
                  <a:t>4.0</a:t>
                </a:r>
                <a:r>
                  <a:rPr lang="zh-CN" altLang="en-US" sz="1600" b="1" dirty="0">
                    <a:solidFill>
                      <a:schemeClr val="accent6">
                        <a:lumMod val="75000"/>
                      </a:schemeClr>
                    </a:solidFill>
                    <a:latin typeface="微软雅黑" pitchFamily="34" charset="-122"/>
                    <a:ea typeface="微软雅黑" pitchFamily="34" charset="-122"/>
                    <a:cs typeface="华文黑体" pitchFamily="2" charset="-122"/>
                  </a:rPr>
                  <a:t>版</a:t>
                </a:r>
              </a:p>
            </p:txBody>
          </p:sp>
        </p:grpSp>
      </p:grpSp>
      <p:grpSp>
        <p:nvGrpSpPr>
          <p:cNvPr id="155" name="组合 154"/>
          <p:cNvGrpSpPr/>
          <p:nvPr/>
        </p:nvGrpSpPr>
        <p:grpSpPr>
          <a:xfrm>
            <a:off x="6245005" y="1044736"/>
            <a:ext cx="1752342" cy="1000134"/>
            <a:chOff x="947384" y="1509211"/>
            <a:chExt cx="1317892" cy="798313"/>
          </a:xfrm>
        </p:grpSpPr>
        <p:sp>
          <p:nvSpPr>
            <p:cNvPr id="156" name="TextBox 160"/>
            <p:cNvSpPr txBox="1"/>
            <p:nvPr/>
          </p:nvSpPr>
          <p:spPr>
            <a:xfrm>
              <a:off x="1045346" y="1794323"/>
              <a:ext cx="1166202" cy="361125"/>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accent6">
                      <a:lumMod val="75000"/>
                    </a:schemeClr>
                  </a:solidFill>
                  <a:latin typeface="微软雅黑" pitchFamily="34" charset="-122"/>
                  <a:ea typeface="微软雅黑" pitchFamily="34" charset="-122"/>
                </a:rPr>
                <a:t>国内法律软件行业史上</a:t>
              </a:r>
            </a:p>
            <a:p>
              <a:pPr algn="ctr">
                <a:lnSpc>
                  <a:spcPct val="130000"/>
                </a:lnSpc>
              </a:pPr>
              <a:r>
                <a:rPr lang="zh-CN" altLang="en-US" sz="900" dirty="0">
                  <a:solidFill>
                    <a:schemeClr val="accent6">
                      <a:lumMod val="75000"/>
                    </a:schemeClr>
                  </a:solidFill>
                  <a:latin typeface="微软雅黑" pitchFamily="34" charset="-122"/>
                  <a:ea typeface="微软雅黑" pitchFamily="34" charset="-122"/>
                </a:rPr>
                <a:t>首个著名商标</a:t>
              </a:r>
            </a:p>
          </p:txBody>
        </p:sp>
        <p:grpSp>
          <p:nvGrpSpPr>
            <p:cNvPr id="157" name="组合 156"/>
            <p:cNvGrpSpPr/>
            <p:nvPr/>
          </p:nvGrpSpPr>
          <p:grpSpPr>
            <a:xfrm>
              <a:off x="947384" y="1509211"/>
              <a:ext cx="1317892" cy="798313"/>
              <a:chOff x="947384" y="1509211"/>
              <a:chExt cx="1317892" cy="798313"/>
            </a:xfrm>
          </p:grpSpPr>
          <p:cxnSp>
            <p:nvCxnSpPr>
              <p:cNvPr id="158" name="直接连接符 157"/>
              <p:cNvCxnSpPr/>
              <p:nvPr/>
            </p:nvCxnSpPr>
            <p:spPr>
              <a:xfrm flipV="1">
                <a:off x="1481601" y="2199513"/>
                <a:ext cx="0" cy="108011"/>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59" name="TextBox 163"/>
              <p:cNvSpPr txBox="1"/>
              <p:nvPr/>
            </p:nvSpPr>
            <p:spPr>
              <a:xfrm>
                <a:off x="947384" y="1509211"/>
                <a:ext cx="1317892" cy="260102"/>
              </a:xfrm>
              <a:prstGeom prst="rect">
                <a:avLst/>
              </a:prstGeom>
              <a:noFill/>
            </p:spPr>
            <p:txBody>
              <a:bodyPr wrap="square" lIns="91431" tIns="0" rIns="91431" bIns="0" rtlCol="0" anchor="t">
                <a:spAutoFit/>
              </a:bodyPr>
              <a:lstStyle/>
              <a:p>
                <a:pPr algn="ctr">
                  <a:lnSpc>
                    <a:spcPct val="150000"/>
                  </a:lnSpc>
                </a:pPr>
                <a:r>
                  <a:rPr lang="zh-CN" altLang="en-US" sz="1600" b="1" dirty="0">
                    <a:solidFill>
                      <a:schemeClr val="accent6">
                        <a:lumMod val="75000"/>
                      </a:schemeClr>
                    </a:solidFill>
                    <a:latin typeface="微软雅黑" pitchFamily="34" charset="-122"/>
                    <a:ea typeface="微软雅黑" pitchFamily="34" charset="-122"/>
                    <a:cs typeface="华文黑体" pitchFamily="2" charset="-122"/>
                  </a:rPr>
                  <a:t>北京市著名商标</a:t>
                </a:r>
              </a:p>
            </p:txBody>
          </p:sp>
        </p:grpSp>
      </p:grpSp>
      <p:grpSp>
        <p:nvGrpSpPr>
          <p:cNvPr id="160" name="组合 159"/>
          <p:cNvGrpSpPr/>
          <p:nvPr/>
        </p:nvGrpSpPr>
        <p:grpSpPr>
          <a:xfrm>
            <a:off x="840264" y="3181205"/>
            <a:ext cx="2000264" cy="1013030"/>
            <a:chOff x="779718" y="1340833"/>
            <a:chExt cx="1435917" cy="933925"/>
          </a:xfrm>
        </p:grpSpPr>
        <p:sp>
          <p:nvSpPr>
            <p:cNvPr id="161" name="TextBox 165"/>
            <p:cNvSpPr txBox="1"/>
            <p:nvPr/>
          </p:nvSpPr>
          <p:spPr>
            <a:xfrm>
              <a:off x="984849" y="1873862"/>
              <a:ext cx="923090" cy="400896"/>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accent6">
                      <a:lumMod val="75000"/>
                    </a:schemeClr>
                  </a:solidFill>
                  <a:latin typeface="微软雅黑" pitchFamily="34" charset="-122"/>
                  <a:ea typeface="微软雅黑" pitchFamily="34" charset="-122"/>
                </a:rPr>
                <a:t>国内著名的法律信息研究开发机构</a:t>
              </a:r>
            </a:p>
          </p:txBody>
        </p:sp>
        <p:grpSp>
          <p:nvGrpSpPr>
            <p:cNvPr id="162" name="组合 161"/>
            <p:cNvGrpSpPr/>
            <p:nvPr/>
          </p:nvGrpSpPr>
          <p:grpSpPr>
            <a:xfrm>
              <a:off x="779718" y="1340833"/>
              <a:ext cx="1435917" cy="500905"/>
              <a:chOff x="779718" y="1340833"/>
              <a:chExt cx="1435917" cy="500905"/>
            </a:xfrm>
          </p:grpSpPr>
          <p:cxnSp>
            <p:nvCxnSpPr>
              <p:cNvPr id="163" name="直接连接符 162"/>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64" name="TextBox 168"/>
              <p:cNvSpPr txBox="1"/>
              <p:nvPr/>
            </p:nvSpPr>
            <p:spPr>
              <a:xfrm>
                <a:off x="779718" y="1541325"/>
                <a:ext cx="1435917" cy="300413"/>
              </a:xfrm>
              <a:prstGeom prst="rect">
                <a:avLst/>
              </a:prstGeom>
              <a:noFill/>
            </p:spPr>
            <p:txBody>
              <a:bodyPr wrap="square" lIns="91431" tIns="0" rIns="91431" bIns="0" rtlCol="0" anchor="t">
                <a:spAutoFit/>
              </a:bodyPr>
              <a:lstStyle/>
              <a:p>
                <a:pPr algn="ctr">
                  <a:lnSpc>
                    <a:spcPct val="150000"/>
                  </a:lnSpc>
                </a:pPr>
                <a:r>
                  <a:rPr lang="zh-CN" altLang="en-US" sz="1600" b="1" dirty="0">
                    <a:solidFill>
                      <a:schemeClr val="accent6">
                        <a:lumMod val="75000"/>
                      </a:schemeClr>
                    </a:solidFill>
                    <a:latin typeface="微软雅黑" pitchFamily="34" charset="-122"/>
                    <a:ea typeface="微软雅黑" pitchFamily="34" charset="-122"/>
                    <a:cs typeface="华文黑体" pitchFamily="2" charset="-122"/>
                  </a:rPr>
                  <a:t>北大法制信息中心</a:t>
                </a:r>
              </a:p>
            </p:txBody>
          </p:sp>
        </p:grpSp>
      </p:grpSp>
      <p:grpSp>
        <p:nvGrpSpPr>
          <p:cNvPr id="165" name="组合 164"/>
          <p:cNvGrpSpPr/>
          <p:nvPr/>
        </p:nvGrpSpPr>
        <p:grpSpPr>
          <a:xfrm>
            <a:off x="2911966" y="3181206"/>
            <a:ext cx="1857388" cy="989235"/>
            <a:chOff x="836154" y="1340833"/>
            <a:chExt cx="1333352" cy="911988"/>
          </a:xfrm>
        </p:grpSpPr>
        <p:sp>
          <p:nvSpPr>
            <p:cNvPr id="166" name="TextBox 170"/>
            <p:cNvSpPr txBox="1"/>
            <p:nvPr/>
          </p:nvSpPr>
          <p:spPr>
            <a:xfrm>
              <a:off x="873901" y="1851925"/>
              <a:ext cx="1166203" cy="400896"/>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accent6">
                      <a:lumMod val="75000"/>
                    </a:schemeClr>
                  </a:solidFill>
                  <a:latin typeface="微软雅黑" pitchFamily="34" charset="-122"/>
                  <a:ea typeface="微软雅黑" pitchFamily="34" charset="-122"/>
                </a:rPr>
                <a:t>致力于法律信息服务“北大法宝”产品日益成熟</a:t>
              </a:r>
            </a:p>
          </p:txBody>
        </p:sp>
        <p:grpSp>
          <p:nvGrpSpPr>
            <p:cNvPr id="167" name="组合 166"/>
            <p:cNvGrpSpPr/>
            <p:nvPr/>
          </p:nvGrpSpPr>
          <p:grpSpPr>
            <a:xfrm>
              <a:off x="836154" y="1340833"/>
              <a:ext cx="1333352" cy="500905"/>
              <a:chOff x="836154" y="1340833"/>
              <a:chExt cx="1333352" cy="500905"/>
            </a:xfrm>
          </p:grpSpPr>
          <p:cxnSp>
            <p:nvCxnSpPr>
              <p:cNvPr id="168" name="直接连接符 167"/>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69" name="TextBox 173"/>
              <p:cNvSpPr txBox="1"/>
              <p:nvPr/>
            </p:nvSpPr>
            <p:spPr>
              <a:xfrm>
                <a:off x="836154" y="1541325"/>
                <a:ext cx="1333352" cy="300413"/>
              </a:xfrm>
              <a:prstGeom prst="rect">
                <a:avLst/>
              </a:prstGeom>
              <a:noFill/>
            </p:spPr>
            <p:txBody>
              <a:bodyPr wrap="square" lIns="91431" tIns="0" rIns="91431" bIns="0" rtlCol="0" anchor="t">
                <a:spAutoFit/>
              </a:bodyPr>
              <a:lstStyle/>
              <a:p>
                <a:pPr algn="ctr">
                  <a:lnSpc>
                    <a:spcPct val="150000"/>
                  </a:lnSpc>
                </a:pPr>
                <a:r>
                  <a:rPr lang="zh-CN" altLang="en-US" sz="1600" b="1" dirty="0">
                    <a:solidFill>
                      <a:schemeClr val="accent6">
                        <a:lumMod val="75000"/>
                      </a:schemeClr>
                    </a:solidFill>
                    <a:latin typeface="微软雅黑" pitchFamily="34" charset="-122"/>
                    <a:ea typeface="微软雅黑" pitchFamily="34" charset="-122"/>
                    <a:cs typeface="华文黑体" pitchFamily="2" charset="-122"/>
                  </a:rPr>
                  <a:t>北大英华公司成立</a:t>
                </a:r>
              </a:p>
            </p:txBody>
          </p:sp>
        </p:grpSp>
      </p:grpSp>
      <p:grpSp>
        <p:nvGrpSpPr>
          <p:cNvPr id="170" name="组合 169"/>
          <p:cNvGrpSpPr/>
          <p:nvPr/>
        </p:nvGrpSpPr>
        <p:grpSpPr>
          <a:xfrm>
            <a:off x="7140090" y="3268583"/>
            <a:ext cx="1715975" cy="973300"/>
            <a:chOff x="947384" y="1340833"/>
            <a:chExt cx="1231837" cy="897298"/>
          </a:xfrm>
        </p:grpSpPr>
        <p:sp>
          <p:nvSpPr>
            <p:cNvPr id="171" name="TextBox 175"/>
            <p:cNvSpPr txBox="1"/>
            <p:nvPr/>
          </p:nvSpPr>
          <p:spPr>
            <a:xfrm>
              <a:off x="1013018" y="1837234"/>
              <a:ext cx="1166203" cy="400897"/>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accent6">
                      <a:lumMod val="75000"/>
                    </a:schemeClr>
                  </a:solidFill>
                  <a:latin typeface="微软雅黑" pitchFamily="34" charset="-122"/>
                  <a:ea typeface="微软雅黑" pitchFamily="34" charset="-122"/>
                </a:rPr>
                <a:t>全新的大数据分析平台，结合</a:t>
              </a:r>
              <a:r>
                <a:rPr lang="en-US" altLang="zh-CN" sz="900" dirty="0">
                  <a:solidFill>
                    <a:schemeClr val="accent6">
                      <a:lumMod val="75000"/>
                    </a:schemeClr>
                  </a:solidFill>
                  <a:latin typeface="微软雅黑" pitchFamily="34" charset="-122"/>
                  <a:ea typeface="微软雅黑" pitchFamily="34" charset="-122"/>
                </a:rPr>
                <a:t>AI</a:t>
              </a:r>
              <a:r>
                <a:rPr lang="zh-CN" altLang="en-US" sz="900" dirty="0">
                  <a:solidFill>
                    <a:schemeClr val="accent6">
                      <a:lumMod val="75000"/>
                    </a:schemeClr>
                  </a:solidFill>
                  <a:latin typeface="微软雅黑" pitchFamily="34" charset="-122"/>
                  <a:ea typeface="微软雅黑" pitchFamily="34" charset="-122"/>
                </a:rPr>
                <a:t>人工智能</a:t>
              </a:r>
            </a:p>
          </p:txBody>
        </p:sp>
        <p:grpSp>
          <p:nvGrpSpPr>
            <p:cNvPr id="172" name="组合 171"/>
            <p:cNvGrpSpPr/>
            <p:nvPr/>
          </p:nvGrpSpPr>
          <p:grpSpPr>
            <a:xfrm>
              <a:off x="947384" y="1340833"/>
              <a:ext cx="1231837" cy="420940"/>
              <a:chOff x="947384" y="1340833"/>
              <a:chExt cx="1231837" cy="420940"/>
            </a:xfrm>
          </p:grpSpPr>
          <p:cxnSp>
            <p:nvCxnSpPr>
              <p:cNvPr id="173" name="直接连接符 172"/>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74" name="TextBox 178"/>
              <p:cNvSpPr txBox="1"/>
              <p:nvPr/>
            </p:nvSpPr>
            <p:spPr>
              <a:xfrm>
                <a:off x="947384" y="1461360"/>
                <a:ext cx="1231837" cy="300413"/>
              </a:xfrm>
              <a:prstGeom prst="rect">
                <a:avLst/>
              </a:prstGeom>
              <a:noFill/>
            </p:spPr>
            <p:txBody>
              <a:bodyPr wrap="square" lIns="91431" tIns="0" rIns="91431" bIns="0" rtlCol="0" anchor="t">
                <a:spAutoFit/>
              </a:bodyPr>
              <a:lstStyle/>
              <a:p>
                <a:pPr algn="ctr">
                  <a:lnSpc>
                    <a:spcPct val="150000"/>
                  </a:lnSpc>
                </a:pPr>
                <a:r>
                  <a:rPr lang="zh-CN" altLang="en-US" sz="1600" b="1" kern="0" dirty="0">
                    <a:solidFill>
                      <a:schemeClr val="accent6">
                        <a:lumMod val="75000"/>
                      </a:schemeClr>
                    </a:solidFill>
                    <a:latin typeface="微软雅黑" pitchFamily="34" charset="-122"/>
                    <a:ea typeface="微软雅黑" pitchFamily="34" charset="-122"/>
                  </a:rPr>
                  <a:t>法宝</a:t>
                </a:r>
                <a:r>
                  <a:rPr lang="en-US" altLang="zh-CN" sz="1600" b="1" kern="0" dirty="0">
                    <a:solidFill>
                      <a:schemeClr val="accent6">
                        <a:lumMod val="75000"/>
                      </a:schemeClr>
                    </a:solidFill>
                    <a:latin typeface="微软雅黑" pitchFamily="34" charset="-122"/>
                    <a:ea typeface="微软雅黑" pitchFamily="34" charset="-122"/>
                  </a:rPr>
                  <a:t>v6.0</a:t>
                </a:r>
                <a:r>
                  <a:rPr lang="zh-CN" altLang="en-US" sz="1600" b="1" kern="0" dirty="0">
                    <a:solidFill>
                      <a:schemeClr val="accent6">
                        <a:lumMod val="75000"/>
                      </a:schemeClr>
                    </a:solidFill>
                    <a:latin typeface="微软雅黑" pitchFamily="34" charset="-122"/>
                    <a:ea typeface="微软雅黑" pitchFamily="34" charset="-122"/>
                  </a:rPr>
                  <a:t>智能版</a:t>
                </a:r>
                <a:endParaRPr lang="zh-CN" altLang="en-US" sz="1600" b="1" dirty="0">
                  <a:solidFill>
                    <a:schemeClr val="accent6">
                      <a:lumMod val="75000"/>
                    </a:schemeClr>
                  </a:solidFill>
                  <a:latin typeface="微软雅黑" pitchFamily="34" charset="-122"/>
                  <a:ea typeface="微软雅黑" pitchFamily="34" charset="-122"/>
                  <a:cs typeface="华文黑体" pitchFamily="2" charset="-122"/>
                </a:endParaRPr>
              </a:p>
            </p:txBody>
          </p:sp>
        </p:grpSp>
      </p:grpSp>
      <p:sp>
        <p:nvSpPr>
          <p:cNvPr id="175" name="TextBox 179"/>
          <p:cNvSpPr txBox="1"/>
          <p:nvPr/>
        </p:nvSpPr>
        <p:spPr>
          <a:xfrm>
            <a:off x="1650501" y="5676793"/>
            <a:ext cx="738965" cy="307928"/>
          </a:xfrm>
          <a:prstGeom prst="rect">
            <a:avLst/>
          </a:prstGeom>
          <a:noFill/>
        </p:spPr>
        <p:txBody>
          <a:bodyPr wrap="none" lIns="61109" tIns="30555" rIns="61109" bIns="30555" rtlCol="0">
            <a:spAutoFit/>
          </a:bodyPr>
          <a:lstStyle/>
          <a:p>
            <a:r>
              <a:rPr lang="zh-CN" altLang="en-US" dirty="0"/>
              <a:t>延迟符</a:t>
            </a:r>
          </a:p>
        </p:txBody>
      </p:sp>
      <p:sp>
        <p:nvSpPr>
          <p:cNvPr id="176" name="标题 8"/>
          <p:cNvSpPr txBox="1">
            <a:spLocks/>
          </p:cNvSpPr>
          <p:nvPr/>
        </p:nvSpPr>
        <p:spPr>
          <a:xfrm>
            <a:off x="2716927" y="194903"/>
            <a:ext cx="3682878" cy="43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lIns="68582" tIns="34292" rIns="68582" bIns="3429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chemeClr val="accent6">
                    <a:lumMod val="75000"/>
                  </a:schemeClr>
                </a:solidFill>
                <a:effectLst/>
                <a:uLnTx/>
                <a:uFillTx/>
                <a:latin typeface="微软雅黑" pitchFamily="34" charset="-122"/>
                <a:ea typeface="微软雅黑" pitchFamily="34" charset="-122"/>
                <a:cs typeface="+mn-cs"/>
              </a:rPr>
              <a:t>关于北大</a:t>
            </a:r>
            <a:r>
              <a:rPr kumimoji="0" lang="zh-CN" altLang="en-US" sz="2400" b="0" i="0" u="none" strike="noStrike" kern="1200" cap="none" spc="0" normalizeH="0" baseline="0" noProof="0" dirty="0" smtClean="0">
                <a:ln>
                  <a:noFill/>
                </a:ln>
                <a:solidFill>
                  <a:schemeClr val="accent6">
                    <a:lumMod val="75000"/>
                  </a:schemeClr>
                </a:solidFill>
                <a:effectLst/>
                <a:uLnTx/>
                <a:uFillTx/>
                <a:latin typeface="微软雅黑" pitchFamily="34" charset="-122"/>
                <a:ea typeface="微软雅黑" pitchFamily="34" charset="-122"/>
                <a:cs typeface="+mn-cs"/>
              </a:rPr>
              <a:t>英华（发展历程）</a:t>
            </a:r>
            <a:endParaRPr kumimoji="0" lang="zh-CN" altLang="en-US" sz="2400" b="0" i="0" u="none" strike="noStrike" kern="1200" cap="none" spc="0" normalizeH="0" baseline="0" noProof="0" dirty="0">
              <a:ln>
                <a:noFill/>
              </a:ln>
              <a:solidFill>
                <a:schemeClr val="accent6">
                  <a:lumMod val="75000"/>
                </a:schemeClr>
              </a:solidFill>
              <a:effectLst/>
              <a:uLnTx/>
              <a:uFillTx/>
              <a:latin typeface="微软雅黑" pitchFamily="34" charset="-122"/>
              <a:ea typeface="微软雅黑" pitchFamily="34" charset="-122"/>
              <a:cs typeface="+mn-cs"/>
            </a:endParaRPr>
          </a:p>
        </p:txBody>
      </p:sp>
      <p:grpSp>
        <p:nvGrpSpPr>
          <p:cNvPr id="178" name="组合 177"/>
          <p:cNvGrpSpPr/>
          <p:nvPr/>
        </p:nvGrpSpPr>
        <p:grpSpPr>
          <a:xfrm>
            <a:off x="5432916" y="2292783"/>
            <a:ext cx="707042" cy="680781"/>
            <a:chOff x="6091288" y="3942381"/>
            <a:chExt cx="1057679" cy="1018926"/>
          </a:xfrm>
        </p:grpSpPr>
        <p:grpSp>
          <p:nvGrpSpPr>
            <p:cNvPr id="179" name="组合 117"/>
            <p:cNvGrpSpPr/>
            <p:nvPr/>
          </p:nvGrpSpPr>
          <p:grpSpPr>
            <a:xfrm>
              <a:off x="6119197" y="3942381"/>
              <a:ext cx="1018558" cy="1018926"/>
              <a:chOff x="4345444" y="2542859"/>
              <a:chExt cx="1810550" cy="1811205"/>
            </a:xfrm>
          </p:grpSpPr>
          <p:grpSp>
            <p:nvGrpSpPr>
              <p:cNvPr id="181" name="组合 11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83" name="同心圆 18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84" name="椭圆 18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82" name="椭圆 181"/>
              <p:cNvSpPr/>
              <p:nvPr/>
            </p:nvSpPr>
            <p:spPr>
              <a:xfrm>
                <a:off x="4565570" y="2763062"/>
                <a:ext cx="1370298" cy="137079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80" name="TextBox 181"/>
            <p:cNvSpPr txBox="1"/>
            <p:nvPr/>
          </p:nvSpPr>
          <p:spPr>
            <a:xfrm>
              <a:off x="6091288" y="4196696"/>
              <a:ext cx="1057679" cy="531307"/>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2011</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85" name="组合 184"/>
          <p:cNvGrpSpPr/>
          <p:nvPr/>
        </p:nvGrpSpPr>
        <p:grpSpPr>
          <a:xfrm>
            <a:off x="7647494" y="2330622"/>
            <a:ext cx="707042" cy="680781"/>
            <a:chOff x="6091288" y="3942381"/>
            <a:chExt cx="1057679" cy="1018926"/>
          </a:xfrm>
        </p:grpSpPr>
        <p:grpSp>
          <p:nvGrpSpPr>
            <p:cNvPr id="186" name="组合 117"/>
            <p:cNvGrpSpPr/>
            <p:nvPr/>
          </p:nvGrpSpPr>
          <p:grpSpPr>
            <a:xfrm>
              <a:off x="6119197" y="3942381"/>
              <a:ext cx="1018558" cy="1018926"/>
              <a:chOff x="4345444" y="2542859"/>
              <a:chExt cx="1810550" cy="1811205"/>
            </a:xfrm>
          </p:grpSpPr>
          <p:grpSp>
            <p:nvGrpSpPr>
              <p:cNvPr id="188" name="组合 11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90" name="同心圆 189"/>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91" name="椭圆 190"/>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89" name="椭圆 188"/>
              <p:cNvSpPr/>
              <p:nvPr/>
            </p:nvSpPr>
            <p:spPr>
              <a:xfrm>
                <a:off x="4565570" y="2763062"/>
                <a:ext cx="1370298" cy="137079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87" name="TextBox 188"/>
            <p:cNvSpPr txBox="1"/>
            <p:nvPr/>
          </p:nvSpPr>
          <p:spPr>
            <a:xfrm>
              <a:off x="6091288" y="4196696"/>
              <a:ext cx="1057679" cy="531307"/>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2017</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92" name="组合 191"/>
          <p:cNvGrpSpPr/>
          <p:nvPr/>
        </p:nvGrpSpPr>
        <p:grpSpPr>
          <a:xfrm>
            <a:off x="4361346" y="2187746"/>
            <a:ext cx="906755" cy="906611"/>
            <a:chOff x="8854229" y="3773382"/>
            <a:chExt cx="1356434" cy="1356924"/>
          </a:xfrm>
        </p:grpSpPr>
        <p:grpSp>
          <p:nvGrpSpPr>
            <p:cNvPr id="193" name="组合 131"/>
            <p:cNvGrpSpPr/>
            <p:nvPr/>
          </p:nvGrpSpPr>
          <p:grpSpPr>
            <a:xfrm>
              <a:off x="8854229" y="3773382"/>
              <a:ext cx="1356434" cy="1356924"/>
              <a:chOff x="4345444" y="2542859"/>
              <a:chExt cx="1810550" cy="1811205"/>
            </a:xfrm>
          </p:grpSpPr>
          <p:grpSp>
            <p:nvGrpSpPr>
              <p:cNvPr id="195" name="组合 13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97" name="同心圆 19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98" name="椭圆 19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96" name="椭圆 195"/>
              <p:cNvSpPr/>
              <p:nvPr/>
            </p:nvSpPr>
            <p:spPr>
              <a:xfrm>
                <a:off x="4565570" y="2763062"/>
                <a:ext cx="1370298" cy="137079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94" name="TextBox 202"/>
            <p:cNvSpPr txBox="1"/>
            <p:nvPr/>
          </p:nvSpPr>
          <p:spPr>
            <a:xfrm>
              <a:off x="8976661" y="4180595"/>
              <a:ext cx="1083463"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2006</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99" name="组合 198"/>
          <p:cNvGrpSpPr/>
          <p:nvPr/>
        </p:nvGrpSpPr>
        <p:grpSpPr>
          <a:xfrm>
            <a:off x="4996950" y="3214712"/>
            <a:ext cx="1715975" cy="973298"/>
            <a:chOff x="947384" y="1340833"/>
            <a:chExt cx="1231837" cy="897296"/>
          </a:xfrm>
        </p:grpSpPr>
        <p:sp>
          <p:nvSpPr>
            <p:cNvPr id="200" name="TextBox 208"/>
            <p:cNvSpPr txBox="1"/>
            <p:nvPr/>
          </p:nvSpPr>
          <p:spPr>
            <a:xfrm>
              <a:off x="1013018" y="1837232"/>
              <a:ext cx="1166203" cy="400897"/>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accent6">
                      <a:lumMod val="75000"/>
                    </a:schemeClr>
                  </a:solidFill>
                  <a:latin typeface="微软雅黑" pitchFamily="34" charset="-122"/>
                  <a:ea typeface="微软雅黑" pitchFamily="34" charset="-122"/>
                </a:rPr>
                <a:t>实现产品全面升级，法律信息服务更加智能</a:t>
              </a:r>
            </a:p>
          </p:txBody>
        </p:sp>
        <p:grpSp>
          <p:nvGrpSpPr>
            <p:cNvPr id="201" name="组合 176"/>
            <p:cNvGrpSpPr/>
            <p:nvPr/>
          </p:nvGrpSpPr>
          <p:grpSpPr>
            <a:xfrm>
              <a:off x="947384" y="1340833"/>
              <a:ext cx="1231837" cy="452858"/>
              <a:chOff x="947384" y="1340833"/>
              <a:chExt cx="1231837" cy="452858"/>
            </a:xfrm>
          </p:grpSpPr>
          <p:cxnSp>
            <p:nvCxnSpPr>
              <p:cNvPr id="202" name="直接连接符 201"/>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203" name="TextBox 211"/>
              <p:cNvSpPr txBox="1"/>
              <p:nvPr/>
            </p:nvSpPr>
            <p:spPr>
              <a:xfrm>
                <a:off x="947384" y="1493278"/>
                <a:ext cx="1231837" cy="300413"/>
              </a:xfrm>
              <a:prstGeom prst="rect">
                <a:avLst/>
              </a:prstGeom>
              <a:noFill/>
            </p:spPr>
            <p:txBody>
              <a:bodyPr wrap="square" lIns="91431" tIns="0" rIns="91431" bIns="0" rtlCol="0" anchor="t">
                <a:spAutoFit/>
              </a:bodyPr>
              <a:lstStyle/>
              <a:p>
                <a:pPr algn="ctr">
                  <a:lnSpc>
                    <a:spcPct val="150000"/>
                  </a:lnSpc>
                </a:pPr>
                <a:r>
                  <a:rPr lang="zh-CN" altLang="en-US" sz="1600" b="1" kern="0" dirty="0">
                    <a:solidFill>
                      <a:schemeClr val="accent6">
                        <a:lumMod val="75000"/>
                      </a:schemeClr>
                    </a:solidFill>
                    <a:latin typeface="微软雅黑" pitchFamily="34" charset="-122"/>
                    <a:ea typeface="微软雅黑" pitchFamily="34" charset="-122"/>
                  </a:rPr>
                  <a:t>法宝</a:t>
                </a:r>
                <a:r>
                  <a:rPr lang="en-US" altLang="zh-CN" sz="1600" b="1" kern="0" dirty="0">
                    <a:solidFill>
                      <a:schemeClr val="accent6">
                        <a:lumMod val="75000"/>
                      </a:schemeClr>
                    </a:solidFill>
                    <a:latin typeface="微软雅黑" pitchFamily="34" charset="-122"/>
                    <a:ea typeface="微软雅黑" pitchFamily="34" charset="-122"/>
                  </a:rPr>
                  <a:t>v5.0</a:t>
                </a:r>
                <a:r>
                  <a:rPr lang="zh-CN" altLang="en-US" sz="1600" b="1" kern="0" dirty="0">
                    <a:solidFill>
                      <a:schemeClr val="accent6">
                        <a:lumMod val="75000"/>
                      </a:schemeClr>
                    </a:solidFill>
                    <a:latin typeface="微软雅黑" pitchFamily="34" charset="-122"/>
                    <a:ea typeface="微软雅黑" pitchFamily="34" charset="-122"/>
                  </a:rPr>
                  <a:t>智能版</a:t>
                </a:r>
                <a:endParaRPr lang="zh-CN" altLang="en-US" sz="1600" b="1" dirty="0">
                  <a:solidFill>
                    <a:schemeClr val="accent6">
                      <a:lumMod val="75000"/>
                    </a:schemeClr>
                  </a:solidFill>
                  <a:latin typeface="微软雅黑" pitchFamily="34" charset="-122"/>
                  <a:ea typeface="微软雅黑" pitchFamily="34" charset="-122"/>
                  <a:cs typeface="华文黑体" pitchFamily="2" charset="-122"/>
                </a:endParaRPr>
              </a:p>
            </p:txBody>
          </p:sp>
        </p:grpSp>
      </p:grpSp>
      <p:pic>
        <p:nvPicPr>
          <p:cNvPr id="204" name="图片 203"/>
          <p:cNvPicPr>
            <a:picLocks noChangeAspect="1"/>
          </p:cNvPicPr>
          <p:nvPr/>
        </p:nvPicPr>
        <p:blipFill>
          <a:blip r:embed="rId2"/>
          <a:stretch>
            <a:fillRect/>
          </a:stretch>
        </p:blipFill>
        <p:spPr>
          <a:xfrm>
            <a:off x="7172571" y="4495881"/>
            <a:ext cx="1971429" cy="647619"/>
          </a:xfrm>
          <a:prstGeom prst="rect">
            <a:avLst/>
          </a:prstGeom>
        </p:spPr>
      </p:pic>
    </p:spTree>
    <p:extLst>
      <p:ext uri="{BB962C8B-B14F-4D97-AF65-F5344CB8AC3E}">
        <p14:creationId xmlns:p14="http://schemas.microsoft.com/office/powerpoint/2010/main" val="2567526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9144000" cy="51435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3" name="矩形 2"/>
          <p:cNvSpPr/>
          <p:nvPr/>
        </p:nvSpPr>
        <p:spPr>
          <a:xfrm>
            <a:off x="0" y="1347614"/>
            <a:ext cx="9144000" cy="2592288"/>
          </a:xfrm>
          <a:prstGeom prst="rect">
            <a:avLst/>
          </a:prstGeom>
          <a:solidFill>
            <a:schemeClr val="accent3">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a:solidFill>
                  <a:schemeClr val="bg1"/>
                </a:solidFill>
                <a:latin typeface="微软雅黑" pitchFamily="34" charset="-122"/>
                <a:ea typeface="微软雅黑" pitchFamily="34" charset="-122"/>
              </a:rPr>
              <a:t> </a:t>
            </a:r>
            <a:r>
              <a:rPr lang="zh-CN" altLang="en-US" sz="2800" b="1" dirty="0">
                <a:solidFill>
                  <a:schemeClr val="bg1"/>
                </a:solidFill>
                <a:latin typeface="微软雅黑" pitchFamily="34" charset="-122"/>
                <a:ea typeface="微软雅黑" pitchFamily="34" charset="-122"/>
              </a:rPr>
              <a:t>第二部分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a:solidFill>
                  <a:schemeClr val="bg1"/>
                </a:solidFill>
                <a:latin typeface="微软雅黑" pitchFamily="34" charset="-122"/>
                <a:ea typeface="微软雅黑" pitchFamily="34" charset="-122"/>
              </a:rPr>
              <a:t>公司主要业务</a:t>
            </a:r>
            <a:endParaRPr lang="en-US" altLang="zh-CN" sz="3600" b="1" dirty="0">
              <a:solidFill>
                <a:schemeClr val="bg1"/>
              </a:solidFill>
              <a:latin typeface="微软雅黑" pitchFamily="34" charset="-122"/>
              <a:ea typeface="微软雅黑" pitchFamily="34" charset="-122"/>
            </a:endParaRPr>
          </a:p>
        </p:txBody>
      </p:sp>
      <p:cxnSp>
        <p:nvCxnSpPr>
          <p:cNvPr id="5" name="直接连接符 4"/>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itchFamily="34" charset="-122"/>
                <a:ea typeface="微软雅黑" pitchFamily="34" charset="-122"/>
              </a:rPr>
              <a:t>PART 02</a:t>
            </a:r>
            <a:endParaRPr lang="zh-CN" altLang="en-US" sz="1600" dirty="0">
              <a:solidFill>
                <a:schemeClr val="bg1"/>
              </a:solidFill>
              <a:latin typeface="微软雅黑" pitchFamily="34" charset="-122"/>
              <a:ea typeface="微软雅黑" pitchFamily="34" charset="-122"/>
            </a:endParaRPr>
          </a:p>
        </p:txBody>
      </p:sp>
      <p:grpSp>
        <p:nvGrpSpPr>
          <p:cNvPr id="7" name="组合 6"/>
          <p:cNvGrpSpPr/>
          <p:nvPr/>
        </p:nvGrpSpPr>
        <p:grpSpPr>
          <a:xfrm>
            <a:off x="2012561" y="1753220"/>
            <a:ext cx="1197175" cy="1197175"/>
            <a:chOff x="2123728" y="1579722"/>
            <a:chExt cx="1197175" cy="1197175"/>
          </a:xfrm>
        </p:grpSpPr>
        <p:grpSp>
          <p:nvGrpSpPr>
            <p:cNvPr id="8" name="组合 7"/>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KSO_Shape"/>
            <p:cNvSpPr>
              <a:spLocks/>
            </p:cNvSpPr>
            <p:nvPr/>
          </p:nvSpPr>
          <p:spPr bwMode="auto">
            <a:xfrm>
              <a:off x="2378606" y="1885587"/>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accent3"/>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12" name="TextBox 31"/>
          <p:cNvSpPr txBox="1"/>
          <p:nvPr/>
        </p:nvSpPr>
        <p:spPr>
          <a:xfrm>
            <a:off x="3924164"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北大法宝</a:t>
            </a:r>
          </a:p>
        </p:txBody>
      </p:sp>
      <p:sp>
        <p:nvSpPr>
          <p:cNvPr id="13" name="TextBox 33"/>
          <p:cNvSpPr txBox="1"/>
          <p:nvPr/>
        </p:nvSpPr>
        <p:spPr>
          <a:xfrm>
            <a:off x="4972878" y="285750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软件研发</a:t>
            </a:r>
          </a:p>
        </p:txBody>
      </p:sp>
      <p:sp>
        <p:nvSpPr>
          <p:cNvPr id="14" name="TextBox 34"/>
          <p:cNvSpPr txBox="1"/>
          <p:nvPr/>
        </p:nvSpPr>
        <p:spPr>
          <a:xfrm>
            <a:off x="3924164" y="3172588"/>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网络教育</a:t>
            </a:r>
          </a:p>
        </p:txBody>
      </p:sp>
      <p:sp>
        <p:nvSpPr>
          <p:cNvPr id="15" name="TextBox 35"/>
          <p:cNvSpPr txBox="1"/>
          <p:nvPr/>
        </p:nvSpPr>
        <p:spPr>
          <a:xfrm>
            <a:off x="4969564" y="3172588"/>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地面培训</a:t>
            </a:r>
          </a:p>
        </p:txBody>
      </p:sp>
      <p:grpSp>
        <p:nvGrpSpPr>
          <p:cNvPr id="16" name="组合 15"/>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8" name="椭圆 1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9" name="组合 18"/>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1" name="椭圆 2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2" name="组合 21"/>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4" name="椭圆 2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5" name="组合 24"/>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7" name="椭圆 2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8" name="组合 27"/>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0" name="椭圆 2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1" name="组合 30"/>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3" name="椭圆 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4" name="组合 33"/>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6" name="椭圆 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7" name="组合 36"/>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9" name="椭圆 3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0" name="组合 39"/>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2" name="椭圆 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3" name="组合 42"/>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5" name="椭圆 44"/>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6" name="组合 45"/>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9" name="组合 48"/>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2" name="组合 51"/>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4" name="椭圆 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55"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1240590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组合 184"/>
          <p:cNvGrpSpPr/>
          <p:nvPr/>
        </p:nvGrpSpPr>
        <p:grpSpPr>
          <a:xfrm>
            <a:off x="73689" y="478313"/>
            <a:ext cx="8736936" cy="3931110"/>
            <a:chOff x="-821661" y="531269"/>
            <a:chExt cx="9516948" cy="4363515"/>
          </a:xfrm>
        </p:grpSpPr>
        <p:sp>
          <p:nvSpPr>
            <p:cNvPr id="36" name="Rectangle 43"/>
            <p:cNvSpPr>
              <a:spLocks/>
            </p:cNvSpPr>
            <p:nvPr/>
          </p:nvSpPr>
          <p:spPr bwMode="auto">
            <a:xfrm>
              <a:off x="2816933" y="3074910"/>
              <a:ext cx="1458171" cy="61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nSpc>
                  <a:spcPct val="125000"/>
                </a:lnSpc>
              </a:pPr>
              <a:endParaRPr lang="en-US" sz="900" b="0" dirty="0">
                <a:solidFill>
                  <a:schemeClr val="accent6">
                    <a:lumMod val="75000"/>
                  </a:schemeClr>
                </a:solidFill>
                <a:latin typeface="微软雅黑"/>
                <a:ea typeface="微软雅黑"/>
                <a:cs typeface="Lato Light" charset="0"/>
                <a:sym typeface="Lato Light" charset="0"/>
              </a:endParaRPr>
            </a:p>
          </p:txBody>
        </p:sp>
        <p:grpSp>
          <p:nvGrpSpPr>
            <p:cNvPr id="152" name="组合 151"/>
            <p:cNvGrpSpPr/>
            <p:nvPr/>
          </p:nvGrpSpPr>
          <p:grpSpPr>
            <a:xfrm>
              <a:off x="4311155" y="616891"/>
              <a:ext cx="4343286" cy="1142490"/>
              <a:chOff x="4304043" y="1286668"/>
              <a:chExt cx="3837944" cy="2757793"/>
            </a:xfrm>
            <a:effectLst>
              <a:outerShdw blurRad="381000" dist="254000" dir="8100000" algn="tr" rotWithShape="0">
                <a:prstClr val="black">
                  <a:alpha val="40000"/>
                </a:prstClr>
              </a:outerShdw>
            </a:effectLst>
          </p:grpSpPr>
          <p:sp>
            <p:nvSpPr>
              <p:cNvPr id="153" name="圆角矩形 1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4" name="圆角矩形 153"/>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55" name="组合 154"/>
            <p:cNvGrpSpPr/>
            <p:nvPr/>
          </p:nvGrpSpPr>
          <p:grpSpPr>
            <a:xfrm>
              <a:off x="1519215" y="1399291"/>
              <a:ext cx="1340524" cy="2640784"/>
              <a:chOff x="2210594" y="1810545"/>
              <a:chExt cx="1005703" cy="1981199"/>
            </a:xfrm>
          </p:grpSpPr>
          <p:cxnSp>
            <p:nvCxnSpPr>
              <p:cNvPr id="156" name="直接连接符 155"/>
              <p:cNvCxnSpPr/>
              <p:nvPr/>
            </p:nvCxnSpPr>
            <p:spPr>
              <a:xfrm>
                <a:off x="2210594" y="3160810"/>
                <a:ext cx="1005703" cy="630934"/>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flipV="1">
                <a:off x="2346670" y="2801144"/>
                <a:ext cx="777103" cy="1"/>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flipV="1">
                <a:off x="2210594" y="1810545"/>
                <a:ext cx="943881" cy="58141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59" name="组合 158"/>
            <p:cNvGrpSpPr/>
            <p:nvPr/>
          </p:nvGrpSpPr>
          <p:grpSpPr>
            <a:xfrm>
              <a:off x="-821661" y="1592630"/>
              <a:ext cx="2673520" cy="2268745"/>
              <a:chOff x="304800" y="673100"/>
              <a:chExt cx="4000500" cy="4000500"/>
            </a:xfrm>
            <a:effectLst>
              <a:outerShdw blurRad="444500" dist="254000" dir="8100000" algn="tr" rotWithShape="0">
                <a:prstClr val="black">
                  <a:alpha val="50000"/>
                </a:prstClr>
              </a:outerShdw>
            </a:effectLst>
          </p:grpSpPr>
          <p:sp>
            <p:nvSpPr>
              <p:cNvPr id="160" name="同心圆 1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Text" lastClr="000000"/>
                  </a:solidFill>
                  <a:latin typeface="+mn-lt"/>
                  <a:ea typeface="+mn-ea"/>
                  <a:cs typeface="+mn-ea"/>
                  <a:sym typeface="+mn-lt"/>
                </a:endParaRPr>
              </a:p>
            </p:txBody>
          </p:sp>
          <p:sp>
            <p:nvSpPr>
              <p:cNvPr id="161" name="椭圆 1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mn-lt"/>
                  <a:ea typeface="+mn-ea"/>
                  <a:cs typeface="+mn-ea"/>
                  <a:sym typeface="+mn-lt"/>
                </a:endParaRPr>
              </a:p>
            </p:txBody>
          </p:sp>
        </p:grpSp>
        <p:grpSp>
          <p:nvGrpSpPr>
            <p:cNvPr id="162" name="组合 161"/>
            <p:cNvGrpSpPr/>
            <p:nvPr/>
          </p:nvGrpSpPr>
          <p:grpSpPr>
            <a:xfrm>
              <a:off x="2334226" y="531269"/>
              <a:ext cx="1479516" cy="1255514"/>
              <a:chOff x="304800" y="673100"/>
              <a:chExt cx="4000500" cy="4000500"/>
            </a:xfrm>
            <a:effectLst>
              <a:outerShdw blurRad="444500" dist="254000" dir="8100000" algn="tr" rotWithShape="0">
                <a:prstClr val="black">
                  <a:alpha val="50000"/>
                </a:prstClr>
              </a:outerShdw>
            </a:effectLst>
          </p:grpSpPr>
          <p:sp>
            <p:nvSpPr>
              <p:cNvPr id="163" name="同心圆 2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Text" lastClr="000000"/>
                  </a:solidFill>
                  <a:latin typeface="+mn-lt"/>
                  <a:ea typeface="+mn-ea"/>
                  <a:cs typeface="+mn-ea"/>
                  <a:sym typeface="+mn-lt"/>
                </a:endParaRPr>
              </a:p>
            </p:txBody>
          </p:sp>
          <p:sp>
            <p:nvSpPr>
              <p:cNvPr id="164" name="椭圆 2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mn-lt"/>
                  <a:ea typeface="+mn-ea"/>
                  <a:cs typeface="+mn-ea"/>
                  <a:sym typeface="+mn-lt"/>
                </a:endParaRPr>
              </a:p>
            </p:txBody>
          </p:sp>
        </p:grpSp>
        <p:grpSp>
          <p:nvGrpSpPr>
            <p:cNvPr id="165" name="组合 164"/>
            <p:cNvGrpSpPr/>
            <p:nvPr/>
          </p:nvGrpSpPr>
          <p:grpSpPr>
            <a:xfrm>
              <a:off x="2334226" y="2115740"/>
              <a:ext cx="1479516" cy="1255514"/>
              <a:chOff x="304800" y="673100"/>
              <a:chExt cx="4000500" cy="4000500"/>
            </a:xfrm>
            <a:effectLst>
              <a:outerShdw blurRad="444500" dist="254000" dir="8100000" algn="tr" rotWithShape="0">
                <a:prstClr val="black">
                  <a:alpha val="50000"/>
                </a:prstClr>
              </a:outerShdw>
            </a:effectLst>
          </p:grpSpPr>
          <p:sp>
            <p:nvSpPr>
              <p:cNvPr id="166" name="同心圆 2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Text" lastClr="000000"/>
                  </a:solidFill>
                  <a:latin typeface="+mn-lt"/>
                  <a:ea typeface="+mn-ea"/>
                  <a:cs typeface="+mn-ea"/>
                  <a:sym typeface="+mn-lt"/>
                </a:endParaRPr>
              </a:p>
            </p:txBody>
          </p:sp>
          <p:sp>
            <p:nvSpPr>
              <p:cNvPr id="167" name="椭圆 2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mn-lt"/>
                  <a:ea typeface="+mn-ea"/>
                  <a:cs typeface="+mn-ea"/>
                  <a:sym typeface="+mn-lt"/>
                </a:endParaRPr>
              </a:p>
            </p:txBody>
          </p:sp>
        </p:grpSp>
        <p:grpSp>
          <p:nvGrpSpPr>
            <p:cNvPr id="168" name="组合 167"/>
            <p:cNvGrpSpPr/>
            <p:nvPr/>
          </p:nvGrpSpPr>
          <p:grpSpPr>
            <a:xfrm>
              <a:off x="2334226" y="3639270"/>
              <a:ext cx="1479516" cy="1255514"/>
              <a:chOff x="304800" y="673100"/>
              <a:chExt cx="4000500" cy="4000500"/>
            </a:xfrm>
            <a:effectLst>
              <a:outerShdw blurRad="444500" dist="254000" dir="8100000" algn="tr" rotWithShape="0">
                <a:prstClr val="black">
                  <a:alpha val="50000"/>
                </a:prstClr>
              </a:outerShdw>
            </a:effectLst>
          </p:grpSpPr>
          <p:sp>
            <p:nvSpPr>
              <p:cNvPr id="169" name="同心圆 2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Text" lastClr="000000"/>
                  </a:solidFill>
                  <a:latin typeface="+mn-lt"/>
                  <a:ea typeface="+mn-ea"/>
                  <a:cs typeface="+mn-ea"/>
                  <a:sym typeface="+mn-lt"/>
                </a:endParaRPr>
              </a:p>
            </p:txBody>
          </p:sp>
          <p:sp>
            <p:nvSpPr>
              <p:cNvPr id="170" name="椭圆 2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mn-lt"/>
                  <a:ea typeface="+mn-ea"/>
                  <a:cs typeface="+mn-ea"/>
                  <a:sym typeface="+mn-lt"/>
                </a:endParaRPr>
              </a:p>
            </p:txBody>
          </p:sp>
        </p:grpSp>
        <p:sp>
          <p:nvSpPr>
            <p:cNvPr id="171" name="文本框 37"/>
            <p:cNvSpPr>
              <a:spLocks noChangeArrowheads="1"/>
            </p:cNvSpPr>
            <p:nvPr/>
          </p:nvSpPr>
          <p:spPr bwMode="auto">
            <a:xfrm>
              <a:off x="-362446" y="2364146"/>
              <a:ext cx="18261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dirty="0">
                  <a:solidFill>
                    <a:schemeClr val="accent6">
                      <a:lumMod val="75000"/>
                    </a:schemeClr>
                  </a:solidFill>
                  <a:latin typeface="+mn-lt"/>
                  <a:ea typeface="+mn-ea"/>
                  <a:cs typeface="+mn-ea"/>
                  <a:sym typeface="+mn-lt"/>
                </a:rPr>
                <a:t>公司产品</a:t>
              </a:r>
            </a:p>
          </p:txBody>
        </p:sp>
        <p:sp>
          <p:nvSpPr>
            <p:cNvPr id="172" name="文本框 37"/>
            <p:cNvSpPr>
              <a:spLocks noChangeArrowheads="1"/>
            </p:cNvSpPr>
            <p:nvPr/>
          </p:nvSpPr>
          <p:spPr bwMode="auto">
            <a:xfrm>
              <a:off x="2566512" y="963674"/>
              <a:ext cx="1005403" cy="33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600" dirty="0">
                  <a:solidFill>
                    <a:schemeClr val="accent6">
                      <a:lumMod val="75000"/>
                    </a:schemeClr>
                  </a:solidFill>
                  <a:latin typeface="+mn-lt"/>
                  <a:ea typeface="+mn-ea"/>
                  <a:cs typeface="+mn-ea"/>
                  <a:sym typeface="+mn-lt"/>
                </a:rPr>
                <a:t>通用产品</a:t>
              </a:r>
            </a:p>
          </p:txBody>
        </p:sp>
        <p:sp>
          <p:nvSpPr>
            <p:cNvPr id="173" name="文本框 37"/>
            <p:cNvSpPr>
              <a:spLocks noChangeArrowheads="1"/>
            </p:cNvSpPr>
            <p:nvPr/>
          </p:nvSpPr>
          <p:spPr bwMode="auto">
            <a:xfrm>
              <a:off x="2566512" y="2445108"/>
              <a:ext cx="1005403" cy="58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600" dirty="0">
                  <a:solidFill>
                    <a:schemeClr val="accent6">
                      <a:lumMod val="75000"/>
                    </a:schemeClr>
                  </a:solidFill>
                  <a:latin typeface="+mn-lt"/>
                  <a:ea typeface="+mn-ea"/>
                  <a:cs typeface="+mn-ea"/>
                  <a:sym typeface="+mn-lt"/>
                </a:rPr>
                <a:t>行业专用</a:t>
              </a:r>
              <a:endParaRPr lang="en-US" altLang="zh-CN" sz="1600" dirty="0">
                <a:solidFill>
                  <a:schemeClr val="accent6">
                    <a:lumMod val="75000"/>
                  </a:schemeClr>
                </a:solidFill>
                <a:latin typeface="+mn-lt"/>
                <a:ea typeface="+mn-ea"/>
                <a:cs typeface="+mn-ea"/>
                <a:sym typeface="+mn-lt"/>
              </a:endParaRPr>
            </a:p>
            <a:p>
              <a:pPr algn="ctr" eaLnBrk="1" hangingPunct="1">
                <a:spcBef>
                  <a:spcPct val="0"/>
                </a:spcBef>
                <a:buFont typeface="Arial" panose="020B0604020202020204" pitchFamily="34" charset="0"/>
                <a:buNone/>
              </a:pPr>
              <a:r>
                <a:rPr lang="zh-CN" altLang="en-US" sz="1600" dirty="0">
                  <a:solidFill>
                    <a:schemeClr val="accent6">
                      <a:lumMod val="75000"/>
                    </a:schemeClr>
                  </a:solidFill>
                  <a:latin typeface="+mn-lt"/>
                  <a:ea typeface="+mn-ea"/>
                  <a:cs typeface="+mn-ea"/>
                  <a:sym typeface="+mn-lt"/>
                </a:rPr>
                <a:t>产品</a:t>
              </a:r>
            </a:p>
          </p:txBody>
        </p:sp>
        <p:sp>
          <p:nvSpPr>
            <p:cNvPr id="174" name="文本框 37"/>
            <p:cNvSpPr>
              <a:spLocks noChangeArrowheads="1"/>
            </p:cNvSpPr>
            <p:nvPr/>
          </p:nvSpPr>
          <p:spPr bwMode="auto">
            <a:xfrm>
              <a:off x="2566512" y="3945306"/>
              <a:ext cx="1005403" cy="58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600" dirty="0">
                  <a:solidFill>
                    <a:schemeClr val="accent6">
                      <a:lumMod val="75000"/>
                    </a:schemeClr>
                  </a:solidFill>
                  <a:latin typeface="+mn-lt"/>
                  <a:ea typeface="+mn-ea"/>
                  <a:cs typeface="+mn-ea"/>
                  <a:sym typeface="+mn-lt"/>
                </a:rPr>
                <a:t>其他定制</a:t>
              </a:r>
              <a:endParaRPr lang="en-US" altLang="zh-CN" sz="1600" dirty="0">
                <a:solidFill>
                  <a:schemeClr val="accent6">
                    <a:lumMod val="75000"/>
                  </a:schemeClr>
                </a:solidFill>
                <a:latin typeface="+mn-lt"/>
                <a:ea typeface="+mn-ea"/>
                <a:cs typeface="+mn-ea"/>
                <a:sym typeface="+mn-lt"/>
              </a:endParaRPr>
            </a:p>
            <a:p>
              <a:pPr algn="ctr" eaLnBrk="1" hangingPunct="1">
                <a:spcBef>
                  <a:spcPct val="0"/>
                </a:spcBef>
                <a:buFont typeface="Arial" panose="020B0604020202020204" pitchFamily="34" charset="0"/>
                <a:buNone/>
              </a:pPr>
              <a:r>
                <a:rPr lang="zh-CN" altLang="en-US" sz="1600" dirty="0">
                  <a:solidFill>
                    <a:schemeClr val="accent6">
                      <a:lumMod val="75000"/>
                    </a:schemeClr>
                  </a:solidFill>
                  <a:latin typeface="+mn-lt"/>
                  <a:ea typeface="+mn-ea"/>
                  <a:cs typeface="+mn-ea"/>
                  <a:sym typeface="+mn-lt"/>
                </a:rPr>
                <a:t>产品</a:t>
              </a:r>
            </a:p>
          </p:txBody>
        </p:sp>
        <p:sp>
          <p:nvSpPr>
            <p:cNvPr id="175" name="文本1"/>
            <p:cNvSpPr>
              <a:spLocks noChangeArrowheads="1"/>
            </p:cNvSpPr>
            <p:nvPr/>
          </p:nvSpPr>
          <p:spPr bwMode="gray">
            <a:xfrm>
              <a:off x="4490127" y="586742"/>
              <a:ext cx="4128511" cy="1188673"/>
            </a:xfrm>
            <a:prstGeom prst="roundRect">
              <a:avLst>
                <a:gd name="adj" fmla="val 11505"/>
              </a:avLst>
            </a:prstGeom>
            <a:noFill/>
            <a:ln w="28575" cap="flat" cmpd="sng" algn="ctr">
              <a:noFill/>
              <a:prstDash val="solid"/>
            </a:ln>
            <a:effectLst/>
          </p:spPr>
          <p:txBody>
            <a:bodyPr lIns="91424" tIns="45713" rIns="91424" bIns="45713"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lnSpc>
                  <a:spcPct val="120000"/>
                </a:lnSpc>
                <a:defRPr/>
              </a:pPr>
              <a:r>
                <a:rPr lang="zh-CN" altLang="en-US" sz="1335" dirty="0">
                  <a:solidFill>
                    <a:schemeClr val="accent6">
                      <a:lumMod val="75000"/>
                    </a:schemeClr>
                  </a:solidFill>
                  <a:cs typeface="+mn-ea"/>
                  <a:sym typeface="+mn-lt"/>
                </a:rPr>
                <a:t>北大法宝</a:t>
              </a:r>
              <a:r>
                <a:rPr lang="en-US" altLang="zh-CN" sz="1335" dirty="0">
                  <a:solidFill>
                    <a:schemeClr val="accent6">
                      <a:lumMod val="75000"/>
                    </a:schemeClr>
                  </a:solidFill>
                  <a:cs typeface="+mn-ea"/>
                  <a:sym typeface="+mn-lt"/>
                </a:rPr>
                <a:t>V5</a:t>
              </a:r>
              <a:r>
                <a:rPr lang="zh-CN" altLang="en-US" sz="1335" dirty="0">
                  <a:solidFill>
                    <a:schemeClr val="accent6">
                      <a:lumMod val="75000"/>
                    </a:schemeClr>
                  </a:solidFill>
                  <a:cs typeface="+mn-ea"/>
                  <a:sym typeface="+mn-lt"/>
                </a:rPr>
                <a:t>在线、局域网络版</a:t>
              </a:r>
              <a:endParaRPr lang="en-US" altLang="zh-CN" sz="1335" dirty="0">
                <a:solidFill>
                  <a:schemeClr val="accent6">
                    <a:lumMod val="75000"/>
                  </a:schemeClr>
                </a:solidFill>
                <a:cs typeface="+mn-ea"/>
                <a:sym typeface="+mn-lt"/>
              </a:endParaRPr>
            </a:p>
            <a:p>
              <a:pPr defTabSz="1218565">
                <a:lnSpc>
                  <a:spcPct val="120000"/>
                </a:lnSpc>
                <a:defRPr/>
              </a:pPr>
              <a:r>
                <a:rPr lang="zh-CN" altLang="en-US" sz="1335" dirty="0">
                  <a:solidFill>
                    <a:schemeClr val="accent6">
                      <a:lumMod val="75000"/>
                    </a:schemeClr>
                  </a:solidFill>
                  <a:cs typeface="+mn-ea"/>
                  <a:sym typeface="+mn-lt"/>
                </a:rPr>
                <a:t>“北大法宝</a:t>
              </a:r>
              <a:r>
                <a:rPr lang="en-US" altLang="zh-CN" sz="1335" dirty="0" smtClean="0">
                  <a:solidFill>
                    <a:schemeClr val="accent6">
                      <a:lumMod val="75000"/>
                    </a:schemeClr>
                  </a:solidFill>
                  <a:cs typeface="+mn-ea"/>
                  <a:sym typeface="+mn-lt"/>
                </a:rPr>
                <a:t>V6</a:t>
              </a:r>
              <a:r>
                <a:rPr lang="zh-CN" altLang="en-US" sz="1335" dirty="0" smtClean="0">
                  <a:solidFill>
                    <a:schemeClr val="accent6">
                      <a:lumMod val="75000"/>
                    </a:schemeClr>
                  </a:solidFill>
                  <a:cs typeface="+mn-ea"/>
                  <a:sym typeface="+mn-lt"/>
                </a:rPr>
                <a:t>”</a:t>
              </a:r>
              <a:endParaRPr lang="zh-CN" altLang="zh-CN" sz="1335" dirty="0">
                <a:solidFill>
                  <a:schemeClr val="accent6">
                    <a:lumMod val="75000"/>
                  </a:schemeClr>
                </a:solidFill>
                <a:cs typeface="+mn-ea"/>
                <a:sym typeface="+mn-lt"/>
              </a:endParaRPr>
            </a:p>
          </p:txBody>
        </p:sp>
        <p:grpSp>
          <p:nvGrpSpPr>
            <p:cNvPr id="176" name="组合 175"/>
            <p:cNvGrpSpPr/>
            <p:nvPr/>
          </p:nvGrpSpPr>
          <p:grpSpPr>
            <a:xfrm>
              <a:off x="4311155" y="2170571"/>
              <a:ext cx="4343286" cy="1142490"/>
              <a:chOff x="4304043" y="1286668"/>
              <a:chExt cx="3837944" cy="2757793"/>
            </a:xfrm>
            <a:effectLst>
              <a:outerShdw blurRad="381000" dist="254000" dir="8100000" algn="tr" rotWithShape="0">
                <a:prstClr val="black">
                  <a:alpha val="40000"/>
                </a:prstClr>
              </a:outerShdw>
            </a:effectLst>
          </p:grpSpPr>
          <p:sp>
            <p:nvSpPr>
              <p:cNvPr id="177" name="圆角矩形 17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8" name="圆角矩形 177"/>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79" name="文本1"/>
            <p:cNvSpPr>
              <a:spLocks noChangeArrowheads="1"/>
            </p:cNvSpPr>
            <p:nvPr/>
          </p:nvSpPr>
          <p:spPr bwMode="gray">
            <a:xfrm>
              <a:off x="4495338" y="2730860"/>
              <a:ext cx="4128511" cy="500066"/>
            </a:xfrm>
            <a:prstGeom prst="roundRect">
              <a:avLst>
                <a:gd name="adj" fmla="val 11505"/>
              </a:avLst>
            </a:prstGeom>
            <a:noFill/>
            <a:ln w="28575" cap="flat" cmpd="sng" algn="ctr">
              <a:noFill/>
              <a:prstDash val="solid"/>
            </a:ln>
            <a:effectLst/>
          </p:spPr>
          <p:txBody>
            <a:bodyPr lIns="91424" tIns="45713" rIns="91424" bIns="45713"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dirty="0" smtClean="0">
                  <a:solidFill>
                    <a:schemeClr val="accent6">
                      <a:lumMod val="75000"/>
                    </a:schemeClr>
                  </a:solidFill>
                  <a:cs typeface="+mn-ea"/>
                  <a:sym typeface="+mn-lt"/>
                </a:rPr>
                <a:t>知产法宝、刑事法宝（围绕每一个罪名从裁判规则、专家精释、法律依据、学说观点、数据分析进行深度解析）、法宝智刑、智能立法、智能问答、智能翻译六大新产品，全面加速发展法律人工智能新应用。</a:t>
              </a:r>
              <a:endParaRPr lang="en-US" altLang="zh-CN" sz="1200" dirty="0">
                <a:solidFill>
                  <a:schemeClr val="accent6">
                    <a:lumMod val="75000"/>
                  </a:schemeClr>
                </a:solidFill>
                <a:cs typeface="+mn-ea"/>
                <a:sym typeface="+mn-lt"/>
              </a:endParaRPr>
            </a:p>
            <a:p>
              <a:pPr>
                <a:defRPr/>
              </a:pPr>
              <a:endParaRPr lang="en-US" altLang="zh-CN" sz="1335" dirty="0">
                <a:solidFill>
                  <a:schemeClr val="accent3">
                    <a:lumMod val="75000"/>
                  </a:schemeClr>
                </a:solidFill>
                <a:cs typeface="+mn-ea"/>
                <a:sym typeface="+mn-lt"/>
              </a:endParaRPr>
            </a:p>
            <a:p>
              <a:pPr defTabSz="1218565">
                <a:lnSpc>
                  <a:spcPct val="120000"/>
                </a:lnSpc>
                <a:defRPr/>
              </a:pPr>
              <a:endParaRPr lang="zh-CN" altLang="zh-CN" sz="1335" b="0" dirty="0">
                <a:solidFill>
                  <a:schemeClr val="accent3">
                    <a:lumMod val="75000"/>
                  </a:schemeClr>
                </a:solidFill>
                <a:cs typeface="+mn-ea"/>
                <a:sym typeface="+mn-lt"/>
              </a:endParaRPr>
            </a:p>
          </p:txBody>
        </p:sp>
        <p:grpSp>
          <p:nvGrpSpPr>
            <p:cNvPr id="180" name="组合 179"/>
            <p:cNvGrpSpPr/>
            <p:nvPr/>
          </p:nvGrpSpPr>
          <p:grpSpPr>
            <a:xfrm>
              <a:off x="4311155" y="3689343"/>
              <a:ext cx="4343286" cy="1142490"/>
              <a:chOff x="4304043" y="1286668"/>
              <a:chExt cx="3837944" cy="2757793"/>
            </a:xfrm>
            <a:effectLst>
              <a:outerShdw blurRad="381000" dist="254000" dir="8100000" algn="tr" rotWithShape="0">
                <a:prstClr val="black">
                  <a:alpha val="40000"/>
                </a:prstClr>
              </a:outerShdw>
            </a:effectLst>
          </p:grpSpPr>
          <p:sp>
            <p:nvSpPr>
              <p:cNvPr id="181" name="圆角矩形 18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2" name="圆角矩形 181"/>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183" name="文本1"/>
            <p:cNvSpPr>
              <a:spLocks noChangeArrowheads="1"/>
            </p:cNvSpPr>
            <p:nvPr/>
          </p:nvSpPr>
          <p:spPr bwMode="gray">
            <a:xfrm>
              <a:off x="4490127" y="3659193"/>
              <a:ext cx="4128511" cy="1188673"/>
            </a:xfrm>
            <a:prstGeom prst="roundRect">
              <a:avLst>
                <a:gd name="adj" fmla="val 11505"/>
              </a:avLst>
            </a:prstGeom>
            <a:noFill/>
            <a:ln w="28575" cap="flat" cmpd="sng" algn="ctr">
              <a:noFill/>
              <a:prstDash val="solid"/>
            </a:ln>
            <a:effectLst/>
          </p:spPr>
          <p:txBody>
            <a:bodyPr lIns="91424" tIns="45713" rIns="91424" bIns="45713"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lnSpc>
                  <a:spcPct val="120000"/>
                </a:lnSpc>
                <a:defRPr/>
              </a:pPr>
              <a:endParaRPr lang="zh-CN" altLang="zh-CN" sz="1335" b="0" dirty="0">
                <a:solidFill>
                  <a:schemeClr val="accent3">
                    <a:lumMod val="75000"/>
                  </a:schemeClr>
                </a:solidFill>
                <a:cs typeface="+mn-ea"/>
                <a:sym typeface="+mn-lt"/>
              </a:endParaRPr>
            </a:p>
          </p:txBody>
        </p:sp>
        <p:sp>
          <p:nvSpPr>
            <p:cNvPr id="184" name="文本1"/>
            <p:cNvSpPr>
              <a:spLocks noChangeArrowheads="1"/>
            </p:cNvSpPr>
            <p:nvPr/>
          </p:nvSpPr>
          <p:spPr bwMode="gray">
            <a:xfrm>
              <a:off x="4566776" y="4088182"/>
              <a:ext cx="4128511" cy="500066"/>
            </a:xfrm>
            <a:prstGeom prst="roundRect">
              <a:avLst>
                <a:gd name="adj" fmla="val 11505"/>
              </a:avLst>
            </a:prstGeom>
            <a:noFill/>
            <a:ln w="28575" cap="flat" cmpd="sng" algn="ctr">
              <a:noFill/>
              <a:prstDash val="solid"/>
            </a:ln>
            <a:effectLst/>
          </p:spPr>
          <p:txBody>
            <a:bodyPr lIns="91424" tIns="45713" rIns="91424" bIns="45713"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335" dirty="0">
                  <a:solidFill>
                    <a:schemeClr val="accent6">
                      <a:lumMod val="75000"/>
                    </a:schemeClr>
                  </a:solidFill>
                  <a:cs typeface="+mn-ea"/>
                  <a:sym typeface="+mn-lt"/>
                </a:rPr>
                <a:t>合同管理系统、知识资源共享平台、企业文件审查系统。</a:t>
              </a:r>
              <a:endParaRPr lang="en-US" altLang="zh-CN" sz="1335" dirty="0">
                <a:solidFill>
                  <a:schemeClr val="accent6">
                    <a:lumMod val="75000"/>
                  </a:schemeClr>
                </a:solidFill>
                <a:cs typeface="+mn-ea"/>
                <a:sym typeface="+mn-lt"/>
              </a:endParaRPr>
            </a:p>
            <a:p>
              <a:pPr defTabSz="1218565">
                <a:lnSpc>
                  <a:spcPct val="120000"/>
                </a:lnSpc>
                <a:defRPr/>
              </a:pPr>
              <a:endParaRPr lang="zh-CN" altLang="zh-CN" sz="1335" b="0" dirty="0">
                <a:solidFill>
                  <a:schemeClr val="accent3">
                    <a:lumMod val="75000"/>
                  </a:schemeClr>
                </a:solidFill>
                <a:cs typeface="+mn-ea"/>
                <a:sym typeface="+mn-lt"/>
              </a:endParaRPr>
            </a:p>
          </p:txBody>
        </p:sp>
      </p:grpSp>
    </p:spTree>
    <p:extLst>
      <p:ext uri="{BB962C8B-B14F-4D97-AF65-F5344CB8AC3E}">
        <p14:creationId xmlns:p14="http://schemas.microsoft.com/office/powerpoint/2010/main" val="1184746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1346607"/>
            <a:ext cx="9145588" cy="2104679"/>
          </a:xfrm>
          <a:prstGeom prst="rect">
            <a:avLst/>
          </a:prstGeom>
        </p:spPr>
      </p:pic>
      <p:pic>
        <p:nvPicPr>
          <p:cNvPr id="3" name="Picture 2" descr="Monitor.png"/>
          <p:cNvPicPr>
            <a:picLocks noChangeAspect="1"/>
          </p:cNvPicPr>
          <p:nvPr/>
        </p:nvPicPr>
        <p:blipFill>
          <a:blip r:embed="rId5"/>
          <a:stretch>
            <a:fillRect/>
          </a:stretch>
        </p:blipFill>
        <p:spPr>
          <a:xfrm>
            <a:off x="4043582" y="836561"/>
            <a:ext cx="3143817" cy="2620202"/>
          </a:xfrm>
          <a:prstGeom prst="rect">
            <a:avLst/>
          </a:prstGeom>
        </p:spPr>
      </p:pic>
      <p:pic>
        <p:nvPicPr>
          <p:cNvPr id="4" name="Picture 3"/>
          <p:cNvPicPr>
            <a:picLocks noChangeAspect="1"/>
          </p:cNvPicPr>
          <p:nvPr/>
        </p:nvPicPr>
        <p:blipFill>
          <a:blip r:embed="rId6"/>
          <a:stretch>
            <a:fillRect/>
          </a:stretch>
        </p:blipFill>
        <p:spPr>
          <a:xfrm>
            <a:off x="4214810" y="979484"/>
            <a:ext cx="2786082" cy="1663704"/>
          </a:xfrm>
          <a:prstGeom prst="rect">
            <a:avLst/>
          </a:prstGeom>
          <a:blipFill>
            <a:blip r:embed="rId7" cstate="print"/>
            <a:stretch>
              <a:fillRect/>
            </a:stretch>
          </a:blipFill>
          <a:effectLst>
            <a:innerShdw blurRad="63500" dist="25400" dir="13500000">
              <a:prstClr val="black">
                <a:alpha val="21000"/>
              </a:prstClr>
            </a:innerShdw>
          </a:effectLst>
        </p:spPr>
      </p:pic>
      <p:pic>
        <p:nvPicPr>
          <p:cNvPr id="5" name="Picture 4" descr="Monitor-Light.png"/>
          <p:cNvPicPr>
            <a:picLocks noChangeAspect="1"/>
          </p:cNvPicPr>
          <p:nvPr/>
        </p:nvPicPr>
        <p:blipFill>
          <a:blip r:embed="rId8" cstate="print"/>
          <a:stretch>
            <a:fillRect/>
          </a:stretch>
        </p:blipFill>
        <p:spPr>
          <a:xfrm>
            <a:off x="5914332" y="908024"/>
            <a:ext cx="1201618" cy="1470168"/>
          </a:xfrm>
          <a:prstGeom prst="rect">
            <a:avLst/>
          </a:prstGeom>
        </p:spPr>
      </p:pic>
      <p:pic>
        <p:nvPicPr>
          <p:cNvPr id="6" name="Picture 5" descr="ipad.png"/>
          <p:cNvPicPr>
            <a:picLocks noChangeAspect="1"/>
          </p:cNvPicPr>
          <p:nvPr/>
        </p:nvPicPr>
        <p:blipFill>
          <a:blip r:embed="rId9"/>
          <a:stretch>
            <a:fillRect/>
          </a:stretch>
        </p:blipFill>
        <p:spPr>
          <a:xfrm>
            <a:off x="5825387" y="1342009"/>
            <a:ext cx="2980912" cy="2858402"/>
          </a:xfrm>
          <a:prstGeom prst="rect">
            <a:avLst/>
          </a:prstGeom>
        </p:spPr>
      </p:pic>
      <p:pic>
        <p:nvPicPr>
          <p:cNvPr id="7" name="Picture 6"/>
          <p:cNvPicPr>
            <a:picLocks noChangeAspect="1"/>
          </p:cNvPicPr>
          <p:nvPr/>
        </p:nvPicPr>
        <p:blipFill>
          <a:blip r:embed="rId10"/>
          <a:stretch>
            <a:fillRect/>
          </a:stretch>
        </p:blipFill>
        <p:spPr>
          <a:xfrm>
            <a:off x="6500826" y="1546821"/>
            <a:ext cx="1571635" cy="1882185"/>
          </a:xfrm>
          <a:prstGeom prst="rect">
            <a:avLst/>
          </a:prstGeom>
          <a:effectLst>
            <a:innerShdw blurRad="63500" dist="25400" dir="13500000">
              <a:prstClr val="black">
                <a:alpha val="26000"/>
              </a:prstClr>
            </a:innerShdw>
          </a:effectLst>
        </p:spPr>
      </p:pic>
      <p:pic>
        <p:nvPicPr>
          <p:cNvPr id="8" name="Picture 7" descr="ipad-light.png"/>
          <p:cNvPicPr>
            <a:picLocks noChangeAspect="1"/>
          </p:cNvPicPr>
          <p:nvPr/>
        </p:nvPicPr>
        <p:blipFill>
          <a:blip r:embed="rId11"/>
          <a:stretch>
            <a:fillRect/>
          </a:stretch>
        </p:blipFill>
        <p:spPr>
          <a:xfrm flipH="1">
            <a:off x="7214452" y="1405022"/>
            <a:ext cx="915621" cy="2072317"/>
          </a:xfrm>
          <a:prstGeom prst="rect">
            <a:avLst/>
          </a:prstGeom>
        </p:spPr>
      </p:pic>
      <p:sp>
        <p:nvSpPr>
          <p:cNvPr id="9" name="TextBox 49"/>
          <p:cNvSpPr txBox="1"/>
          <p:nvPr/>
        </p:nvSpPr>
        <p:spPr>
          <a:xfrm>
            <a:off x="214282" y="3714758"/>
            <a:ext cx="7286676" cy="1177235"/>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zh-CN" altLang="en-US" sz="1200" kern="0" dirty="0">
                <a:solidFill>
                  <a:srgbClr val="484849"/>
                </a:solidFill>
                <a:latin typeface="微软雅黑"/>
                <a:ea typeface="微软雅黑"/>
              </a:rPr>
              <a:t>      </a:t>
            </a:r>
            <a:r>
              <a:rPr lang="zh-CN" altLang="en-US" sz="1200" kern="0" dirty="0">
                <a:solidFill>
                  <a:schemeClr val="accent6">
                    <a:lumMod val="75000"/>
                  </a:schemeClr>
                </a:solidFill>
                <a:latin typeface="微软雅黑"/>
                <a:ea typeface="微软雅黑"/>
              </a:rPr>
              <a:t>“北大法宝”是由北京大学法制信息中心与北大英华公司联合推出的智能型法律信息数据库，</a:t>
            </a:r>
            <a:r>
              <a:rPr lang="en-US" altLang="zh-CN" sz="1200" kern="0" dirty="0">
                <a:solidFill>
                  <a:schemeClr val="accent6">
                    <a:lumMod val="75000"/>
                  </a:schemeClr>
                </a:solidFill>
                <a:latin typeface="微软雅黑"/>
                <a:ea typeface="微软雅黑"/>
              </a:rPr>
              <a:t>1985</a:t>
            </a:r>
            <a:r>
              <a:rPr lang="zh-CN" altLang="en-US" sz="1200" kern="0" dirty="0">
                <a:solidFill>
                  <a:schemeClr val="accent6">
                    <a:lumMod val="75000"/>
                  </a:schemeClr>
                </a:solidFill>
                <a:latin typeface="微软雅黑"/>
                <a:ea typeface="微软雅黑"/>
              </a:rPr>
              <a:t>年诞生于北京大学法律系。通过法宝联想功能关联法律法规、司法案例、法学期刊、律所实务、专题参考、英文译本、检察文书、法宝视频、司法考试</a:t>
            </a:r>
            <a:r>
              <a:rPr lang="en-US" altLang="zh-CN" sz="1200" kern="0" dirty="0">
                <a:solidFill>
                  <a:schemeClr val="accent6">
                    <a:lumMod val="75000"/>
                  </a:schemeClr>
                </a:solidFill>
                <a:latin typeface="微软雅黑"/>
                <a:ea typeface="微软雅黑"/>
              </a:rPr>
              <a:t>9</a:t>
            </a:r>
            <a:r>
              <a:rPr lang="zh-CN" altLang="en-US" sz="1200" kern="0" dirty="0">
                <a:solidFill>
                  <a:schemeClr val="accent6">
                    <a:lumMod val="75000"/>
                  </a:schemeClr>
                </a:solidFill>
                <a:latin typeface="微软雅黑"/>
                <a:ea typeface="微软雅黑"/>
              </a:rPr>
              <a:t>个大库，为用户提供一站式检索平台。北大法宝作为北大英华核心产品，已成为法律信息服务领域的引领性品牌。</a:t>
            </a:r>
            <a:endParaRPr kumimoji="0" lang="zh-CN" altLang="en-US" sz="1200" b="0" i="0" u="none" strike="noStrike" kern="0" cap="none" spc="0" normalizeH="0" baseline="0" noProof="0" dirty="0">
              <a:ln>
                <a:noFill/>
              </a:ln>
              <a:solidFill>
                <a:schemeClr val="accent6">
                  <a:lumMod val="75000"/>
                </a:schemeClr>
              </a:solidFill>
              <a:effectLst/>
              <a:uLnTx/>
              <a:uFillTx/>
              <a:latin typeface="微软雅黑"/>
              <a:ea typeface="微软雅黑"/>
            </a:endParaRPr>
          </a:p>
        </p:txBody>
      </p:sp>
      <p:sp>
        <p:nvSpPr>
          <p:cNvPr id="10" name="文本框 37"/>
          <p:cNvSpPr>
            <a:spLocks noChangeArrowheads="1"/>
          </p:cNvSpPr>
          <p:nvPr/>
        </p:nvSpPr>
        <p:spPr bwMode="auto">
          <a:xfrm>
            <a:off x="214282" y="2857502"/>
            <a:ext cx="4010238" cy="47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zh-CN" altLang="en-US" sz="4000" b="0" baseline="-3000" dirty="0">
                <a:solidFill>
                  <a:schemeClr val="bg1"/>
                </a:solidFill>
                <a:latin typeface="+mj-ea"/>
                <a:ea typeface="+mj-ea"/>
                <a:sym typeface="Arial" pitchFamily="34" charset="0"/>
              </a:rPr>
              <a:t>北大法宝</a:t>
            </a:r>
          </a:p>
        </p:txBody>
      </p:sp>
      <p:sp>
        <p:nvSpPr>
          <p:cNvPr id="11" name="TextBox 5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pic>
        <p:nvPicPr>
          <p:cNvPr id="13" name="Picture 2" descr="http://ww1.sinaimg.cn/large/7819b25djw1dthjfbgkw4j.jpg"/>
          <p:cNvPicPr>
            <a:picLocks noChangeAspect="1" noChangeArrowheads="1"/>
          </p:cNvPicPr>
          <p:nvPr/>
        </p:nvPicPr>
        <p:blipFill>
          <a:blip r:embed="rId12">
            <a:clrChange>
              <a:clrFrom>
                <a:srgbClr val="FFFFFF"/>
              </a:clrFrom>
              <a:clrTo>
                <a:srgbClr val="FFFFFF">
                  <a:alpha val="0"/>
                </a:srgbClr>
              </a:clrTo>
            </a:clrChange>
            <a:duotone>
              <a:schemeClr val="bg2">
                <a:shade val="45000"/>
                <a:satMod val="135000"/>
              </a:schemeClr>
              <a:prstClr val="white"/>
            </a:duotone>
            <a:lum contrast="-40000"/>
          </a:blip>
          <a:srcRect l="25000" t="5769" r="30555" b="10576"/>
          <a:stretch>
            <a:fillRect/>
          </a:stretch>
        </p:blipFill>
        <p:spPr bwMode="auto">
          <a:xfrm>
            <a:off x="7757523" y="155575"/>
            <a:ext cx="1129398" cy="949015"/>
          </a:xfrm>
          <a:prstGeom prst="rect">
            <a:avLst/>
          </a:prstGeom>
          <a:noFill/>
          <a:effectLst>
            <a:outerShdw blurRad="76200" dir="18900000" sy="23000" kx="-1200000" algn="bl" rotWithShape="0">
              <a:prstClr val="black">
                <a:alpha val="20000"/>
              </a:prstClr>
            </a:outerShdw>
          </a:effectLst>
        </p:spPr>
      </p:pic>
      <p:sp>
        <p:nvSpPr>
          <p:cNvPr id="14" name="标题 1"/>
          <p:cNvSpPr txBox="1">
            <a:spLocks/>
          </p:cNvSpPr>
          <p:nvPr/>
        </p:nvSpPr>
        <p:spPr>
          <a:xfrm>
            <a:off x="1184649" y="337332"/>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chemeClr val="accent6">
                    <a:lumMod val="75000"/>
                  </a:schemeClr>
                </a:solidFill>
                <a:effectLst/>
                <a:uLnTx/>
                <a:uFillTx/>
                <a:latin typeface="微软雅黑" pitchFamily="34" charset="-122"/>
                <a:ea typeface="微软雅黑" pitchFamily="34" charset="-122"/>
                <a:cs typeface="+mn-cs"/>
              </a:rPr>
              <a:t>公司主要业务</a:t>
            </a:r>
          </a:p>
        </p:txBody>
      </p:sp>
      <p:pic>
        <p:nvPicPr>
          <p:cNvPr id="15" name="图片 14"/>
          <p:cNvPicPr>
            <a:picLocks noChangeAspect="1"/>
          </p:cNvPicPr>
          <p:nvPr/>
        </p:nvPicPr>
        <p:blipFill>
          <a:blip r:embed="rId13"/>
          <a:stretch>
            <a:fillRect/>
          </a:stretch>
        </p:blipFill>
        <p:spPr>
          <a:xfrm>
            <a:off x="7214452" y="4507838"/>
            <a:ext cx="1971429" cy="647619"/>
          </a:xfrm>
          <a:prstGeom prst="rect">
            <a:avLst/>
          </a:prstGeom>
        </p:spPr>
      </p:pic>
    </p:spTree>
    <p:extLst>
      <p:ext uri="{BB962C8B-B14F-4D97-AF65-F5344CB8AC3E}">
        <p14:creationId xmlns:p14="http://schemas.microsoft.com/office/powerpoint/2010/main" val="3977552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 26"/>
          <p:cNvGrpSpPr/>
          <p:nvPr/>
        </p:nvGrpSpPr>
        <p:grpSpPr>
          <a:xfrm>
            <a:off x="134716" y="1037665"/>
            <a:ext cx="954107" cy="1041581"/>
            <a:chOff x="1809988" y="372845"/>
            <a:chExt cx="954107" cy="1041581"/>
          </a:xfrm>
        </p:grpSpPr>
        <p:sp>
          <p:nvSpPr>
            <p:cNvPr id="28" name="文本框 27"/>
            <p:cNvSpPr txBox="1"/>
            <p:nvPr/>
          </p:nvSpPr>
          <p:spPr>
            <a:xfrm>
              <a:off x="1809988" y="1137427"/>
              <a:ext cx="954107"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zh-CN" altLang="en-US" sz="1200" b="1" dirty="0">
                  <a:solidFill>
                    <a:srgbClr val="FF9933"/>
                  </a:solidFill>
                  <a:latin typeface="Arial"/>
                  <a:cs typeface="Arial"/>
                </a:rPr>
                <a:t>法学期刊库</a:t>
              </a:r>
            </a:p>
          </p:txBody>
        </p:sp>
        <p:sp>
          <p:nvSpPr>
            <p:cNvPr id="29" name="文本框 28"/>
            <p:cNvSpPr txBox="1"/>
            <p:nvPr/>
          </p:nvSpPr>
          <p:spPr>
            <a:xfrm>
              <a:off x="1809988" y="372845"/>
              <a:ext cx="954107"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zh-CN" altLang="en-US" sz="1200" b="1" dirty="0">
                  <a:solidFill>
                    <a:srgbClr val="FF9933"/>
                  </a:solidFill>
                  <a:latin typeface="Arial"/>
                  <a:cs typeface="Arial"/>
                </a:rPr>
                <a:t>法律法规库</a:t>
              </a:r>
            </a:p>
          </p:txBody>
        </p:sp>
      </p:grpSp>
      <p:sp>
        <p:nvSpPr>
          <p:cNvPr id="53" name="文本框 8"/>
          <p:cNvSpPr txBox="1"/>
          <p:nvPr/>
        </p:nvSpPr>
        <p:spPr>
          <a:xfrm>
            <a:off x="1621456" y="1037665"/>
            <a:ext cx="5475186" cy="3323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solidFill>
                  <a:schemeClr val="bg1"/>
                </a:solidFill>
              </a:rPr>
              <a:t>  中央、地方法规、法律动态、合同文书范本、外国法律法规、港澳台法律法规</a:t>
            </a:r>
          </a:p>
        </p:txBody>
      </p:sp>
      <p:sp>
        <p:nvSpPr>
          <p:cNvPr id="54" name="文本框 53"/>
          <p:cNvSpPr txBox="1"/>
          <p:nvPr/>
        </p:nvSpPr>
        <p:spPr>
          <a:xfrm>
            <a:off x="134716" y="3031265"/>
            <a:ext cx="909966" cy="3323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189">
              <a:lnSpc>
                <a:spcPct val="130000"/>
              </a:lnSpc>
            </a:pPr>
            <a:r>
              <a:rPr lang="zh-CN" altLang="en-US" sz="1200" b="1" dirty="0">
                <a:solidFill>
                  <a:srgbClr val="FF9933"/>
                </a:solidFill>
              </a:rPr>
              <a:t>英文译本</a:t>
            </a:r>
          </a:p>
        </p:txBody>
      </p:sp>
      <p:sp>
        <p:nvSpPr>
          <p:cNvPr id="55" name="文本框 8"/>
          <p:cNvSpPr txBox="1"/>
          <p:nvPr/>
        </p:nvSpPr>
        <p:spPr>
          <a:xfrm>
            <a:off x="1621456" y="1424600"/>
            <a:ext cx="5037504" cy="3323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lnSpc>
                <a:spcPct val="130000"/>
              </a:lnSpc>
            </a:pPr>
            <a:r>
              <a:rPr lang="zh-CN" altLang="en-US" sz="1200" dirty="0">
                <a:solidFill>
                  <a:prstClr val="white"/>
                </a:solidFill>
              </a:rPr>
              <a:t>  收录我国大陆各地法院裁判文书，精心编辑、加工，提升案例参考价值</a:t>
            </a:r>
          </a:p>
        </p:txBody>
      </p:sp>
      <p:sp>
        <p:nvSpPr>
          <p:cNvPr id="56" name="文本框 8"/>
          <p:cNvSpPr txBox="1"/>
          <p:nvPr/>
        </p:nvSpPr>
        <p:spPr>
          <a:xfrm>
            <a:off x="1773856" y="2598492"/>
            <a:ext cx="5037504" cy="3323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lnSpc>
                <a:spcPct val="130000"/>
              </a:lnSpc>
            </a:pPr>
            <a:r>
              <a:rPr lang="zh-CN" altLang="en-US" sz="1200" dirty="0">
                <a:solidFill>
                  <a:prstClr val="white"/>
                </a:solidFill>
              </a:rPr>
              <a:t>物权、合同、担保、侵权、交通事故、婚姻家庭、知识产权等专题分类</a:t>
            </a:r>
          </a:p>
        </p:txBody>
      </p:sp>
      <p:sp>
        <p:nvSpPr>
          <p:cNvPr id="46" name="文本框 45"/>
          <p:cNvSpPr txBox="1"/>
          <p:nvPr/>
        </p:nvSpPr>
        <p:spPr>
          <a:xfrm>
            <a:off x="-338324" y="2600378"/>
            <a:ext cx="1427147" cy="430887"/>
          </a:xfrm>
          <a:prstGeom prst="rect">
            <a:avLst/>
          </a:prstGeom>
          <a:noFill/>
        </p:spPr>
        <p:txBody>
          <a:bodyPr wrap="square" rtlCol="0">
            <a:spAutoFit/>
          </a:bodyPr>
          <a:lstStyle/>
          <a:p>
            <a:pPr algn="r"/>
            <a:r>
              <a:rPr kumimoji="1" lang="zh-CN" altLang="en-US" sz="1200" b="1" dirty="0">
                <a:solidFill>
                  <a:srgbClr val="FF9933"/>
                </a:solidFill>
                <a:latin typeface="Arial"/>
                <a:cs typeface="Arial"/>
              </a:rPr>
              <a:t>专题参考库</a:t>
            </a:r>
          </a:p>
          <a:p>
            <a:pPr algn="r"/>
            <a:endParaRPr kumimoji="1" lang="zh-CN" altLang="en-US" sz="1000" b="1" dirty="0">
              <a:solidFill>
                <a:srgbClr val="FFFFFF"/>
              </a:solidFill>
              <a:latin typeface="Arial"/>
              <a:cs typeface="Arial"/>
            </a:endParaRPr>
          </a:p>
        </p:txBody>
      </p:sp>
      <p:sp>
        <p:nvSpPr>
          <p:cNvPr id="66" name="文本框 65"/>
          <p:cNvSpPr txBox="1"/>
          <p:nvPr/>
        </p:nvSpPr>
        <p:spPr>
          <a:xfrm>
            <a:off x="-338324" y="2158721"/>
            <a:ext cx="1427147" cy="276999"/>
          </a:xfrm>
          <a:prstGeom prst="rect">
            <a:avLst/>
          </a:prstGeom>
          <a:noFill/>
        </p:spPr>
        <p:txBody>
          <a:bodyPr wrap="square" rtlCol="0">
            <a:spAutoFit/>
          </a:bodyPr>
          <a:lstStyle/>
          <a:p>
            <a:pPr algn="r"/>
            <a:r>
              <a:rPr kumimoji="1" lang="zh-CN" altLang="en-US" sz="1200" b="1" dirty="0">
                <a:solidFill>
                  <a:srgbClr val="FF9933"/>
                </a:solidFill>
                <a:latin typeface="Arial"/>
                <a:cs typeface="Arial"/>
              </a:rPr>
              <a:t>律所实务库</a:t>
            </a:r>
          </a:p>
        </p:txBody>
      </p:sp>
      <p:sp>
        <p:nvSpPr>
          <p:cNvPr id="36" name="文本框 36"/>
          <p:cNvSpPr txBox="1"/>
          <p:nvPr/>
        </p:nvSpPr>
        <p:spPr>
          <a:xfrm>
            <a:off x="-338324" y="1426486"/>
            <a:ext cx="1427147" cy="276999"/>
          </a:xfrm>
          <a:prstGeom prst="rect">
            <a:avLst/>
          </a:prstGeom>
          <a:noFill/>
        </p:spPr>
        <p:txBody>
          <a:bodyPr wrap="square" rtlCol="0">
            <a:spAutoFit/>
          </a:bodyPr>
          <a:lstStyle/>
          <a:p>
            <a:pPr algn="r"/>
            <a:r>
              <a:rPr kumimoji="1" lang="zh-CN" altLang="en-US" sz="1200" b="1" dirty="0">
                <a:solidFill>
                  <a:srgbClr val="FF9933"/>
                </a:solidFill>
                <a:latin typeface="Arial"/>
                <a:cs typeface="Arial"/>
              </a:rPr>
              <a:t>司法案例库</a:t>
            </a:r>
          </a:p>
        </p:txBody>
      </p:sp>
      <p:sp>
        <p:nvSpPr>
          <p:cNvPr id="78" name="文本框 8"/>
          <p:cNvSpPr txBox="1"/>
          <p:nvPr/>
        </p:nvSpPr>
        <p:spPr>
          <a:xfrm>
            <a:off x="1621456" y="2177006"/>
            <a:ext cx="5037504" cy="3085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lnSpc>
                <a:spcPct val="130000"/>
              </a:lnSpc>
            </a:pPr>
            <a:r>
              <a:rPr lang="zh-CN" altLang="en-US" sz="1200" dirty="0">
                <a:solidFill>
                  <a:prstClr val="white"/>
                </a:solidFill>
              </a:rPr>
              <a:t>公司法律、保险金融、知识产权、婚姻家庭、资本市场等</a:t>
            </a:r>
          </a:p>
        </p:txBody>
      </p:sp>
      <p:sp>
        <p:nvSpPr>
          <p:cNvPr id="79" name="文本框 8"/>
          <p:cNvSpPr txBox="1"/>
          <p:nvPr/>
        </p:nvSpPr>
        <p:spPr>
          <a:xfrm>
            <a:off x="255901" y="4372968"/>
            <a:ext cx="909007" cy="3085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lnSpc>
                <a:spcPct val="130000"/>
              </a:lnSpc>
            </a:pPr>
            <a:r>
              <a:rPr lang="zh-CN" altLang="en-US" sz="1200" b="1" dirty="0">
                <a:solidFill>
                  <a:srgbClr val="FF9933"/>
                </a:solidFill>
              </a:rPr>
              <a:t>检察文书</a:t>
            </a:r>
          </a:p>
        </p:txBody>
      </p:sp>
      <p:sp>
        <p:nvSpPr>
          <p:cNvPr id="80" name="文本框 8"/>
          <p:cNvSpPr txBox="1"/>
          <p:nvPr/>
        </p:nvSpPr>
        <p:spPr>
          <a:xfrm>
            <a:off x="231574" y="3886296"/>
            <a:ext cx="857249" cy="3084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lnSpc>
                <a:spcPct val="130000"/>
              </a:lnSpc>
            </a:pPr>
            <a:r>
              <a:rPr lang="zh-CN" altLang="en-US" sz="1200" b="1" dirty="0">
                <a:solidFill>
                  <a:srgbClr val="FF9933"/>
                </a:solidFill>
              </a:rPr>
              <a:t>司法考试</a:t>
            </a:r>
          </a:p>
        </p:txBody>
      </p:sp>
      <p:sp>
        <p:nvSpPr>
          <p:cNvPr id="81" name="文本框 8"/>
          <p:cNvSpPr txBox="1"/>
          <p:nvPr/>
        </p:nvSpPr>
        <p:spPr>
          <a:xfrm>
            <a:off x="1773856" y="1768814"/>
            <a:ext cx="5037504" cy="3323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lnSpc>
                <a:spcPct val="130000"/>
              </a:lnSpc>
            </a:pPr>
            <a:r>
              <a:rPr lang="zh-CN" altLang="en-US" sz="1200" dirty="0">
                <a:solidFill>
                  <a:prstClr val="white"/>
                </a:solidFill>
              </a:rPr>
              <a:t>核心、非核心、集刊和英文期刊</a:t>
            </a:r>
            <a:r>
              <a:rPr lang="zh-CN" altLang="en-US" sz="1200" dirty="0" smtClean="0">
                <a:solidFill>
                  <a:prstClr val="white"/>
                </a:solidFill>
              </a:rPr>
              <a:t>等</a:t>
            </a:r>
            <a:r>
              <a:rPr lang="en-US" altLang="zh-CN" sz="1200" smtClean="0">
                <a:solidFill>
                  <a:prstClr val="white"/>
                </a:solidFill>
              </a:rPr>
              <a:t>165</a:t>
            </a:r>
            <a:r>
              <a:rPr lang="zh-CN" altLang="en-US" sz="1200" smtClean="0">
                <a:solidFill>
                  <a:prstClr val="white"/>
                </a:solidFill>
              </a:rPr>
              <a:t>法律</a:t>
            </a:r>
            <a:r>
              <a:rPr lang="zh-CN" altLang="en-US" sz="1200" dirty="0">
                <a:solidFill>
                  <a:prstClr val="white"/>
                </a:solidFill>
              </a:rPr>
              <a:t>类期刊</a:t>
            </a:r>
          </a:p>
        </p:txBody>
      </p:sp>
      <p:sp>
        <p:nvSpPr>
          <p:cNvPr id="82" name="文本框 8"/>
          <p:cNvSpPr txBox="1"/>
          <p:nvPr/>
        </p:nvSpPr>
        <p:spPr>
          <a:xfrm>
            <a:off x="255901" y="3412088"/>
            <a:ext cx="1064425" cy="3085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lnSpc>
                <a:spcPct val="130000"/>
              </a:lnSpc>
            </a:pPr>
            <a:r>
              <a:rPr lang="zh-CN" altLang="en-US" sz="1200" b="1" dirty="0">
                <a:solidFill>
                  <a:srgbClr val="FF9933"/>
                </a:solidFill>
              </a:rPr>
              <a:t>法宝视频</a:t>
            </a:r>
          </a:p>
        </p:txBody>
      </p:sp>
      <p:sp>
        <p:nvSpPr>
          <p:cNvPr id="83" name="文本框 53"/>
          <p:cNvSpPr txBox="1"/>
          <p:nvPr/>
        </p:nvSpPr>
        <p:spPr>
          <a:xfrm>
            <a:off x="1773856" y="3029379"/>
            <a:ext cx="4333694" cy="3059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lnSpc>
                <a:spcPct val="130000"/>
              </a:lnSpc>
            </a:pPr>
            <a:r>
              <a:rPr lang="en-US" altLang="zh-CN" sz="1200" dirty="0">
                <a:solidFill>
                  <a:schemeClr val="bg1"/>
                </a:solidFill>
              </a:rPr>
              <a:t>Legal News</a:t>
            </a:r>
            <a:r>
              <a:rPr lang="zh-CN" altLang="en-US" sz="1200" dirty="0">
                <a:solidFill>
                  <a:schemeClr val="bg1"/>
                </a:solidFill>
              </a:rPr>
              <a:t>、</a:t>
            </a:r>
            <a:r>
              <a:rPr lang="en-US" altLang="zh-CN" sz="1200" dirty="0">
                <a:solidFill>
                  <a:schemeClr val="bg1"/>
                </a:solidFill>
              </a:rPr>
              <a:t>Laws Regulation</a:t>
            </a:r>
            <a:r>
              <a:rPr lang="zh-CN" altLang="en-US" sz="1200" dirty="0">
                <a:solidFill>
                  <a:schemeClr val="bg1"/>
                </a:solidFill>
              </a:rPr>
              <a:t>、</a:t>
            </a:r>
            <a:r>
              <a:rPr lang="en-US" altLang="zh-CN" sz="1200" dirty="0">
                <a:solidFill>
                  <a:schemeClr val="bg1"/>
                </a:solidFill>
              </a:rPr>
              <a:t>Judicial Cases</a:t>
            </a:r>
            <a:endParaRPr lang="zh-CN" altLang="en-US" sz="1200" dirty="0">
              <a:solidFill>
                <a:schemeClr val="bg1"/>
              </a:solidFill>
            </a:endParaRPr>
          </a:p>
        </p:txBody>
      </p:sp>
      <p:sp>
        <p:nvSpPr>
          <p:cNvPr id="84" name="文本框 53"/>
          <p:cNvSpPr txBox="1"/>
          <p:nvPr/>
        </p:nvSpPr>
        <p:spPr>
          <a:xfrm>
            <a:off x="1773855" y="3514178"/>
            <a:ext cx="4557981" cy="3084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lnSpc>
                <a:spcPct val="130000"/>
              </a:lnSpc>
            </a:pPr>
            <a:r>
              <a:rPr lang="zh-CN" altLang="en-US" sz="1200" dirty="0">
                <a:solidFill>
                  <a:schemeClr val="bg1"/>
                </a:solidFill>
              </a:rPr>
              <a:t>汇集实习律师和执业律师职业素能、专业知识和实务操作等</a:t>
            </a:r>
          </a:p>
        </p:txBody>
      </p:sp>
      <p:sp>
        <p:nvSpPr>
          <p:cNvPr id="85" name="文本框 53"/>
          <p:cNvSpPr txBox="1"/>
          <p:nvPr/>
        </p:nvSpPr>
        <p:spPr>
          <a:xfrm>
            <a:off x="1968429" y="3948814"/>
            <a:ext cx="5320940" cy="3323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lnSpc>
                <a:spcPct val="130000"/>
              </a:lnSpc>
            </a:pPr>
            <a:r>
              <a:rPr lang="zh-CN" altLang="en-US" sz="1200" dirty="0">
                <a:solidFill>
                  <a:schemeClr val="bg1"/>
                </a:solidFill>
              </a:rPr>
              <a:t>在线答题、重点法条、法律汇编、司法考试、法律文书、司考视频</a:t>
            </a:r>
          </a:p>
        </p:txBody>
      </p:sp>
      <p:sp>
        <p:nvSpPr>
          <p:cNvPr id="86" name="文本框 53"/>
          <p:cNvSpPr txBox="1"/>
          <p:nvPr/>
        </p:nvSpPr>
        <p:spPr>
          <a:xfrm>
            <a:off x="2228838" y="4371082"/>
            <a:ext cx="4582521" cy="3323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lnSpc>
                <a:spcPct val="130000"/>
              </a:lnSpc>
            </a:pPr>
            <a:r>
              <a:rPr lang="zh-CN" altLang="en-US" sz="1200" dirty="0">
                <a:solidFill>
                  <a:schemeClr val="bg1"/>
                </a:solidFill>
              </a:rPr>
              <a:t>收录各级人民检察院</a:t>
            </a:r>
            <a:r>
              <a:rPr lang="zh-CN" altLang="en-US" sz="1200">
                <a:solidFill>
                  <a:schemeClr val="bg1"/>
                </a:solidFill>
              </a:rPr>
              <a:t>公布</a:t>
            </a:r>
            <a:r>
              <a:rPr lang="zh-CN" altLang="en-US" sz="1200" smtClean="0">
                <a:solidFill>
                  <a:schemeClr val="bg1"/>
                </a:solidFill>
              </a:rPr>
              <a:t>的检察文书</a:t>
            </a:r>
            <a:r>
              <a:rPr lang="zh-CN" altLang="en-US" sz="1200" dirty="0">
                <a:solidFill>
                  <a:schemeClr val="bg1"/>
                </a:solidFill>
              </a:rPr>
              <a:t>和重要案件信息</a:t>
            </a:r>
          </a:p>
        </p:txBody>
      </p:sp>
      <p:sp>
        <p:nvSpPr>
          <p:cNvPr id="33" name="TextBox 32"/>
          <p:cNvSpPr txBox="1"/>
          <p:nvPr/>
        </p:nvSpPr>
        <p:spPr>
          <a:xfrm>
            <a:off x="255901" y="541352"/>
            <a:ext cx="1094172" cy="307777"/>
          </a:xfrm>
          <a:prstGeom prst="rect">
            <a:avLst/>
          </a:prstGeom>
          <a:noFill/>
        </p:spPr>
        <p:txBody>
          <a:bodyPr wrap="square" rtlCol="0">
            <a:spAutoFit/>
          </a:bodyPr>
          <a:lstStyle/>
          <a:p>
            <a:r>
              <a:rPr lang="zh-CN" altLang="en-US" sz="1400" b="1" dirty="0">
                <a:solidFill>
                  <a:schemeClr val="accent6">
                    <a:lumMod val="75000"/>
                  </a:schemeClr>
                </a:solidFill>
                <a:latin typeface="+mn-ea"/>
              </a:rPr>
              <a:t>数据库</a:t>
            </a:r>
          </a:p>
        </p:txBody>
      </p:sp>
      <p:sp>
        <p:nvSpPr>
          <p:cNvPr id="34" name="TextBox 33"/>
          <p:cNvSpPr txBox="1"/>
          <p:nvPr/>
        </p:nvSpPr>
        <p:spPr>
          <a:xfrm>
            <a:off x="4097592" y="544310"/>
            <a:ext cx="1094172" cy="307777"/>
          </a:xfrm>
          <a:prstGeom prst="rect">
            <a:avLst/>
          </a:prstGeom>
          <a:noFill/>
        </p:spPr>
        <p:txBody>
          <a:bodyPr wrap="square" rtlCol="0">
            <a:spAutoFit/>
          </a:bodyPr>
          <a:lstStyle/>
          <a:p>
            <a:r>
              <a:rPr lang="zh-CN" altLang="en-US" sz="1400" b="1" dirty="0">
                <a:solidFill>
                  <a:schemeClr val="accent6">
                    <a:lumMod val="75000"/>
                  </a:schemeClr>
                </a:solidFill>
                <a:latin typeface="+mn-ea"/>
              </a:rPr>
              <a:t>内容</a:t>
            </a:r>
          </a:p>
        </p:txBody>
      </p:sp>
      <p:sp>
        <p:nvSpPr>
          <p:cNvPr id="35" name="TextBox 34"/>
          <p:cNvSpPr txBox="1"/>
          <p:nvPr/>
        </p:nvSpPr>
        <p:spPr>
          <a:xfrm>
            <a:off x="6658960" y="561366"/>
            <a:ext cx="3639783" cy="307777"/>
          </a:xfrm>
          <a:prstGeom prst="rect">
            <a:avLst/>
          </a:prstGeom>
          <a:noFill/>
        </p:spPr>
        <p:txBody>
          <a:bodyPr wrap="square" rtlCol="0">
            <a:spAutoFit/>
          </a:bodyPr>
          <a:lstStyle/>
          <a:p>
            <a:r>
              <a:rPr lang="en-US" altLang="zh-CN" sz="1400" b="1" dirty="0">
                <a:solidFill>
                  <a:schemeClr val="accent6">
                    <a:lumMod val="75000"/>
                  </a:schemeClr>
                </a:solidFill>
                <a:latin typeface="+mn-ea"/>
              </a:rPr>
              <a:t>V6</a:t>
            </a:r>
            <a:r>
              <a:rPr lang="zh-CN" altLang="en-US" sz="1400" b="1" dirty="0" smtClean="0">
                <a:solidFill>
                  <a:schemeClr val="accent6">
                    <a:lumMod val="75000"/>
                  </a:schemeClr>
                </a:solidFill>
                <a:latin typeface="+mn-ea"/>
              </a:rPr>
              <a:t>截止</a:t>
            </a:r>
            <a:r>
              <a:rPr lang="en-US" altLang="zh-CN" sz="1400" b="1" dirty="0" smtClean="0">
                <a:solidFill>
                  <a:schemeClr val="accent6">
                    <a:lumMod val="75000"/>
                  </a:schemeClr>
                </a:solidFill>
                <a:latin typeface="+mn-ea"/>
              </a:rPr>
              <a:t>3</a:t>
            </a:r>
            <a:r>
              <a:rPr lang="zh-CN" altLang="en-US" sz="1400" b="1" dirty="0" smtClean="0">
                <a:solidFill>
                  <a:schemeClr val="accent6">
                    <a:lumMod val="75000"/>
                  </a:schemeClr>
                </a:solidFill>
                <a:latin typeface="+mn-ea"/>
              </a:rPr>
              <a:t>月底</a:t>
            </a:r>
            <a:r>
              <a:rPr lang="zh-CN" altLang="en-US" sz="1400" b="1" dirty="0">
                <a:solidFill>
                  <a:schemeClr val="accent6">
                    <a:lumMod val="75000"/>
                  </a:schemeClr>
                </a:solidFill>
                <a:latin typeface="+mn-ea"/>
              </a:rPr>
              <a:t>更新数据量</a:t>
            </a:r>
          </a:p>
        </p:txBody>
      </p:sp>
      <p:sp>
        <p:nvSpPr>
          <p:cNvPr id="39" name="TextBox 38"/>
          <p:cNvSpPr txBox="1"/>
          <p:nvPr/>
        </p:nvSpPr>
        <p:spPr>
          <a:xfrm>
            <a:off x="7289369" y="1059855"/>
            <a:ext cx="1094172" cy="276999"/>
          </a:xfrm>
          <a:prstGeom prst="rect">
            <a:avLst/>
          </a:prstGeom>
          <a:noFill/>
        </p:spPr>
        <p:txBody>
          <a:bodyPr wrap="square" rtlCol="0">
            <a:spAutoFit/>
          </a:bodyPr>
          <a:lstStyle/>
          <a:p>
            <a:r>
              <a:rPr lang="en-US" altLang="zh-CN" sz="1200" dirty="0" smtClean="0">
                <a:solidFill>
                  <a:schemeClr val="bg1"/>
                </a:solidFill>
                <a:latin typeface="+mn-ea"/>
              </a:rPr>
              <a:t>180</a:t>
            </a:r>
            <a:r>
              <a:rPr lang="zh-CN" altLang="en-US" sz="1200" dirty="0" smtClean="0">
                <a:solidFill>
                  <a:schemeClr val="bg1"/>
                </a:solidFill>
                <a:latin typeface="+mn-ea"/>
              </a:rPr>
              <a:t>万</a:t>
            </a:r>
            <a:endParaRPr lang="zh-CN" altLang="en-US" sz="1200" dirty="0">
              <a:solidFill>
                <a:schemeClr val="bg1"/>
              </a:solidFill>
              <a:latin typeface="+mn-ea"/>
            </a:endParaRPr>
          </a:p>
        </p:txBody>
      </p:sp>
      <p:sp>
        <p:nvSpPr>
          <p:cNvPr id="40" name="TextBox 39"/>
          <p:cNvSpPr txBox="1"/>
          <p:nvPr/>
        </p:nvSpPr>
        <p:spPr>
          <a:xfrm>
            <a:off x="7289369" y="1416330"/>
            <a:ext cx="1094172" cy="276999"/>
          </a:xfrm>
          <a:prstGeom prst="rect">
            <a:avLst/>
          </a:prstGeom>
          <a:noFill/>
        </p:spPr>
        <p:txBody>
          <a:bodyPr wrap="square" rtlCol="0">
            <a:spAutoFit/>
          </a:bodyPr>
          <a:lstStyle/>
          <a:p>
            <a:r>
              <a:rPr lang="en-US" altLang="zh-CN" sz="1200" dirty="0" smtClean="0">
                <a:solidFill>
                  <a:schemeClr val="bg1"/>
                </a:solidFill>
                <a:latin typeface="+mn-ea"/>
              </a:rPr>
              <a:t>3978</a:t>
            </a:r>
            <a:r>
              <a:rPr lang="zh-CN" altLang="en-US" sz="1200" dirty="0" smtClean="0">
                <a:solidFill>
                  <a:schemeClr val="bg1"/>
                </a:solidFill>
                <a:latin typeface="+mn-ea"/>
              </a:rPr>
              <a:t>万</a:t>
            </a:r>
            <a:endParaRPr lang="zh-CN" altLang="en-US" sz="1200" dirty="0">
              <a:solidFill>
                <a:schemeClr val="bg1"/>
              </a:solidFill>
              <a:latin typeface="+mn-ea"/>
            </a:endParaRPr>
          </a:p>
        </p:txBody>
      </p:sp>
      <p:sp>
        <p:nvSpPr>
          <p:cNvPr id="41" name="TextBox 40"/>
          <p:cNvSpPr txBox="1"/>
          <p:nvPr/>
        </p:nvSpPr>
        <p:spPr>
          <a:xfrm>
            <a:off x="7289369" y="1802247"/>
            <a:ext cx="1094172" cy="276999"/>
          </a:xfrm>
          <a:prstGeom prst="rect">
            <a:avLst/>
          </a:prstGeom>
          <a:noFill/>
        </p:spPr>
        <p:txBody>
          <a:bodyPr wrap="square" rtlCol="0">
            <a:spAutoFit/>
          </a:bodyPr>
          <a:lstStyle/>
          <a:p>
            <a:r>
              <a:rPr lang="zh-CN" altLang="en-US" sz="1200" dirty="0">
                <a:solidFill>
                  <a:schemeClr val="bg1"/>
                </a:solidFill>
                <a:latin typeface="+mn-ea"/>
              </a:rPr>
              <a:t>近</a:t>
            </a:r>
            <a:r>
              <a:rPr lang="en-US" altLang="zh-CN" sz="1200" dirty="0">
                <a:solidFill>
                  <a:schemeClr val="bg1"/>
                </a:solidFill>
                <a:latin typeface="+mn-ea"/>
              </a:rPr>
              <a:t>20</a:t>
            </a:r>
            <a:r>
              <a:rPr lang="zh-CN" altLang="en-US" sz="1200" dirty="0">
                <a:solidFill>
                  <a:schemeClr val="bg1"/>
                </a:solidFill>
                <a:latin typeface="+mn-ea"/>
              </a:rPr>
              <a:t>万</a:t>
            </a:r>
          </a:p>
        </p:txBody>
      </p:sp>
      <p:sp>
        <p:nvSpPr>
          <p:cNvPr id="42" name="TextBox 41"/>
          <p:cNvSpPr txBox="1"/>
          <p:nvPr/>
        </p:nvSpPr>
        <p:spPr>
          <a:xfrm>
            <a:off x="7289369" y="2158720"/>
            <a:ext cx="1094172" cy="276999"/>
          </a:xfrm>
          <a:prstGeom prst="rect">
            <a:avLst/>
          </a:prstGeom>
          <a:noFill/>
        </p:spPr>
        <p:txBody>
          <a:bodyPr wrap="square" rtlCol="0">
            <a:spAutoFit/>
          </a:bodyPr>
          <a:lstStyle/>
          <a:p>
            <a:r>
              <a:rPr lang="zh-CN" altLang="en-US" sz="1200" dirty="0">
                <a:solidFill>
                  <a:schemeClr val="bg1"/>
                </a:solidFill>
                <a:latin typeface="+mn-ea"/>
              </a:rPr>
              <a:t>近</a:t>
            </a:r>
            <a:r>
              <a:rPr lang="en-US" altLang="zh-CN" sz="1200" dirty="0">
                <a:solidFill>
                  <a:schemeClr val="bg1"/>
                </a:solidFill>
                <a:latin typeface="+mn-ea"/>
              </a:rPr>
              <a:t>2.3</a:t>
            </a:r>
            <a:r>
              <a:rPr lang="zh-CN" altLang="en-US" sz="1200" dirty="0">
                <a:solidFill>
                  <a:schemeClr val="bg1"/>
                </a:solidFill>
                <a:latin typeface="+mn-ea"/>
              </a:rPr>
              <a:t>万</a:t>
            </a:r>
          </a:p>
        </p:txBody>
      </p:sp>
      <p:sp>
        <p:nvSpPr>
          <p:cNvPr id="43" name="TextBox 42"/>
          <p:cNvSpPr txBox="1"/>
          <p:nvPr/>
        </p:nvSpPr>
        <p:spPr>
          <a:xfrm>
            <a:off x="7289369" y="2600378"/>
            <a:ext cx="1094172" cy="276999"/>
          </a:xfrm>
          <a:prstGeom prst="rect">
            <a:avLst/>
          </a:prstGeom>
          <a:noFill/>
        </p:spPr>
        <p:txBody>
          <a:bodyPr wrap="square" rtlCol="0">
            <a:spAutoFit/>
          </a:bodyPr>
          <a:lstStyle/>
          <a:p>
            <a:r>
              <a:rPr lang="zh-CN" altLang="en-US" sz="1200" dirty="0">
                <a:solidFill>
                  <a:schemeClr val="bg1"/>
                </a:solidFill>
                <a:latin typeface="+mn-ea"/>
              </a:rPr>
              <a:t>近</a:t>
            </a:r>
            <a:r>
              <a:rPr lang="en-US" altLang="zh-CN" sz="1200" dirty="0">
                <a:solidFill>
                  <a:schemeClr val="bg1"/>
                </a:solidFill>
                <a:latin typeface="+mn-ea"/>
              </a:rPr>
              <a:t>9.3</a:t>
            </a:r>
            <a:r>
              <a:rPr lang="zh-CN" altLang="en-US" sz="1200" dirty="0">
                <a:solidFill>
                  <a:schemeClr val="bg1"/>
                </a:solidFill>
                <a:latin typeface="+mn-ea"/>
              </a:rPr>
              <a:t>万</a:t>
            </a:r>
          </a:p>
        </p:txBody>
      </p:sp>
      <p:sp>
        <p:nvSpPr>
          <p:cNvPr id="44" name="TextBox 43"/>
          <p:cNvSpPr txBox="1"/>
          <p:nvPr/>
        </p:nvSpPr>
        <p:spPr>
          <a:xfrm>
            <a:off x="7289369" y="3029379"/>
            <a:ext cx="1094172" cy="276999"/>
          </a:xfrm>
          <a:prstGeom prst="rect">
            <a:avLst/>
          </a:prstGeom>
          <a:noFill/>
        </p:spPr>
        <p:txBody>
          <a:bodyPr wrap="square" rtlCol="0">
            <a:spAutoFit/>
          </a:bodyPr>
          <a:lstStyle/>
          <a:p>
            <a:r>
              <a:rPr lang="zh-CN" altLang="en-US" sz="1200" dirty="0" smtClean="0">
                <a:solidFill>
                  <a:schemeClr val="bg1"/>
                </a:solidFill>
                <a:latin typeface="+mn-ea"/>
              </a:rPr>
              <a:t>近</a:t>
            </a:r>
            <a:r>
              <a:rPr lang="en-US" altLang="zh-CN" sz="1200" dirty="0" smtClean="0">
                <a:solidFill>
                  <a:schemeClr val="bg1"/>
                </a:solidFill>
                <a:latin typeface="+mn-ea"/>
              </a:rPr>
              <a:t>11</a:t>
            </a:r>
            <a:r>
              <a:rPr lang="zh-CN" altLang="en-US" sz="1200" dirty="0" smtClean="0">
                <a:solidFill>
                  <a:schemeClr val="bg1"/>
                </a:solidFill>
                <a:latin typeface="+mn-ea"/>
              </a:rPr>
              <a:t>万</a:t>
            </a:r>
            <a:endParaRPr lang="zh-CN" altLang="en-US" sz="1200" dirty="0">
              <a:solidFill>
                <a:schemeClr val="bg1"/>
              </a:solidFill>
              <a:latin typeface="+mn-ea"/>
            </a:endParaRPr>
          </a:p>
        </p:txBody>
      </p:sp>
      <p:sp>
        <p:nvSpPr>
          <p:cNvPr id="45" name="TextBox 44"/>
          <p:cNvSpPr txBox="1"/>
          <p:nvPr/>
        </p:nvSpPr>
        <p:spPr>
          <a:xfrm>
            <a:off x="7199735" y="3501402"/>
            <a:ext cx="1412601" cy="276999"/>
          </a:xfrm>
          <a:prstGeom prst="rect">
            <a:avLst/>
          </a:prstGeom>
          <a:noFill/>
        </p:spPr>
        <p:txBody>
          <a:bodyPr wrap="square" rtlCol="0">
            <a:spAutoFit/>
          </a:bodyPr>
          <a:lstStyle/>
          <a:p>
            <a:pPr algn="ctr"/>
            <a:r>
              <a:rPr lang="en-US" altLang="zh-CN" sz="1200" dirty="0">
                <a:solidFill>
                  <a:schemeClr val="bg1"/>
                </a:solidFill>
              </a:rPr>
              <a:t>509</a:t>
            </a:r>
            <a:r>
              <a:rPr lang="zh-CN" altLang="en-US" sz="1200" dirty="0">
                <a:solidFill>
                  <a:schemeClr val="bg1"/>
                </a:solidFill>
              </a:rPr>
              <a:t>门</a:t>
            </a:r>
            <a:r>
              <a:rPr lang="en-US" altLang="zh-CN" sz="1200" dirty="0">
                <a:solidFill>
                  <a:schemeClr val="bg1"/>
                </a:solidFill>
              </a:rPr>
              <a:t>67910</a:t>
            </a:r>
            <a:r>
              <a:rPr lang="zh-CN" altLang="en-US" sz="1200" dirty="0">
                <a:solidFill>
                  <a:schemeClr val="bg1"/>
                </a:solidFill>
              </a:rPr>
              <a:t>分钟</a:t>
            </a:r>
          </a:p>
        </p:txBody>
      </p:sp>
      <p:sp>
        <p:nvSpPr>
          <p:cNvPr id="47" name="TextBox 46"/>
          <p:cNvSpPr txBox="1"/>
          <p:nvPr/>
        </p:nvSpPr>
        <p:spPr>
          <a:xfrm>
            <a:off x="7289369" y="3950700"/>
            <a:ext cx="1094172" cy="276999"/>
          </a:xfrm>
          <a:prstGeom prst="rect">
            <a:avLst/>
          </a:prstGeom>
          <a:noFill/>
        </p:spPr>
        <p:txBody>
          <a:bodyPr wrap="square" rtlCol="0">
            <a:spAutoFit/>
          </a:bodyPr>
          <a:lstStyle/>
          <a:p>
            <a:r>
              <a:rPr lang="zh-CN" altLang="en-US" sz="1200" dirty="0">
                <a:solidFill>
                  <a:schemeClr val="bg1"/>
                </a:solidFill>
                <a:latin typeface="+mn-ea"/>
              </a:rPr>
              <a:t>近</a:t>
            </a:r>
            <a:r>
              <a:rPr lang="en-US" altLang="zh-CN" sz="1200" dirty="0">
                <a:solidFill>
                  <a:schemeClr val="bg1"/>
                </a:solidFill>
                <a:latin typeface="+mn-ea"/>
              </a:rPr>
              <a:t>175</a:t>
            </a:r>
            <a:r>
              <a:rPr lang="zh-CN" altLang="en-US" sz="1200" dirty="0">
                <a:solidFill>
                  <a:schemeClr val="bg1"/>
                </a:solidFill>
                <a:latin typeface="+mn-ea"/>
              </a:rPr>
              <a:t>万</a:t>
            </a:r>
          </a:p>
        </p:txBody>
      </p:sp>
      <p:sp>
        <p:nvSpPr>
          <p:cNvPr id="48" name="TextBox 47"/>
          <p:cNvSpPr txBox="1"/>
          <p:nvPr/>
        </p:nvSpPr>
        <p:spPr>
          <a:xfrm>
            <a:off x="7289369" y="4372968"/>
            <a:ext cx="1094172" cy="276999"/>
          </a:xfrm>
          <a:prstGeom prst="rect">
            <a:avLst/>
          </a:prstGeom>
          <a:noFill/>
        </p:spPr>
        <p:txBody>
          <a:bodyPr wrap="square" rtlCol="0">
            <a:spAutoFit/>
          </a:bodyPr>
          <a:lstStyle/>
          <a:p>
            <a:r>
              <a:rPr lang="zh-CN" altLang="en-US" sz="1200" dirty="0">
                <a:solidFill>
                  <a:schemeClr val="bg1"/>
                </a:solidFill>
                <a:latin typeface="+mn-ea"/>
              </a:rPr>
              <a:t>近</a:t>
            </a:r>
            <a:r>
              <a:rPr lang="en-US" altLang="zh-CN" sz="1200" dirty="0" smtClean="0">
                <a:solidFill>
                  <a:schemeClr val="bg1"/>
                </a:solidFill>
                <a:latin typeface="+mn-ea"/>
              </a:rPr>
              <a:t>217</a:t>
            </a:r>
            <a:r>
              <a:rPr lang="zh-CN" altLang="en-US" sz="1200" dirty="0">
                <a:solidFill>
                  <a:schemeClr val="bg1"/>
                </a:solidFill>
                <a:latin typeface="+mn-ea"/>
              </a:rPr>
              <a:t>万</a:t>
            </a:r>
          </a:p>
        </p:txBody>
      </p:sp>
      <p:cxnSp>
        <p:nvCxnSpPr>
          <p:cNvPr id="5" name="直接连接符 4"/>
          <p:cNvCxnSpPr/>
          <p:nvPr/>
        </p:nvCxnSpPr>
        <p:spPr>
          <a:xfrm>
            <a:off x="134716" y="1347034"/>
            <a:ext cx="7899005" cy="10157"/>
          </a:xfrm>
          <a:prstGeom prst="line">
            <a:avLst/>
          </a:prstGeom>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49" name="直接连接符 48"/>
          <p:cNvCxnSpPr/>
          <p:nvPr/>
        </p:nvCxnSpPr>
        <p:spPr>
          <a:xfrm>
            <a:off x="148090" y="1771282"/>
            <a:ext cx="7899005" cy="10157"/>
          </a:xfrm>
          <a:prstGeom prst="line">
            <a:avLst/>
          </a:prstGeom>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50" name="直接连接符 49"/>
          <p:cNvCxnSpPr/>
          <p:nvPr/>
        </p:nvCxnSpPr>
        <p:spPr>
          <a:xfrm>
            <a:off x="148090" y="2140836"/>
            <a:ext cx="7899005" cy="10157"/>
          </a:xfrm>
          <a:prstGeom prst="line">
            <a:avLst/>
          </a:prstGeom>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51" name="直接连接符 50"/>
          <p:cNvCxnSpPr/>
          <p:nvPr/>
        </p:nvCxnSpPr>
        <p:spPr>
          <a:xfrm>
            <a:off x="148090" y="2561251"/>
            <a:ext cx="7899005" cy="10157"/>
          </a:xfrm>
          <a:prstGeom prst="line">
            <a:avLst/>
          </a:prstGeom>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52" name="直接连接符 51"/>
          <p:cNvCxnSpPr/>
          <p:nvPr/>
        </p:nvCxnSpPr>
        <p:spPr>
          <a:xfrm>
            <a:off x="134715" y="2960159"/>
            <a:ext cx="7899005" cy="10157"/>
          </a:xfrm>
          <a:prstGeom prst="line">
            <a:avLst/>
          </a:prstGeom>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57" name="直接连接符 56"/>
          <p:cNvCxnSpPr/>
          <p:nvPr/>
        </p:nvCxnSpPr>
        <p:spPr>
          <a:xfrm>
            <a:off x="190705" y="3390426"/>
            <a:ext cx="7899005" cy="10157"/>
          </a:xfrm>
          <a:prstGeom prst="line">
            <a:avLst/>
          </a:prstGeom>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58" name="直接连接符 57"/>
          <p:cNvCxnSpPr/>
          <p:nvPr/>
        </p:nvCxnSpPr>
        <p:spPr>
          <a:xfrm>
            <a:off x="193127" y="3853453"/>
            <a:ext cx="7899005" cy="10157"/>
          </a:xfrm>
          <a:prstGeom prst="line">
            <a:avLst/>
          </a:prstGeom>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61" name="直接连接符 60"/>
          <p:cNvCxnSpPr/>
          <p:nvPr/>
        </p:nvCxnSpPr>
        <p:spPr>
          <a:xfrm>
            <a:off x="193127" y="4338077"/>
            <a:ext cx="7899005" cy="10157"/>
          </a:xfrm>
          <a:prstGeom prst="line">
            <a:avLst/>
          </a:prstGeom>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sp>
        <p:nvSpPr>
          <p:cNvPr id="2" name="文本框 1"/>
          <p:cNvSpPr txBox="1"/>
          <p:nvPr/>
        </p:nvSpPr>
        <p:spPr>
          <a:xfrm>
            <a:off x="3289738" y="94593"/>
            <a:ext cx="3042098" cy="400110"/>
          </a:xfrm>
          <a:prstGeom prst="rect">
            <a:avLst/>
          </a:prstGeom>
          <a:noFill/>
        </p:spPr>
        <p:txBody>
          <a:bodyPr wrap="square" rtlCol="0">
            <a:spAutoFit/>
          </a:bodyPr>
          <a:lstStyle/>
          <a:p>
            <a:r>
              <a:rPr lang="zh-CN" altLang="en-US" sz="2000" dirty="0">
                <a:solidFill>
                  <a:schemeClr val="accent6">
                    <a:lumMod val="75000"/>
                  </a:schemeClr>
                </a:solidFill>
              </a:rPr>
              <a:t>北大法宝通用性产品</a:t>
            </a:r>
            <a:r>
              <a:rPr lang="en-US" altLang="zh-CN" sz="2000" dirty="0">
                <a:solidFill>
                  <a:schemeClr val="accent6">
                    <a:lumMod val="75000"/>
                  </a:schemeClr>
                </a:solidFill>
              </a:rPr>
              <a:t>V6</a:t>
            </a:r>
            <a:endParaRPr lang="zh-CN" altLang="en-US" sz="2000" dirty="0">
              <a:solidFill>
                <a:schemeClr val="accent6">
                  <a:lumMod val="75000"/>
                </a:schemeClr>
              </a:solidFill>
            </a:endParaRPr>
          </a:p>
        </p:txBody>
      </p:sp>
      <p:sp>
        <p:nvSpPr>
          <p:cNvPr id="4" name="文本框 3"/>
          <p:cNvSpPr txBox="1"/>
          <p:nvPr/>
        </p:nvSpPr>
        <p:spPr>
          <a:xfrm>
            <a:off x="1968428" y="4772595"/>
            <a:ext cx="5819737" cy="307777"/>
          </a:xfrm>
          <a:prstGeom prst="rect">
            <a:avLst/>
          </a:prstGeom>
          <a:noFill/>
        </p:spPr>
        <p:txBody>
          <a:bodyPr wrap="square" rtlCol="0">
            <a:spAutoFit/>
          </a:bodyPr>
          <a:lstStyle/>
          <a:p>
            <a:r>
              <a:rPr lang="zh-CN" altLang="en-US" sz="1400" dirty="0">
                <a:solidFill>
                  <a:schemeClr val="accent6">
                    <a:lumMod val="75000"/>
                  </a:schemeClr>
                </a:solidFill>
                <a:latin typeface="+mn-ea"/>
              </a:rPr>
              <a:t>数据资源丰富，截止</a:t>
            </a:r>
            <a:r>
              <a:rPr lang="en-US" altLang="zh-CN" sz="1400" dirty="0">
                <a:solidFill>
                  <a:schemeClr val="accent6">
                    <a:lumMod val="75000"/>
                  </a:schemeClr>
                </a:solidFill>
                <a:latin typeface="+mn-ea"/>
              </a:rPr>
              <a:t>2018</a:t>
            </a:r>
            <a:r>
              <a:rPr lang="zh-CN" altLang="en-US" sz="1400" dirty="0" smtClean="0">
                <a:solidFill>
                  <a:schemeClr val="accent6">
                    <a:lumMod val="75000"/>
                  </a:schemeClr>
                </a:solidFill>
                <a:latin typeface="+mn-ea"/>
              </a:rPr>
              <a:t>年</a:t>
            </a:r>
            <a:r>
              <a:rPr lang="en-US" altLang="zh-CN" sz="1400" dirty="0" smtClean="0">
                <a:solidFill>
                  <a:schemeClr val="accent6">
                    <a:lumMod val="75000"/>
                  </a:schemeClr>
                </a:solidFill>
                <a:latin typeface="+mn-ea"/>
              </a:rPr>
              <a:t>3</a:t>
            </a:r>
            <a:r>
              <a:rPr lang="zh-CN" altLang="en-US" sz="1400" dirty="0" smtClean="0">
                <a:solidFill>
                  <a:schemeClr val="accent6">
                    <a:lumMod val="75000"/>
                  </a:schemeClr>
                </a:solidFill>
                <a:latin typeface="+mn-ea"/>
              </a:rPr>
              <a:t>月底</a:t>
            </a:r>
            <a:r>
              <a:rPr lang="zh-CN" altLang="en-US" sz="1400" dirty="0" smtClean="0">
                <a:solidFill>
                  <a:schemeClr val="accent6">
                    <a:lumMod val="75000"/>
                  </a:schemeClr>
                </a:solidFill>
                <a:latin typeface="+mn-ea"/>
              </a:rPr>
              <a:t>共计</a:t>
            </a:r>
            <a:r>
              <a:rPr lang="en-US" altLang="zh-CN" sz="1400" dirty="0" smtClean="0">
                <a:solidFill>
                  <a:schemeClr val="accent6">
                    <a:lumMod val="75000"/>
                  </a:schemeClr>
                </a:solidFill>
                <a:latin typeface="+mn-ea"/>
              </a:rPr>
              <a:t>44227328</a:t>
            </a:r>
            <a:r>
              <a:rPr lang="zh-CN" altLang="en-US" sz="1400" dirty="0" smtClean="0">
                <a:solidFill>
                  <a:schemeClr val="accent6">
                    <a:lumMod val="75000"/>
                  </a:schemeClr>
                </a:solidFill>
                <a:latin typeface="+mn-ea"/>
              </a:rPr>
              <a:t>（</a:t>
            </a:r>
            <a:r>
              <a:rPr lang="zh-CN" altLang="en-US" sz="1400" dirty="0" smtClean="0">
                <a:solidFill>
                  <a:schemeClr val="accent6">
                    <a:lumMod val="75000"/>
                  </a:schemeClr>
                </a:solidFill>
                <a:latin typeface="+mn-ea"/>
              </a:rPr>
              <a:t>将近</a:t>
            </a:r>
            <a:r>
              <a:rPr lang="zh-CN" altLang="en-US" sz="1400" dirty="0" smtClean="0">
                <a:solidFill>
                  <a:schemeClr val="accent6">
                    <a:lumMod val="75000"/>
                  </a:schemeClr>
                </a:solidFill>
                <a:latin typeface="+mn-ea"/>
              </a:rPr>
              <a:t>四千四百万</a:t>
            </a:r>
            <a:r>
              <a:rPr lang="zh-CN" altLang="en-US" sz="1400" dirty="0" smtClean="0">
                <a:solidFill>
                  <a:schemeClr val="accent6">
                    <a:lumMod val="75000"/>
                  </a:schemeClr>
                </a:solidFill>
                <a:latin typeface="+mn-ea"/>
              </a:rPr>
              <a:t>）</a:t>
            </a:r>
            <a:endParaRPr lang="zh-CN" altLang="en-US" sz="1400" dirty="0">
              <a:solidFill>
                <a:schemeClr val="accent6">
                  <a:lumMod val="75000"/>
                </a:schemeClr>
              </a:solidFill>
              <a:latin typeface="+mn-ea"/>
            </a:endParaRPr>
          </a:p>
        </p:txBody>
      </p:sp>
    </p:spTree>
    <p:extLst>
      <p:ext uri="{BB962C8B-B14F-4D97-AF65-F5344CB8AC3E}">
        <p14:creationId xmlns:p14="http://schemas.microsoft.com/office/powerpoint/2010/main" val="791997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第一PPT，www.1ppt.com">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奥斯汀">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6839</TotalTime>
  <Words>2788</Words>
  <Application>Microsoft Office PowerPoint</Application>
  <PresentationFormat>全屏显示(16:9)</PresentationFormat>
  <Paragraphs>303</Paragraphs>
  <Slides>48</Slides>
  <Notes>21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48</vt:i4>
      </vt:variant>
    </vt:vector>
  </HeadingPairs>
  <TitlesOfParts>
    <vt:vector size="61" baseType="lpstr">
      <vt:lpstr>DFGothic-EB</vt:lpstr>
      <vt:lpstr>Gill Sans</vt:lpstr>
      <vt:lpstr>HY중고딕</vt:lpstr>
      <vt:lpstr>Lato Light</vt:lpstr>
      <vt:lpstr>华文黑体</vt:lpstr>
      <vt:lpstr>宋体</vt:lpstr>
      <vt:lpstr>微软雅黑</vt:lpstr>
      <vt:lpstr>Arial</vt:lpstr>
      <vt:lpstr>Calibri</vt:lpstr>
      <vt:lpstr>Century Gothic</vt:lpstr>
      <vt:lpstr>Roboto condensed</vt:lpstr>
      <vt:lpstr>Wingdings</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第一PPT，www.1ppt.com</dc:creator>
  <dc:description>第一PPT，www.1ppt.com</dc:description>
  <cp:lastModifiedBy>User</cp:lastModifiedBy>
  <cp:revision>672</cp:revision>
  <dcterms:created xsi:type="dcterms:W3CDTF">2015-01-11T01:37:17Z</dcterms:created>
  <dcterms:modified xsi:type="dcterms:W3CDTF">2018-04-11T06:55:58Z</dcterms:modified>
</cp:coreProperties>
</file>