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60" r:id="rId7"/>
    <p:sldId id="259" r:id="rId8"/>
    <p:sldId id="283" r:id="rId9"/>
    <p:sldId id="725" r:id="rId10"/>
    <p:sldId id="726" r:id="rId11"/>
    <p:sldId id="715" r:id="rId12"/>
    <p:sldId id="372" r:id="rId13"/>
    <p:sldId id="379" r:id="rId14"/>
    <p:sldId id="728" r:id="rId15"/>
    <p:sldId id="400" r:id="rId16"/>
    <p:sldId id="727" r:id="rId17"/>
    <p:sldId id="300" r:id="rId18"/>
    <p:sldId id="337" r:id="rId19"/>
    <p:sldId id="272" r:id="rId20"/>
    <p:sldId id="301" r:id="rId21"/>
    <p:sldId id="329" r:id="rId22"/>
    <p:sldId id="330" r:id="rId23"/>
    <p:sldId id="325" r:id="rId24"/>
    <p:sldId id="327" r:id="rId25"/>
    <p:sldId id="328" r:id="rId26"/>
    <p:sldId id="339" r:id="rId27"/>
    <p:sldId id="352" r:id="rId28"/>
    <p:sldId id="340" r:id="rId29"/>
    <p:sldId id="341" r:id="rId30"/>
    <p:sldId id="353" r:id="rId31"/>
    <p:sldId id="344" r:id="rId32"/>
    <p:sldId id="308" r:id="rId33"/>
    <p:sldId id="319" r:id="rId34"/>
    <p:sldId id="320" r:id="rId35"/>
    <p:sldId id="321" r:id="rId36"/>
    <p:sldId id="322" r:id="rId37"/>
    <p:sldId id="323" r:id="rId38"/>
    <p:sldId id="266" r:id="rId39"/>
    <p:sldId id="313" r:id="rId40"/>
    <p:sldId id="735" r:id="rId41"/>
    <p:sldId id="264" r:id="rId42"/>
    <p:sldId id="615" r:id="rId43"/>
    <p:sldId id="712" r:id="rId44"/>
    <p:sldId id="718" r:id="rId45"/>
    <p:sldId id="730" r:id="rId46"/>
    <p:sldId id="261" r:id="rId47"/>
    <p:sldId id="426" r:id="rId48"/>
    <p:sldId id="716" r:id="rId49"/>
    <p:sldId id="269" r:id="rId50"/>
    <p:sldId id="731" r:id="rId51"/>
    <p:sldId id="645" r:id="rId52"/>
    <p:sldId id="722" r:id="rId53"/>
    <p:sldId id="646" r:id="rId54"/>
    <p:sldId id="647" r:id="rId55"/>
    <p:sldId id="648" r:id="rId56"/>
    <p:sldId id="649" r:id="rId57"/>
    <p:sldId id="650" r:id="rId58"/>
    <p:sldId id="651" r:id="rId59"/>
    <p:sldId id="652" r:id="rId60"/>
    <p:sldId id="654" r:id="rId61"/>
    <p:sldId id="723" r:id="rId62"/>
    <p:sldId id="656" r:id="rId63"/>
    <p:sldId id="657" r:id="rId64"/>
    <p:sldId id="658" r:id="rId65"/>
    <p:sldId id="659" r:id="rId66"/>
    <p:sldId id="660" r:id="rId67"/>
    <p:sldId id="720" r:id="rId68"/>
    <p:sldId id="719" r:id="rId69"/>
    <p:sldId id="724" r:id="rId70"/>
    <p:sldId id="738" r:id="rId71"/>
    <p:sldId id="737" r:id="rId72"/>
    <p:sldId id="282" r:id="rId73"/>
  </p:sldIdLst>
  <p:sldSz cx="12192000" cy="6858000"/>
  <p:notesSz cx="7103745" cy="10234295"/>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2C4"/>
    <a:srgbClr val="1265B0"/>
    <a:srgbClr val="004B7D"/>
    <a:srgbClr val="4BAF32"/>
    <a:srgbClr val="FFFFFF"/>
    <a:srgbClr val="FA771B"/>
    <a:srgbClr val="EFEDEE"/>
    <a:srgbClr val="595959"/>
    <a:srgbClr val="86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8" autoAdjust="0"/>
    <p:restoredTop sz="85430" autoAdjust="0"/>
  </p:normalViewPr>
  <p:slideViewPr>
    <p:cSldViewPr snapToGrid="0">
      <p:cViewPr varScale="1">
        <p:scale>
          <a:sx n="85" d="100"/>
          <a:sy n="85" d="100"/>
        </p:scale>
        <p:origin x="240" y="60"/>
      </p:cViewPr>
      <p:guideLst/>
    </p:cSldViewPr>
  </p:slideViewPr>
  <p:notesTextViewPr>
    <p:cViewPr>
      <p:scale>
        <a:sx n="1" d="1"/>
        <a:sy n="1" d="1"/>
      </p:scale>
      <p:origin x="0" y="0"/>
    </p:cViewPr>
  </p:notesTextViewPr>
  <p:sorterViewPr>
    <p:cViewPr>
      <p:scale>
        <a:sx n="200" d="100"/>
        <a:sy n="2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gs" Target="tags/tag35.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77A107F8-07C2-476B-BA3E-00F62167123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5214D05-EF39-4BEB-AECD-12342E0F0A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在检索结果页不但有普通检索功能，还有与检索词的外文词、近义词、共现词、及下位词和相关词，比如跟模型经常一起出现的就是动物、预测等，同时还可以查看模型的百科介绍与之相关的期刊、</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报纸、文档、学位会议论文等其他的文献类型</a:t>
            </a:r>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整体看下，在图书检索结果页左侧可以缩小查找范围，可通过类型确定阅读方式，点击具体年份筛选图书馆书籍信息，点击学科、作者查找相关书籍。右侧可以扩大检索范围，通过相关词语、资源类型来补充其他知识。通过点击默认排序下拉框，可以根据不同排序方式进行相关查找。</a:t>
            </a:r>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当然，除检索出相关的其他文献类型之外，本馆购买的纸本图书，电子本图书都可以一站式检索出来。</a:t>
            </a:r>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点击图书频道首页检索框右侧的“高级搜索”链接进入图书高级搜索页面。在这里提供了书名、作者、主题词、出版社、</a:t>
            </a:r>
            <a:r>
              <a:rPr lang="en-US" altLang="zh-CN" sz="1200" kern="1200" dirty="0">
                <a:solidFill>
                  <a:schemeClr val="tx1"/>
                </a:solidFill>
                <a:effectLst/>
                <a:latin typeface="+mn-lt"/>
                <a:ea typeface="+mn-ea"/>
                <a:cs typeface="+mn-cs"/>
              </a:rPr>
              <a:t>ISBN</a:t>
            </a:r>
            <a:r>
              <a:rPr lang="zh-CN" altLang="zh-CN" sz="1200" kern="1200" dirty="0">
                <a:solidFill>
                  <a:schemeClr val="tx1"/>
                </a:solidFill>
                <a:effectLst/>
                <a:latin typeface="+mn-lt"/>
                <a:ea typeface="+mn-ea"/>
                <a:cs typeface="+mn-cs"/>
              </a:rPr>
              <a:t>号、分类、年代多个检索项，读者根据需要完成一个或多个检索项的填写，还可以对检索结果显示的条数进行选择。完成之后点击“高级搜索”按钮即可。</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通过高级检索出来的结果</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专业检索方式分为三步：</a:t>
            </a:r>
            <a:endParaRPr lang="en-US" altLang="zh-CN" dirty="0"/>
          </a:p>
          <a:p>
            <a:r>
              <a:rPr lang="en-US" altLang="zh-CN" dirty="0"/>
              <a:t>1.</a:t>
            </a:r>
            <a:r>
              <a:rPr lang="zh-CN" altLang="en-US" dirty="0"/>
              <a:t>切换检索方式</a:t>
            </a:r>
            <a:endParaRPr lang="en-US" altLang="zh-CN" dirty="0"/>
          </a:p>
          <a:p>
            <a:r>
              <a:rPr lang="en-US" altLang="zh-CN" dirty="0"/>
              <a:t>2.</a:t>
            </a:r>
            <a:r>
              <a:rPr lang="zh-CN" altLang="en-US" dirty="0"/>
              <a:t>在输入框内按照说明，书写要查找的书籍的表达式</a:t>
            </a:r>
            <a:endParaRPr lang="en-US" altLang="zh-CN" dirty="0"/>
          </a:p>
          <a:p>
            <a:r>
              <a:rPr lang="en-US" altLang="zh-CN" dirty="0"/>
              <a:t>3.</a:t>
            </a:r>
            <a:r>
              <a:rPr lang="zh-CN" altLang="en-US" dirty="0"/>
              <a:t>点击搜索，则展示出相应的学术文献</a:t>
            </a:r>
            <a:endParaRPr lang="en-US" altLang="zh-CN" dirty="0"/>
          </a:p>
          <a:p>
            <a:r>
              <a:rPr lang="zh-CN" altLang="en-US" dirty="0"/>
              <a:t>专业检索符合检索需求比较复杂、比较明确的情况，通过一些与或非语句，精准查询</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读秀图书频道首页，在检索框后方设置有图书“分类导航”链接，点击“分类导航”进入图书导航页面，可以看到按照中国图书馆图书分类法设置的分类。</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点击一级分类或二级分类的链接，可以看到属于相应类别的图书，及其子分类的链接。如点击一级分类“政治、法律”，则可浏览“政治、法律”类别的图书。</a:t>
            </a: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069975" rtl="0" eaLnBrk="1" fontAlgn="auto" latinLnBrk="0" hangingPunct="1">
              <a:lnSpc>
                <a:spcPct val="100000"/>
              </a:lnSpc>
              <a:spcBef>
                <a:spcPts val="0"/>
              </a:spcBef>
              <a:spcAft>
                <a:spcPts val="0"/>
              </a:spcAft>
              <a:buClrTx/>
              <a:buSzTx/>
              <a:buFontTx/>
              <a:buNone/>
              <a:defRPr/>
            </a:pPr>
            <a:r>
              <a:rPr lang="zh-CN" altLang="en-US" dirty="0"/>
              <a:t>总结下，读秀的多种查找方式，满足不同群体的多种查找需求</a:t>
            </a:r>
            <a:endParaRPr lang="en-US" altLang="zh-CN" dirty="0"/>
          </a:p>
          <a:p>
            <a:pPr marL="0" marR="0" lvl="0" indent="0" algn="l" defTabSz="1069975" rtl="0" eaLnBrk="1" fontAlgn="auto" latinLnBrk="0" hangingPunct="1">
              <a:lnSpc>
                <a:spcPct val="100000"/>
              </a:lnSpc>
              <a:spcBef>
                <a:spcPts val="0"/>
              </a:spcBef>
              <a:spcAft>
                <a:spcPts val="0"/>
              </a:spcAft>
              <a:buClrTx/>
              <a:buSzTx/>
              <a:buFontTx/>
              <a:buNone/>
              <a:defRPr/>
            </a:pPr>
            <a:r>
              <a:rPr lang="zh-CN" altLang="en-US" dirty="0"/>
              <a:t>读秀提供的一站式检索服务，通过目次检索，深入检索图书内容，使读者的检索内容更加全面；</a:t>
            </a:r>
            <a:endParaRPr lang="en-US" altLang="zh-CN" dirty="0"/>
          </a:p>
          <a:p>
            <a:pPr marL="0" marR="0" indent="0" algn="l" defTabSz="1069975" rtl="0" eaLnBrk="1" fontAlgn="auto" latinLnBrk="0" hangingPunct="1">
              <a:lnSpc>
                <a:spcPct val="100000"/>
              </a:lnSpc>
              <a:spcBef>
                <a:spcPts val="0"/>
              </a:spcBef>
              <a:spcAft>
                <a:spcPts val="0"/>
              </a:spcAft>
              <a:buClrTx/>
              <a:buSzTx/>
              <a:buFontTx/>
              <a:buNone/>
              <a:defRPr/>
            </a:pPr>
            <a:r>
              <a:rPr lang="zh-CN" altLang="en-US" dirty="0"/>
              <a:t>通过一站式检索的关联检索，来查找相关的知识、相关的人物及其他文献类型</a:t>
            </a:r>
            <a:endParaRPr lang="en-US" altLang="zh-CN" dirty="0"/>
          </a:p>
          <a:p>
            <a:pPr marL="0" marR="0" lvl="0" indent="0" algn="l" defTabSz="1069975" rtl="0" eaLnBrk="1" fontAlgn="auto" latinLnBrk="0" hangingPunct="1">
              <a:lnSpc>
                <a:spcPct val="100000"/>
              </a:lnSpc>
              <a:spcBef>
                <a:spcPts val="0"/>
              </a:spcBef>
              <a:spcAft>
                <a:spcPts val="0"/>
              </a:spcAft>
              <a:buClrTx/>
              <a:buSzTx/>
              <a:buFontTx/>
              <a:buNone/>
              <a:defRPr/>
            </a:pPr>
            <a:r>
              <a:rPr lang="zh-CN" altLang="en-US" dirty="0"/>
              <a:t>通过对电子本与纸本馆藏的一站式检索，节省了读者检索时间；</a:t>
            </a:r>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第二点，图书的获取服务，那具体怎么操作才能获取到图书的资源呢，那么接下来就给大家讲解具体是如何操作的</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第一种获取方式是馆藏纸本图书，读秀和单位</a:t>
            </a:r>
            <a:r>
              <a:rPr lang="en-US" altLang="zh-CN" dirty="0"/>
              <a:t>OPAC</a:t>
            </a:r>
            <a:r>
              <a:rPr lang="zh-CN" altLang="en-US" dirty="0"/>
              <a:t>系统做对接后，用户可在图书馆</a:t>
            </a:r>
            <a:r>
              <a:rPr lang="en-US" altLang="zh-CN" dirty="0"/>
              <a:t>OPAC</a:t>
            </a:r>
            <a:r>
              <a:rPr lang="zh-CN" altLang="en-US" dirty="0"/>
              <a:t>系统进行查阅，例如这本书下方有馆藏纸本这样的按钮，代表图书馆有这本书的馆藏，点击本馆“馆藏纸本”按钮，可跳转至图书馆</a:t>
            </a:r>
            <a:r>
              <a:rPr lang="zh-CN" altLang="en-US" baseline="0" dirty="0"/>
              <a:t> </a:t>
            </a:r>
            <a:r>
              <a:rPr lang="en-US" altLang="zh-CN" baseline="0" dirty="0"/>
              <a:t>OPAC</a:t>
            </a:r>
            <a:r>
              <a:rPr lang="zh-CN" altLang="en-US" baseline="0" dirty="0"/>
              <a:t>系统，进行查寻馆藏信息，借阅历史，查询自身所需要的图书。</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大家好，今天给</a:t>
            </a:r>
            <a:r>
              <a:rPr lang="zh-CN" altLang="en-US"/>
              <a:t>大家介绍的是读秀和百链检索平台</a:t>
            </a:r>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通过馆藏查询查找到这本书在本校图书馆哪里，从而进行获取</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第二种是馆藏电子全文获取，例如在图书馆这本书卡片页中看一看到，有包库全文阅读和图书馆文献传递按钮，包库全文阅读就代表图书馆中有这本电子书，那么点击包库全文阅读，就可以进行在线阅读。</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ea typeface="+mn-ea"/>
              </a:rPr>
              <a:t>为了方便用户浏览，在这里设置的有目录展示，还支持书内关键词检索，也可将在线资源下载到本地进行阅读保存</a:t>
            </a:r>
            <a:endParaRPr lang="zh-CN" altLang="en-US" dirty="0">
              <a:ea typeface="+mn-ea"/>
            </a:endParaRPr>
          </a:p>
          <a:p>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用户如果下载到本地，会存在本地书架当中，需要下载超星阅读器进行阅读，如图所示，点击下载按钮，下载成功后即可获得图书</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第三种就是通过图书馆文献传递，适用于本馆没有这本图书的情景。</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首先点击图片或书名</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点击在线试读</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可以在线查看图书的书名页、版权页、前言页、完整的目录页及部分正文页，</a:t>
            </a:r>
            <a:r>
              <a:rPr lang="zh-CN" altLang="en-US" sz="1200" kern="1200" dirty="0">
                <a:solidFill>
                  <a:schemeClr val="tx1"/>
                </a:solidFill>
                <a:effectLst/>
                <a:latin typeface="+mn-lt"/>
                <a:ea typeface="+mn-ea"/>
                <a:cs typeface="+mn-cs"/>
              </a:rPr>
              <a:t>判断图书内容是否符合自己预期</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a:t>
            </a:r>
            <a:r>
              <a:rPr lang="zh-CN" altLang="en-US" dirty="0"/>
              <a:t>符合预期，点击图书馆文献传递按钮，跳转填写图书申请表单页面</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在这里</a:t>
            </a:r>
            <a:r>
              <a:rPr lang="zh-CN" altLang="en-US" dirty="0"/>
              <a:t>根据试读中的目录页信息填写</a:t>
            </a:r>
            <a:r>
              <a:rPr lang="zh-CN" altLang="zh-CN" sz="1200" kern="1200" dirty="0">
                <a:solidFill>
                  <a:schemeClr val="tx1"/>
                </a:solidFill>
                <a:effectLst/>
                <a:latin typeface="+mn-lt"/>
                <a:ea typeface="+mn-ea"/>
                <a:cs typeface="+mn-cs"/>
              </a:rPr>
              <a:t>想要获取的本书正文页码范围，并正确填写邮箱地址和验证码，然后点击确认提交即可。</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登</a:t>
            </a:r>
            <a:r>
              <a:rPr lang="zh-CN" altLang="en-US" sz="1200" kern="1200" dirty="0">
                <a:solidFill>
                  <a:schemeClr val="tx1"/>
                </a:solidFill>
                <a:effectLst/>
                <a:latin typeface="+mn-lt"/>
                <a:ea typeface="+mn-ea"/>
                <a:cs typeface="+mn-cs"/>
              </a:rPr>
              <a:t>录</a:t>
            </a:r>
            <a:r>
              <a:rPr lang="zh-CN" altLang="zh-CN" sz="1200" kern="1200" dirty="0">
                <a:solidFill>
                  <a:schemeClr val="tx1"/>
                </a:solidFill>
                <a:effectLst/>
                <a:latin typeface="+mn-lt"/>
                <a:ea typeface="+mn-ea"/>
                <a:cs typeface="+mn-cs"/>
              </a:rPr>
              <a:t>您的邮箱，就可以看到您申请的图书信息。</a:t>
            </a:r>
            <a:r>
              <a:rPr lang="zh-CN" altLang="en-US" sz="1200" kern="1200" dirty="0">
                <a:solidFill>
                  <a:schemeClr val="tx1"/>
                </a:solidFill>
                <a:effectLst/>
                <a:latin typeface="+mn-lt"/>
                <a:ea typeface="+mn-ea"/>
                <a:cs typeface="+mn-cs"/>
              </a:rPr>
              <a:t>那么对于读秀的文献传递，是我们公司通过签约作者、出版社等自己解决的图书资源问题，所以为了保障维护出版者的知识产权利益，在文献传递页面下方也做了一些说明，从尊重作者版权方面，我们限制每本图书传递的页面不超过</a:t>
            </a:r>
            <a:r>
              <a:rPr lang="en-US" altLang="zh-CN" sz="1200" kern="1200" dirty="0">
                <a:solidFill>
                  <a:schemeClr val="tx1"/>
                </a:solidFill>
                <a:effectLst/>
                <a:latin typeface="+mn-lt"/>
                <a:ea typeface="+mn-ea"/>
                <a:cs typeface="+mn-cs"/>
              </a:rPr>
              <a:t>50</a:t>
            </a:r>
            <a:r>
              <a:rPr lang="zh-CN" altLang="en-US" sz="1200" kern="1200" dirty="0">
                <a:solidFill>
                  <a:schemeClr val="tx1"/>
                </a:solidFill>
                <a:effectLst/>
                <a:latin typeface="+mn-lt"/>
                <a:ea typeface="+mn-ea"/>
                <a:cs typeface="+mn-cs"/>
              </a:rPr>
              <a:t>页，咨询有效期为</a:t>
            </a:r>
            <a:r>
              <a:rPr lang="en-US" altLang="zh-CN" sz="1200" kern="1200" dirty="0">
                <a:solidFill>
                  <a:schemeClr val="tx1"/>
                </a:solidFill>
                <a:effectLst/>
                <a:latin typeface="+mn-lt"/>
                <a:ea typeface="+mn-ea"/>
                <a:cs typeface="+mn-cs"/>
              </a:rPr>
              <a:t>20</a:t>
            </a:r>
            <a:r>
              <a:rPr lang="zh-CN" altLang="en-US" sz="1200" kern="1200" dirty="0">
                <a:solidFill>
                  <a:schemeClr val="tx1"/>
                </a:solidFill>
                <a:effectLst/>
                <a:latin typeface="+mn-lt"/>
                <a:ea typeface="+mn-ea"/>
                <a:cs typeface="+mn-cs"/>
              </a:rPr>
              <a:t>天，同时，建议咱们读者使用</a:t>
            </a:r>
            <a:r>
              <a:rPr lang="en-US" altLang="zh-CN" sz="1200" kern="1200" dirty="0" err="1">
                <a:solidFill>
                  <a:schemeClr val="tx1"/>
                </a:solidFill>
                <a:effectLst/>
                <a:latin typeface="+mn-lt"/>
                <a:ea typeface="+mn-ea"/>
                <a:cs typeface="+mn-cs"/>
              </a:rPr>
              <a:t>qq</a:t>
            </a:r>
            <a:r>
              <a:rPr lang="zh-CN" altLang="en-US" sz="1200" kern="1200" dirty="0">
                <a:solidFill>
                  <a:schemeClr val="tx1"/>
                </a:solidFill>
                <a:effectLst/>
                <a:latin typeface="+mn-lt"/>
                <a:ea typeface="+mn-ea"/>
                <a:cs typeface="+mn-cs"/>
              </a:rPr>
              <a:t>邮箱，有时候收不到也有可能在垃圾邮箱当中</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点击全文链接即可进入在线阅读</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总结一下，读秀提供的多种获取方式，</a:t>
            </a:r>
            <a:r>
              <a:rPr lang="en-US" altLang="zh-CN" dirty="0"/>
              <a:t>1.</a:t>
            </a:r>
            <a:r>
              <a:rPr lang="zh-CN" altLang="en-US" dirty="0"/>
              <a:t>馆藏电子全文</a:t>
            </a:r>
            <a:r>
              <a:rPr lang="en-US" altLang="zh-CN" dirty="0"/>
              <a:t>2.</a:t>
            </a:r>
            <a:r>
              <a:rPr lang="zh-CN" altLang="en-US" dirty="0"/>
              <a:t>馆藏纸本图书</a:t>
            </a:r>
            <a:r>
              <a:rPr lang="en-US" altLang="zh-CN" dirty="0"/>
              <a:t>3.</a:t>
            </a:r>
            <a:r>
              <a:rPr lang="zh-CN" altLang="en-US" dirty="0"/>
              <a:t>图书馆文献传递，读秀可传递的图书数据量高达</a:t>
            </a:r>
            <a:r>
              <a:rPr lang="en-US" altLang="zh-CN" dirty="0"/>
              <a:t>400</a:t>
            </a:r>
            <a:r>
              <a:rPr lang="zh-CN" altLang="en-US" dirty="0"/>
              <a:t>万册，相当于一座超大的数字图书馆，最大限度的让用户找到并得到</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首先给大家介绍的是读秀学术搜索平台，简称读秀。</a:t>
            </a:r>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接下来要跟大家说的是全新的知识点阅读模式，知识频道，这也是我们的一个特色频道，在知识频道当中可以进行图书进行深入目次的检索，基于的就是我们读秀</a:t>
            </a:r>
            <a:r>
              <a:rPr lang="en-US" altLang="zh-CN" dirty="0"/>
              <a:t>17</a:t>
            </a:r>
            <a:r>
              <a:rPr lang="zh-CN" altLang="en-US" dirty="0"/>
              <a:t>亿页的信息量。</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举个例子，选择“知识“频道，在输入框内，输入查找的关键字并检索，例如梅花三弄的由来，点击中文搜索，</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到检索页中可以看到与搜索的知识点相关的条目，读秀是通过关键字和知识来源来快速定位问题知识点</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通过对知识点的查找，找到与预期符合的内容或者与自己想找知识点相似度很高，可直接点击阅读，跳转相应的阅读详情页</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在阅读页面还有一些贴心的小功能，包含文字识别，目前使用的也是</a:t>
            </a:r>
            <a:r>
              <a:rPr lang="en-US" altLang="zh-CN" dirty="0"/>
              <a:t>OCR</a:t>
            </a:r>
            <a:r>
              <a:rPr lang="zh-CN" altLang="en-US" dirty="0"/>
              <a:t>识别方式，像</a:t>
            </a:r>
            <a:r>
              <a:rPr lang="en-US" altLang="zh-CN" dirty="0" err="1"/>
              <a:t>qq</a:t>
            </a:r>
            <a:r>
              <a:rPr lang="zh-CN" altLang="en-US" dirty="0"/>
              <a:t>的识别方式也是，放大缩小，保存打印，</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最重要的是还可以通过这个知识点来查找到这本书，点击资料来源，直接进入到相关图书的卡片页</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如果对这本书有很大兴趣，也可以通过文献传递的功能发送到自己的邮箱，在本地进行阅读</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069975" rtl="0" eaLnBrk="1" fontAlgn="auto" latinLnBrk="0" hangingPunct="1">
              <a:lnSpc>
                <a:spcPct val="100000"/>
              </a:lnSpc>
              <a:spcBef>
                <a:spcPts val="0"/>
              </a:spcBef>
              <a:spcAft>
                <a:spcPts val="0"/>
              </a:spcAft>
              <a:buClrTx/>
              <a:buSzTx/>
              <a:buFontTx/>
              <a:buNone/>
              <a:defRPr/>
            </a:pPr>
            <a:r>
              <a:rPr lang="zh-CN" altLang="en-US" dirty="0"/>
              <a:t>那么总结一下，读秀的全新知识点阅读模式，就是将</a:t>
            </a:r>
            <a:r>
              <a:rPr lang="en-US" altLang="zh-CN" dirty="0"/>
              <a:t>400</a:t>
            </a:r>
            <a:r>
              <a:rPr lang="zh-CN" altLang="en-US" dirty="0"/>
              <a:t>万册图书打碎，以章节目录为基础，形成一部具有</a:t>
            </a:r>
            <a:r>
              <a:rPr lang="en-US" altLang="zh-CN" dirty="0">
                <a:solidFill>
                  <a:srgbClr val="FF0000"/>
                </a:solidFill>
              </a:rPr>
              <a:t>17</a:t>
            </a:r>
            <a:r>
              <a:rPr lang="zh-CN" altLang="en-US" dirty="0">
                <a:solidFill>
                  <a:srgbClr val="FF0000"/>
                </a:solidFill>
              </a:rPr>
              <a:t>亿页资料</a:t>
            </a:r>
            <a:r>
              <a:rPr lang="zh-CN" altLang="en-US" dirty="0"/>
              <a:t>的百科全书，所以任何一句话，任何一副插图等都可以在读秀中找到，</a:t>
            </a:r>
            <a:r>
              <a:rPr lang="zh-CN" altLang="en-US" sz="1200" kern="1200" dirty="0">
                <a:solidFill>
                  <a:schemeClr val="tx1"/>
                </a:solidFill>
                <a:latin typeface="+mn-lt"/>
                <a:ea typeface="+mn-ea"/>
                <a:cs typeface="+mn-cs"/>
              </a:rPr>
              <a:t>提供由点到线再到面的检索方式，为知识的连贯性系统性提供更多的检索方式，同时，检索到的知识点直接在线阅读或下载，</a:t>
            </a:r>
            <a:r>
              <a:rPr lang="zh-CN" altLang="en-US" sz="1200" b="1" dirty="0">
                <a:latin typeface="Arial" panose="020B0604020202020204" pitchFamily="34" charset="0"/>
                <a:ea typeface="微软雅黑" panose="020B0503020204020204" pitchFamily="34" charset="-122"/>
              </a:rPr>
              <a:t>加强公众的探索分析体验</a:t>
            </a:r>
            <a:r>
              <a:rPr lang="zh-CN" altLang="en-US" sz="1200" kern="1200" dirty="0">
                <a:solidFill>
                  <a:schemeClr val="tx1"/>
                </a:solidFill>
                <a:latin typeface="+mn-lt"/>
                <a:ea typeface="+mn-ea"/>
                <a:cs typeface="+mn-cs"/>
              </a:rPr>
              <a:t>。</a:t>
            </a:r>
            <a:endParaRPr lang="en-US" altLang="zh-CN" sz="1200" kern="120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最后在介绍一下我们的服务机制，</a:t>
            </a:r>
            <a:r>
              <a:rPr lang="zh-CN" altLang="zh-CN" sz="1200" kern="1200" dirty="0">
                <a:solidFill>
                  <a:schemeClr val="tx1"/>
                </a:solidFill>
                <a:effectLst/>
                <a:latin typeface="+mn-lt"/>
                <a:ea typeface="+mn-ea"/>
                <a:cs typeface="+mn-cs"/>
              </a:rPr>
              <a:t>如果您在使用中遇到什么问题，可以点击页面下方使用帮助，里面提供了一些常见问题的解决方法</a:t>
            </a:r>
            <a:r>
              <a:rPr lang="zh-CN" altLang="en-US" sz="1200" kern="1200" dirty="0">
                <a:solidFill>
                  <a:schemeClr val="tx1"/>
                </a:solidFill>
                <a:effectLst/>
                <a:latin typeface="+mn-lt"/>
                <a:ea typeface="+mn-ea"/>
                <a:cs typeface="+mn-cs"/>
              </a:rPr>
              <a:t>，比如联系我们、使用帮助、客服电话，您也可以在使用帮助页面下载一些常用资料或者读秀的</a:t>
            </a:r>
            <a:r>
              <a:rPr lang="en-US" altLang="zh-CN" sz="1200" kern="1200" dirty="0" err="1">
                <a:solidFill>
                  <a:schemeClr val="tx1"/>
                </a:solidFill>
                <a:effectLst/>
                <a:latin typeface="+mn-lt"/>
                <a:ea typeface="+mn-ea"/>
                <a:cs typeface="+mn-cs"/>
              </a:rPr>
              <a:t>ppt</a:t>
            </a:r>
            <a:r>
              <a:rPr lang="zh-CN" altLang="en-US" sz="1200" kern="1200" dirty="0">
                <a:solidFill>
                  <a:schemeClr val="tx1"/>
                </a:solidFill>
                <a:effectLst/>
                <a:latin typeface="+mn-lt"/>
                <a:ea typeface="+mn-ea"/>
                <a:cs typeface="+mn-cs"/>
              </a:rPr>
              <a:t>、使用手册等等，都可以帮助使用者解决问题。</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除了中文图书之外，其他类型资源如何实现类似的补缺服务，我们通过百链来解决。</a:t>
            </a:r>
            <a:endParaRPr lang="en-US" altLang="zh-CN"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读秀是由</a:t>
            </a:r>
            <a:r>
              <a:rPr lang="zh-CN" altLang="zh-CN" sz="1200" dirty="0">
                <a:latin typeface="微软雅黑" panose="020B0503020204020204" pitchFamily="34" charset="-122"/>
              </a:rPr>
              <a:t>海量图书</a:t>
            </a:r>
            <a:r>
              <a:rPr lang="zh-CN" altLang="en-US" sz="1200" dirty="0">
                <a:latin typeface="微软雅黑" panose="020B0503020204020204" pitchFamily="34" charset="-122"/>
              </a:rPr>
              <a:t>资源</a:t>
            </a:r>
            <a:r>
              <a:rPr lang="zh-CN" altLang="zh-CN" sz="1200" dirty="0">
                <a:latin typeface="微软雅黑" panose="020B0503020204020204" pitchFamily="34" charset="-122"/>
              </a:rPr>
              <a:t>组成的庞大的知识系统</a:t>
            </a:r>
            <a:r>
              <a:rPr lang="zh-CN" altLang="en-US" sz="1200" dirty="0">
                <a:latin typeface="微软雅黑" panose="020B0503020204020204" pitchFamily="34" charset="-122"/>
              </a:rPr>
              <a:t>，对于读秀来说有三个非常重要的数据，</a:t>
            </a:r>
            <a:r>
              <a:rPr lang="zh-CN" altLang="en-US" b="0" dirty="0">
                <a:solidFill>
                  <a:schemeClr val="bg1"/>
                </a:solidFill>
                <a:latin typeface="Arial" panose="020B0604020202020204" pitchFamily="34" charset="0"/>
                <a:ea typeface="微软雅黑" panose="020B0503020204020204" pitchFamily="34" charset="-122"/>
              </a:rPr>
              <a:t>读秀收录</a:t>
            </a:r>
            <a:r>
              <a:rPr lang="zh-CN" altLang="en-US" b="0" dirty="0">
                <a:solidFill>
                  <a:srgbClr val="FF0000"/>
                </a:solidFill>
                <a:latin typeface="Arial" panose="020B0604020202020204" pitchFamily="34" charset="0"/>
                <a:ea typeface="微软雅黑" panose="020B0503020204020204" pitchFamily="34" charset="-122"/>
              </a:rPr>
              <a:t>700万种</a:t>
            </a:r>
            <a:r>
              <a:rPr lang="zh-CN" altLang="en-US" b="0" dirty="0">
                <a:solidFill>
                  <a:schemeClr val="bg1"/>
                </a:solidFill>
                <a:latin typeface="Arial" panose="020B0604020202020204" pitchFamily="34" charset="0"/>
                <a:ea typeface="微软雅黑" panose="020B0503020204020204" pitchFamily="34" charset="-122"/>
              </a:rPr>
              <a:t>中文图书题录信息，可以对</a:t>
            </a:r>
            <a:r>
              <a:rPr lang="en-US" altLang="zh-CN" b="0" dirty="0">
                <a:solidFill>
                  <a:schemeClr val="bg1"/>
                </a:solidFill>
                <a:latin typeface="Arial" panose="020B0604020202020204" pitchFamily="34" charset="0"/>
                <a:ea typeface="微软雅黑" panose="020B0503020204020204" pitchFamily="34" charset="-122"/>
              </a:rPr>
              <a:t>400</a:t>
            </a:r>
            <a:r>
              <a:rPr lang="zh-CN" altLang="en-US" b="0" dirty="0">
                <a:solidFill>
                  <a:schemeClr val="bg1"/>
                </a:solidFill>
                <a:latin typeface="Arial" panose="020B0604020202020204" pitchFamily="34" charset="0"/>
                <a:ea typeface="微软雅黑" panose="020B0503020204020204" pitchFamily="34" charset="-122"/>
              </a:rPr>
              <a:t>万种中文图书进行文献传递，涵盖</a:t>
            </a:r>
            <a:r>
              <a:rPr lang="en-US" altLang="zh-CN" b="0" dirty="0">
                <a:solidFill>
                  <a:srgbClr val="FF0000"/>
                </a:solidFill>
                <a:latin typeface="Arial" panose="020B0604020202020204" pitchFamily="34" charset="0"/>
                <a:ea typeface="微软雅黑" panose="020B0503020204020204" pitchFamily="34" charset="-122"/>
              </a:rPr>
              <a:t>4.5</a:t>
            </a:r>
            <a:r>
              <a:rPr lang="zh-CN" altLang="en-US" b="0" dirty="0">
                <a:solidFill>
                  <a:srgbClr val="FF0000"/>
                </a:solidFill>
                <a:latin typeface="Arial" panose="020B0604020202020204" pitchFamily="34" charset="0"/>
                <a:ea typeface="微软雅黑" panose="020B0503020204020204" pitchFamily="34" charset="-122"/>
              </a:rPr>
              <a:t>亿</a:t>
            </a:r>
            <a:r>
              <a:rPr lang="zh-CN" altLang="en-US" b="0" dirty="0">
                <a:solidFill>
                  <a:schemeClr val="bg1"/>
                </a:solidFill>
                <a:latin typeface="Arial" panose="020B0604020202020204" pitchFamily="34" charset="0"/>
                <a:ea typeface="微软雅黑" panose="020B0503020204020204" pitchFamily="34" charset="-122"/>
              </a:rPr>
              <a:t>章节，</a:t>
            </a:r>
            <a:r>
              <a:rPr lang="zh-CN" altLang="zh-CN" b="0" dirty="0">
                <a:solidFill>
                  <a:schemeClr val="bg1"/>
                </a:solidFill>
                <a:latin typeface="Arial" panose="020B0604020202020204" pitchFamily="34" charset="0"/>
                <a:ea typeface="微软雅黑" panose="020B0503020204020204" pitchFamily="34" charset="-122"/>
              </a:rPr>
              <a:t>超过</a:t>
            </a:r>
            <a:r>
              <a:rPr lang="zh-CN" altLang="en-US" b="0" dirty="0">
                <a:solidFill>
                  <a:srgbClr val="FF0000"/>
                </a:solidFill>
                <a:latin typeface="Arial" panose="020B0604020202020204" pitchFamily="34" charset="0"/>
                <a:ea typeface="微软雅黑" panose="020B0503020204020204" pitchFamily="34" charset="-122"/>
              </a:rPr>
              <a:t>十七</a:t>
            </a:r>
            <a:r>
              <a:rPr lang="zh-CN" altLang="zh-CN" b="0" dirty="0">
                <a:solidFill>
                  <a:srgbClr val="FF0000"/>
                </a:solidFill>
                <a:latin typeface="Arial" panose="020B0604020202020204" pitchFamily="34" charset="0"/>
                <a:ea typeface="微软雅黑" panose="020B0503020204020204" pitchFamily="34" charset="-122"/>
              </a:rPr>
              <a:t>亿</a:t>
            </a:r>
            <a:r>
              <a:rPr lang="zh-CN" altLang="zh-CN" b="0" dirty="0">
                <a:solidFill>
                  <a:schemeClr val="bg1"/>
                </a:solidFill>
                <a:latin typeface="Arial" panose="020B0604020202020204" pitchFamily="34" charset="0"/>
                <a:ea typeface="微软雅黑" panose="020B0503020204020204" pitchFamily="34" charset="-122"/>
              </a:rPr>
              <a:t>页</a:t>
            </a:r>
            <a:r>
              <a:rPr lang="zh-CN" altLang="en-US" b="0" dirty="0">
                <a:solidFill>
                  <a:schemeClr val="bg1"/>
                </a:solidFill>
                <a:latin typeface="Arial" panose="020B0604020202020204" pitchFamily="34" charset="0"/>
                <a:ea typeface="微软雅黑" panose="020B0503020204020204" pitchFamily="34" charset="-122"/>
              </a:rPr>
              <a:t>资料</a:t>
            </a:r>
            <a:r>
              <a:rPr lang="en-US" altLang="zh-CN" b="0" dirty="0">
                <a:solidFill>
                  <a:schemeClr val="bg1"/>
                </a:solidFill>
                <a:latin typeface="Arial" panose="020B0604020202020204" pitchFamily="34" charset="0"/>
                <a:ea typeface="微软雅黑" panose="020B0503020204020204" pitchFamily="34" charset="-122"/>
              </a:rPr>
              <a:t>-</a:t>
            </a:r>
            <a:r>
              <a:rPr lang="zh-CN" altLang="en-US" b="0" dirty="0">
                <a:solidFill>
                  <a:schemeClr val="bg1"/>
                </a:solidFill>
                <a:latin typeface="Arial" panose="020B0604020202020204" pitchFamily="34" charset="0"/>
                <a:ea typeface="微软雅黑" panose="020B0503020204020204" pitchFamily="34" charset="-122"/>
              </a:rPr>
              <a:t>知识频道来源</a:t>
            </a:r>
            <a:r>
              <a:rPr lang="zh-CN" altLang="zh-CN" b="0" dirty="0">
                <a:solidFill>
                  <a:schemeClr val="bg1"/>
                </a:solidFill>
                <a:latin typeface="Arial" panose="020B0604020202020204" pitchFamily="34" charset="0"/>
                <a:ea typeface="微软雅黑" panose="020B0503020204020204" pitchFamily="34" charset="-122"/>
              </a:rPr>
              <a:t>，为读者提供深入到图书内容的全文检索</a:t>
            </a:r>
            <a:r>
              <a:rPr lang="zh-CN" altLang="en-US" b="0" dirty="0">
                <a:solidFill>
                  <a:schemeClr val="bg1"/>
                </a:solidFill>
                <a:latin typeface="Arial" panose="020B0604020202020204" pitchFamily="34" charset="0"/>
                <a:ea typeface="微软雅黑" panose="020B0503020204020204" pitchFamily="34" charset="-122"/>
              </a:rPr>
              <a:t>。</a:t>
            </a:r>
            <a:endParaRPr lang="en-US" altLang="zh-CN" b="0" dirty="0"/>
          </a:p>
          <a:p>
            <a:r>
              <a:rPr lang="zh-CN" altLang="en-US" b="0" dirty="0"/>
              <a:t>读者通过读秀可以知道：任何一句话，出自哪本书的哪一页。</a:t>
            </a:r>
            <a:endParaRPr lang="zh-CN" altLang="en-US" b="0" dirty="0"/>
          </a:p>
          <a:p>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ea typeface="宋体" panose="02010600030101010101" pitchFamily="2" charset="-122"/>
              </a:defRPr>
            </a:lvl1pPr>
            <a:lvl2pPr defTabSz="911225">
              <a:defRPr>
                <a:solidFill>
                  <a:schemeClr val="tx1"/>
                </a:solidFill>
                <a:latin typeface="Calibri" panose="020F0502020204030204" pitchFamily="34" charset="0"/>
                <a:ea typeface="宋体" panose="02010600030101010101" pitchFamily="2" charset="-122"/>
              </a:defRPr>
            </a:lvl2pPr>
            <a:lvl3pPr defTabSz="911225">
              <a:defRPr>
                <a:solidFill>
                  <a:schemeClr val="tx1"/>
                </a:solidFill>
                <a:latin typeface="Calibri" panose="020F0502020204030204" pitchFamily="34" charset="0"/>
                <a:ea typeface="宋体" panose="02010600030101010101" pitchFamily="2" charset="-122"/>
              </a:defRPr>
            </a:lvl3pPr>
            <a:lvl4pPr defTabSz="911225">
              <a:defRPr>
                <a:solidFill>
                  <a:schemeClr val="tx1"/>
                </a:solidFill>
                <a:latin typeface="Calibri" panose="020F0502020204030204" pitchFamily="34" charset="0"/>
                <a:ea typeface="宋体" panose="02010600030101010101" pitchFamily="2" charset="-122"/>
              </a:defRPr>
            </a:lvl4pPr>
            <a:lvl5pPr defTabSz="911225">
              <a:defRPr>
                <a:solidFill>
                  <a:schemeClr val="tx1"/>
                </a:solidFill>
                <a:latin typeface="Calibri" panose="020F0502020204030204" pitchFamily="34" charset="0"/>
                <a:ea typeface="宋体" panose="02010600030101010101" pitchFamily="2" charset="-122"/>
              </a:defRPr>
            </a:lvl5pPr>
            <a:lvl6pPr marL="2279650" indent="3175"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BBDF21A9-CB46-483F-B682-EE4AF71FE146}" type="slidenum">
              <a:rPr lang="de-DE" altLang="zh-CN">
                <a:latin typeface="Arial" panose="020B0604020202020204" pitchFamily="34" charset="0"/>
              </a:rPr>
            </a:fld>
            <a:endParaRPr lang="de-DE" altLang="zh-CN">
              <a:latin typeface="Arial" panose="020B0604020202020204" pitchFamily="34" charset="0"/>
            </a:endParaRPr>
          </a:p>
        </p:txBody>
      </p:sp>
      <p:sp>
        <p:nvSpPr>
          <p:cNvPr id="40962"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defRPr>
                <a:solidFill>
                  <a:schemeClr val="tx1"/>
                </a:solidFill>
                <a:latin typeface="Calibri" panose="020F0502020204030204" pitchFamily="34" charset="0"/>
                <a:ea typeface="宋体" panose="02010600030101010101" pitchFamily="2" charset="-122"/>
              </a:defRPr>
            </a:lvl1pPr>
            <a:lvl2pPr defTabSz="948055">
              <a:defRPr>
                <a:solidFill>
                  <a:schemeClr val="tx1"/>
                </a:solidFill>
                <a:latin typeface="Calibri" panose="020F0502020204030204" pitchFamily="34" charset="0"/>
                <a:ea typeface="宋体" panose="02010600030101010101" pitchFamily="2" charset="-122"/>
              </a:defRPr>
            </a:lvl2pPr>
            <a:lvl3pPr defTabSz="948055">
              <a:defRPr>
                <a:solidFill>
                  <a:schemeClr val="tx1"/>
                </a:solidFill>
                <a:latin typeface="Calibri" panose="020F0502020204030204" pitchFamily="34" charset="0"/>
                <a:ea typeface="宋体" panose="02010600030101010101" pitchFamily="2" charset="-122"/>
              </a:defRPr>
            </a:lvl3pPr>
            <a:lvl4pPr defTabSz="948055">
              <a:defRPr>
                <a:solidFill>
                  <a:schemeClr val="tx1"/>
                </a:solidFill>
                <a:latin typeface="Calibri" panose="020F0502020204030204" pitchFamily="34" charset="0"/>
                <a:ea typeface="宋体" panose="02010600030101010101" pitchFamily="2" charset="-122"/>
              </a:defRPr>
            </a:lvl4pPr>
            <a:lvl5pPr defTabSz="948055">
              <a:defRPr>
                <a:solidFill>
                  <a:schemeClr val="tx1"/>
                </a:solidFill>
                <a:latin typeface="Calibri" panose="020F0502020204030204" pitchFamily="34" charset="0"/>
                <a:ea typeface="宋体" panose="02010600030101010101" pitchFamily="2" charset="-122"/>
              </a:defRPr>
            </a:lvl5pPr>
            <a:lvl6pPr marL="2279650" indent="3175" defTabSz="9480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a:fld id="{9D7B4531-623E-4AF5-9DE6-E11225A89077}" type="slidenum">
              <a:rPr lang="en-GB" altLang="zh-CN" sz="1300">
                <a:latin typeface="Arial" panose="020B0604020202020204" pitchFamily="34" charset="0"/>
              </a:rPr>
            </a:fld>
            <a:endParaRPr lang="en-GB" altLang="zh-CN" sz="1300">
              <a:latin typeface="Arial" panose="020B0604020202020204" pitchFamily="34" charset="0"/>
              <a:cs typeface="Arial" panose="020B0604020202020204" pitchFamily="34" charset="0"/>
            </a:endParaRPr>
          </a:p>
        </p:txBody>
      </p:sp>
      <p:sp>
        <p:nvSpPr>
          <p:cNvPr id="40963"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40965" name="Rectangle 3"/>
          <p:cNvSpPr>
            <a:spLocks noGrp="1" noChangeArrowheads="1"/>
          </p:cNvSpPr>
          <p:nvPr>
            <p:ph type="body" idx="1"/>
          </p:nvPr>
        </p:nvSpPr>
        <p:spPr bwMode="auto">
          <a:xfrm>
            <a:off x="914400" y="4343400"/>
            <a:ext cx="50292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defTabSz="909320" eaLnBrk="1" hangingPunct="1">
              <a:spcBef>
                <a:spcPct val="0"/>
              </a:spcBef>
              <a:defRPr/>
            </a:pPr>
            <a:r>
              <a:rPr lang="zh-CN" altLang="en-US" kern="0" dirty="0">
                <a:solidFill>
                  <a:schemeClr val="bg1"/>
                </a:solidFill>
                <a:latin typeface="微软雅黑" panose="020B0503020204020204" pitchFamily="34" charset="-122"/>
                <a:ea typeface="微软雅黑" panose="020B0503020204020204" pitchFamily="34" charset="-122"/>
              </a:rPr>
              <a:t>百链的定位就是针对图书馆未购买的资源进行补充服务，即百链是</a:t>
            </a:r>
            <a:r>
              <a:rPr lang="zh-CN" altLang="en-US" b="1" dirty="0">
                <a:solidFill>
                  <a:srgbClr val="FFFFFF"/>
                </a:solidFill>
                <a:latin typeface="微软雅黑" panose="020B0503020204020204" pitchFamily="34" charset="-122"/>
                <a:ea typeface="微软雅黑" panose="020B0503020204020204" pitchFamily="34" charset="-122"/>
              </a:rPr>
              <a:t>除了中文图书以外的资源补缺系统，以此解决图书馆服务与读者需求之间的矛盾。</a:t>
            </a:r>
            <a:endParaRPr lang="zh-CN" altLang="en-US" b="1" dirty="0">
              <a:solidFill>
                <a:srgbClr val="FFFFFF"/>
              </a:solidFill>
              <a:latin typeface="微软雅黑" panose="020B0503020204020204" pitchFamily="34" charset="-122"/>
              <a:ea typeface="微软雅黑" panose="020B0503020204020204" pitchFamily="34" charset="-122"/>
            </a:endParaRPr>
          </a:p>
          <a:p>
            <a:pPr defTabSz="909320" eaLnBrk="1" hangingPunct="1">
              <a:spcBef>
                <a:spcPct val="0"/>
              </a:spcBef>
              <a:defRPr/>
            </a:pPr>
            <a:endParaRPr lang="de-DE" altLang="zh-CN"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百链是通过区域联盟建立的资源共享服务平台。比如北京的</a:t>
            </a:r>
            <a:r>
              <a:rPr lang="en-US" altLang="zh-CN" dirty="0"/>
              <a:t>BALIS,</a:t>
            </a:r>
            <a:r>
              <a:rPr lang="zh-CN" altLang="en-US" dirty="0"/>
              <a:t>四川的</a:t>
            </a:r>
            <a:r>
              <a:rPr lang="en-US" altLang="zh-CN" dirty="0"/>
              <a:t>SCALIS</a:t>
            </a:r>
            <a:r>
              <a:rPr lang="zh-CN" altLang="en-US" dirty="0"/>
              <a:t>，福建的</a:t>
            </a:r>
            <a:r>
              <a:rPr lang="en-US" altLang="zh-CN" dirty="0"/>
              <a:t>FULINK</a:t>
            </a:r>
            <a:r>
              <a:rPr lang="zh-CN" altLang="en-US" dirty="0"/>
              <a:t>，都在我们的联盟内，</a:t>
            </a:r>
            <a:r>
              <a:rPr lang="zh-CN" altLang="en-US" b="0" dirty="0"/>
              <a:t>那么通过这样</a:t>
            </a:r>
            <a:r>
              <a:rPr lang="zh-CN" altLang="zh-CN" b="1" dirty="0"/>
              <a:t>千家电子资源共享联盟通道</a:t>
            </a:r>
            <a:r>
              <a:rPr lang="zh-CN" altLang="en-US" b="1" dirty="0"/>
              <a:t>，联合多馆，</a:t>
            </a:r>
            <a:r>
              <a:rPr lang="zh-CN" altLang="en-US" b="1" dirty="0">
                <a:solidFill>
                  <a:schemeClr val="bg1"/>
                </a:solidFill>
                <a:latin typeface="微软雅黑" panose="020B0503020204020204" pitchFamily="34" charset="-122"/>
                <a:ea typeface="微软雅黑" panose="020B0503020204020204" pitchFamily="34" charset="-122"/>
              </a:rPr>
              <a:t>将一个馆为读者服务 变为多个馆为读者服务</a:t>
            </a:r>
            <a:r>
              <a:rPr lang="zh-CN" altLang="en-US" b="1" dirty="0"/>
              <a:t>，不仅搜索到</a:t>
            </a:r>
            <a:r>
              <a:rPr lang="zh-CN" altLang="en-US" b="1" dirty="0">
                <a:solidFill>
                  <a:srgbClr val="FFFFFF"/>
                </a:solidFill>
                <a:latin typeface="微软雅黑" panose="020B0503020204020204" pitchFamily="34" charset="-122"/>
                <a:ea typeface="微软雅黑" panose="020B0503020204020204" pitchFamily="34" charset="-122"/>
              </a:rPr>
              <a:t>文章及馆藏信息，并能向读者提供全文服务。</a:t>
            </a:r>
            <a:endParaRPr lang="zh-CN" altLang="zh-CN" b="1" dirty="0"/>
          </a:p>
          <a:p>
            <a:endParaRPr lang="en-US" altLang="zh-CN"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给大家展示一下，这是我们百链的目前一个数据量，</a:t>
            </a:r>
            <a:r>
              <a:rPr lang="en-US" altLang="zh-CN" sz="1200" kern="0" dirty="0">
                <a:effectLst/>
                <a:latin typeface="Calibri" panose="020F0502020204030204" pitchFamily="34" charset="0"/>
                <a:ea typeface="微软雅黑" panose="020B0503020204020204" pitchFamily="34" charset="-122"/>
                <a:cs typeface="宋体" panose="02010600030101010101" pitchFamily="2" charset="-122"/>
              </a:rPr>
              <a:t>500</a:t>
            </a:r>
            <a:r>
              <a:rPr lang="zh-CN" altLang="zh-CN" sz="1200" kern="0" dirty="0">
                <a:effectLst/>
                <a:latin typeface="Calibri" panose="020F0502020204030204" pitchFamily="34" charset="0"/>
                <a:ea typeface="微软雅黑" panose="020B0503020204020204" pitchFamily="34" charset="-122"/>
                <a:cs typeface="宋体" panose="02010600030101010101" pitchFamily="2" charset="-122"/>
              </a:rPr>
              <a:t>个中外文数据库系统集成</a:t>
            </a:r>
            <a:r>
              <a:rPr lang="zh-CN" altLang="en-US" dirty="0"/>
              <a:t>，中文期刊刊种</a:t>
            </a:r>
            <a:r>
              <a:rPr lang="en-US" altLang="zh-CN" dirty="0"/>
              <a:t>2.6</a:t>
            </a:r>
            <a:r>
              <a:rPr lang="zh-CN" altLang="en-US" dirty="0"/>
              <a:t>万，外文期刊刊种</a:t>
            </a:r>
            <a:r>
              <a:rPr lang="en-US" altLang="zh-CN" dirty="0"/>
              <a:t>6.2</a:t>
            </a:r>
            <a:r>
              <a:rPr lang="zh-CN" altLang="en-US" dirty="0"/>
              <a:t>万</a:t>
            </a:r>
            <a:endParaRPr lang="zh-CN" altLang="en-US" dirty="0"/>
          </a:p>
        </p:txBody>
      </p:sp>
      <p:sp>
        <p:nvSpPr>
          <p:cNvPr id="4" name="灯片编号占位符 3"/>
          <p:cNvSpPr>
            <a:spLocks noGrp="1"/>
          </p:cNvSpPr>
          <p:nvPr>
            <p:ph type="sldNum" sz="quarter" idx="10"/>
          </p:nvPr>
        </p:nvSpPr>
        <p:spPr/>
        <p:txBody>
          <a:bodyPr/>
          <a:lstStyle/>
          <a:p>
            <a:fld id="{24A9C2A1-108C-45FA-BFCE-13CB54BA51DA}"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这是我们百链中包含的数据库部分情况</a:t>
            </a:r>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304800" algn="l" defTabSz="914400" rtl="0" eaLnBrk="1" fontAlgn="auto" latinLnBrk="0" hangingPunct="1">
              <a:lnSpc>
                <a:spcPct val="150000"/>
              </a:lnSpc>
              <a:spcBef>
                <a:spcPts val="0"/>
              </a:spcBef>
              <a:spcAft>
                <a:spcPts val="0"/>
              </a:spcAft>
              <a:buClrTx/>
              <a:buSzTx/>
              <a:buFontTx/>
              <a:buNone/>
              <a:defRPr/>
            </a:pPr>
            <a:r>
              <a:rPr lang="zh-CN" altLang="en-US" sz="1800" dirty="0"/>
              <a:t>目前</a:t>
            </a:r>
            <a:r>
              <a:rPr lang="zh-CN" altLang="zh-CN" sz="1800" dirty="0"/>
              <a:t>百链包含了中外文献</a:t>
            </a:r>
            <a:r>
              <a:rPr lang="en-US" altLang="zh-CN" sz="1800" dirty="0"/>
              <a:t>7.2</a:t>
            </a:r>
            <a:r>
              <a:rPr lang="zh-CN" altLang="zh-CN" sz="1800" dirty="0"/>
              <a:t>亿条元数据，可对期刊、标准、专利、论文、视频等各种文献类型的统一检索，</a:t>
            </a:r>
            <a:r>
              <a:rPr lang="zh-CN" altLang="en-US" sz="1800" dirty="0"/>
              <a:t>包括</a:t>
            </a:r>
            <a:r>
              <a:rPr lang="zh-CN" altLang="en-US" sz="1800" dirty="0">
                <a:latin typeface="微软雅黑" panose="020B0503020204020204" pitchFamily="34" charset="-122"/>
                <a:ea typeface="微软雅黑" panose="020B0503020204020204" pitchFamily="34" charset="-122"/>
              </a:rPr>
              <a:t>中文期刊</a:t>
            </a:r>
            <a:r>
              <a:rPr lang="en-US" altLang="zh-CN" sz="1800" dirty="0">
                <a:latin typeface="微软雅黑" panose="020B0503020204020204" pitchFamily="34" charset="-122"/>
                <a:ea typeface="微软雅黑" panose="020B0503020204020204" pitchFamily="34" charset="-122"/>
              </a:rPr>
              <a:t>1.1</a:t>
            </a:r>
            <a:r>
              <a:rPr lang="zh-CN" altLang="en-US" sz="1800" dirty="0">
                <a:latin typeface="微软雅黑" panose="020B0503020204020204" pitchFamily="34" charset="-122"/>
                <a:ea typeface="微软雅黑" panose="020B0503020204020204" pitchFamily="34" charset="-122"/>
              </a:rPr>
              <a:t>亿篇、外文期刊</a:t>
            </a:r>
            <a:r>
              <a:rPr lang="en-US" altLang="zh-CN" sz="1800" dirty="0">
                <a:latin typeface="微软雅黑" panose="020B0503020204020204" pitchFamily="34" charset="-122"/>
                <a:ea typeface="微软雅黑" panose="020B0503020204020204" pitchFamily="34" charset="-122"/>
              </a:rPr>
              <a:t>2.8</a:t>
            </a:r>
            <a:r>
              <a:rPr lang="zh-CN" altLang="en-US" sz="1800" dirty="0">
                <a:latin typeface="微软雅黑" panose="020B0503020204020204" pitchFamily="34" charset="-122"/>
                <a:ea typeface="微软雅黑" panose="020B0503020204020204" pitchFamily="34" charset="-122"/>
              </a:rPr>
              <a:t>亿篇等，并可以查询到</a:t>
            </a:r>
            <a:r>
              <a:rPr lang="zh-CN" altLang="en-US" sz="1800" kern="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每篇文章的馆藏信息、在数据库的链接地址。此外百链搭建了图书馆云服务架构</a:t>
            </a:r>
            <a:r>
              <a:rPr lang="zh-CN" altLang="en-US" sz="2000" kern="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a:t>
            </a:r>
            <a:r>
              <a:rPr lang="zh-CN" altLang="zh-CN" sz="1800" dirty="0"/>
              <a:t>实现了从单馆服务转变为多馆协同服务模式的转变。</a:t>
            </a:r>
            <a:endParaRPr lang="zh-CN" altLang="zh-CN" sz="1800"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120224A5-5002-41EF-93D6-0D1A415EDEF7}"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104451"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3D5E1AEA-AF8D-42A2-B2C7-6FA7489FED64}"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104452"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104453"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rPr>
              <a:t>并且</a:t>
            </a:r>
            <a:r>
              <a:rPr lang="zh-CN" altLang="en-US" b="1" dirty="0">
                <a:solidFill>
                  <a:srgbClr val="FFFFFF"/>
                </a:solidFill>
                <a:latin typeface="微软雅黑" panose="020B0503020204020204" pitchFamily="34" charset="-122"/>
                <a:ea typeface="微软雅黑" panose="020B0503020204020204" pitchFamily="34" charset="-122"/>
              </a:rPr>
              <a:t>百链跟踪</a:t>
            </a:r>
            <a:r>
              <a:rPr lang="en-US" altLang="zh-CN" b="1" dirty="0">
                <a:solidFill>
                  <a:srgbClr val="FFFFFF"/>
                </a:solidFill>
                <a:latin typeface="微软雅黑" panose="020B0503020204020204" pitchFamily="34" charset="-122"/>
                <a:ea typeface="微软雅黑" panose="020B0503020204020204" pitchFamily="34" charset="-122"/>
              </a:rPr>
              <a:t>1000</a:t>
            </a:r>
            <a:r>
              <a:rPr lang="zh-CN" altLang="en-US" b="1" dirty="0">
                <a:solidFill>
                  <a:srgbClr val="FFFFFF"/>
                </a:solidFill>
                <a:latin typeface="微软雅黑" panose="020B0503020204020204" pitchFamily="34" charset="-122"/>
                <a:ea typeface="微软雅黑" panose="020B0503020204020204" pitchFamily="34" charset="-122"/>
              </a:rPr>
              <a:t>多所高校，</a:t>
            </a:r>
            <a:r>
              <a:rPr lang="en-US" altLang="zh-CN" b="1" dirty="0">
                <a:solidFill>
                  <a:srgbClr val="FFFFFF"/>
                </a:solidFill>
                <a:latin typeface="微软雅黑" panose="020B0503020204020204" pitchFamily="34" charset="-122"/>
                <a:ea typeface="微软雅黑" panose="020B0503020204020204" pitchFamily="34" charset="-122"/>
              </a:rPr>
              <a:t>500</a:t>
            </a:r>
            <a:r>
              <a:rPr lang="zh-CN" altLang="en-US" b="1" dirty="0">
                <a:solidFill>
                  <a:srgbClr val="FFFFFF"/>
                </a:solidFill>
                <a:latin typeface="微软雅黑" panose="020B0503020204020204" pitchFamily="34" charset="-122"/>
                <a:ea typeface="微软雅黑" panose="020B0503020204020204" pitchFamily="34" charset="-122"/>
              </a:rPr>
              <a:t>个数据库元数据变化，保证期刊、视频、专利、报纸等各类文献类型的及时更新性。</a:t>
            </a:r>
            <a:endParaRPr lang="zh-CN" altLang="en-US" b="1" dirty="0">
              <a:solidFill>
                <a:srgbClr val="FFFFFF"/>
              </a:solidFill>
              <a:latin typeface="微软雅黑" panose="020B0503020204020204" pitchFamily="34" charset="-122"/>
              <a:ea typeface="微软雅黑" panose="020B0503020204020204" pitchFamily="34" charset="-122"/>
            </a:endParaRPr>
          </a:p>
          <a:p>
            <a:pPr eaLnBrk="1" hangingPunct="1">
              <a:spcBef>
                <a:spcPct val="0"/>
              </a:spcBef>
            </a:pPr>
            <a:endParaRPr lang="de-DE" altLang="zh-CN" dirty="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前面介绍了这么多，现在用一张图来介绍一下百链的工作原理。</a:t>
            </a:r>
            <a:endParaRPr lang="en-US" altLang="zh-CN"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百链首先保证了读者能检索到丰富的文献资源，</a:t>
            </a:r>
            <a:r>
              <a:rPr lang="zh-CN" altLang="en-US" dirty="0"/>
              <a:t>对于本馆已购买的资源，读者可以通过百链一站式检索并获取到所需的大部分资源，对于本馆没有购买的资源，读者可以通过百链提供的多馆云服务以文献传递方式获取到所需资源，通过全国</a:t>
            </a:r>
            <a:r>
              <a:rPr lang="en-US" altLang="zh-CN" dirty="0"/>
              <a:t>1800</a:t>
            </a:r>
            <a:r>
              <a:rPr lang="zh-CN" altLang="en-US" dirty="0"/>
              <a:t>多个图书馆联盟，保证读者的文献需求得到最大程度的满足。</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读秀解决中文图书资源问题，通过百链解决除中文图书以外的资源补缺问题，通过读秀和百链的联合使用，就可以实现所有资源的找到与得到。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了解了工作原理之后，来看下我们</a:t>
            </a:r>
            <a:r>
              <a:rPr lang="zh-CN" altLang="zh-CN" sz="12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百链</a:t>
            </a:r>
            <a:r>
              <a:rPr lang="zh-CN" altLang="en-US" sz="12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平台的的核心功能。</a:t>
            </a:r>
            <a:endParaRPr lang="en-US" altLang="zh-CN" sz="1200" kern="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介绍一下百链的首页面，</a:t>
            </a:r>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 name="备注占位符 2"/>
          <p:cNvSpPr>
            <a:spLocks noGrp="1"/>
          </p:cNvSpPr>
          <p:nvPr>
            <p:ph type="body" idx="1"/>
          </p:nvPr>
        </p:nvSpPr>
        <p:spPr/>
        <p:txBody>
          <a:bodyPr/>
          <a:lstStyle/>
          <a:p>
            <a:pPr defTabSz="909320">
              <a:defRPr/>
            </a:pPr>
            <a:r>
              <a:rPr lang="zh-CN" altLang="en-US" dirty="0"/>
              <a:t>以中文期刊为例，输入“</a:t>
            </a:r>
            <a:r>
              <a:rPr lang="zh-CN" altLang="en-US" b="1" kern="0" dirty="0">
                <a:solidFill>
                  <a:prstClr val="black"/>
                </a:solidFill>
                <a:latin typeface="微软雅黑" panose="020B0503020204020204" pitchFamily="34" charset="-122"/>
                <a:ea typeface="微软雅黑" panose="020B0503020204020204" pitchFamily="34" charset="-122"/>
              </a:rPr>
              <a:t>空气动力学</a:t>
            </a:r>
            <a:r>
              <a:rPr lang="zh-CN" altLang="en-US" dirty="0"/>
              <a:t>”，点击中文搜索</a:t>
            </a:r>
            <a:endParaRPr lang="zh-CN" altLang="en-US" dirty="0"/>
          </a:p>
        </p:txBody>
      </p:sp>
      <p:sp>
        <p:nvSpPr>
          <p:cNvPr id="450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4A9501BE-E767-4430-AE0B-20FCA195C4C1}"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这就要从产品的核心功能来看，大家可以通过校内</a:t>
            </a:r>
            <a:r>
              <a:rPr lang="en-US" altLang="zh-CN" dirty="0" err="1"/>
              <a:t>ip</a:t>
            </a:r>
            <a:r>
              <a:rPr lang="zh-CN" altLang="en-US" dirty="0"/>
              <a:t>访问</a:t>
            </a:r>
            <a:r>
              <a:rPr lang="en-US" altLang="zh-CN" dirty="0"/>
              <a:t>www.duxiu.com</a:t>
            </a:r>
            <a:r>
              <a:rPr lang="zh-CN" altLang="en-US" dirty="0"/>
              <a:t>，产品核心功能概括为以下三点，我会分别为大家进行操作上的演示</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检索结果页面呈现左中右的页面布局效果，为了方便读者使用，我们将读秀百链平台的结果检索页进行了整合，简化读者检索操作，可以看到，左侧聚类是针对搜索结果进行类型、年代、学科的分类展示，便于文献筛选，右侧是关于“空气动力学”其他文献类型如报纸、会议等相关文献搜索，方便了读者的扩展检索。</a:t>
            </a:r>
            <a:endParaRPr lang="en-US" altLang="zh-CN"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在中间的主页面，如图，通过对单位已购买的数据库进行整合，将分散的数据库整合在一起，读者可以自由选择超星期刊、万方、维普、</a:t>
            </a:r>
            <a:r>
              <a:rPr lang="en-US" altLang="zh-CN" dirty="0">
                <a:latin typeface="Arial" panose="020B0604020202020204" pitchFamily="34" charset="0"/>
              </a:rPr>
              <a:t>CNKI</a:t>
            </a:r>
            <a:r>
              <a:rPr lang="zh-CN" altLang="en-US" dirty="0">
                <a:latin typeface="Arial" panose="020B0604020202020204" pitchFamily="34" charset="0"/>
              </a:rPr>
              <a:t>等数据库商获取文献。这就是我们的一站式搜索，</a:t>
            </a:r>
            <a:r>
              <a:rPr lang="zh-CN" altLang="zh-CN" dirty="0"/>
              <a:t>针对现代图书馆拥有海量数据，但每个数据库都要不同的方法进入，信息繁多，操作花费时间长的现状，</a:t>
            </a:r>
            <a:r>
              <a:rPr lang="zh-CN" altLang="en-US" dirty="0"/>
              <a:t>这种方式</a:t>
            </a:r>
            <a:r>
              <a:rPr lang="zh-CN" altLang="en-US" dirty="0">
                <a:latin typeface="Arial" panose="020B0604020202020204" pitchFamily="34" charset="0"/>
              </a:rPr>
              <a:t>简化了读者操作，同时方便了资源获取。</a:t>
            </a:r>
            <a:endParaRPr lang="de-DE" altLang="zh-CN" dirty="0">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C187E876-13B9-4256-915A-7A0FC559FB7A}"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49155"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5F4BC3E4-F851-46FA-8407-102EAECA937E}"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49156"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49157"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rPr>
              <a:t>我们点击相应题名，进入卡片页</a:t>
            </a:r>
            <a:endParaRPr lang="de-DE" altLang="zh-CN" dirty="0">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120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点击相应数据库链接，如</a:t>
            </a:r>
            <a:r>
              <a:rPr lang="en-US" altLang="zh-CN"/>
              <a:t>CNKI</a:t>
            </a:r>
            <a:endParaRPr lang="zh-CN" altLang="en-US"/>
          </a:p>
        </p:txBody>
      </p:sp>
      <p:sp>
        <p:nvSpPr>
          <p:cNvPr id="512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455F9D64-FCD3-4311-B78B-89FEA0579A0D}" type="slidenum">
              <a:rPr lang="zh-CN" altLang="en-US"/>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325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进入到</a:t>
            </a:r>
            <a:r>
              <a:rPr lang="en-US" altLang="zh-CN"/>
              <a:t>CNKI</a:t>
            </a:r>
            <a:r>
              <a:rPr lang="zh-CN" altLang="en-US"/>
              <a:t>数据库页面，可以下载全文。</a:t>
            </a:r>
            <a:endParaRPr lang="zh-CN" altLang="en-US"/>
          </a:p>
        </p:txBody>
      </p:sp>
      <p:sp>
        <p:nvSpPr>
          <p:cNvPr id="532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AF0A9E58-6104-41D7-9521-86476E43A4B4}" type="slidenum">
              <a:rPr lang="zh-CN" altLang="en-US"/>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ECDC76BE-B047-4E71-893E-2B72B0C61869}"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55299"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C6F751CE-F936-42E9-98B8-602009429B48}"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55300"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55301"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a:latin typeface="Arial" panose="020B0604020202020204" pitchFamily="34" charset="0"/>
              </a:rPr>
              <a:t>或者通过邮箱接收全文获取文献</a:t>
            </a:r>
            <a:endParaRPr lang="de-DE" altLang="zh-CN">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AB952744-AC04-45EE-8A27-39B8AF37981B}"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57347"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D8135E56-C123-4AF4-ABE1-B0CB0D35DAAF}"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57348"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57349"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a:latin typeface="Arial" panose="020B0604020202020204" pitchFamily="34" charset="0"/>
              </a:rPr>
              <a:t>通过填写邮箱地址，即可在邮箱中接收全文。</a:t>
            </a:r>
            <a:endParaRPr lang="de-DE" altLang="zh-CN">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8D0A5E92-1F0F-42B6-855E-117967BCB90D}"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59395"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2A81384D-6C1D-4270-875B-9756E02D1ED0}"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59396"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59397"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a:latin typeface="Arial" panose="020B0604020202020204" pitchFamily="34" charset="0"/>
              </a:rPr>
              <a:t>通过文献传递平台及时回应，即可在邮箱中收到这篇文献的全文资源</a:t>
            </a:r>
            <a:endParaRPr lang="de-DE" altLang="zh-CN">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C0E14C6E-19BB-406B-BF63-B77411B6EEBE}"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61443"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2BC9A36A-011F-4397-8AE4-B0EF004425E7}"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61444"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61445"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a:latin typeface="Arial" panose="020B0604020202020204" pitchFamily="34" charset="0"/>
              </a:rPr>
              <a:t>这是传递的文章，下载之后可以直接观看全文</a:t>
            </a:r>
            <a:endParaRPr lang="de-DE" altLang="zh-CN">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55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接下来给大家介绍一下外文检索，大家可能有体会，在疫情期间，读者在进行外文检索时会有比较麻烦，有时外文数据库也访问不了，那么使用百链的外文检索就可以很好的解决这个问题，通过邮箱获取全文，方便快捷不受限制，以外文期刊为例，输入英文名“</a:t>
            </a:r>
            <a:r>
              <a:rPr lang="en-US" altLang="zh-CN" dirty="0"/>
              <a:t>library</a:t>
            </a:r>
            <a:r>
              <a:rPr lang="zh-CN" altLang="en-US" dirty="0"/>
              <a:t>”，点击外文搜索</a:t>
            </a:r>
            <a:endParaRPr lang="zh-CN" altLang="en-US" dirty="0"/>
          </a:p>
        </p:txBody>
      </p:sp>
      <p:sp>
        <p:nvSpPr>
          <p:cNvPr id="655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7F0EC7A8-1E76-449A-95EE-BA8EB1A8E5A1}" type="slidenum">
              <a:rPr lang="zh-CN" altLang="en-US"/>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这就得到关于</a:t>
            </a:r>
            <a:r>
              <a:rPr lang="zh-CN" altLang="en-US" dirty="0"/>
              <a:t>“</a:t>
            </a:r>
            <a:r>
              <a:rPr lang="en-US" altLang="zh-CN" dirty="0"/>
              <a:t>library</a:t>
            </a:r>
            <a:r>
              <a:rPr lang="zh-CN" altLang="en-US" dirty="0"/>
              <a:t>”的外文期刊资源  ，</a:t>
            </a:r>
            <a:r>
              <a:rPr lang="zh-CN" altLang="en-US" dirty="0">
                <a:latin typeface="Arial" panose="020B0604020202020204" pitchFamily="34" charset="0"/>
              </a:rPr>
              <a:t>点击相应题目进入到文献卡片页</a:t>
            </a:r>
            <a:endParaRPr lang="de-DE" altLang="zh-CN" dirty="0">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首先是图书的一站式检索服务</a:t>
            </a:r>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 name="备注占位符 2"/>
          <p:cNvSpPr>
            <a:spLocks noGrp="1"/>
          </p:cNvSpPr>
          <p:nvPr>
            <p:ph type="body" idx="1"/>
          </p:nvPr>
        </p:nvSpPr>
        <p:spPr/>
        <p:txBody>
          <a:bodyPr/>
          <a:lstStyle/>
          <a:p>
            <a:pPr defTabSz="909320">
              <a:defRPr/>
            </a:pPr>
            <a:r>
              <a:rPr lang="zh-CN" altLang="en-US" dirty="0"/>
              <a:t>和中文文献一样，百链也可对单位购买的外文数据库</a:t>
            </a:r>
            <a:r>
              <a:rPr lang="zh-CN" altLang="en-US" dirty="0">
                <a:latin typeface="Arial" panose="020B0604020202020204" pitchFamily="34" charset="0"/>
              </a:rPr>
              <a:t>进行整合</a:t>
            </a:r>
            <a:r>
              <a:rPr lang="zh-CN" altLang="en-US" dirty="0"/>
              <a:t>，极大方便了读者外文搜索。如点击</a:t>
            </a:r>
            <a:r>
              <a:rPr lang="en-US" altLang="zh-CN" b="1" kern="0" dirty="0">
                <a:solidFill>
                  <a:prstClr val="black"/>
                </a:solidFill>
                <a:latin typeface="微软雅黑" panose="020B0503020204020204" pitchFamily="34" charset="-122"/>
                <a:ea typeface="微软雅黑" panose="020B0503020204020204" pitchFamily="34" charset="-122"/>
              </a:rPr>
              <a:t>EBSCO</a:t>
            </a:r>
            <a:r>
              <a:rPr lang="zh-CN" altLang="en-US" dirty="0"/>
              <a:t>，即进入相应外文数据库下载地址。</a:t>
            </a:r>
            <a:endParaRPr lang="en-US" altLang="zh-CN" dirty="0"/>
          </a:p>
        </p:txBody>
      </p:sp>
      <p:sp>
        <p:nvSpPr>
          <p:cNvPr id="696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FF521E4F-A230-4D16-A70E-207DF1DAFA0B}" type="slidenum">
              <a:rPr lang="zh-CN" altLang="en-US"/>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 name="备注占位符 2"/>
          <p:cNvSpPr>
            <a:spLocks noGrp="1"/>
          </p:cNvSpPr>
          <p:nvPr>
            <p:ph type="body" idx="1"/>
          </p:nvPr>
        </p:nvSpPr>
        <p:spPr/>
        <p:txBody>
          <a:bodyPr/>
          <a:lstStyle/>
          <a:p>
            <a:pPr defTabSz="909320">
              <a:defRPr/>
            </a:pPr>
            <a:r>
              <a:rPr lang="zh-CN" altLang="en-US" b="1" kern="0" dirty="0">
                <a:solidFill>
                  <a:prstClr val="black"/>
                </a:solidFill>
                <a:latin typeface="微软雅黑" panose="020B0503020204020204" pitchFamily="34" charset="-122"/>
                <a:ea typeface="微软雅黑" panose="020B0503020204020204" pitchFamily="34" charset="-122"/>
              </a:rPr>
              <a:t>这是这篇外文期刊资源在</a:t>
            </a:r>
            <a:r>
              <a:rPr lang="en-US" altLang="zh-CN" b="1" kern="0" dirty="0">
                <a:solidFill>
                  <a:prstClr val="black"/>
                </a:solidFill>
                <a:latin typeface="微软雅黑" panose="020B0503020204020204" pitchFamily="34" charset="-122"/>
                <a:ea typeface="微软雅黑" panose="020B0503020204020204" pitchFamily="34" charset="-122"/>
              </a:rPr>
              <a:t>EBSCO</a:t>
            </a:r>
            <a:r>
              <a:rPr lang="zh-CN" altLang="en-US" b="1" kern="0" dirty="0">
                <a:solidFill>
                  <a:prstClr val="black"/>
                </a:solidFill>
                <a:latin typeface="微软雅黑" panose="020B0503020204020204" pitchFamily="34" charset="-122"/>
                <a:ea typeface="微软雅黑" panose="020B0503020204020204" pitchFamily="34" charset="-122"/>
              </a:rPr>
              <a:t>数据库的下载地址页面，可以下载全文资源。</a:t>
            </a:r>
            <a:endParaRPr lang="zh-CN" altLang="en-US" dirty="0"/>
          </a:p>
        </p:txBody>
      </p:sp>
      <p:sp>
        <p:nvSpPr>
          <p:cNvPr id="716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295FBAF1-2A6C-4D3D-B3EC-CDA80355C6A8}" type="slidenum">
              <a:rPr lang="zh-CN" altLang="en-US"/>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38BFB047-618D-43A4-8FF9-CEE0C9C91956}"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73731"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8CF973CF-EA5F-4FAB-B6DE-0DB357E86860}"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73732"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73733"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rPr>
              <a:t>或者，当单位如果没有购买相应外文数据库，也可以通过邮箱接收全文进行文献获取。</a:t>
            </a:r>
            <a:endParaRPr lang="de-DE" altLang="zh-CN" dirty="0">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0522D1B5-E609-4245-B45A-40ABAA0DA010}"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75779"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3C118BE4-104D-4D37-B0BE-858E05724D4F}"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75780"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75781"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dirty="0"/>
              <a:t>可能有的读者会比较疑惑，</a:t>
            </a:r>
            <a:r>
              <a:rPr lang="zh-CN" altLang="en-US" dirty="0">
                <a:solidFill>
                  <a:srgbClr val="000000"/>
                </a:solidFill>
                <a:latin typeface="微软雅黑" panose="020B0503020204020204" pitchFamily="34" charset="-122"/>
                <a:ea typeface="微软雅黑" panose="020B0503020204020204" pitchFamily="34" charset="-122"/>
              </a:rPr>
              <a:t>文献传递是谁在进行服务的？</a:t>
            </a:r>
            <a:r>
              <a:rPr lang="zh-CN" altLang="en-US" dirty="0"/>
              <a:t>读秀和百链的文献传递有什么区别？</a:t>
            </a:r>
            <a:endParaRPr lang="en-US" altLang="zh-CN" dirty="0"/>
          </a:p>
          <a:p>
            <a:pPr defTabSz="914400" eaLnBrk="1" hangingPunct="1">
              <a:lnSpc>
                <a:spcPct val="150000"/>
              </a:lnSpc>
            </a:pPr>
            <a:r>
              <a:rPr lang="zh-CN" altLang="en-US" dirty="0">
                <a:latin typeface="Arial" panose="020B0604020202020204" pitchFamily="34" charset="0"/>
              </a:rPr>
              <a:t>其实是</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全国图书馆参考咨询服务平台</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处理读者请求，满足读者的各类文献需求。</a:t>
            </a:r>
            <a:endParaRPr lang="en-US" altLang="zh-CN"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那么对于读秀的文献传递，是我们公司通过签约作者、出版社等自己解决的图书资源问题，而</a:t>
            </a:r>
            <a:r>
              <a:rPr lang="zh-CN" altLang="en-US" dirty="0"/>
              <a:t>百链解决的是除了图书以外其他的资源，比如期刊、专利等，图书的传递者是出版社，百链的传递者是我们的区域联盟，通过读秀和百链的联合使用就可以实现所有资源的找到与得到。</a:t>
            </a:r>
            <a:endParaRPr lang="en-US" altLang="zh-CN" dirty="0"/>
          </a:p>
          <a:p>
            <a:pPr defTabSz="914400" eaLnBrk="1" hangingPunct="1">
              <a:lnSpc>
                <a:spcPct val="150000"/>
              </a:lnSpc>
            </a:pP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C3292B57-A39E-4A9C-AE3C-3D4DFEBB62D5}"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77827"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fld id="{C95437BF-A682-42F7-8C6A-3204270037DB}"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77828"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77829"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rPr>
              <a:t>如图所示，基于这个参考咨询服务平台，有该文献的管理员可以领取任务进行文献传递，保证文献传递的及时响应。</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每天超过</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100</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万人次在这里获取学术资源。</a:t>
            </a:r>
            <a:endParaRPr lang="de-DE" altLang="zh-CN" dirty="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l">
              <a:lnSpc>
                <a:spcPct val="150000"/>
              </a:lnSpc>
            </a:pPr>
            <a:r>
              <a:rPr lang="zh-CN" altLang="zh-CN" sz="1800" kern="100" dirty="0">
                <a:effectLst/>
                <a:latin typeface="Calibri" panose="020F0502020204030204" pitchFamily="34" charset="0"/>
                <a:ea typeface="微软雅黑" panose="020B0503020204020204" pitchFamily="34" charset="-122"/>
                <a:cs typeface="Times New Roman" panose="02020603050405020304" pitchFamily="18" charset="0"/>
              </a:rPr>
              <a:t>百链针对图书馆各类数据库资源分散，读者需求日益增多问题，预先对所需内容进行收录索引，实现学术资源的一站式资源获取，本馆与其他馆互联互通、共建共享。百链较早实现基于元数据的应用模式，在行业中成长快，全国已建立联合分中心</a:t>
            </a:r>
            <a:r>
              <a:rPr lang="en-US" altLang="zh-CN" sz="1800" kern="100" dirty="0">
                <a:effectLst/>
                <a:latin typeface="Calibri" panose="020F0502020204030204" pitchFamily="34" charset="0"/>
                <a:ea typeface="微软雅黑" panose="020B0503020204020204" pitchFamily="34" charset="-122"/>
                <a:cs typeface="Times New Roman" panose="02020603050405020304" pitchFamily="18" charset="0"/>
              </a:rPr>
              <a:t>70</a:t>
            </a:r>
            <a:r>
              <a:rPr lang="zh-CN" altLang="zh-CN" sz="1800" kern="100" dirty="0">
                <a:effectLst/>
                <a:latin typeface="Calibri" panose="020F0502020204030204" pitchFamily="34" charset="0"/>
                <a:ea typeface="微软雅黑" panose="020B0503020204020204" pitchFamily="34" charset="-122"/>
                <a:cs typeface="Times New Roman" panose="02020603050405020304" pitchFamily="18" charset="0"/>
              </a:rPr>
              <a:t>个，应用的图书馆超过</a:t>
            </a:r>
            <a:r>
              <a:rPr lang="en-US" altLang="zh-CN" sz="1800" kern="100" dirty="0">
                <a:effectLst/>
                <a:latin typeface="Calibri" panose="020F0502020204030204" pitchFamily="34" charset="0"/>
                <a:ea typeface="微软雅黑" panose="020B0503020204020204" pitchFamily="34" charset="-122"/>
                <a:cs typeface="Times New Roman" panose="02020603050405020304" pitchFamily="18" charset="0"/>
              </a:rPr>
              <a:t>1000</a:t>
            </a:r>
            <a:r>
              <a:rPr lang="zh-CN" altLang="zh-CN" sz="1800" kern="100" dirty="0">
                <a:effectLst/>
                <a:latin typeface="Calibri" panose="020F0502020204030204" pitchFamily="34" charset="0"/>
                <a:ea typeface="微软雅黑" panose="020B0503020204020204" pitchFamily="34" charset="-122"/>
                <a:cs typeface="Times New Roman" panose="02020603050405020304" pitchFamily="18" charset="0"/>
              </a:rPr>
              <a:t>多家，每天超过</a:t>
            </a:r>
            <a:r>
              <a:rPr lang="en-US" altLang="zh-CN" sz="1800" kern="100" dirty="0">
                <a:effectLst/>
                <a:latin typeface="Calibri" panose="020F0502020204030204" pitchFamily="34" charset="0"/>
                <a:ea typeface="微软雅黑" panose="020B0503020204020204" pitchFamily="34" charset="-122"/>
                <a:cs typeface="Times New Roman" panose="02020603050405020304" pitchFamily="18" charset="0"/>
              </a:rPr>
              <a:t>100</a:t>
            </a:r>
            <a:r>
              <a:rPr lang="zh-CN" altLang="zh-CN" sz="1800" kern="100" dirty="0">
                <a:effectLst/>
                <a:latin typeface="Calibri" panose="020F0502020204030204" pitchFamily="34" charset="0"/>
                <a:ea typeface="微软雅黑" panose="020B0503020204020204" pitchFamily="34" charset="-122"/>
                <a:cs typeface="Times New Roman" panose="02020603050405020304" pitchFamily="18" charset="0"/>
              </a:rPr>
              <a:t>万人次在这里获取学术资源。</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24A9C2A1-108C-45FA-BFCE-13CB54BA51DA}"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059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加入百链，最终能为图书馆和读者带来怎样的效能价值呢？</a:t>
            </a:r>
            <a:endParaRPr lang="de-DE" altLang="zh-CN" dirty="0">
              <a:latin typeface="Arial" panose="020B0604020202020204" pitchFamily="34" charset="0"/>
            </a:endParaRPr>
          </a:p>
        </p:txBody>
      </p:sp>
      <p:sp>
        <p:nvSpPr>
          <p:cNvPr id="4" name="灯片编号占位符 3"/>
          <p:cNvSpPr>
            <a:spLocks noGrp="1"/>
          </p:cNvSpPr>
          <p:nvPr>
            <p:ph type="sldNum" sz="quarter" idx="10"/>
          </p:nvPr>
        </p:nvSpPr>
        <p:spPr/>
        <p:txBody>
          <a:bodyPr/>
          <a:lstStyle/>
          <a:p>
            <a:fld id="{24A9C2A1-108C-45FA-BFCE-13CB54BA51DA}"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最后在介绍一下我们的服务机制，</a:t>
            </a:r>
            <a:r>
              <a:rPr lang="zh-CN" altLang="zh-CN" sz="1200" kern="1200" dirty="0">
                <a:solidFill>
                  <a:schemeClr val="tx1"/>
                </a:solidFill>
                <a:effectLst/>
                <a:latin typeface="+mn-lt"/>
                <a:ea typeface="+mn-ea"/>
                <a:cs typeface="+mn-cs"/>
              </a:rPr>
              <a:t>如果您在使用中遇到什么问题，可以点击</a:t>
            </a:r>
            <a:r>
              <a:rPr lang="zh-CN" altLang="en-US" sz="1200" kern="1200" dirty="0">
                <a:solidFill>
                  <a:schemeClr val="tx1"/>
                </a:solidFill>
                <a:effectLst/>
                <a:latin typeface="+mn-lt"/>
                <a:ea typeface="+mn-ea"/>
                <a:cs typeface="+mn-cs"/>
              </a:rPr>
              <a:t>搜索框右侧的</a:t>
            </a:r>
            <a:r>
              <a:rPr lang="zh-CN" altLang="zh-CN" sz="1200" kern="1200" dirty="0">
                <a:solidFill>
                  <a:schemeClr val="tx1"/>
                </a:solidFill>
                <a:effectLst/>
                <a:latin typeface="+mn-lt"/>
                <a:ea typeface="+mn-ea"/>
                <a:cs typeface="+mn-cs"/>
              </a:rPr>
              <a:t>使用帮助，里面</a:t>
            </a:r>
            <a:r>
              <a:rPr lang="zh-CN" altLang="en-US" sz="1200" kern="1200" dirty="0">
                <a:solidFill>
                  <a:schemeClr val="tx1"/>
                </a:solidFill>
                <a:effectLst/>
                <a:latin typeface="+mn-lt"/>
                <a:ea typeface="+mn-ea"/>
                <a:cs typeface="+mn-cs"/>
              </a:rPr>
              <a:t>介绍了如何进行文献搜索、获得文献的方式等，也包含联系客服等等，都可以帮助使用者解决问题。</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校外通过个人认证的方式可以进行访问。</a:t>
            </a:r>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读秀首页面介绍一下</a:t>
            </a: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读秀的检索服务一共分为三类，</a:t>
            </a: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首先先为大家介绍一下快速检索，</a:t>
            </a:r>
            <a:r>
              <a:rPr lang="zh-CN" altLang="en-US" dirty="0"/>
              <a:t>在这里可对检索的关键词进行定位，可以是全部字段搜索，可以是作者，可以是书名</a:t>
            </a:r>
            <a:r>
              <a:rPr lang="zh-CN" altLang="en-US" baseline="0" dirty="0"/>
              <a:t>。</a:t>
            </a:r>
            <a:endParaRPr lang="en-US" altLang="zh-CN" baseline="0" dirty="0"/>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例如第一步</a:t>
            </a:r>
            <a:r>
              <a:rPr lang="zh-CN" altLang="zh-CN" sz="1200" dirty="0">
                <a:solidFill>
                  <a:schemeClr val="accent1">
                    <a:lumMod val="75000"/>
                  </a:schemeClr>
                </a:solidFill>
                <a:latin typeface="微软雅黑" panose="020B0503020204020204" pitchFamily="34" charset="-122"/>
              </a:rPr>
              <a:t>在读秀首页选择</a:t>
            </a:r>
            <a:r>
              <a:rPr lang="zh-CN" altLang="en-US" sz="1200" dirty="0">
                <a:solidFill>
                  <a:schemeClr val="accent1">
                    <a:lumMod val="75000"/>
                  </a:schemeClr>
                </a:solidFill>
                <a:latin typeface="微软雅黑" panose="020B0503020204020204" pitchFamily="34" charset="-122"/>
              </a:rPr>
              <a:t>图书</a:t>
            </a:r>
            <a:r>
              <a:rPr lang="zh-CN" altLang="zh-CN" sz="1200" dirty="0">
                <a:solidFill>
                  <a:schemeClr val="accent1">
                    <a:lumMod val="75000"/>
                  </a:schemeClr>
                </a:solidFill>
                <a:latin typeface="微软雅黑" panose="020B0503020204020204" pitchFamily="34" charset="-122"/>
              </a:rPr>
              <a:t>频道，输入“</a:t>
            </a:r>
            <a:r>
              <a:rPr lang="zh-CN" altLang="en-US" sz="1200" dirty="0">
                <a:solidFill>
                  <a:schemeClr val="accent1">
                    <a:lumMod val="75000"/>
                  </a:schemeClr>
                </a:solidFill>
                <a:latin typeface="微软雅黑" panose="020B0503020204020204" pitchFamily="34" charset="-122"/>
              </a:rPr>
              <a:t>模型</a:t>
            </a:r>
            <a:r>
              <a:rPr lang="zh-CN" altLang="zh-CN" sz="1200" dirty="0">
                <a:solidFill>
                  <a:schemeClr val="accent1">
                    <a:lumMod val="75000"/>
                  </a:schemeClr>
                </a:solidFill>
                <a:latin typeface="微软雅黑" panose="020B0503020204020204" pitchFamily="34" charset="-122"/>
              </a:rPr>
              <a:t>”点击搜索按钮，</a:t>
            </a:r>
            <a:r>
              <a:rPr lang="zh-CN" altLang="en-US" baseline="0" dirty="0"/>
              <a:t>点击中文检索进入检索结果页</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最后，感谢大家的支持，谢谢大家！</a:t>
            </a:r>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我们看到仅仅用了</a:t>
            </a:r>
            <a:r>
              <a:rPr lang="en-US" altLang="zh-CN" dirty="0"/>
              <a:t>0.058</a:t>
            </a:r>
            <a:r>
              <a:rPr lang="zh-CN" altLang="en-US" dirty="0"/>
              <a:t>秒，就检索到了</a:t>
            </a:r>
            <a:r>
              <a:rPr lang="en-US" altLang="zh-CN" dirty="0"/>
              <a:t>23</a:t>
            </a:r>
            <a:r>
              <a:rPr lang="zh-CN" altLang="en-US" dirty="0"/>
              <a:t>万多本图书，检索结果除了向我们展示图书的封面，</a:t>
            </a:r>
            <a:r>
              <a:rPr lang="zh-CN" altLang="en-US" dirty="0">
                <a:solidFill>
                  <a:srgbClr val="FF0000"/>
                </a:solidFill>
              </a:rPr>
              <a:t>书名，作者，出版社等基本字段外，检索内容更是深入到图书章节当中，这</a:t>
            </a:r>
            <a:r>
              <a:rPr lang="zh-CN" altLang="en-US" dirty="0"/>
              <a:t>就是读秀的目次检索。可以将关键词精确到具体的章节，具体段落中。</a:t>
            </a:r>
            <a:r>
              <a:rPr lang="zh-CN" altLang="en-US" dirty="0">
                <a:solidFill>
                  <a:srgbClr val="FF0000"/>
                </a:solidFill>
              </a:rPr>
              <a:t>实现根据一个词就可以找到一本书，</a:t>
            </a:r>
            <a:r>
              <a:rPr lang="zh-CN" altLang="en-US" dirty="0"/>
              <a:t>这样可以帮助用户寻找更多相关资源。</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检索到的图书，可以通过左侧类型、年代、学科、作者等分面缩小检索范围</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tags" Target="../tags/tag6.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image" Target="../media/image32.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image" Target="../media/image3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7.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32.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4" Type="http://schemas.openxmlformats.org/officeDocument/2006/relationships/notesSlide" Target="../notesSlides/notesSlide32.xml"/><Relationship Id="rId13" Type="http://schemas.openxmlformats.org/officeDocument/2006/relationships/slideLayout" Target="../slideLayouts/slideLayout7.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image" Target="../media/image49.png"/></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7.xml"/><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41.xml.rels><?xml version="1.0" encoding="UTF-8" standalone="yes"?>
<Relationships xmlns="http://schemas.openxmlformats.org/package/2006/relationships"><Relationship Id="rId9" Type="http://schemas.openxmlformats.org/officeDocument/2006/relationships/image" Target="../media/image68.jpeg"/><Relationship Id="rId8" Type="http://schemas.openxmlformats.org/officeDocument/2006/relationships/image" Target="../media/image67.png"/><Relationship Id="rId7" Type="http://schemas.openxmlformats.org/officeDocument/2006/relationships/image" Target="../media/image66.jpe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62.jpeg"/><Relationship Id="rId27" Type="http://schemas.openxmlformats.org/officeDocument/2006/relationships/notesSlide" Target="../notesSlides/notesSlide41.xml"/><Relationship Id="rId26" Type="http://schemas.openxmlformats.org/officeDocument/2006/relationships/slideLayout" Target="../slideLayouts/slideLayout1.xml"/><Relationship Id="rId25" Type="http://schemas.openxmlformats.org/officeDocument/2006/relationships/image" Target="../media/image84.jpeg"/><Relationship Id="rId24" Type="http://schemas.openxmlformats.org/officeDocument/2006/relationships/image" Target="../media/image83.jpeg"/><Relationship Id="rId23" Type="http://schemas.openxmlformats.org/officeDocument/2006/relationships/image" Target="../media/image82.jpeg"/><Relationship Id="rId22" Type="http://schemas.openxmlformats.org/officeDocument/2006/relationships/image" Target="../media/image81.jpeg"/><Relationship Id="rId21" Type="http://schemas.openxmlformats.org/officeDocument/2006/relationships/image" Target="../media/image80.jpeg"/><Relationship Id="rId20" Type="http://schemas.openxmlformats.org/officeDocument/2006/relationships/image" Target="../media/image79.jpeg"/><Relationship Id="rId2" Type="http://schemas.openxmlformats.org/officeDocument/2006/relationships/image" Target="../media/image61.jpeg"/><Relationship Id="rId19" Type="http://schemas.openxmlformats.org/officeDocument/2006/relationships/image" Target="../media/image78.jpeg"/><Relationship Id="rId18" Type="http://schemas.openxmlformats.org/officeDocument/2006/relationships/image" Target="../media/image77.png"/><Relationship Id="rId17" Type="http://schemas.openxmlformats.org/officeDocument/2006/relationships/image" Target="../media/image76.jpeg"/><Relationship Id="rId16" Type="http://schemas.openxmlformats.org/officeDocument/2006/relationships/image" Target="../media/image75.jpeg"/><Relationship Id="rId15" Type="http://schemas.openxmlformats.org/officeDocument/2006/relationships/image" Target="../media/image74.jpeg"/><Relationship Id="rId14" Type="http://schemas.openxmlformats.org/officeDocument/2006/relationships/image" Target="../media/image73.GIF"/><Relationship Id="rId13" Type="http://schemas.openxmlformats.org/officeDocument/2006/relationships/image" Target="../media/image72.jpeg"/><Relationship Id="rId12" Type="http://schemas.openxmlformats.org/officeDocument/2006/relationships/image" Target="../media/image71.jpeg"/><Relationship Id="rId11" Type="http://schemas.openxmlformats.org/officeDocument/2006/relationships/image" Target="../media/image70.jpeg"/><Relationship Id="rId10" Type="http://schemas.openxmlformats.org/officeDocument/2006/relationships/image" Target="../media/image69.png"/><Relationship Id="rId1"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9" Type="http://schemas.openxmlformats.org/officeDocument/2006/relationships/image" Target="../media/image98.png"/><Relationship Id="rId8" Type="http://schemas.openxmlformats.org/officeDocument/2006/relationships/image" Target="../media/image97.png"/><Relationship Id="rId7" Type="http://schemas.openxmlformats.org/officeDocument/2006/relationships/image" Target="../media/image96.png"/><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6" Type="http://schemas.openxmlformats.org/officeDocument/2006/relationships/notesSlide" Target="../notesSlides/notesSlide45.xml"/><Relationship Id="rId15" Type="http://schemas.openxmlformats.org/officeDocument/2006/relationships/slideLayout" Target="../slideLayouts/slideLayout1.xml"/><Relationship Id="rId14" Type="http://schemas.openxmlformats.org/officeDocument/2006/relationships/image" Target="../media/image103.png"/><Relationship Id="rId13" Type="http://schemas.openxmlformats.org/officeDocument/2006/relationships/image" Target="../media/image102.png"/><Relationship Id="rId12" Type="http://schemas.openxmlformats.org/officeDocument/2006/relationships/image" Target="../media/image101.png"/><Relationship Id="rId11" Type="http://schemas.openxmlformats.org/officeDocument/2006/relationships/image" Target="../media/image100.png"/><Relationship Id="rId10" Type="http://schemas.openxmlformats.org/officeDocument/2006/relationships/image" Target="../media/image99.png"/><Relationship Id="rId1"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image" Target="../media/image10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image" Target="../media/image1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image" Target="../media/image12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7.xml"/><Relationship Id="rId2" Type="http://schemas.openxmlformats.org/officeDocument/2006/relationships/image" Target="../media/image122.png"/><Relationship Id="rId1" Type="http://schemas.openxmlformats.org/officeDocument/2006/relationships/image" Target="../media/image121.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11.xml"/><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69.xml"/><Relationship Id="rId7" Type="http://schemas.openxmlformats.org/officeDocument/2006/relationships/slideLayout" Target="../slideLayouts/slideLayout7.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400310" y="1281596"/>
            <a:ext cx="9588500" cy="4216706"/>
          </a:xfrm>
          <a:prstGeom prst="roundRect">
            <a:avLst/>
          </a:prstGeom>
          <a:solidFill>
            <a:srgbClr val="FFFFFF">
              <a:alpha val="61961"/>
            </a:srgbClr>
          </a:solidFill>
          <a:ln>
            <a:solidFill>
              <a:schemeClr val="bg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672820" y="3035633"/>
            <a:ext cx="6433205" cy="8063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ts val="5865"/>
              </a:lnSpc>
            </a:pPr>
            <a:r>
              <a:rPr lang="zh-CN" altLang="en-US" sz="4400" b="1" dirty="0">
                <a:solidFill>
                  <a:srgbClr val="4BAF32"/>
                </a:solidFill>
                <a:latin typeface="微软雅黑" panose="020B0503020204020204" pitchFamily="34" charset="-122"/>
                <a:ea typeface="微软雅黑" panose="020B0503020204020204" pitchFamily="34" charset="-122"/>
              </a:rPr>
              <a:t>读秀、百链</a:t>
            </a:r>
            <a:r>
              <a:rPr lang="zh-CN" altLang="en-US" sz="4400" b="1" dirty="0">
                <a:solidFill>
                  <a:srgbClr val="004B7D"/>
                </a:solidFill>
                <a:latin typeface="微软雅黑" panose="020B0503020204020204" pitchFamily="34" charset="-122"/>
                <a:ea typeface="微软雅黑" panose="020B0503020204020204" pitchFamily="34" charset="-122"/>
              </a:rPr>
              <a:t>产品培训</a:t>
            </a:r>
            <a:endParaRPr lang="en-US" altLang="zh-CN" sz="3600" b="1" dirty="0">
              <a:solidFill>
                <a:srgbClr val="004B7D"/>
              </a:solidFill>
              <a:latin typeface="微软雅黑" panose="020B0503020204020204" pitchFamily="34" charset="-122"/>
              <a:ea typeface="微软雅黑" panose="020B0503020204020204" pitchFamily="34" charset="-122"/>
            </a:endParaRPr>
          </a:p>
        </p:txBody>
      </p:sp>
      <p:sp>
        <p:nvSpPr>
          <p:cNvPr id="13" name="矩形 12"/>
          <p:cNvSpPr/>
          <p:nvPr/>
        </p:nvSpPr>
        <p:spPr>
          <a:xfrm>
            <a:off x="1400310" y="1607133"/>
            <a:ext cx="5600700" cy="78188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865"/>
              </a:lnSpc>
            </a:pPr>
            <a:r>
              <a:rPr lang="zh-CN" altLang="en-US" sz="4000" b="1" dirty="0">
                <a:solidFill>
                  <a:srgbClr val="004B7D"/>
                </a:solidFill>
                <a:latin typeface="微软雅黑" panose="020B0503020204020204" pitchFamily="34" charset="-122"/>
                <a:ea typeface="微软雅黑" panose="020B0503020204020204" pitchFamily="34" charset="-122"/>
              </a:rPr>
              <a:t>超星集团</a:t>
            </a:r>
            <a:endParaRPr lang="en-US" altLang="zh-CN" sz="4000" b="1" dirty="0">
              <a:solidFill>
                <a:srgbClr val="004B7D"/>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2712955" y="3207308"/>
            <a:ext cx="704591" cy="498233"/>
            <a:chOff x="4681372" y="217956"/>
            <a:chExt cx="1080799" cy="764260"/>
          </a:xfrm>
        </p:grpSpPr>
        <p:sp>
          <p:nvSpPr>
            <p:cNvPr id="21" name="等腰三角形 20"/>
            <p:cNvSpPr/>
            <p:nvPr/>
          </p:nvSpPr>
          <p:spPr>
            <a:xfrm>
              <a:off x="5043714" y="362857"/>
              <a:ext cx="718457" cy="619359"/>
            </a:xfrm>
            <a:prstGeom prs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等腰三角形 21"/>
            <p:cNvSpPr/>
            <p:nvPr/>
          </p:nvSpPr>
          <p:spPr>
            <a:xfrm flipV="1">
              <a:off x="4681372" y="217956"/>
              <a:ext cx="718457" cy="619359"/>
            </a:xfrm>
            <a:prstGeom prs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8" name="组合 17"/>
          <p:cNvGrpSpPr/>
          <p:nvPr/>
        </p:nvGrpSpPr>
        <p:grpSpPr>
          <a:xfrm flipV="1">
            <a:off x="2712951" y="4014492"/>
            <a:ext cx="3037237" cy="74078"/>
            <a:chOff x="2002629" y="2785309"/>
            <a:chExt cx="5022628" cy="122502"/>
          </a:xfrm>
        </p:grpSpPr>
        <p:sp>
          <p:nvSpPr>
            <p:cNvPr id="19" name="矩形 18"/>
            <p:cNvSpPr/>
            <p:nvPr/>
          </p:nvSpPr>
          <p:spPr>
            <a:xfrm>
              <a:off x="2002629" y="2785309"/>
              <a:ext cx="2511315" cy="117547"/>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矩形 19"/>
            <p:cNvSpPr/>
            <p:nvPr/>
          </p:nvSpPr>
          <p:spPr>
            <a:xfrm>
              <a:off x="4513943" y="2785309"/>
              <a:ext cx="2511314" cy="122502"/>
            </a:xfrm>
            <a:prstGeom prst="rect">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 name="直角三角形 2"/>
          <p:cNvSpPr/>
          <p:nvPr/>
        </p:nvSpPr>
        <p:spPr>
          <a:xfrm>
            <a:off x="0" y="4467084"/>
            <a:ext cx="5600700" cy="2390916"/>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直角三角形 22"/>
          <p:cNvSpPr/>
          <p:nvPr/>
        </p:nvSpPr>
        <p:spPr>
          <a:xfrm>
            <a:off x="0" y="4938931"/>
            <a:ext cx="5600700" cy="1919069"/>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flipH="1" flipV="1">
            <a:off x="4409405" y="-1"/>
            <a:ext cx="7782595" cy="3085489"/>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flipH="1" flipV="1">
            <a:off x="4394200" y="-1"/>
            <a:ext cx="7782595" cy="2476568"/>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86375" y="1787160"/>
            <a:ext cx="518698" cy="5124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5" nodeType="withEffec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6" nodeType="withEffec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grpId="8" nodeType="withEffec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grpId="7" nodeType="withEffec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9" presetClass="entr" presetSubtype="0" decel="10000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 calcmode="lin" valueType="num">
                                      <p:cBhvr>
                                        <p:cTn id="35" dur="500" fill="hold"/>
                                        <p:tgtEl>
                                          <p:spTgt spid="27"/>
                                        </p:tgtEl>
                                        <p:attrNameLst>
                                          <p:attrName>style.rotation</p:attrName>
                                        </p:attrNameLst>
                                      </p:cBhvr>
                                      <p:tavLst>
                                        <p:tav tm="0">
                                          <p:val>
                                            <p:fltVal val="360"/>
                                          </p:val>
                                        </p:tav>
                                        <p:tav tm="100000">
                                          <p:val>
                                            <p:fltVal val="0"/>
                                          </p:val>
                                        </p:tav>
                                      </p:tavLst>
                                    </p:anim>
                                    <p:animEffect transition="in" filter="fade">
                                      <p:cBhvr>
                                        <p:cTn id="36" dur="500"/>
                                        <p:tgtEl>
                                          <p:spTgt spid="27"/>
                                        </p:tgtEl>
                                      </p:cBhvr>
                                    </p:animEffect>
                                  </p:childTnLst>
                                </p:cTn>
                              </p:par>
                              <p:par>
                                <p:cTn id="37" presetID="49" presetClass="entr" presetSubtype="0" decel="100000" fill="hold" grpId="4"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par>
                          <p:cTn id="43" fill="hold">
                            <p:stCondLst>
                              <p:cond delay="2000"/>
                            </p:stCondLst>
                            <p:childTnLst>
                              <p:par>
                                <p:cTn id="44" presetID="53" presetClass="entr" presetSubtype="16" fill="hold" nodeType="afterEffec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2500"/>
                            </p:stCondLst>
                            <p:childTnLst>
                              <p:par>
                                <p:cTn id="50" presetID="56" presetClass="entr" presetSubtype="0" fill="hold" grpId="1" nodeType="afterEffect">
                                  <p:iterate type="lt">
                                    <p:tmPct val="10000"/>
                                  </p:iterate>
                                  <p:childTnLst>
                                    <p:set>
                                      <p:cBhvr>
                                        <p:cTn id="51" dur="1" fill="hold">
                                          <p:stCondLst>
                                            <p:cond delay="0"/>
                                          </p:stCondLst>
                                        </p:cTn>
                                        <p:tgtEl>
                                          <p:spTgt spid="10"/>
                                        </p:tgtEl>
                                        <p:attrNameLst>
                                          <p:attrName>style.visibility</p:attrName>
                                        </p:attrNameLst>
                                      </p:cBhvr>
                                      <p:to>
                                        <p:strVal val="visible"/>
                                      </p:to>
                                    </p:set>
                                    <p:anim by="(-#ppt_w*2)" calcmode="lin" valueType="num">
                                      <p:cBhvr rctx="PPT">
                                        <p:cTn id="52" dur="500" autoRev="1" fill="hold">
                                          <p:stCondLst>
                                            <p:cond delay="0"/>
                                          </p:stCondLst>
                                        </p:cTn>
                                        <p:tgtEl>
                                          <p:spTgt spid="10"/>
                                        </p:tgtEl>
                                        <p:attrNameLst>
                                          <p:attrName>ppt_w</p:attrName>
                                        </p:attrNameLst>
                                      </p:cBhvr>
                                    </p:anim>
                                    <p:anim by="(#ppt_w*0.50)" calcmode="lin" valueType="num">
                                      <p:cBhvr>
                                        <p:cTn id="53" dur="500" decel="50000" autoRev="1" fill="hold">
                                          <p:stCondLst>
                                            <p:cond delay="0"/>
                                          </p:stCondLst>
                                        </p:cTn>
                                        <p:tgtEl>
                                          <p:spTgt spid="10"/>
                                        </p:tgtEl>
                                        <p:attrNameLst>
                                          <p:attrName>ppt_x</p:attrName>
                                        </p:attrNameLst>
                                      </p:cBhvr>
                                    </p:anim>
                                    <p:anim from="(-#ppt_h/2)" to="(#ppt_y)" calcmode="lin" valueType="num">
                                      <p:cBhvr>
                                        <p:cTn id="54" dur="1000" fill="hold">
                                          <p:stCondLst>
                                            <p:cond delay="0"/>
                                          </p:stCondLst>
                                        </p:cTn>
                                        <p:tgtEl>
                                          <p:spTgt spid="10"/>
                                        </p:tgtEl>
                                        <p:attrNameLst>
                                          <p:attrName>ppt_y</p:attrName>
                                        </p:attrNameLst>
                                      </p:cBhvr>
                                    </p:anim>
                                    <p:animRot by="21600000">
                                      <p:cBhvr>
                                        <p:cTn id="55" dur="1000" fill="hold">
                                          <p:stCondLst>
                                            <p:cond delay="0"/>
                                          </p:stCondLst>
                                        </p:cTn>
                                        <p:tgtEl>
                                          <p:spTgt spid="10"/>
                                        </p:tgtEl>
                                        <p:attrNameLst>
                                          <p:attrName>r</p:attrName>
                                        </p:attrNameLst>
                                      </p:cBhvr>
                                    </p:animRot>
                                  </p:childTnLst>
                                </p:cTn>
                              </p:par>
                            </p:childTnLst>
                          </p:cTn>
                        </p:par>
                        <p:par>
                          <p:cTn id="56" fill="hold">
                            <p:stCondLst>
                              <p:cond delay="3299"/>
                            </p:stCondLst>
                            <p:childTnLst>
                              <p:par>
                                <p:cTn id="57" presetID="6" presetClass="entr" presetSubtype="32" fill="hold" nodeType="afterEffect">
                                  <p:childTnLst>
                                    <p:set>
                                      <p:cBhvr>
                                        <p:cTn id="58" dur="1" fill="hold">
                                          <p:stCondLst>
                                            <p:cond delay="0"/>
                                          </p:stCondLst>
                                        </p:cTn>
                                        <p:tgtEl>
                                          <p:spTgt spid="18"/>
                                        </p:tgtEl>
                                        <p:attrNameLst>
                                          <p:attrName>style.visibility</p:attrName>
                                        </p:attrNameLst>
                                      </p:cBhvr>
                                      <p:to>
                                        <p:strVal val="visible"/>
                                      </p:to>
                                    </p:set>
                                    <p:animEffect transition="in" filter="circle(out)">
                                      <p:cBhvr>
                                        <p:cTn id="5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1"/>
      <p:bldP spid="13" grpId="4"/>
      <p:bldP spid="3" grpId="5" animBg="1"/>
      <p:bldP spid="23" grpId="6" animBg="1"/>
      <p:bldP spid="24" grpId="7" animBg="1"/>
      <p:bldP spid="25" grpId="8"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0"/>
            <a:ext cx="12132381" cy="6858000"/>
          </a:xfrm>
          <a:prstGeom prst="rect">
            <a:avLst/>
          </a:prstGeom>
        </p:spPr>
      </p:pic>
      <p:sp>
        <p:nvSpPr>
          <p:cNvPr id="11" name="圆角矩形 3"/>
          <p:cNvSpPr/>
          <p:nvPr/>
        </p:nvSpPr>
        <p:spPr>
          <a:xfrm>
            <a:off x="10058399" y="1029683"/>
            <a:ext cx="1760141" cy="569111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12" name="AutoShape 9"/>
          <p:cNvSpPr>
            <a:spLocks noChangeArrowheads="1"/>
          </p:cNvSpPr>
          <p:nvPr/>
        </p:nvSpPr>
        <p:spPr bwMode="auto">
          <a:xfrm>
            <a:off x="6943725" y="2275068"/>
            <a:ext cx="2575912" cy="1153932"/>
          </a:xfrm>
          <a:prstGeom prst="wedgeRectCallout">
            <a:avLst>
              <a:gd name="adj1" fmla="val 65941"/>
              <a:gd name="adj2" fmla="val 4002"/>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扩大检索范围</a:t>
            </a:r>
            <a:endParaRPr lang="zh-CN" altLang="en-US" sz="2400" b="1" dirty="0">
              <a:solidFill>
                <a:srgbClr val="C00000"/>
              </a:solidFill>
              <a:ea typeface="微软雅黑" panose="020B0503020204020204" pitchFamily="34" charset="-122"/>
            </a:endParaRPr>
          </a:p>
        </p:txBody>
      </p:sp>
      <p:sp>
        <p:nvSpPr>
          <p:cNvPr id="15" name="矩形 14"/>
          <p:cNvSpPr/>
          <p:nvPr/>
        </p:nvSpPr>
        <p:spPr>
          <a:xfrm>
            <a:off x="8418153" y="118798"/>
            <a:ext cx="2817600" cy="792088"/>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760" dirty="0">
                <a:solidFill>
                  <a:srgbClr val="C00000"/>
                </a:solidFill>
                <a:latin typeface="微软雅黑" panose="020B0503020204020204" pitchFamily="34" charset="-122"/>
                <a:ea typeface="微软雅黑" panose="020B0503020204020204" pitchFamily="34" charset="-122"/>
              </a:rPr>
              <a:t>图书检索结果页</a:t>
            </a:r>
            <a:endParaRPr lang="zh-CN" altLang="en-US" sz="276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21246" b="55246"/>
          <a:stretch>
            <a:fillRect/>
          </a:stretch>
        </p:blipFill>
        <p:spPr>
          <a:xfrm>
            <a:off x="0" y="0"/>
            <a:ext cx="12217044" cy="7458075"/>
          </a:xfrm>
          <a:prstGeom prst="rect">
            <a:avLst/>
          </a:prstGeom>
        </p:spPr>
      </p:pic>
      <p:sp>
        <p:nvSpPr>
          <p:cNvPr id="13" name="矩形 12"/>
          <p:cNvSpPr/>
          <p:nvPr/>
        </p:nvSpPr>
        <p:spPr>
          <a:xfrm>
            <a:off x="176390" y="0"/>
            <a:ext cx="2817600" cy="792088"/>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760" dirty="0">
                <a:solidFill>
                  <a:srgbClr val="C00000"/>
                </a:solidFill>
                <a:latin typeface="微软雅黑" panose="020B0503020204020204" pitchFamily="34" charset="-122"/>
                <a:ea typeface="微软雅黑" panose="020B0503020204020204" pitchFamily="34" charset="-122"/>
              </a:rPr>
              <a:t>图书检索结果页</a:t>
            </a:r>
            <a:endParaRPr lang="zh-CN" altLang="en-US" sz="2760" dirty="0">
              <a:solidFill>
                <a:srgbClr val="C00000"/>
              </a:solidFill>
              <a:latin typeface="微软雅黑" panose="020B0503020204020204" pitchFamily="34" charset="-122"/>
              <a:ea typeface="微软雅黑" panose="020B0503020204020204" pitchFamily="34" charset="-122"/>
            </a:endParaRPr>
          </a:p>
        </p:txBody>
      </p:sp>
      <p:sp>
        <p:nvSpPr>
          <p:cNvPr id="17" name="AutoShape 9"/>
          <p:cNvSpPr>
            <a:spLocks noChangeArrowheads="1"/>
          </p:cNvSpPr>
          <p:nvPr/>
        </p:nvSpPr>
        <p:spPr bwMode="auto">
          <a:xfrm>
            <a:off x="5812159" y="2027418"/>
            <a:ext cx="2431128" cy="1163457"/>
          </a:xfrm>
          <a:prstGeom prst="wedgeRectCallout">
            <a:avLst>
              <a:gd name="adj1" fmla="val 99635"/>
              <a:gd name="adj2" fmla="val -13190"/>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扩大检索范围</a:t>
            </a:r>
            <a:endParaRPr lang="zh-CN" altLang="en-US" sz="2400" b="1" dirty="0">
              <a:solidFill>
                <a:srgbClr val="C00000"/>
              </a:solidFill>
              <a:ea typeface="微软雅黑" panose="020B0503020204020204" pitchFamily="34" charset="-122"/>
            </a:endParaRPr>
          </a:p>
        </p:txBody>
      </p:sp>
      <p:sp>
        <p:nvSpPr>
          <p:cNvPr id="16" name="圆角矩形 3"/>
          <p:cNvSpPr/>
          <p:nvPr/>
        </p:nvSpPr>
        <p:spPr>
          <a:xfrm>
            <a:off x="9648778" y="139110"/>
            <a:ext cx="2204908" cy="92993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18" name="圆角矩形 3"/>
          <p:cNvSpPr/>
          <p:nvPr/>
        </p:nvSpPr>
        <p:spPr>
          <a:xfrm>
            <a:off x="9648778" y="1060805"/>
            <a:ext cx="2204908" cy="89152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19" name="圆角矩形 3"/>
          <p:cNvSpPr/>
          <p:nvPr/>
        </p:nvSpPr>
        <p:spPr>
          <a:xfrm>
            <a:off x="9648778" y="1952333"/>
            <a:ext cx="2204908" cy="92993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20" name="圆角矩形 3"/>
          <p:cNvSpPr/>
          <p:nvPr/>
        </p:nvSpPr>
        <p:spPr>
          <a:xfrm>
            <a:off x="9648778" y="2882272"/>
            <a:ext cx="2204908" cy="130300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21" name="圆角矩形 3"/>
          <p:cNvSpPr/>
          <p:nvPr/>
        </p:nvSpPr>
        <p:spPr>
          <a:xfrm>
            <a:off x="9648778" y="4185274"/>
            <a:ext cx="2204908" cy="192021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22" name="圆角矩形 3"/>
          <p:cNvSpPr/>
          <p:nvPr/>
        </p:nvSpPr>
        <p:spPr>
          <a:xfrm>
            <a:off x="9648778" y="6100820"/>
            <a:ext cx="2204908" cy="113818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0" y="0"/>
            <a:ext cx="12132381" cy="6858000"/>
          </a:xfrm>
          <a:prstGeom prst="rect">
            <a:avLst/>
          </a:prstGeom>
        </p:spPr>
      </p:pic>
      <p:sp>
        <p:nvSpPr>
          <p:cNvPr id="19" name="矩形 18"/>
          <p:cNvSpPr/>
          <p:nvPr/>
        </p:nvSpPr>
        <p:spPr>
          <a:xfrm>
            <a:off x="7855963" y="40038"/>
            <a:ext cx="2833161" cy="802598"/>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760" dirty="0">
                <a:solidFill>
                  <a:srgbClr val="C00000"/>
                </a:solidFill>
                <a:latin typeface="微软雅黑" panose="020B0503020204020204" pitchFamily="34" charset="-122"/>
                <a:ea typeface="微软雅黑" panose="020B0503020204020204" pitchFamily="34" charset="-122"/>
              </a:rPr>
              <a:t>图书检索结果页</a:t>
            </a:r>
            <a:endParaRPr lang="zh-CN" altLang="en-US" sz="2760" dirty="0">
              <a:solidFill>
                <a:srgbClr val="C00000"/>
              </a:solidFill>
              <a:latin typeface="微软雅黑" panose="020B0503020204020204" pitchFamily="34" charset="-122"/>
              <a:ea typeface="微软雅黑" panose="020B0503020204020204" pitchFamily="34" charset="-122"/>
            </a:endParaRPr>
          </a:p>
        </p:txBody>
      </p:sp>
      <p:sp>
        <p:nvSpPr>
          <p:cNvPr id="20" name="PA-圆角矩形 11"/>
          <p:cNvSpPr/>
          <p:nvPr>
            <p:custDataLst>
              <p:tags r:id="rId2"/>
            </p:custDataLst>
          </p:nvPr>
        </p:nvSpPr>
        <p:spPr>
          <a:xfrm rot="5400000">
            <a:off x="-373524" y="2604007"/>
            <a:ext cx="2144652" cy="9579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21" name="右箭头 47"/>
          <p:cNvSpPr/>
          <p:nvPr/>
        </p:nvSpPr>
        <p:spPr>
          <a:xfrm>
            <a:off x="1204541" y="3037286"/>
            <a:ext cx="281940" cy="45719"/>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22" name="文本框 21"/>
          <p:cNvSpPr txBox="1"/>
          <p:nvPr/>
        </p:nvSpPr>
        <p:spPr>
          <a:xfrm>
            <a:off x="1467970" y="2799855"/>
            <a:ext cx="1259039" cy="600164"/>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可点击具体年份筛选图书馆书籍信息</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23" name="PA-圆角矩形 11"/>
          <p:cNvSpPr/>
          <p:nvPr>
            <p:custDataLst>
              <p:tags r:id="rId3"/>
            </p:custDataLst>
          </p:nvPr>
        </p:nvSpPr>
        <p:spPr>
          <a:xfrm rot="10800000">
            <a:off x="195687" y="4155331"/>
            <a:ext cx="982113" cy="25879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24" name="右箭头 50"/>
          <p:cNvSpPr/>
          <p:nvPr/>
        </p:nvSpPr>
        <p:spPr>
          <a:xfrm>
            <a:off x="1163470" y="5056356"/>
            <a:ext cx="430410" cy="72653"/>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25" name="文本框 24"/>
          <p:cNvSpPr txBox="1"/>
          <p:nvPr/>
        </p:nvSpPr>
        <p:spPr>
          <a:xfrm>
            <a:off x="1524740" y="4913566"/>
            <a:ext cx="1214396" cy="430887"/>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可点击学科、作者查找相关书籍</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26" name="PA-圆角矩形 11"/>
          <p:cNvSpPr/>
          <p:nvPr>
            <p:custDataLst>
              <p:tags r:id="rId4"/>
            </p:custDataLst>
          </p:nvPr>
        </p:nvSpPr>
        <p:spPr>
          <a:xfrm rot="10800000">
            <a:off x="208204" y="1424405"/>
            <a:ext cx="969596" cy="58814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27" name="右箭头 53"/>
          <p:cNvSpPr/>
          <p:nvPr/>
        </p:nvSpPr>
        <p:spPr>
          <a:xfrm rot="2031317">
            <a:off x="1148049" y="1581297"/>
            <a:ext cx="334761" cy="48608"/>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28" name="文本框 27"/>
          <p:cNvSpPr txBox="1"/>
          <p:nvPr/>
        </p:nvSpPr>
        <p:spPr>
          <a:xfrm>
            <a:off x="1148011" y="1737302"/>
            <a:ext cx="753458" cy="769441"/>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根据所搜图书，找到自己喜欢的类型</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29" name="右箭头 55"/>
          <p:cNvSpPr/>
          <p:nvPr/>
        </p:nvSpPr>
        <p:spPr>
          <a:xfrm rot="10800000">
            <a:off x="9817210" y="3996448"/>
            <a:ext cx="334761" cy="48608"/>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30" name="文本框 29"/>
          <p:cNvSpPr txBox="1"/>
          <p:nvPr/>
        </p:nvSpPr>
        <p:spPr>
          <a:xfrm>
            <a:off x="8696328" y="3831932"/>
            <a:ext cx="1288262" cy="430887"/>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可查找自己相关图书的其它知识</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31" name="PA-圆角矩形 11"/>
          <p:cNvSpPr/>
          <p:nvPr>
            <p:custDataLst>
              <p:tags r:id="rId5"/>
            </p:custDataLst>
          </p:nvPr>
        </p:nvSpPr>
        <p:spPr>
          <a:xfrm rot="5400000">
            <a:off x="8224679" y="3000051"/>
            <a:ext cx="5631059" cy="16338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32" name="PA-圆角矩形 11"/>
          <p:cNvSpPr/>
          <p:nvPr>
            <p:custDataLst>
              <p:tags r:id="rId6"/>
            </p:custDataLst>
          </p:nvPr>
        </p:nvSpPr>
        <p:spPr>
          <a:xfrm rot="5400000">
            <a:off x="8706838" y="1772276"/>
            <a:ext cx="2144652" cy="6029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33" name="左箭头 63"/>
          <p:cNvSpPr/>
          <p:nvPr/>
        </p:nvSpPr>
        <p:spPr>
          <a:xfrm>
            <a:off x="9044904" y="2044681"/>
            <a:ext cx="374566" cy="4814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7470272" y="1803758"/>
            <a:ext cx="1607607" cy="600164"/>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点击默认排序下拉框内的功能则会依据文字介绍，展示相关功能</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animBg="1"/>
      <p:bldP spid="24" grpId="0" animBg="1"/>
      <p:bldP spid="25" grpId="0"/>
      <p:bldP spid="26" grpId="0" animBg="1"/>
      <p:bldP spid="27" grpId="0" animBg="1"/>
      <p:bldP spid="28" grpId="0"/>
      <p:bldP spid="29" grpId="0" animBg="1"/>
      <p:bldP spid="30" grpId="0"/>
      <p:bldP spid="31" grpId="0" animBg="1"/>
      <p:bldP spid="32" grpId="0" animBg="1"/>
      <p:bldP spid="33"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1974548" cy="6858000"/>
          </a:xfrm>
          <a:prstGeom prst="rect">
            <a:avLst/>
          </a:prstGeom>
        </p:spPr>
      </p:pic>
      <p:sp>
        <p:nvSpPr>
          <p:cNvPr id="3" name="圆角矩形 3"/>
          <p:cNvSpPr/>
          <p:nvPr/>
        </p:nvSpPr>
        <p:spPr>
          <a:xfrm>
            <a:off x="3421417" y="3703316"/>
            <a:ext cx="2194530" cy="48005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5" name="矩形 4"/>
          <p:cNvSpPr/>
          <p:nvPr/>
        </p:nvSpPr>
        <p:spPr>
          <a:xfrm>
            <a:off x="8359108" y="137206"/>
            <a:ext cx="3571970" cy="792088"/>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760" dirty="0">
                <a:solidFill>
                  <a:srgbClr val="C00000"/>
                </a:solidFill>
                <a:latin typeface="微软雅黑" panose="020B0503020204020204" pitchFamily="34" charset="-122"/>
                <a:ea typeface="微软雅黑" panose="020B0503020204020204" pitchFamily="34" charset="-122"/>
              </a:rPr>
              <a:t>纸电一站式检索</a:t>
            </a:r>
            <a:endParaRPr lang="zh-CN" altLang="en-US" sz="2760" dirty="0">
              <a:solidFill>
                <a:srgbClr val="C00000"/>
              </a:solidFill>
              <a:latin typeface="微软雅黑" panose="020B0503020204020204" pitchFamily="34" charset="-122"/>
              <a:ea typeface="微软雅黑" panose="020B0503020204020204" pitchFamily="34" charset="-122"/>
            </a:endParaRPr>
          </a:p>
        </p:txBody>
      </p:sp>
      <p:sp>
        <p:nvSpPr>
          <p:cNvPr id="6" name="AutoShape 9"/>
          <p:cNvSpPr>
            <a:spLocks noChangeArrowheads="1"/>
          </p:cNvSpPr>
          <p:nvPr/>
        </p:nvSpPr>
        <p:spPr bwMode="auto">
          <a:xfrm>
            <a:off x="5888359" y="2571761"/>
            <a:ext cx="3312791" cy="1371581"/>
          </a:xfrm>
          <a:prstGeom prst="wedgeRectCallout">
            <a:avLst>
              <a:gd name="adj1" fmla="val -61582"/>
              <a:gd name="adj2" fmla="val 49153"/>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馆藏纸本、馆藏电子版</a:t>
            </a:r>
            <a:endParaRPr lang="en-US" altLang="zh-CN" sz="2400" b="1" dirty="0">
              <a:solidFill>
                <a:srgbClr val="C00000"/>
              </a:solidFill>
              <a:ea typeface="微软雅黑" panose="020B0503020204020204" pitchFamily="34" charset="-122"/>
            </a:endParaRPr>
          </a:p>
          <a:p>
            <a:pPr algn="ctr"/>
            <a:r>
              <a:rPr lang="zh-CN" altLang="en-US" sz="2400" b="1" dirty="0">
                <a:solidFill>
                  <a:srgbClr val="C00000"/>
                </a:solidFill>
                <a:ea typeface="微软雅黑" panose="020B0503020204020204" pitchFamily="34" charset="-122"/>
              </a:rPr>
              <a:t>一站式检索</a:t>
            </a:r>
            <a:endParaRPr lang="zh-CN" altLang="en-US" sz="2400" b="1" dirty="0">
              <a:solidFill>
                <a:srgbClr val="C00000"/>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32381" cy="6858000"/>
          </a:xfrm>
          <a:prstGeom prst="rect">
            <a:avLst/>
          </a:prstGeom>
        </p:spPr>
      </p:pic>
      <p:sp>
        <p:nvSpPr>
          <p:cNvPr id="4" name="文本框 3"/>
          <p:cNvSpPr txBox="1"/>
          <p:nvPr/>
        </p:nvSpPr>
        <p:spPr>
          <a:xfrm>
            <a:off x="240937" y="163380"/>
            <a:ext cx="2081350"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高级检索</a:t>
            </a:r>
            <a:endParaRPr lang="zh-CN" altLang="zh-CN" sz="3200" b="1" dirty="0">
              <a:solidFill>
                <a:srgbClr val="C00000"/>
              </a:solidFill>
              <a:latin typeface="微软雅黑" panose="020B0503020204020204" pitchFamily="34" charset="-122"/>
              <a:ea typeface="微软雅黑" panose="020B0503020204020204" pitchFamily="34" charset="-122"/>
              <a:cs typeface="+mn-ea"/>
            </a:endParaRPr>
          </a:p>
        </p:txBody>
      </p:sp>
      <p:sp>
        <p:nvSpPr>
          <p:cNvPr id="5" name="圆角矩形标注 5"/>
          <p:cNvSpPr/>
          <p:nvPr/>
        </p:nvSpPr>
        <p:spPr>
          <a:xfrm>
            <a:off x="9456698" y="2695575"/>
            <a:ext cx="2130930" cy="647700"/>
          </a:xfrm>
          <a:prstGeom prst="wedgeRoundRectCallout">
            <a:avLst>
              <a:gd name="adj1" fmla="val -62699"/>
              <a:gd name="adj2" fmla="val -96269"/>
              <a:gd name="adj3" fmla="val 1666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高级检索</a:t>
            </a:r>
            <a:endParaRPr lang="zh-CN" altLang="en-US" sz="2400" b="1" dirty="0">
              <a:solidFill>
                <a:srgbClr val="C00000"/>
              </a:solidFill>
              <a:ea typeface="微软雅黑" panose="020B0503020204020204" pitchFamily="34" charset="-122"/>
            </a:endParaRPr>
          </a:p>
        </p:txBody>
      </p:sp>
      <p:pic>
        <p:nvPicPr>
          <p:cNvPr id="10" name="图片 9"/>
          <p:cNvPicPr>
            <a:picLocks noChangeAspect="1"/>
          </p:cNvPicPr>
          <p:nvPr/>
        </p:nvPicPr>
        <p:blipFill>
          <a:blip r:embed="rId2"/>
          <a:stretch>
            <a:fillRect/>
          </a:stretch>
        </p:blipFill>
        <p:spPr>
          <a:xfrm>
            <a:off x="0" y="3300"/>
            <a:ext cx="12191999" cy="6854699"/>
          </a:xfrm>
          <a:prstGeom prst="rect">
            <a:avLst/>
          </a:prstGeom>
        </p:spPr>
      </p:pic>
      <p:pic>
        <p:nvPicPr>
          <p:cNvPr id="11" name="图片 10"/>
          <p:cNvPicPr>
            <a:picLocks noChangeAspect="1"/>
          </p:cNvPicPr>
          <p:nvPr/>
        </p:nvPicPr>
        <p:blipFill>
          <a:blip r:embed="rId3"/>
          <a:stretch>
            <a:fillRect/>
          </a:stretch>
        </p:blipFill>
        <p:spPr>
          <a:xfrm>
            <a:off x="524768" y="1635919"/>
            <a:ext cx="11142464" cy="44431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6857999"/>
          </a:xfrm>
          <a:prstGeom prst="rect">
            <a:avLst/>
          </a:prstGeom>
        </p:spPr>
      </p:pic>
      <p:sp>
        <p:nvSpPr>
          <p:cNvPr id="8" name="文本框 7"/>
          <p:cNvSpPr txBox="1"/>
          <p:nvPr/>
        </p:nvSpPr>
        <p:spPr>
          <a:xfrm>
            <a:off x="9910568" y="134537"/>
            <a:ext cx="1970282" cy="584775"/>
          </a:xfrm>
          <a:prstGeom prst="rect">
            <a:avLst/>
          </a:prstGeom>
          <a:noFill/>
        </p:spPr>
        <p:txBody>
          <a:bodyPr wrap="square" rtlCol="0">
            <a:spAutoFit/>
          </a:bodyPr>
          <a:lstStyle/>
          <a:p>
            <a:pPr lvl="0"/>
            <a:r>
              <a:rPr lang="zh-CN" altLang="en-US" sz="3200" b="1" dirty="0">
                <a:solidFill>
                  <a:srgbClr val="C00000"/>
                </a:solidFill>
                <a:latin typeface="微软雅黑" panose="020B0503020204020204" pitchFamily="34" charset="-122"/>
                <a:ea typeface="微软雅黑" panose="020B0503020204020204" pitchFamily="34" charset="-122"/>
                <a:cs typeface="+mn-ea"/>
              </a:rPr>
              <a:t>专业检索</a:t>
            </a:r>
            <a:endParaRPr lang="zh-CN" altLang="zh-CN" sz="3200" b="1" dirty="0">
              <a:solidFill>
                <a:srgbClr val="C00000"/>
              </a:solidFill>
              <a:latin typeface="微软雅黑" panose="020B0503020204020204" pitchFamily="34" charset="-122"/>
              <a:ea typeface="微软雅黑" panose="020B0503020204020204" pitchFamily="34" charset="-122"/>
              <a:cs typeface="+mn-ea"/>
            </a:endParaRPr>
          </a:p>
        </p:txBody>
      </p:sp>
      <p:pic>
        <p:nvPicPr>
          <p:cNvPr id="9" name="图片 8"/>
          <p:cNvPicPr>
            <a:picLocks noChangeAspect="1"/>
          </p:cNvPicPr>
          <p:nvPr/>
        </p:nvPicPr>
        <p:blipFill>
          <a:blip r:embed="rId2"/>
          <a:stretch>
            <a:fillRect/>
          </a:stretch>
        </p:blipFill>
        <p:spPr>
          <a:xfrm>
            <a:off x="0" y="0"/>
            <a:ext cx="12192000" cy="6858000"/>
          </a:xfrm>
          <a:prstGeom prst="rect">
            <a:avLst/>
          </a:prstGeom>
        </p:spPr>
      </p:pic>
      <p:pic>
        <p:nvPicPr>
          <p:cNvPr id="10" name="图片 9"/>
          <p:cNvPicPr>
            <a:picLocks noChangeAspect="1"/>
          </p:cNvPicPr>
          <p:nvPr/>
        </p:nvPicPr>
        <p:blipFill>
          <a:blip r:embed="rId3"/>
          <a:stretch>
            <a:fillRect/>
          </a:stretch>
        </p:blipFill>
        <p:spPr>
          <a:xfrm>
            <a:off x="0" y="0"/>
            <a:ext cx="1219199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32381" cy="6858000"/>
          </a:xfrm>
          <a:prstGeom prst="rect">
            <a:avLst/>
          </a:prstGeom>
        </p:spPr>
      </p:pic>
      <p:sp>
        <p:nvSpPr>
          <p:cNvPr id="7" name="文本框 6"/>
          <p:cNvSpPr txBox="1"/>
          <p:nvPr/>
        </p:nvSpPr>
        <p:spPr>
          <a:xfrm>
            <a:off x="59618" y="110550"/>
            <a:ext cx="5133702" cy="584775"/>
          </a:xfrm>
          <a:prstGeom prst="rect">
            <a:avLst/>
          </a:prstGeom>
          <a:noFill/>
        </p:spPr>
        <p:txBody>
          <a:bodyPr wrap="square" rtlCol="0">
            <a:spAutoFit/>
          </a:bodyPr>
          <a:lstStyle/>
          <a:p>
            <a:pPr lvl="0"/>
            <a:r>
              <a:rPr lang="zh-CN" altLang="en-US" sz="3200" b="1" dirty="0">
                <a:solidFill>
                  <a:srgbClr val="C00000"/>
                </a:solidFill>
                <a:latin typeface="微软雅黑" panose="020B0503020204020204" pitchFamily="34" charset="-122"/>
                <a:ea typeface="微软雅黑" panose="020B0503020204020204" pitchFamily="34" charset="-122"/>
                <a:cs typeface="+mn-ea"/>
              </a:rPr>
              <a:t>具体分类查找功能</a:t>
            </a:r>
            <a:endParaRPr lang="zh-CN" altLang="zh-CN" sz="3200" b="1" dirty="0">
              <a:solidFill>
                <a:srgbClr val="C00000"/>
              </a:solidFill>
              <a:latin typeface="微软雅黑" panose="020B0503020204020204" pitchFamily="34" charset="-122"/>
              <a:ea typeface="微软雅黑" panose="020B0503020204020204" pitchFamily="34" charset="-122"/>
              <a:cs typeface="+mn-ea"/>
            </a:endParaRPr>
          </a:p>
        </p:txBody>
      </p:sp>
      <p:sp>
        <p:nvSpPr>
          <p:cNvPr id="8" name="AutoShape 9"/>
          <p:cNvSpPr>
            <a:spLocks noChangeArrowheads="1"/>
          </p:cNvSpPr>
          <p:nvPr/>
        </p:nvSpPr>
        <p:spPr bwMode="auto">
          <a:xfrm>
            <a:off x="9479285" y="2695583"/>
            <a:ext cx="1645916" cy="733417"/>
          </a:xfrm>
          <a:prstGeom prst="wedgeRectCallout">
            <a:avLst>
              <a:gd name="adj1" fmla="val -72577"/>
              <a:gd name="adj2" fmla="val -6253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分类导航</a:t>
            </a:r>
            <a:endParaRPr lang="zh-CN" altLang="en-US" sz="2400" b="1" dirty="0">
              <a:solidFill>
                <a:srgbClr val="C00000"/>
              </a:solidFill>
              <a:ea typeface="微软雅黑" panose="020B0503020204020204" pitchFamily="34" charset="-122"/>
            </a:endParaRPr>
          </a:p>
        </p:txBody>
      </p:sp>
      <p:pic>
        <p:nvPicPr>
          <p:cNvPr id="10" name="图片 9"/>
          <p:cNvPicPr>
            <a:picLocks noChangeAspect="1"/>
          </p:cNvPicPr>
          <p:nvPr/>
        </p:nvPicPr>
        <p:blipFill>
          <a:blip r:embed="rId2"/>
          <a:stretch>
            <a:fillRect/>
          </a:stretch>
        </p:blipFill>
        <p:spPr>
          <a:xfrm>
            <a:off x="0" y="0"/>
            <a:ext cx="12072763" cy="6858000"/>
          </a:xfrm>
          <a:prstGeom prst="rect">
            <a:avLst/>
          </a:prstGeom>
        </p:spPr>
      </p:pic>
      <p:sp>
        <p:nvSpPr>
          <p:cNvPr id="11" name="圆角矩形 3"/>
          <p:cNvSpPr/>
          <p:nvPr/>
        </p:nvSpPr>
        <p:spPr>
          <a:xfrm>
            <a:off x="89429" y="952501"/>
            <a:ext cx="1409700" cy="431482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12" name="AutoShape 9"/>
          <p:cNvSpPr>
            <a:spLocks noChangeArrowheads="1"/>
          </p:cNvSpPr>
          <p:nvPr/>
        </p:nvSpPr>
        <p:spPr bwMode="auto">
          <a:xfrm>
            <a:off x="2288699" y="1575765"/>
            <a:ext cx="2133672" cy="994281"/>
          </a:xfrm>
          <a:prstGeom prst="wedgeRectCallout">
            <a:avLst>
              <a:gd name="adj1" fmla="val -82110"/>
              <a:gd name="adj2" fmla="val 12357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点击导航分类</a:t>
            </a:r>
            <a:endParaRPr lang="en-US" altLang="zh-CN" sz="2400" b="1" dirty="0">
              <a:solidFill>
                <a:srgbClr val="C00000"/>
              </a:solidFill>
              <a:ea typeface="微软雅黑" panose="020B0503020204020204" pitchFamily="34" charset="-122"/>
            </a:endParaRPr>
          </a:p>
          <a:p>
            <a:pPr algn="ctr"/>
            <a:r>
              <a:rPr lang="zh-CN" altLang="en-US" sz="2400" b="1" dirty="0">
                <a:solidFill>
                  <a:srgbClr val="C00000"/>
                </a:solidFill>
                <a:ea typeface="微软雅黑" panose="020B0503020204020204" pitchFamily="34" charset="-122"/>
              </a:rPr>
              <a:t>查找相关图书</a:t>
            </a:r>
            <a:endParaRPr lang="zh-CN" altLang="en-US" sz="2400" b="1" dirty="0">
              <a:solidFill>
                <a:srgbClr val="C00000"/>
              </a:solidFill>
              <a:ea typeface="微软雅黑" panose="020B0503020204020204" pitchFamily="34" charset="-122"/>
            </a:endParaRPr>
          </a:p>
        </p:txBody>
      </p:sp>
      <p:sp>
        <p:nvSpPr>
          <p:cNvPr id="14" name="圆角矩形 3"/>
          <p:cNvSpPr/>
          <p:nvPr/>
        </p:nvSpPr>
        <p:spPr>
          <a:xfrm>
            <a:off x="5114821" y="1283377"/>
            <a:ext cx="748771" cy="58477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15" name="AutoShape 9"/>
          <p:cNvSpPr>
            <a:spLocks noChangeArrowheads="1"/>
          </p:cNvSpPr>
          <p:nvPr/>
        </p:nvSpPr>
        <p:spPr bwMode="auto">
          <a:xfrm>
            <a:off x="7345613" y="2434719"/>
            <a:ext cx="2133672" cy="994281"/>
          </a:xfrm>
          <a:prstGeom prst="wedgeRectCallout">
            <a:avLst>
              <a:gd name="adj1" fmla="val -117823"/>
              <a:gd name="adj2" fmla="val -126455"/>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根据列表标题</a:t>
            </a:r>
            <a:endParaRPr lang="en-US" altLang="zh-CN" sz="2400" b="1" dirty="0">
              <a:solidFill>
                <a:srgbClr val="C00000"/>
              </a:solidFill>
              <a:ea typeface="微软雅黑" panose="020B0503020204020204" pitchFamily="34" charset="-122"/>
            </a:endParaRPr>
          </a:p>
          <a:p>
            <a:pPr algn="ctr"/>
            <a:r>
              <a:rPr lang="zh-CN" altLang="en-US" sz="2400" b="1" dirty="0">
                <a:solidFill>
                  <a:srgbClr val="C00000"/>
                </a:solidFill>
                <a:ea typeface="微软雅黑" panose="020B0503020204020204" pitchFamily="34" charset="-122"/>
              </a:rPr>
              <a:t>获取相应著作</a:t>
            </a:r>
            <a:endParaRPr lang="zh-CN" altLang="en-US" sz="2400" b="1" dirty="0">
              <a:solidFill>
                <a:srgbClr val="C00000"/>
              </a:solidFill>
              <a:ea typeface="微软雅黑" panose="020B0503020204020204" pitchFamily="34" charset="-122"/>
            </a:endParaRPr>
          </a:p>
        </p:txBody>
      </p:sp>
      <p:pic>
        <p:nvPicPr>
          <p:cNvPr id="18" name="图片 17"/>
          <p:cNvPicPr>
            <a:picLocks noChangeAspect="1"/>
          </p:cNvPicPr>
          <p:nvPr/>
        </p:nvPicPr>
        <p:blipFill>
          <a:blip r:embed="rId3"/>
          <a:stretch>
            <a:fillRect/>
          </a:stretch>
        </p:blipFill>
        <p:spPr>
          <a:xfrm>
            <a:off x="59618" y="0"/>
            <a:ext cx="12072763" cy="6858000"/>
          </a:xfrm>
          <a:prstGeom prst="rect">
            <a:avLst/>
          </a:prstGeom>
        </p:spPr>
      </p:pic>
      <p:sp>
        <p:nvSpPr>
          <p:cNvPr id="19" name="PA-圆角矩形 11"/>
          <p:cNvSpPr/>
          <p:nvPr>
            <p:custDataLst>
              <p:tags r:id="rId4"/>
            </p:custDataLst>
          </p:nvPr>
        </p:nvSpPr>
        <p:spPr>
          <a:xfrm rot="10800000">
            <a:off x="309481" y="1202621"/>
            <a:ext cx="969596" cy="1662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pic>
        <p:nvPicPr>
          <p:cNvPr id="22" name="图片 21"/>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P spid="15" grpId="0"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a:xfrm>
            <a:off x="-43894" y="3296178"/>
            <a:ext cx="8189304" cy="1602252"/>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 name="connsiteX0-25" fmla="*/ 0 w 6066351"/>
              <a:gd name="connsiteY0-26" fmla="*/ 287550 h 1183922"/>
              <a:gd name="connsiteX1-27" fmla="*/ 2705100 w 6066351"/>
              <a:gd name="connsiteY1-28" fmla="*/ 39900 h 1183922"/>
              <a:gd name="connsiteX2-29" fmla="*/ 4832350 w 6066351"/>
              <a:gd name="connsiteY2-30" fmla="*/ 1005100 h 1183922"/>
              <a:gd name="connsiteX3-31" fmla="*/ 6066351 w 6066351"/>
              <a:gd name="connsiteY3-32" fmla="*/ 1101974 h 1183922"/>
              <a:gd name="connsiteX0-33" fmla="*/ 0 w 6066351"/>
              <a:gd name="connsiteY0-34" fmla="*/ 287550 h 1204375"/>
              <a:gd name="connsiteX1-35" fmla="*/ 2705100 w 6066351"/>
              <a:gd name="connsiteY1-36" fmla="*/ 39900 h 1204375"/>
              <a:gd name="connsiteX2-37" fmla="*/ 4832350 w 6066351"/>
              <a:gd name="connsiteY2-38" fmla="*/ 1005100 h 1204375"/>
              <a:gd name="connsiteX3-39" fmla="*/ 6066351 w 6066351"/>
              <a:gd name="connsiteY3-40" fmla="*/ 1101974 h 1204375"/>
              <a:gd name="connsiteX0-41" fmla="*/ 0 w 6066351"/>
              <a:gd name="connsiteY0-42" fmla="*/ 287550 h 1204375"/>
              <a:gd name="connsiteX1-43" fmla="*/ 2705100 w 6066351"/>
              <a:gd name="connsiteY1-44" fmla="*/ 39900 h 1204375"/>
              <a:gd name="connsiteX2-45" fmla="*/ 4832350 w 6066351"/>
              <a:gd name="connsiteY2-46" fmla="*/ 1005100 h 1204375"/>
              <a:gd name="connsiteX3-47" fmla="*/ 6066351 w 6066351"/>
              <a:gd name="connsiteY3-48" fmla="*/ 1101974 h 1204375"/>
              <a:gd name="connsiteX0-49" fmla="*/ 0 w 6141978"/>
              <a:gd name="connsiteY0-50" fmla="*/ 315478 h 1197927"/>
              <a:gd name="connsiteX1-51" fmla="*/ 2780727 w 6141978"/>
              <a:gd name="connsiteY1-52" fmla="*/ 33452 h 1197927"/>
              <a:gd name="connsiteX2-53" fmla="*/ 4907977 w 6141978"/>
              <a:gd name="connsiteY2-54" fmla="*/ 998652 h 1197927"/>
              <a:gd name="connsiteX3-55" fmla="*/ 6141978 w 6141978"/>
              <a:gd name="connsiteY3-56" fmla="*/ 1095526 h 1197927"/>
              <a:gd name="connsiteX0-57" fmla="*/ 0 w 6141978"/>
              <a:gd name="connsiteY0-58" fmla="*/ 316169 h 1198618"/>
              <a:gd name="connsiteX1-59" fmla="*/ 2780727 w 6141978"/>
              <a:gd name="connsiteY1-60" fmla="*/ 34143 h 1198618"/>
              <a:gd name="connsiteX2-61" fmla="*/ 4907977 w 6141978"/>
              <a:gd name="connsiteY2-62" fmla="*/ 999343 h 1198618"/>
              <a:gd name="connsiteX3-63" fmla="*/ 6141978 w 6141978"/>
              <a:gd name="connsiteY3-64" fmla="*/ 1096217 h 1198618"/>
              <a:gd name="connsiteX0-65" fmla="*/ 0 w 6141978"/>
              <a:gd name="connsiteY0-66" fmla="*/ 318869 h 1201318"/>
              <a:gd name="connsiteX1-67" fmla="*/ 2780727 w 6141978"/>
              <a:gd name="connsiteY1-68" fmla="*/ 36843 h 1201318"/>
              <a:gd name="connsiteX2-69" fmla="*/ 4907977 w 6141978"/>
              <a:gd name="connsiteY2-70" fmla="*/ 1002043 h 1201318"/>
              <a:gd name="connsiteX3-71" fmla="*/ 6141978 w 6141978"/>
              <a:gd name="connsiteY3-72" fmla="*/ 1098917 h 1201318"/>
            </a:gdLst>
            <a:ahLst/>
            <a:cxnLst>
              <a:cxn ang="0">
                <a:pos x="connsiteX0-1" y="connsiteY0-2"/>
              </a:cxn>
              <a:cxn ang="0">
                <a:pos x="connsiteX1-3" y="connsiteY1-4"/>
              </a:cxn>
              <a:cxn ang="0">
                <a:pos x="connsiteX2-5" y="connsiteY2-6"/>
              </a:cxn>
              <a:cxn ang="0">
                <a:pos x="connsiteX3-7" y="connsiteY3-8"/>
              </a:cxn>
            </a:cxnLst>
            <a:rect l="l" t="t" r="r" b="b"/>
            <a:pathLst>
              <a:path w="6141978" h="1201318">
                <a:moveTo>
                  <a:pt x="0" y="318869"/>
                </a:moveTo>
                <a:cubicBezTo>
                  <a:pt x="746733" y="113556"/>
                  <a:pt x="1928355" y="-83894"/>
                  <a:pt x="2780727" y="36843"/>
                </a:cubicBezTo>
                <a:cubicBezTo>
                  <a:pt x="3633099" y="157580"/>
                  <a:pt x="4447602" y="755468"/>
                  <a:pt x="4907977" y="1002043"/>
                </a:cubicBezTo>
                <a:cubicBezTo>
                  <a:pt x="5368352" y="1221118"/>
                  <a:pt x="5836175" y="1268751"/>
                  <a:pt x="6141978" y="1098917"/>
                </a:cubicBezTo>
              </a:path>
            </a:pathLst>
          </a:custGeom>
          <a:ln w="6350" cmpd="sng">
            <a:solidFill>
              <a:schemeClr val="tx1">
                <a:lumMod val="65000"/>
                <a:lumOff val="35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solidFill>
                <a:srgbClr val="000000"/>
              </a:solidFill>
            </a:endParaRPr>
          </a:p>
        </p:txBody>
      </p:sp>
      <p:grpSp>
        <p:nvGrpSpPr>
          <p:cNvPr id="3" name="组合 2"/>
          <p:cNvGrpSpPr/>
          <p:nvPr/>
        </p:nvGrpSpPr>
        <p:grpSpPr>
          <a:xfrm>
            <a:off x="8072583" y="3865571"/>
            <a:ext cx="1133095" cy="847569"/>
            <a:chOff x="6054436" y="2516682"/>
            <a:chExt cx="849821" cy="635481"/>
          </a:xfrm>
        </p:grpSpPr>
        <p:sp>
          <p:nvSpPr>
            <p:cNvPr id="4" name="Freeform 133"/>
            <p:cNvSpPr/>
            <p:nvPr/>
          </p:nvSpPr>
          <p:spPr bwMode="auto">
            <a:xfrm rot="2700000" flipH="1">
              <a:off x="6116557" y="2900581"/>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2"/>
            </a:solidFill>
            <a:ln>
              <a:noFill/>
            </a:ln>
          </p:spPr>
          <p:txBody>
            <a:bodyPr/>
            <a:lstStyle/>
            <a:p>
              <a:endParaRPr lang="en-US" sz="2400">
                <a:solidFill>
                  <a:srgbClr val="000000"/>
                </a:solidFill>
              </a:endParaRPr>
            </a:p>
          </p:txBody>
        </p:sp>
        <p:sp>
          <p:nvSpPr>
            <p:cNvPr id="5" name="Freeform 134"/>
            <p:cNvSpPr/>
            <p:nvPr/>
          </p:nvSpPr>
          <p:spPr bwMode="auto">
            <a:xfrm rot="2700000" flipH="1">
              <a:off x="6176406" y="2915096"/>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chemeClr val="bg1"/>
            </a:solidFill>
            <a:ln>
              <a:noFill/>
            </a:ln>
          </p:spPr>
          <p:txBody>
            <a:bodyPr/>
            <a:lstStyle/>
            <a:p>
              <a:endParaRPr lang="en-US" sz="2400">
                <a:solidFill>
                  <a:srgbClr val="000000"/>
                </a:solidFill>
              </a:endParaRPr>
            </a:p>
          </p:txBody>
        </p:sp>
        <p:sp>
          <p:nvSpPr>
            <p:cNvPr id="6" name="Freeform 135"/>
            <p:cNvSpPr/>
            <p:nvPr/>
          </p:nvSpPr>
          <p:spPr bwMode="auto">
            <a:xfrm rot="2700000" flipH="1">
              <a:off x="6216128" y="2926935"/>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1"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chemeClr val="accent1"/>
            </a:solidFill>
            <a:ln>
              <a:noFill/>
            </a:ln>
          </p:spPr>
          <p:txBody>
            <a:bodyPr/>
            <a:lstStyle/>
            <a:p>
              <a:endParaRPr lang="en-US" sz="2400">
                <a:solidFill>
                  <a:srgbClr val="000000"/>
                </a:solidFill>
              </a:endParaRPr>
            </a:p>
          </p:txBody>
        </p:sp>
        <p:sp>
          <p:nvSpPr>
            <p:cNvPr id="7" name="Freeform 107"/>
            <p:cNvSpPr/>
            <p:nvPr/>
          </p:nvSpPr>
          <p:spPr bwMode="auto">
            <a:xfrm rot="2700000" flipH="1">
              <a:off x="6219230" y="2666090"/>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tx2">
                <a:lumMod val="40000"/>
                <a:lumOff val="60000"/>
              </a:schemeClr>
            </a:solidFill>
            <a:ln>
              <a:noFill/>
            </a:ln>
          </p:spPr>
          <p:txBody>
            <a:bodyPr/>
            <a:lstStyle/>
            <a:p>
              <a:endParaRPr lang="en-US" sz="2400">
                <a:solidFill>
                  <a:srgbClr val="000000"/>
                </a:solidFill>
              </a:endParaRPr>
            </a:p>
          </p:txBody>
        </p:sp>
        <p:sp>
          <p:nvSpPr>
            <p:cNvPr id="8" name="Freeform 107"/>
            <p:cNvSpPr/>
            <p:nvPr/>
          </p:nvSpPr>
          <p:spPr bwMode="auto">
            <a:xfrm rot="2700000">
              <a:off x="6369742" y="2816602"/>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tx2">
                <a:lumMod val="40000"/>
                <a:lumOff val="60000"/>
              </a:schemeClr>
            </a:solidFill>
            <a:ln>
              <a:noFill/>
            </a:ln>
          </p:spPr>
          <p:txBody>
            <a:bodyPr/>
            <a:lstStyle/>
            <a:p>
              <a:endParaRPr lang="en-US" sz="2400">
                <a:solidFill>
                  <a:srgbClr val="000000"/>
                </a:solidFill>
              </a:endParaRPr>
            </a:p>
          </p:txBody>
        </p:sp>
        <p:sp>
          <p:nvSpPr>
            <p:cNvPr id="9" name="Freeform 108"/>
            <p:cNvSpPr/>
            <p:nvPr/>
          </p:nvSpPr>
          <p:spPr bwMode="auto">
            <a:xfrm rot="2700000">
              <a:off x="6407803" y="2370881"/>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a:lstStyle/>
            <a:p>
              <a:endParaRPr lang="en-US" sz="2400">
                <a:solidFill>
                  <a:srgbClr val="000000"/>
                </a:solidFill>
              </a:endParaRPr>
            </a:p>
          </p:txBody>
        </p:sp>
        <p:sp>
          <p:nvSpPr>
            <p:cNvPr id="10" name="Oval 113"/>
            <p:cNvSpPr>
              <a:spLocks noChangeArrowheads="1"/>
            </p:cNvSpPr>
            <p:nvPr/>
          </p:nvSpPr>
          <p:spPr bwMode="auto">
            <a:xfrm rot="2700000">
              <a:off x="6568043" y="2592693"/>
              <a:ext cx="117123" cy="114085"/>
            </a:xfrm>
            <a:prstGeom prst="ellipse">
              <a:avLst/>
            </a:prstGeom>
            <a:solidFill>
              <a:schemeClr val="bg1"/>
            </a:solidFill>
            <a:ln>
              <a:noFill/>
            </a:ln>
          </p:spPr>
          <p:txBody>
            <a:bodyPr/>
            <a:lstStyle/>
            <a:p>
              <a:endParaRPr lang="en-US" sz="2400">
                <a:solidFill>
                  <a:srgbClr val="000000"/>
                </a:solidFill>
              </a:endParaRPr>
            </a:p>
          </p:txBody>
        </p:sp>
        <p:sp>
          <p:nvSpPr>
            <p:cNvPr id="11" name="Oval 116"/>
            <p:cNvSpPr>
              <a:spLocks noChangeArrowheads="1"/>
            </p:cNvSpPr>
            <p:nvPr/>
          </p:nvSpPr>
          <p:spPr bwMode="auto">
            <a:xfrm rot="2700000">
              <a:off x="6500229" y="2704639"/>
              <a:ext cx="70303" cy="72640"/>
            </a:xfrm>
            <a:prstGeom prst="ellipse">
              <a:avLst/>
            </a:prstGeom>
            <a:solidFill>
              <a:schemeClr val="bg1"/>
            </a:solidFill>
            <a:ln>
              <a:noFill/>
            </a:ln>
          </p:spPr>
          <p:txBody>
            <a:bodyPr/>
            <a:lstStyle/>
            <a:p>
              <a:endParaRPr lang="en-US" sz="2400">
                <a:solidFill>
                  <a:srgbClr val="000000"/>
                </a:solidFill>
              </a:endParaRPr>
            </a:p>
          </p:txBody>
        </p:sp>
        <p:sp>
          <p:nvSpPr>
            <p:cNvPr id="12" name="Oval 119"/>
            <p:cNvSpPr>
              <a:spLocks noChangeArrowheads="1"/>
            </p:cNvSpPr>
            <p:nvPr/>
          </p:nvSpPr>
          <p:spPr bwMode="auto">
            <a:xfrm rot="2700000">
              <a:off x="6447912" y="2785652"/>
              <a:ext cx="43239" cy="42313"/>
            </a:xfrm>
            <a:prstGeom prst="ellipse">
              <a:avLst/>
            </a:prstGeom>
            <a:solidFill>
              <a:schemeClr val="bg1"/>
            </a:solidFill>
            <a:ln>
              <a:noFill/>
            </a:ln>
          </p:spPr>
          <p:txBody>
            <a:bodyPr/>
            <a:lstStyle/>
            <a:p>
              <a:endParaRPr lang="en-US" sz="2400">
                <a:solidFill>
                  <a:srgbClr val="000000"/>
                </a:solidFill>
              </a:endParaRPr>
            </a:p>
          </p:txBody>
        </p:sp>
        <p:sp>
          <p:nvSpPr>
            <p:cNvPr id="13" name="Rectangle 27"/>
            <p:cNvSpPr/>
            <p:nvPr/>
          </p:nvSpPr>
          <p:spPr>
            <a:xfrm rot="2700000">
              <a:off x="6301683" y="2909543"/>
              <a:ext cx="71523" cy="43830"/>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solidFill>
                  <a:srgbClr val="000000"/>
                </a:solidFill>
              </a:endParaRPr>
            </a:p>
          </p:txBody>
        </p:sp>
      </p:grpSp>
      <p:sp>
        <p:nvSpPr>
          <p:cNvPr id="15" name="Rounded Rectangle 34"/>
          <p:cNvSpPr/>
          <p:nvPr/>
        </p:nvSpPr>
        <p:spPr>
          <a:xfrm>
            <a:off x="871856" y="3198728"/>
            <a:ext cx="660597" cy="660801"/>
          </a:xfrm>
          <a:prstGeom prst="roundRect">
            <a:avLst>
              <a:gd name="adj" fmla="val 50000"/>
            </a:avLst>
          </a:prstGeom>
          <a:solidFill>
            <a:srgbClr val="4BAF3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gradFill>
            </a:endParaRPr>
          </a:p>
        </p:txBody>
      </p:sp>
      <p:sp>
        <p:nvSpPr>
          <p:cNvPr id="17" name="Freeform 50"/>
          <p:cNvSpPr>
            <a:spLocks noEditPoints="1"/>
          </p:cNvSpPr>
          <p:nvPr/>
        </p:nvSpPr>
        <p:spPr bwMode="auto">
          <a:xfrm>
            <a:off x="1086540" y="3378275"/>
            <a:ext cx="231227" cy="291329"/>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bg2"/>
          </a:solidFill>
          <a:ln w="9525">
            <a:noFill/>
            <a:round/>
          </a:ln>
        </p:spPr>
        <p:txBody>
          <a:bodyPr vert="horz" wrap="square" lIns="121920" tIns="60960" rIns="121920" bIns="60960" numCol="1" anchor="t" anchorCtr="0" compatLnSpc="1"/>
          <a:lstStyle/>
          <a:p>
            <a:endParaRPr lang="ko-KR" altLang="en-US" sz="2400">
              <a:solidFill>
                <a:srgbClr val="000000"/>
              </a:solidFill>
            </a:endParaRPr>
          </a:p>
        </p:txBody>
      </p:sp>
      <p:sp>
        <p:nvSpPr>
          <p:cNvPr id="14" name="Oval 40"/>
          <p:cNvSpPr/>
          <p:nvPr/>
        </p:nvSpPr>
        <p:spPr>
          <a:xfrm>
            <a:off x="9042383" y="2236747"/>
            <a:ext cx="1859984" cy="1860557"/>
          </a:xfrm>
          <a:prstGeom prst="ellipse">
            <a:avLst/>
          </a:prstGeom>
          <a:solidFill>
            <a:srgbClr val="004B7D"/>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gradFill>
            </a:endParaRPr>
          </a:p>
        </p:txBody>
      </p:sp>
      <p:sp>
        <p:nvSpPr>
          <p:cNvPr id="20" name="Rounded Rectangle 34"/>
          <p:cNvSpPr/>
          <p:nvPr/>
        </p:nvSpPr>
        <p:spPr>
          <a:xfrm>
            <a:off x="3917733" y="3187947"/>
            <a:ext cx="660597" cy="660801"/>
          </a:xfrm>
          <a:prstGeom prst="roundRect">
            <a:avLst>
              <a:gd name="adj" fmla="val 50000"/>
            </a:avLst>
          </a:prstGeom>
          <a:solidFill>
            <a:srgbClr val="004B7D"/>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gradFill>
            </a:endParaRPr>
          </a:p>
        </p:txBody>
      </p:sp>
      <p:sp>
        <p:nvSpPr>
          <p:cNvPr id="22" name="Freeform 48"/>
          <p:cNvSpPr>
            <a:spLocks noEditPoints="1"/>
          </p:cNvSpPr>
          <p:nvPr/>
        </p:nvSpPr>
        <p:spPr bwMode="auto">
          <a:xfrm>
            <a:off x="4141115" y="3378275"/>
            <a:ext cx="213832" cy="312976"/>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bg2"/>
          </a:solidFill>
          <a:ln w="9525">
            <a:noFill/>
            <a:round/>
          </a:ln>
        </p:spPr>
        <p:txBody>
          <a:bodyPr vert="horz" wrap="square" lIns="121920" tIns="60960" rIns="121920" bIns="60960" numCol="1" anchor="t" anchorCtr="0" compatLnSpc="1"/>
          <a:lstStyle/>
          <a:p>
            <a:endParaRPr lang="ko-KR" altLang="en-US" sz="2400">
              <a:solidFill>
                <a:srgbClr val="000000"/>
              </a:solidFill>
            </a:endParaRPr>
          </a:p>
        </p:txBody>
      </p:sp>
      <p:sp>
        <p:nvSpPr>
          <p:cNvPr id="24" name="Rounded Rectangle 34"/>
          <p:cNvSpPr/>
          <p:nvPr/>
        </p:nvSpPr>
        <p:spPr>
          <a:xfrm>
            <a:off x="6217390" y="4323318"/>
            <a:ext cx="660597" cy="660801"/>
          </a:xfrm>
          <a:prstGeom prst="roundRect">
            <a:avLst>
              <a:gd name="adj" fmla="val 50000"/>
            </a:avLst>
          </a:prstGeom>
          <a:solidFill>
            <a:srgbClr val="4BAF3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gradFill>
            </a:endParaRPr>
          </a:p>
        </p:txBody>
      </p:sp>
      <p:grpSp>
        <p:nvGrpSpPr>
          <p:cNvPr id="26" name="Group 30"/>
          <p:cNvGrpSpPr/>
          <p:nvPr/>
        </p:nvGrpSpPr>
        <p:grpSpPr>
          <a:xfrm>
            <a:off x="6407949" y="4540303"/>
            <a:ext cx="280272" cy="245881"/>
            <a:chOff x="3175" y="-1587"/>
            <a:chExt cx="490538" cy="430212"/>
          </a:xfrm>
          <a:solidFill>
            <a:schemeClr val="bg2"/>
          </a:solidFill>
        </p:grpSpPr>
        <p:sp>
          <p:nvSpPr>
            <p:cNvPr id="27"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2400">
                <a:solidFill>
                  <a:srgbClr val="000000"/>
                </a:solidFill>
              </a:endParaRPr>
            </a:p>
          </p:txBody>
        </p:sp>
        <p:sp>
          <p:nvSpPr>
            <p:cNvPr id="28"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2400">
                <a:solidFill>
                  <a:srgbClr val="000000"/>
                </a:solidFill>
              </a:endParaRPr>
            </a:p>
          </p:txBody>
        </p:sp>
      </p:grpSp>
      <p:sp>
        <p:nvSpPr>
          <p:cNvPr id="29" name="TextBox 98"/>
          <p:cNvSpPr txBox="1"/>
          <p:nvPr/>
        </p:nvSpPr>
        <p:spPr>
          <a:xfrm>
            <a:off x="9367081" y="2426583"/>
            <a:ext cx="1210588" cy="1261884"/>
          </a:xfrm>
          <a:prstGeom prst="rect">
            <a:avLst/>
          </a:prstGeom>
          <a:noFill/>
        </p:spPr>
        <p:txBody>
          <a:bodyPr wrap="none" rtlCol="0">
            <a:spAutoFit/>
          </a:bodyPr>
          <a:lstStyle/>
          <a:p>
            <a:pPr algn="ctr"/>
            <a:endParaRPr lang="en-US" altLang="zh-CN" sz="1600" dirty="0">
              <a:solidFill>
                <a:srgbClr val="FFFFFF"/>
              </a:solidFill>
              <a:latin typeface="微软雅黑" panose="020B0503020204020204" pitchFamily="34" charset="-122"/>
              <a:ea typeface="微软雅黑" panose="020B0503020204020204" pitchFamily="34" charset="-122"/>
            </a:endParaRPr>
          </a:p>
          <a:p>
            <a:pPr algn="ctr"/>
            <a:r>
              <a:rPr lang="zh-CN" altLang="en-US" sz="2000" b="1" dirty="0">
                <a:solidFill>
                  <a:srgbClr val="FFFFFF"/>
                </a:solidFill>
                <a:latin typeface="微软雅黑" panose="020B0503020204020204" pitchFamily="34" charset="-122"/>
                <a:ea typeface="微软雅黑" panose="020B0503020204020204" pitchFamily="34" charset="-122"/>
              </a:rPr>
              <a:t>中文图书</a:t>
            </a:r>
            <a:endParaRPr lang="en-US" altLang="zh-CN" sz="2000" b="1" dirty="0">
              <a:solidFill>
                <a:srgbClr val="FFFFFF"/>
              </a:solidFill>
              <a:latin typeface="微软雅黑" panose="020B0503020204020204" pitchFamily="34" charset="-122"/>
              <a:ea typeface="微软雅黑" panose="020B0503020204020204" pitchFamily="34" charset="-122"/>
            </a:endParaRPr>
          </a:p>
          <a:p>
            <a:pPr algn="ctr"/>
            <a:r>
              <a:rPr lang="zh-CN" altLang="en-US" sz="2000" b="1" dirty="0">
                <a:solidFill>
                  <a:srgbClr val="FFFFFF"/>
                </a:solidFill>
                <a:latin typeface="微软雅黑" panose="020B0503020204020204" pitchFamily="34" charset="-122"/>
                <a:ea typeface="微软雅黑" panose="020B0503020204020204" pitchFamily="34" charset="-122"/>
              </a:rPr>
              <a:t>一站式</a:t>
            </a:r>
            <a:endParaRPr lang="en-US" altLang="zh-CN" sz="2000" b="1" dirty="0">
              <a:solidFill>
                <a:srgbClr val="FFFFFF"/>
              </a:solidFill>
              <a:latin typeface="微软雅黑" panose="020B0503020204020204" pitchFamily="34" charset="-122"/>
              <a:ea typeface="微软雅黑" panose="020B0503020204020204" pitchFamily="34" charset="-122"/>
            </a:endParaRPr>
          </a:p>
          <a:p>
            <a:pPr algn="ctr"/>
            <a:r>
              <a:rPr lang="zh-CN" altLang="en-US" sz="2000" b="1" dirty="0">
                <a:solidFill>
                  <a:srgbClr val="FFFFFF"/>
                </a:solidFill>
                <a:latin typeface="微软雅黑" panose="020B0503020204020204" pitchFamily="34" charset="-122"/>
                <a:ea typeface="微软雅黑" panose="020B0503020204020204" pitchFamily="34" charset="-122"/>
              </a:rPr>
              <a:t>解决方案</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31" name="圆角矩形 30"/>
          <p:cNvSpPr/>
          <p:nvPr/>
        </p:nvSpPr>
        <p:spPr>
          <a:xfrm>
            <a:off x="-181526" y="3905507"/>
            <a:ext cx="2940275" cy="1437847"/>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800" b="1" dirty="0">
                <a:solidFill>
                  <a:srgbClr val="004B7D"/>
                </a:solidFill>
                <a:latin typeface="微软雅黑" panose="020B0503020204020204" pitchFamily="34" charset="-122"/>
                <a:ea typeface="微软雅黑" panose="020B0503020204020204" pitchFamily="34" charset="-122"/>
              </a:rPr>
              <a:t>深入的检索</a:t>
            </a:r>
            <a:endParaRPr lang="en-US" altLang="zh-CN" sz="2800" b="1" dirty="0">
              <a:solidFill>
                <a:srgbClr val="004B7D"/>
              </a:solidFill>
              <a:latin typeface="微软雅黑" panose="020B0503020204020204" pitchFamily="34" charset="-122"/>
              <a:ea typeface="微软雅黑" panose="020B0503020204020204" pitchFamily="34" charset="-122"/>
            </a:endParaRPr>
          </a:p>
          <a:p>
            <a:pPr algn="ctr" fontAlgn="base">
              <a:spcBef>
                <a:spcPct val="0"/>
              </a:spcBef>
              <a:spcAft>
                <a:spcPct val="0"/>
              </a:spcAft>
            </a:pPr>
            <a:endParaRPr lang="en-US" altLang="zh-CN" sz="2000" b="1" dirty="0">
              <a:solidFill>
                <a:srgbClr val="4C4B5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2000" b="1" dirty="0">
                <a:solidFill>
                  <a:srgbClr val="4C4B50"/>
                </a:solidFill>
                <a:latin typeface="微软雅黑" panose="020B0503020204020204" pitchFamily="34" charset="-122"/>
                <a:ea typeface="微软雅黑" panose="020B0503020204020204" pitchFamily="34" charset="-122"/>
              </a:rPr>
              <a:t>目录级的图书检索</a:t>
            </a:r>
            <a:endParaRPr lang="zh-CN" altLang="en-US" sz="2000" b="1" dirty="0">
              <a:solidFill>
                <a:srgbClr val="4C4B50"/>
              </a:solidFill>
              <a:latin typeface="微软雅黑" panose="020B0503020204020204" pitchFamily="34" charset="-122"/>
              <a:ea typeface="微软雅黑" panose="020B0503020204020204" pitchFamily="34" charset="-122"/>
            </a:endParaRPr>
          </a:p>
        </p:txBody>
      </p:sp>
      <p:sp>
        <p:nvSpPr>
          <p:cNvPr id="33" name="圆角矩形 32"/>
          <p:cNvSpPr/>
          <p:nvPr/>
        </p:nvSpPr>
        <p:spPr>
          <a:xfrm>
            <a:off x="2563151" y="1892647"/>
            <a:ext cx="3583591" cy="1067872"/>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800" b="1" dirty="0">
                <a:solidFill>
                  <a:srgbClr val="00B050"/>
                </a:solidFill>
                <a:latin typeface="微软雅黑" panose="020B0503020204020204" pitchFamily="34" charset="-122"/>
                <a:ea typeface="微软雅黑" panose="020B0503020204020204" pitchFamily="34" charset="-122"/>
              </a:rPr>
              <a:t>关联的检索</a:t>
            </a:r>
            <a:endParaRPr lang="en-US" altLang="zh-CN" sz="2800" b="1" dirty="0">
              <a:solidFill>
                <a:srgbClr val="00B050"/>
              </a:solidFill>
              <a:latin typeface="微软雅黑" panose="020B0503020204020204" pitchFamily="34" charset="-122"/>
              <a:ea typeface="微软雅黑" panose="020B0503020204020204" pitchFamily="34" charset="-122"/>
            </a:endParaRPr>
          </a:p>
          <a:p>
            <a:pPr algn="ctr" fontAlgn="base">
              <a:spcBef>
                <a:spcPct val="0"/>
              </a:spcBef>
              <a:spcAft>
                <a:spcPct val="0"/>
              </a:spcAft>
            </a:pPr>
            <a:endParaRPr lang="en-US" altLang="zh-CN" sz="2000" b="1" dirty="0">
              <a:solidFill>
                <a:srgbClr val="4C4B5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2000" b="1" dirty="0">
                <a:solidFill>
                  <a:srgbClr val="4C4B50"/>
                </a:solidFill>
                <a:latin typeface="微软雅黑" panose="020B0503020204020204" pitchFamily="34" charset="-122"/>
                <a:ea typeface="微软雅黑" panose="020B0503020204020204" pitchFamily="34" charset="-122"/>
              </a:rPr>
              <a:t>相关的知识、相关的人物</a:t>
            </a:r>
            <a:endParaRPr lang="zh-CN" altLang="en-US" sz="2000" b="1" dirty="0">
              <a:solidFill>
                <a:srgbClr val="4C4B50"/>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4211586" y="5126552"/>
            <a:ext cx="4672089" cy="936226"/>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800" b="1" dirty="0">
                <a:solidFill>
                  <a:srgbClr val="004B7D"/>
                </a:solidFill>
                <a:latin typeface="微软雅黑" panose="020B0503020204020204" pitchFamily="34" charset="-122"/>
                <a:ea typeface="微软雅黑" panose="020B0503020204020204" pitchFamily="34" charset="-122"/>
              </a:rPr>
              <a:t>立体的检索</a:t>
            </a:r>
            <a:endParaRPr lang="en-US" altLang="zh-CN" sz="2800" b="1" dirty="0">
              <a:solidFill>
                <a:srgbClr val="004B7D"/>
              </a:solidFill>
              <a:latin typeface="微软雅黑" panose="020B0503020204020204" pitchFamily="34" charset="-122"/>
              <a:ea typeface="微软雅黑" panose="020B0503020204020204" pitchFamily="34" charset="-122"/>
            </a:endParaRPr>
          </a:p>
          <a:p>
            <a:pPr algn="ctr" fontAlgn="base">
              <a:spcBef>
                <a:spcPct val="0"/>
              </a:spcBef>
              <a:spcAft>
                <a:spcPct val="0"/>
              </a:spcAft>
            </a:pPr>
            <a:endParaRPr lang="en-US" altLang="zh-CN" sz="2000" b="1" dirty="0">
              <a:solidFill>
                <a:srgbClr val="4C4B5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2000" b="1" dirty="0">
                <a:solidFill>
                  <a:srgbClr val="4C4B50"/>
                </a:solidFill>
                <a:latin typeface="微软雅黑" panose="020B0503020204020204" pitchFamily="34" charset="-122"/>
                <a:ea typeface="微软雅黑" panose="020B0503020204020204" pitchFamily="34" charset="-122"/>
              </a:rPr>
              <a:t>纸、电一站式检索</a:t>
            </a:r>
            <a:endParaRPr lang="zh-CN" altLang="en-US" sz="2000" b="1" dirty="0">
              <a:solidFill>
                <a:srgbClr val="4C4B50"/>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378187" y="505029"/>
            <a:ext cx="6062415" cy="533498"/>
            <a:chOff x="378187" y="235223"/>
            <a:chExt cx="7786993" cy="685262"/>
          </a:xfrm>
        </p:grpSpPr>
        <p:sp>
          <p:nvSpPr>
            <p:cNvPr id="37" name="TextBox 23"/>
            <p:cNvSpPr txBox="1"/>
            <p:nvPr/>
          </p:nvSpPr>
          <p:spPr>
            <a:xfrm>
              <a:off x="2768969" y="235223"/>
              <a:ext cx="5159838" cy="67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r>
                <a:rPr lang="zh-CN" altLang="en-US" sz="2800" dirty="0">
                  <a:solidFill>
                    <a:srgbClr val="004B7D"/>
                  </a:solidFill>
                  <a:latin typeface="微软雅黑" panose="020B0503020204020204" pitchFamily="34" charset="-122"/>
                  <a:ea typeface="微软雅黑" panose="020B0503020204020204" pitchFamily="34" charset="-122"/>
                </a:rPr>
                <a:t>图书的一站式检索服务</a:t>
              </a:r>
              <a:endParaRPr lang="zh-CN" altLang="en-US" sz="2800" dirty="0">
                <a:solidFill>
                  <a:srgbClr val="004B7D"/>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378187" y="314393"/>
              <a:ext cx="2228557" cy="549829"/>
              <a:chOff x="157476" y="152440"/>
              <a:chExt cx="2474408" cy="847436"/>
            </a:xfrm>
          </p:grpSpPr>
          <p:sp>
            <p:nvSpPr>
              <p:cNvPr id="43"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44"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39"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40"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1" name="Freeform 28"/>
            <p:cNvSpPr/>
            <p:nvPr/>
          </p:nvSpPr>
          <p:spPr>
            <a:xfrm>
              <a:off x="7616940" y="684247"/>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42" name="Freeform 29"/>
            <p:cNvSpPr/>
            <p:nvPr/>
          </p:nvSpPr>
          <p:spPr>
            <a:xfrm>
              <a:off x="7771765" y="259868"/>
              <a:ext cx="393415"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grpId="2" nodeType="withEffec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3" nodeType="withEffec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4" nodeType="withEffec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5" nodeType="withEffec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8" fill="hold" grpId="6" nodeType="withEffec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0-#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8" fill="hold" grpId="7" nodeType="withEffec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0-#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8" fill="hold" grpId="9" nodeType="withEffec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8" fill="hold" grpId="11" nodeType="withEffec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0-#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8" fill="hold" grpId="13" nodeType="withEffec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0-#ppt_w/2"/>
                                          </p:val>
                                        </p:tav>
                                        <p:tav tm="100000">
                                          <p:val>
                                            <p:strVal val="#ppt_x"/>
                                          </p:val>
                                        </p:tav>
                                      </p:tavLst>
                                    </p:anim>
                                    <p:anim calcmode="lin" valueType="num">
                                      <p:cBhvr additive="base">
                                        <p:cTn id="5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1" animBg="1"/>
      <p:bldP spid="17" grpId="2" animBg="1"/>
      <p:bldP spid="14" grpId="3" animBg="1"/>
      <p:bldP spid="20" grpId="4" animBg="1"/>
      <p:bldP spid="22" grpId="5" animBg="1"/>
      <p:bldP spid="24" grpId="6" animBg="1"/>
      <p:bldP spid="29" grpId="7"/>
      <p:bldP spid="31" grpId="9"/>
      <p:bldP spid="33" grpId="11"/>
      <p:bldP spid="35" grpId="1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3"/>
          <p:cNvSpPr txBox="1"/>
          <p:nvPr/>
        </p:nvSpPr>
        <p:spPr>
          <a:xfrm>
            <a:off x="3854667" y="2933813"/>
            <a:ext cx="7134730" cy="701731"/>
          </a:xfrm>
          <a:prstGeom prst="rect">
            <a:avLst/>
          </a:prstGeom>
        </p:spPr>
        <p:txBody>
          <a:bodyPr wrap="square" lIns="45719" rIns="45719" anchor="ctr">
            <a:spAutoFit/>
          </a:bodyPr>
          <a:lstStyle>
            <a:lvl1pPr algn="ctr">
              <a:lnSpc>
                <a:spcPct val="90000"/>
              </a:lnSpc>
              <a:spcBef>
                <a:spcPts val="1000"/>
              </a:spcBef>
              <a:defRPr sz="5000">
                <a:solidFill>
                  <a:srgbClr val="335DAB"/>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4400" b="1" dirty="0">
                <a:solidFill>
                  <a:srgbClr val="4BAF32"/>
                </a:solidFill>
                <a:latin typeface="Arial" panose="020B0604020202020204" pitchFamily="34" charset="0"/>
                <a:ea typeface="微软雅黑" panose="020B0503020204020204" pitchFamily="34" charset="-122"/>
                <a:sym typeface="Arial" panose="020B0604020202020204" pitchFamily="34" charset="0"/>
              </a:rPr>
              <a:t>图书的获取服务</a:t>
            </a:r>
            <a:endParaRPr lang="en-US" altLang="zh-CN" sz="4400" b="1" dirty="0">
              <a:solidFill>
                <a:srgbClr val="4BAF32"/>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3145233" y="2702315"/>
            <a:ext cx="1164728" cy="1164728"/>
          </a:xfrm>
          <a:prstGeom prst="rect">
            <a:avLst/>
          </a:prstGeom>
          <a:noFill/>
          <a:ln w="127000" cmpd="thickThi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rgbClr val="4BAF32"/>
                </a:solidFill>
              </a:rPr>
              <a:t>2</a:t>
            </a:r>
            <a:endParaRPr lang="zh-CN" altLang="en-US" sz="6600" b="1" dirty="0">
              <a:solidFill>
                <a:srgbClr val="4BAF32"/>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04862" y="923925"/>
            <a:ext cx="10125075" cy="5619750"/>
          </a:xfrm>
          <a:prstGeom prst="rect">
            <a:avLst/>
          </a:prstGeom>
        </p:spPr>
      </p:pic>
      <p:sp>
        <p:nvSpPr>
          <p:cNvPr id="3" name="圆角矩形 2"/>
          <p:cNvSpPr/>
          <p:nvPr/>
        </p:nvSpPr>
        <p:spPr>
          <a:xfrm>
            <a:off x="2847656" y="3486150"/>
            <a:ext cx="655794" cy="2571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5" name="文本框 4"/>
          <p:cNvSpPr txBox="1"/>
          <p:nvPr/>
        </p:nvSpPr>
        <p:spPr>
          <a:xfrm>
            <a:off x="204787" y="147538"/>
            <a:ext cx="2680969" cy="584775"/>
          </a:xfrm>
          <a:prstGeom prst="rect">
            <a:avLst/>
          </a:prstGeom>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馆藏纸本图书</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sp>
        <p:nvSpPr>
          <p:cNvPr id="6" name="右箭头 5"/>
          <p:cNvSpPr/>
          <p:nvPr/>
        </p:nvSpPr>
        <p:spPr>
          <a:xfrm rot="2793791">
            <a:off x="3290110" y="3838546"/>
            <a:ext cx="281940" cy="45719"/>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7" name="文本框 6"/>
          <p:cNvSpPr txBox="1"/>
          <p:nvPr/>
        </p:nvSpPr>
        <p:spPr>
          <a:xfrm>
            <a:off x="3162475" y="3904543"/>
            <a:ext cx="1536525" cy="338554"/>
          </a:xfrm>
          <a:prstGeom prst="rect">
            <a:avLst/>
          </a:prstGeom>
          <a:noFill/>
        </p:spPr>
        <p:txBody>
          <a:bodyPr wrap="square" rtlCol="0">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点击馆藏纸本</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49"/>
          <p:cNvSpPr txBox="1"/>
          <p:nvPr/>
        </p:nvSpPr>
        <p:spPr>
          <a:xfrm>
            <a:off x="4873508" y="239678"/>
            <a:ext cx="2087785" cy="913327"/>
          </a:xfrm>
          <a:prstGeom prst="rect">
            <a:avLst/>
          </a:prstGeom>
          <a:noFill/>
        </p:spPr>
        <p:txBody>
          <a:bodyPr wrap="squar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dist"/>
            <a:r>
              <a:rPr lang="zh-CN" altLang="en-US" sz="5335" dirty="0">
                <a:solidFill>
                  <a:srgbClr val="004B7D"/>
                </a:solidFill>
              </a:rPr>
              <a:t>目录</a:t>
            </a:r>
            <a:endParaRPr lang="zh-CN" altLang="en-US" sz="5335" dirty="0">
              <a:solidFill>
                <a:srgbClr val="004B7D"/>
              </a:solidFill>
            </a:endParaRPr>
          </a:p>
        </p:txBody>
      </p:sp>
      <p:sp>
        <p:nvSpPr>
          <p:cNvPr id="28" name="TextBox 54"/>
          <p:cNvSpPr txBox="1"/>
          <p:nvPr/>
        </p:nvSpPr>
        <p:spPr>
          <a:xfrm rot="21560070">
            <a:off x="4686259" y="1209496"/>
            <a:ext cx="2462282" cy="433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sz="3200" dirty="0">
                <a:solidFill>
                  <a:srgbClr val="272E38"/>
                </a:solidFill>
              </a:rPr>
              <a:t>CONTENTS</a:t>
            </a:r>
            <a:endParaRPr lang="en-US" altLang="zh-CN" sz="3200" dirty="0">
              <a:solidFill>
                <a:srgbClr val="272E38"/>
              </a:solidFill>
            </a:endParaRPr>
          </a:p>
        </p:txBody>
      </p:sp>
      <p:sp>
        <p:nvSpPr>
          <p:cNvPr id="29" name="矩形 28"/>
          <p:cNvSpPr/>
          <p:nvPr/>
        </p:nvSpPr>
        <p:spPr>
          <a:xfrm>
            <a:off x="481719" y="2129134"/>
            <a:ext cx="849377" cy="480053"/>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BE6C8"/>
              </a:solidFill>
            </a:endParaRPr>
          </a:p>
        </p:txBody>
      </p:sp>
      <p:sp>
        <p:nvSpPr>
          <p:cNvPr id="30" name="矩形 29"/>
          <p:cNvSpPr/>
          <p:nvPr/>
        </p:nvSpPr>
        <p:spPr>
          <a:xfrm>
            <a:off x="3562022" y="2150118"/>
            <a:ext cx="849377" cy="480053"/>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a:solidFill>
                <a:srgbClr val="EBE6C8"/>
              </a:solidFill>
            </a:endParaRPr>
          </a:p>
        </p:txBody>
      </p:sp>
      <p:sp>
        <p:nvSpPr>
          <p:cNvPr id="31" name="矩形 30"/>
          <p:cNvSpPr/>
          <p:nvPr/>
        </p:nvSpPr>
        <p:spPr>
          <a:xfrm>
            <a:off x="6659581" y="2147522"/>
            <a:ext cx="849377" cy="443683"/>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a:solidFill>
                <a:srgbClr val="EBE6C8"/>
              </a:solidFill>
            </a:endParaRPr>
          </a:p>
        </p:txBody>
      </p:sp>
      <p:sp>
        <p:nvSpPr>
          <p:cNvPr id="32" name="矩形 31"/>
          <p:cNvSpPr/>
          <p:nvPr/>
        </p:nvSpPr>
        <p:spPr>
          <a:xfrm>
            <a:off x="9488953" y="2147522"/>
            <a:ext cx="849377" cy="468754"/>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a:solidFill>
                <a:srgbClr val="EBE6C8"/>
              </a:solidFill>
            </a:endParaRPr>
          </a:p>
        </p:txBody>
      </p:sp>
      <p:sp>
        <p:nvSpPr>
          <p:cNvPr id="33" name="TextBox 32"/>
          <p:cNvSpPr txBox="1"/>
          <p:nvPr/>
        </p:nvSpPr>
        <p:spPr>
          <a:xfrm>
            <a:off x="627271" y="2116744"/>
            <a:ext cx="580390" cy="501650"/>
          </a:xfrm>
          <a:prstGeom prst="rect">
            <a:avLst/>
          </a:prstGeom>
          <a:noFill/>
        </p:spPr>
        <p:txBody>
          <a:bodyPr wrap="none" rtlCol="0">
            <a:spAutoFit/>
          </a:bodyPr>
          <a:lstStyle/>
          <a:p>
            <a:r>
              <a:rPr lang="en-US" altLang="zh-CN" sz="2665">
                <a:solidFill>
                  <a:srgbClr val="EBE6C8"/>
                </a:solidFill>
                <a:latin typeface="微软雅黑" panose="020B0503020204020204" pitchFamily="34" charset="-122"/>
                <a:ea typeface="微软雅黑" panose="020B0503020204020204" pitchFamily="34" charset="-122"/>
              </a:rPr>
              <a:t>01</a:t>
            </a:r>
            <a:endParaRPr lang="zh-CN" altLang="en-US" sz="2665">
              <a:solidFill>
                <a:srgbClr val="EBE6C8"/>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3707574" y="2150118"/>
            <a:ext cx="580390" cy="501650"/>
          </a:xfrm>
          <a:prstGeom prst="rect">
            <a:avLst/>
          </a:prstGeom>
          <a:noFill/>
        </p:spPr>
        <p:txBody>
          <a:bodyPr wrap="none" rtlCol="0">
            <a:spAutoFit/>
          </a:bodyPr>
          <a:lstStyle/>
          <a:p>
            <a:r>
              <a:rPr lang="en-US" altLang="zh-CN" sz="2665">
                <a:solidFill>
                  <a:srgbClr val="EBE6C8"/>
                </a:solidFill>
                <a:latin typeface="微软雅黑" panose="020B0503020204020204" pitchFamily="34" charset="-122"/>
                <a:ea typeface="微软雅黑" panose="020B0503020204020204" pitchFamily="34" charset="-122"/>
              </a:rPr>
              <a:t>02</a:t>
            </a:r>
            <a:endParaRPr lang="zh-CN" altLang="en-US" sz="2665">
              <a:solidFill>
                <a:srgbClr val="EBE6C8"/>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6805133" y="2111152"/>
            <a:ext cx="580390" cy="501650"/>
          </a:xfrm>
          <a:prstGeom prst="rect">
            <a:avLst/>
          </a:prstGeom>
          <a:noFill/>
        </p:spPr>
        <p:txBody>
          <a:bodyPr wrap="none" rtlCol="0">
            <a:spAutoFit/>
          </a:bodyPr>
          <a:lstStyle/>
          <a:p>
            <a:r>
              <a:rPr lang="en-US" altLang="zh-CN" sz="2665">
                <a:solidFill>
                  <a:srgbClr val="EBE6C8"/>
                </a:solidFill>
                <a:latin typeface="微软雅黑" panose="020B0503020204020204" pitchFamily="34" charset="-122"/>
                <a:ea typeface="微软雅黑" panose="020B0503020204020204" pitchFamily="34" charset="-122"/>
              </a:rPr>
              <a:t>03</a:t>
            </a:r>
            <a:endParaRPr lang="zh-CN" altLang="en-US" sz="2665">
              <a:solidFill>
                <a:srgbClr val="EBE6C8"/>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9623446" y="2136736"/>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pitchFamily="34" charset="-122"/>
                <a:ea typeface="微软雅黑" panose="020B0503020204020204" pitchFamily="34" charset="-122"/>
              </a:rPr>
              <a:t>04</a:t>
            </a:r>
            <a:endParaRPr lang="zh-CN" altLang="en-US" sz="2665" dirty="0">
              <a:solidFill>
                <a:srgbClr val="EBE6C8"/>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1501058" y="2147522"/>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pitchFamily="34" charset="-122"/>
                <a:ea typeface="微软雅黑" panose="020B0503020204020204" pitchFamily="34" charset="-122"/>
              </a:rPr>
              <a:t>平台介绍</a:t>
            </a:r>
            <a:endParaRPr lang="zh-CN" altLang="en-US" sz="2400" b="1" dirty="0">
              <a:solidFill>
                <a:srgbClr val="272E38"/>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4649845" y="2151205"/>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pitchFamily="34" charset="-122"/>
                <a:ea typeface="微软雅黑" panose="020B0503020204020204" pitchFamily="34" charset="-122"/>
              </a:rPr>
              <a:t>核心功能</a:t>
            </a:r>
            <a:endParaRPr lang="zh-CN" altLang="en-US" sz="2400" b="1" dirty="0">
              <a:solidFill>
                <a:srgbClr val="272E38"/>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7729352" y="2156728"/>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pitchFamily="34" charset="-122"/>
                <a:ea typeface="微软雅黑" panose="020B0503020204020204" pitchFamily="34" charset="-122"/>
              </a:rPr>
              <a:t>平台使用</a:t>
            </a:r>
            <a:endParaRPr lang="zh-CN" altLang="en-US" sz="2400" b="1" dirty="0">
              <a:solidFill>
                <a:srgbClr val="272E38"/>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10509528" y="2149213"/>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pitchFamily="34" charset="-122"/>
                <a:ea typeface="微软雅黑" panose="020B0503020204020204" pitchFamily="34" charset="-122"/>
              </a:rPr>
              <a:t>服务机制</a:t>
            </a:r>
            <a:endParaRPr lang="zh-CN" altLang="en-US" sz="2400" b="1" dirty="0">
              <a:solidFill>
                <a:srgbClr val="272E38"/>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31096" y="3492601"/>
            <a:ext cx="3791777" cy="134913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661" y="3492602"/>
            <a:ext cx="3671871" cy="1349135"/>
          </a:xfrm>
          <a:prstGeom prst="rect">
            <a:avLst/>
          </a:prstGeom>
        </p:spPr>
      </p:pic>
      <p:sp>
        <p:nvSpPr>
          <p:cNvPr id="18" name="矩形 17"/>
          <p:cNvSpPr/>
          <p:nvPr/>
        </p:nvSpPr>
        <p:spPr>
          <a:xfrm>
            <a:off x="1123871" y="5302744"/>
            <a:ext cx="44390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zh-CN" altLang="en-US" sz="2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中文图书一站式解决方案</a:t>
            </a:r>
            <a:endPar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5917400" y="5330864"/>
            <a:ext cx="60079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2800" b="1" dirty="0">
                <a:latin typeface="微软雅黑" panose="020B0503020204020204" pitchFamily="34" charset="-122"/>
                <a:ea typeface="微软雅黑" panose="020B0503020204020204" pitchFamily="34" charset="-122"/>
              </a:rPr>
              <a:t>除了中文图书以外的资源补缺系统</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48900" y="1282700"/>
            <a:ext cx="11364652" cy="5034841"/>
          </a:xfrm>
          <a:prstGeom prst="rect">
            <a:avLst/>
          </a:prstGeom>
        </p:spPr>
      </p:pic>
      <p:sp>
        <p:nvSpPr>
          <p:cNvPr id="8" name="上箭头 7"/>
          <p:cNvSpPr/>
          <p:nvPr/>
        </p:nvSpPr>
        <p:spPr>
          <a:xfrm rot="3120596">
            <a:off x="7115360" y="2247183"/>
            <a:ext cx="82830" cy="325636"/>
          </a:xfrm>
          <a:prstGeom prst="upArrow">
            <a:avLst>
              <a:gd name="adj1" fmla="val 25000"/>
              <a:gd name="adj2" fmla="val 765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5405282" y="2553793"/>
            <a:ext cx="1833902" cy="106570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11" name="文本框 10"/>
          <p:cNvSpPr txBox="1"/>
          <p:nvPr/>
        </p:nvSpPr>
        <p:spPr>
          <a:xfrm>
            <a:off x="7301672" y="1873277"/>
            <a:ext cx="1734277" cy="669583"/>
          </a:xfrm>
          <a:prstGeom prst="rect">
            <a:avLst/>
          </a:prstGeom>
          <a:noFill/>
        </p:spPr>
        <p:txBody>
          <a:bodyPr wrap="square" rtlCol="0">
            <a:spAutoFit/>
          </a:bodyPr>
          <a:lstStyle/>
          <a:p>
            <a:r>
              <a:rPr lang="zh-CN" altLang="en-US" dirty="0">
                <a:solidFill>
                  <a:schemeClr val="accent5">
                    <a:lumMod val="60000"/>
                    <a:lumOff val="40000"/>
                  </a:schemeClr>
                </a:solidFill>
              </a:rPr>
              <a:t>根据图书所在地获取图书</a:t>
            </a:r>
            <a:endParaRPr lang="zh-CN" altLang="en-US" dirty="0">
              <a:solidFill>
                <a:schemeClr val="accent5">
                  <a:lumMod val="60000"/>
                  <a:lumOff val="40000"/>
                </a:schemeClr>
              </a:solidFill>
            </a:endParaRPr>
          </a:p>
        </p:txBody>
      </p:sp>
      <p:sp>
        <p:nvSpPr>
          <p:cNvPr id="12" name="文本框 11"/>
          <p:cNvSpPr txBox="1"/>
          <p:nvPr/>
        </p:nvSpPr>
        <p:spPr>
          <a:xfrm>
            <a:off x="204787" y="261838"/>
            <a:ext cx="2680969" cy="584775"/>
          </a:xfrm>
          <a:prstGeom prst="rect">
            <a:avLst/>
          </a:prstGeom>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图书馆藏地址</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04787" y="1207110"/>
            <a:ext cx="11782425" cy="4771659"/>
          </a:xfrm>
          <a:prstGeom prst="rect">
            <a:avLst/>
          </a:prstGeom>
        </p:spPr>
      </p:pic>
      <p:sp>
        <p:nvSpPr>
          <p:cNvPr id="4" name="PA-圆角矩形 11"/>
          <p:cNvSpPr/>
          <p:nvPr>
            <p:custDataLst>
              <p:tags r:id="rId2"/>
            </p:custDataLst>
          </p:nvPr>
        </p:nvSpPr>
        <p:spPr>
          <a:xfrm rot="10800000">
            <a:off x="2165034" y="5505449"/>
            <a:ext cx="1090562" cy="4733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5" name="右箭头 4"/>
          <p:cNvSpPr/>
          <p:nvPr/>
        </p:nvSpPr>
        <p:spPr>
          <a:xfrm rot="2793791">
            <a:off x="2858310" y="6073989"/>
            <a:ext cx="281940" cy="45719"/>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6" name="文本框 5"/>
          <p:cNvSpPr txBox="1"/>
          <p:nvPr/>
        </p:nvSpPr>
        <p:spPr>
          <a:xfrm>
            <a:off x="2692575" y="6165386"/>
            <a:ext cx="1866725" cy="338554"/>
          </a:xfrm>
          <a:prstGeom prst="rect">
            <a:avLst/>
          </a:prstGeom>
          <a:noFill/>
        </p:spPr>
        <p:txBody>
          <a:bodyPr wrap="square" rtlCol="0">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点击包库全文阅读</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4787" y="147538"/>
            <a:ext cx="2680969"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馆藏电子全文</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16877" y="749300"/>
            <a:ext cx="11803747" cy="5894403"/>
          </a:xfrm>
          <a:prstGeom prst="rect">
            <a:avLst/>
          </a:prstGeom>
        </p:spPr>
      </p:pic>
      <p:sp>
        <p:nvSpPr>
          <p:cNvPr id="2" name="AutoShape 10"/>
          <p:cNvSpPr>
            <a:spLocks noChangeArrowheads="1"/>
          </p:cNvSpPr>
          <p:nvPr/>
        </p:nvSpPr>
        <p:spPr bwMode="auto">
          <a:xfrm>
            <a:off x="848903" y="1022792"/>
            <a:ext cx="2239445" cy="725110"/>
          </a:xfrm>
          <a:prstGeom prst="wedgeRectCallout">
            <a:avLst>
              <a:gd name="adj1" fmla="val -61244"/>
              <a:gd name="adj2" fmla="val 15327"/>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012" tIns="48006" rIns="96012" bIns="48006" numCol="1" spcCol="0" rtlCol="0" fromWordArt="0" anchor="ctr" anchorCtr="0" forceAA="0" compatLnSpc="1">
            <a:noAutofit/>
          </a:bodyPr>
          <a:lstStyle/>
          <a:p>
            <a:r>
              <a:rPr lang="zh-CN" altLang="en-US" b="1" dirty="0">
                <a:solidFill>
                  <a:schemeClr val="accent5">
                    <a:lumMod val="60000"/>
                    <a:lumOff val="40000"/>
                  </a:schemeClr>
                </a:solidFill>
                <a:ea typeface="微软雅黑" panose="020B0503020204020204" pitchFamily="34" charset="-122"/>
              </a:rPr>
              <a:t>点击目录标签，查看本书目录结构</a:t>
            </a:r>
            <a:endParaRPr lang="zh-CN" altLang="en-US" b="1" dirty="0">
              <a:solidFill>
                <a:schemeClr val="accent5">
                  <a:lumMod val="60000"/>
                  <a:lumOff val="40000"/>
                </a:schemeClr>
              </a:solidFill>
              <a:ea typeface="微软雅黑" panose="020B0503020204020204" pitchFamily="34" charset="-122"/>
            </a:endParaRPr>
          </a:p>
        </p:txBody>
      </p:sp>
      <p:sp>
        <p:nvSpPr>
          <p:cNvPr id="3" name="AutoShape 9"/>
          <p:cNvSpPr>
            <a:spLocks noChangeArrowheads="1"/>
          </p:cNvSpPr>
          <p:nvPr/>
        </p:nvSpPr>
        <p:spPr bwMode="auto">
          <a:xfrm>
            <a:off x="8373912" y="1230106"/>
            <a:ext cx="1895394" cy="406527"/>
          </a:xfrm>
          <a:prstGeom prst="wedgeRectCallout">
            <a:avLst>
              <a:gd name="adj1" fmla="val -29827"/>
              <a:gd name="adj2" fmla="val -109987"/>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012" tIns="48006" rIns="96012" bIns="48006" numCol="1" spcCol="0" rtlCol="0" fromWordArt="0" anchor="ctr" anchorCtr="0" forceAA="0" compatLnSpc="1">
            <a:noAutofit/>
          </a:bodyPr>
          <a:lstStyle/>
          <a:p>
            <a:pPr algn="ctr"/>
            <a:r>
              <a:rPr lang="zh-CN" altLang="en-US" sz="2000" b="1" dirty="0">
                <a:solidFill>
                  <a:schemeClr val="accent5">
                    <a:lumMod val="60000"/>
                    <a:lumOff val="40000"/>
                  </a:schemeClr>
                </a:solidFill>
                <a:ea typeface="微软雅黑" panose="020B0503020204020204" pitchFamily="34" charset="-122"/>
              </a:rPr>
              <a:t>支持书内搜索</a:t>
            </a:r>
            <a:endParaRPr lang="zh-CN" altLang="en-US" sz="2000" b="1" dirty="0">
              <a:solidFill>
                <a:schemeClr val="accent5">
                  <a:lumMod val="60000"/>
                  <a:lumOff val="40000"/>
                </a:schemeClr>
              </a:solidFill>
              <a:ea typeface="微软雅黑" panose="020B0503020204020204" pitchFamily="34" charset="-122"/>
            </a:endParaRPr>
          </a:p>
        </p:txBody>
      </p:sp>
      <p:sp>
        <p:nvSpPr>
          <p:cNvPr id="4" name="圆角矩形 3"/>
          <p:cNvSpPr/>
          <p:nvPr/>
        </p:nvSpPr>
        <p:spPr>
          <a:xfrm>
            <a:off x="6377540" y="725950"/>
            <a:ext cx="375685" cy="2317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sz="2000"/>
          </a:p>
        </p:txBody>
      </p:sp>
      <p:sp>
        <p:nvSpPr>
          <p:cNvPr id="5" name="圆角矩形 4"/>
          <p:cNvSpPr/>
          <p:nvPr/>
        </p:nvSpPr>
        <p:spPr>
          <a:xfrm>
            <a:off x="216878" y="1139936"/>
            <a:ext cx="257547" cy="60796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sz="2000"/>
          </a:p>
        </p:txBody>
      </p:sp>
      <p:sp>
        <p:nvSpPr>
          <p:cNvPr id="7" name="AutoShape 9"/>
          <p:cNvSpPr>
            <a:spLocks noChangeArrowheads="1"/>
          </p:cNvSpPr>
          <p:nvPr/>
        </p:nvSpPr>
        <p:spPr bwMode="auto">
          <a:xfrm>
            <a:off x="6096000" y="1230106"/>
            <a:ext cx="2016939" cy="432596"/>
          </a:xfrm>
          <a:prstGeom prst="wedgeRectCallout">
            <a:avLst>
              <a:gd name="adj1" fmla="val -29827"/>
              <a:gd name="adj2" fmla="val -109987"/>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012" tIns="48006" rIns="96012" bIns="48006" numCol="1" spcCol="0" rtlCol="0" fromWordArt="0" anchor="ctr" anchorCtr="0" forceAA="0" compatLnSpc="1">
            <a:noAutofit/>
          </a:bodyPr>
          <a:lstStyle/>
          <a:p>
            <a:pPr algn="ctr"/>
            <a:r>
              <a:rPr lang="zh-CN" altLang="en-US" sz="2000" b="1" dirty="0">
                <a:solidFill>
                  <a:schemeClr val="accent5">
                    <a:lumMod val="60000"/>
                    <a:lumOff val="40000"/>
                  </a:schemeClr>
                </a:solidFill>
                <a:ea typeface="微软雅黑" panose="020B0503020204020204" pitchFamily="34" charset="-122"/>
              </a:rPr>
              <a:t>支持下载</a:t>
            </a:r>
            <a:endParaRPr lang="zh-CN" altLang="en-US" sz="2000" b="1" dirty="0">
              <a:solidFill>
                <a:schemeClr val="accent5">
                  <a:lumMod val="60000"/>
                  <a:lumOff val="40000"/>
                </a:schemeClr>
              </a:solidFill>
              <a:ea typeface="微软雅黑" panose="020B0503020204020204" pitchFamily="34" charset="-122"/>
            </a:endParaRPr>
          </a:p>
        </p:txBody>
      </p:sp>
      <p:sp>
        <p:nvSpPr>
          <p:cNvPr id="9" name="文本框 8"/>
          <p:cNvSpPr txBox="1"/>
          <p:nvPr/>
        </p:nvSpPr>
        <p:spPr>
          <a:xfrm>
            <a:off x="216876" y="0"/>
            <a:ext cx="1912857"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在线阅读</a:t>
            </a:r>
            <a:endParaRPr lang="zh-CN" altLang="zh-CN" sz="3200" b="1" dirty="0">
              <a:solidFill>
                <a:srgbClr val="C00000"/>
              </a:solidFill>
              <a:latin typeface="微软雅黑" panose="020B0503020204020204" pitchFamily="34" charset="-122"/>
              <a:ea typeface="微软雅黑" panose="020B0503020204020204" pitchFamily="34" charset="-122"/>
              <a:cs typeface="+mn-ea"/>
            </a:endParaRPr>
          </a:p>
        </p:txBody>
      </p:sp>
      <p:sp>
        <p:nvSpPr>
          <p:cNvPr id="13" name="圆角矩形 3"/>
          <p:cNvSpPr/>
          <p:nvPr/>
        </p:nvSpPr>
        <p:spPr>
          <a:xfrm>
            <a:off x="8263490" y="737290"/>
            <a:ext cx="1622433" cy="2317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72898" y="892128"/>
            <a:ext cx="8486478" cy="5782087"/>
          </a:xfrm>
          <a:prstGeom prst="rect">
            <a:avLst/>
          </a:prstGeom>
        </p:spPr>
      </p:pic>
      <p:pic>
        <p:nvPicPr>
          <p:cNvPr id="7" name="图片 6"/>
          <p:cNvPicPr>
            <a:picLocks noChangeAspect="1"/>
          </p:cNvPicPr>
          <p:nvPr/>
        </p:nvPicPr>
        <p:blipFill>
          <a:blip r:embed="rId2"/>
          <a:stretch>
            <a:fillRect/>
          </a:stretch>
        </p:blipFill>
        <p:spPr>
          <a:xfrm>
            <a:off x="1572898" y="892128"/>
            <a:ext cx="8486478" cy="5788128"/>
          </a:xfrm>
          <a:prstGeom prst="rect">
            <a:avLst/>
          </a:prstGeom>
        </p:spPr>
      </p:pic>
      <p:sp>
        <p:nvSpPr>
          <p:cNvPr id="9" name="文本框 8"/>
          <p:cNvSpPr txBox="1"/>
          <p:nvPr/>
        </p:nvSpPr>
        <p:spPr>
          <a:xfrm>
            <a:off x="220743" y="180353"/>
            <a:ext cx="2014457"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本地下载</a:t>
            </a:r>
            <a:endParaRPr lang="zh-CN" altLang="zh-CN" sz="3200" b="1" dirty="0">
              <a:solidFill>
                <a:srgbClr val="C00000"/>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278212" y="1860480"/>
            <a:ext cx="9953625" cy="3057525"/>
          </a:xfrm>
          <a:prstGeom prst="rect">
            <a:avLst/>
          </a:prstGeom>
        </p:spPr>
      </p:pic>
      <p:sp>
        <p:nvSpPr>
          <p:cNvPr id="6" name="文本框 5"/>
          <p:cNvSpPr txBox="1"/>
          <p:nvPr/>
        </p:nvSpPr>
        <p:spPr>
          <a:xfrm>
            <a:off x="177199" y="142992"/>
            <a:ext cx="3226401"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sym typeface="Arial" panose="020B0604020202020204" pitchFamily="34" charset="0"/>
              </a:rPr>
              <a:t>图书馆文献传递</a:t>
            </a:r>
            <a:endParaRPr lang="zh-CN" altLang="en-US" sz="3200" b="1" dirty="0">
              <a:solidFill>
                <a:srgbClr val="C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PA-圆角矩形 11"/>
          <p:cNvSpPr/>
          <p:nvPr>
            <p:custDataLst>
              <p:tags r:id="rId2"/>
            </p:custDataLst>
          </p:nvPr>
        </p:nvSpPr>
        <p:spPr>
          <a:xfrm rot="10800000">
            <a:off x="1562099" y="1796083"/>
            <a:ext cx="1244598" cy="20089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11" name="PA-圆角矩形 11"/>
          <p:cNvSpPr/>
          <p:nvPr>
            <p:custDataLst>
              <p:tags r:id="rId3"/>
            </p:custDataLst>
          </p:nvPr>
        </p:nvSpPr>
        <p:spPr>
          <a:xfrm rot="10800000">
            <a:off x="2870197" y="2006599"/>
            <a:ext cx="821391" cy="2451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12" name="右箭头 11"/>
          <p:cNvSpPr/>
          <p:nvPr/>
        </p:nvSpPr>
        <p:spPr>
          <a:xfrm>
            <a:off x="3767899" y="2083436"/>
            <a:ext cx="281940" cy="45719"/>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13" name="文本框 12"/>
          <p:cNvSpPr txBox="1"/>
          <p:nvPr/>
        </p:nvSpPr>
        <p:spPr>
          <a:xfrm>
            <a:off x="4214027" y="1975490"/>
            <a:ext cx="1887534" cy="430887"/>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第一步：</a:t>
            </a:r>
            <a:endParaRPr lang="en-US" altLang="zh-CN" sz="1100" dirty="0">
              <a:solidFill>
                <a:srgbClr val="FF0000"/>
              </a:solidFill>
              <a:latin typeface="微软雅黑" panose="020B0503020204020204" pitchFamily="34" charset="-122"/>
              <a:ea typeface="微软雅黑" panose="020B0503020204020204" pitchFamily="34" charset="-122"/>
            </a:endParaRPr>
          </a:p>
          <a:p>
            <a:r>
              <a:rPr lang="zh-CN" altLang="en-US" sz="1100" dirty="0">
                <a:solidFill>
                  <a:srgbClr val="FF0000"/>
                </a:solidFill>
                <a:latin typeface="微软雅黑" panose="020B0503020204020204" pitchFamily="34" charset="-122"/>
                <a:ea typeface="微软雅黑" panose="020B0503020204020204" pitchFamily="34" charset="-122"/>
              </a:rPr>
              <a:t>点击图片、名称跳转详情页</a:t>
            </a:r>
            <a:endParaRPr lang="zh-CN" altLang="en-US" sz="1100" dirty="0">
              <a:solidFill>
                <a:srgbClr val="FF0000"/>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4"/>
          <a:stretch>
            <a:fillRect/>
          </a:stretch>
        </p:blipFill>
        <p:spPr>
          <a:xfrm>
            <a:off x="1205711" y="830799"/>
            <a:ext cx="9791700" cy="5781675"/>
          </a:xfrm>
          <a:prstGeom prst="rect">
            <a:avLst/>
          </a:prstGeom>
        </p:spPr>
      </p:pic>
      <p:sp>
        <p:nvSpPr>
          <p:cNvPr id="19" name="PA-圆角矩形 11"/>
          <p:cNvSpPr/>
          <p:nvPr>
            <p:custDataLst>
              <p:tags r:id="rId5"/>
            </p:custDataLst>
          </p:nvPr>
        </p:nvSpPr>
        <p:spPr>
          <a:xfrm rot="10800000">
            <a:off x="1278211" y="4405310"/>
            <a:ext cx="1167813" cy="3564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20" name="右箭头 19"/>
          <p:cNvSpPr/>
          <p:nvPr/>
        </p:nvSpPr>
        <p:spPr>
          <a:xfrm>
            <a:off x="2553452" y="4550481"/>
            <a:ext cx="281940" cy="45719"/>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21" name="文本框 20"/>
          <p:cNvSpPr txBox="1"/>
          <p:nvPr/>
        </p:nvSpPr>
        <p:spPr>
          <a:xfrm>
            <a:off x="2848092" y="4411246"/>
            <a:ext cx="2130308" cy="600164"/>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第二步：</a:t>
            </a:r>
            <a:endParaRPr lang="en-US" altLang="zh-CN" sz="1100" dirty="0">
              <a:solidFill>
                <a:srgbClr val="FF0000"/>
              </a:solidFill>
              <a:latin typeface="微软雅黑" panose="020B0503020204020204" pitchFamily="34" charset="-122"/>
              <a:ea typeface="微软雅黑" panose="020B0503020204020204" pitchFamily="34" charset="-122"/>
            </a:endParaRPr>
          </a:p>
          <a:p>
            <a:r>
              <a:rPr lang="zh-CN" altLang="en-US" sz="1100" dirty="0">
                <a:solidFill>
                  <a:srgbClr val="FF0000"/>
                </a:solidFill>
                <a:latin typeface="微软雅黑" panose="020B0503020204020204" pitchFamily="34" charset="-122"/>
                <a:ea typeface="微软雅黑" panose="020B0503020204020204" pitchFamily="34" charset="-122"/>
              </a:rPr>
              <a:t>点击在线试读，可以进行线上浏览，判断是否符合自己预期</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9" grpId="0" animBg="1"/>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4355" y="0"/>
            <a:ext cx="3096345" cy="83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en-US">
                <a:solidFill>
                  <a:schemeClr val="lt1"/>
                </a:solidFill>
              </a:defRPr>
            </a:defPPr>
            <a:lvl1pPr marL="0" algn="l" defTabSz="960120" rtl="0" eaLnBrk="1" latinLnBrk="0" hangingPunct="1">
              <a:defRPr sz="1890" kern="1200">
                <a:solidFill>
                  <a:schemeClr val="lt1"/>
                </a:solidFill>
                <a:latin typeface="+mn-lt"/>
                <a:ea typeface="+mn-ea"/>
                <a:cs typeface="+mn-cs"/>
              </a:defRPr>
            </a:lvl1pPr>
            <a:lvl2pPr marL="480060" algn="l" defTabSz="960120" rtl="0" eaLnBrk="1" latinLnBrk="0" hangingPunct="1">
              <a:defRPr sz="1890" kern="1200">
                <a:solidFill>
                  <a:schemeClr val="lt1"/>
                </a:solidFill>
                <a:latin typeface="+mn-lt"/>
                <a:ea typeface="+mn-ea"/>
                <a:cs typeface="+mn-cs"/>
              </a:defRPr>
            </a:lvl2pPr>
            <a:lvl3pPr marL="960120" algn="l" defTabSz="960120" rtl="0" eaLnBrk="1" latinLnBrk="0" hangingPunct="1">
              <a:defRPr sz="1890" kern="1200">
                <a:solidFill>
                  <a:schemeClr val="lt1"/>
                </a:solidFill>
                <a:latin typeface="+mn-lt"/>
                <a:ea typeface="+mn-ea"/>
                <a:cs typeface="+mn-cs"/>
              </a:defRPr>
            </a:lvl3pPr>
            <a:lvl4pPr marL="1440180" algn="l" defTabSz="960120" rtl="0" eaLnBrk="1" latinLnBrk="0" hangingPunct="1">
              <a:defRPr sz="1890" kern="1200">
                <a:solidFill>
                  <a:schemeClr val="lt1"/>
                </a:solidFill>
                <a:latin typeface="+mn-lt"/>
                <a:ea typeface="+mn-ea"/>
                <a:cs typeface="+mn-cs"/>
              </a:defRPr>
            </a:lvl4pPr>
            <a:lvl5pPr marL="1920240" algn="l" defTabSz="960120" rtl="0" eaLnBrk="1" latinLnBrk="0" hangingPunct="1">
              <a:defRPr sz="1890" kern="1200">
                <a:solidFill>
                  <a:schemeClr val="lt1"/>
                </a:solidFill>
                <a:latin typeface="+mn-lt"/>
                <a:ea typeface="+mn-ea"/>
                <a:cs typeface="+mn-cs"/>
              </a:defRPr>
            </a:lvl5pPr>
            <a:lvl6pPr marL="2400300" algn="l" defTabSz="960120" rtl="0" eaLnBrk="1" latinLnBrk="0" hangingPunct="1">
              <a:defRPr sz="1890" kern="1200">
                <a:solidFill>
                  <a:schemeClr val="lt1"/>
                </a:solidFill>
                <a:latin typeface="+mn-lt"/>
                <a:ea typeface="+mn-ea"/>
                <a:cs typeface="+mn-cs"/>
              </a:defRPr>
            </a:lvl6pPr>
            <a:lvl7pPr marL="2880360" algn="l" defTabSz="960120" rtl="0" eaLnBrk="1" latinLnBrk="0" hangingPunct="1">
              <a:defRPr sz="1890" kern="1200">
                <a:solidFill>
                  <a:schemeClr val="lt1"/>
                </a:solidFill>
                <a:latin typeface="+mn-lt"/>
                <a:ea typeface="+mn-ea"/>
                <a:cs typeface="+mn-cs"/>
              </a:defRPr>
            </a:lvl7pPr>
            <a:lvl8pPr marL="3360420" algn="l" defTabSz="960120" rtl="0" eaLnBrk="1" latinLnBrk="0" hangingPunct="1">
              <a:defRPr sz="1890" kern="1200">
                <a:solidFill>
                  <a:schemeClr val="lt1"/>
                </a:solidFill>
                <a:latin typeface="+mn-lt"/>
                <a:ea typeface="+mn-ea"/>
                <a:cs typeface="+mn-cs"/>
              </a:defRPr>
            </a:lvl8pPr>
            <a:lvl9pPr marL="3840480" algn="l" defTabSz="960120" rtl="0" eaLnBrk="1" latinLnBrk="0" hangingPunct="1">
              <a:defRPr sz="1890" kern="1200">
                <a:solidFill>
                  <a:schemeClr val="lt1"/>
                </a:solidFill>
                <a:latin typeface="+mn-lt"/>
                <a:ea typeface="+mn-ea"/>
                <a:cs typeface="+mn-cs"/>
              </a:defRPr>
            </a:lvl9pPr>
          </a:lstStyle>
          <a:p>
            <a:pPr algn="ctr"/>
            <a:r>
              <a:rPr lang="zh-CN" altLang="en-US" sz="3200" b="1" dirty="0">
                <a:solidFill>
                  <a:srgbClr val="C00000"/>
                </a:solidFill>
                <a:latin typeface="微软雅黑" panose="020B0503020204020204" pitchFamily="34" charset="-122"/>
                <a:ea typeface="微软雅黑" panose="020B0503020204020204" pitchFamily="34" charset="-122"/>
                <a:cs typeface="+mn-ea"/>
              </a:rPr>
              <a:t>在线试读</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sp>
        <p:nvSpPr>
          <p:cNvPr id="16" name="AutoShape 8"/>
          <p:cNvSpPr>
            <a:spLocks noChangeArrowheads="1"/>
          </p:cNvSpPr>
          <p:nvPr/>
        </p:nvSpPr>
        <p:spPr bwMode="auto">
          <a:xfrm>
            <a:off x="9009796" y="3075365"/>
            <a:ext cx="2160240" cy="631633"/>
          </a:xfrm>
          <a:prstGeom prst="wedgeRectCallout">
            <a:avLst>
              <a:gd name="adj1" fmla="val -49792"/>
              <a:gd name="adj2" fmla="val -27464"/>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en-US">
                <a:solidFill>
                  <a:schemeClr val="lt1"/>
                </a:solidFill>
              </a:defRPr>
            </a:defPPr>
            <a:lvl1pPr marL="0" algn="l" defTabSz="960120" rtl="0" eaLnBrk="1" latinLnBrk="0" hangingPunct="1">
              <a:defRPr sz="1890" kern="1200">
                <a:solidFill>
                  <a:schemeClr val="lt1"/>
                </a:solidFill>
                <a:latin typeface="+mn-lt"/>
                <a:ea typeface="+mn-ea"/>
                <a:cs typeface="+mn-cs"/>
              </a:defRPr>
            </a:lvl1pPr>
            <a:lvl2pPr marL="480060" algn="l" defTabSz="960120" rtl="0" eaLnBrk="1" latinLnBrk="0" hangingPunct="1">
              <a:defRPr sz="1890" kern="1200">
                <a:solidFill>
                  <a:schemeClr val="lt1"/>
                </a:solidFill>
                <a:latin typeface="+mn-lt"/>
                <a:ea typeface="+mn-ea"/>
                <a:cs typeface="+mn-cs"/>
              </a:defRPr>
            </a:lvl2pPr>
            <a:lvl3pPr marL="960120" algn="l" defTabSz="960120" rtl="0" eaLnBrk="1" latinLnBrk="0" hangingPunct="1">
              <a:defRPr sz="1890" kern="1200">
                <a:solidFill>
                  <a:schemeClr val="lt1"/>
                </a:solidFill>
                <a:latin typeface="+mn-lt"/>
                <a:ea typeface="+mn-ea"/>
                <a:cs typeface="+mn-cs"/>
              </a:defRPr>
            </a:lvl3pPr>
            <a:lvl4pPr marL="1440180" algn="l" defTabSz="960120" rtl="0" eaLnBrk="1" latinLnBrk="0" hangingPunct="1">
              <a:defRPr sz="1890" kern="1200">
                <a:solidFill>
                  <a:schemeClr val="lt1"/>
                </a:solidFill>
                <a:latin typeface="+mn-lt"/>
                <a:ea typeface="+mn-ea"/>
                <a:cs typeface="+mn-cs"/>
              </a:defRPr>
            </a:lvl4pPr>
            <a:lvl5pPr marL="1920240" algn="l" defTabSz="960120" rtl="0" eaLnBrk="1" latinLnBrk="0" hangingPunct="1">
              <a:defRPr sz="1890" kern="1200">
                <a:solidFill>
                  <a:schemeClr val="lt1"/>
                </a:solidFill>
                <a:latin typeface="+mn-lt"/>
                <a:ea typeface="+mn-ea"/>
                <a:cs typeface="+mn-cs"/>
              </a:defRPr>
            </a:lvl5pPr>
            <a:lvl6pPr marL="2400300" algn="l" defTabSz="960120" rtl="0" eaLnBrk="1" latinLnBrk="0" hangingPunct="1">
              <a:defRPr sz="1890" kern="1200">
                <a:solidFill>
                  <a:schemeClr val="lt1"/>
                </a:solidFill>
                <a:latin typeface="+mn-lt"/>
                <a:ea typeface="+mn-ea"/>
                <a:cs typeface="+mn-cs"/>
              </a:defRPr>
            </a:lvl6pPr>
            <a:lvl7pPr marL="2880360" algn="l" defTabSz="960120" rtl="0" eaLnBrk="1" latinLnBrk="0" hangingPunct="1">
              <a:defRPr sz="1890" kern="1200">
                <a:solidFill>
                  <a:schemeClr val="lt1"/>
                </a:solidFill>
                <a:latin typeface="+mn-lt"/>
                <a:ea typeface="+mn-ea"/>
                <a:cs typeface="+mn-cs"/>
              </a:defRPr>
            </a:lvl7pPr>
            <a:lvl8pPr marL="3360420" algn="l" defTabSz="960120" rtl="0" eaLnBrk="1" latinLnBrk="0" hangingPunct="1">
              <a:defRPr sz="1890" kern="1200">
                <a:solidFill>
                  <a:schemeClr val="lt1"/>
                </a:solidFill>
                <a:latin typeface="+mn-lt"/>
                <a:ea typeface="+mn-ea"/>
                <a:cs typeface="+mn-cs"/>
              </a:defRPr>
            </a:lvl8pPr>
            <a:lvl9pPr marL="3840480" algn="l" defTabSz="960120" rtl="0" eaLnBrk="1" latinLnBrk="0" hangingPunct="1">
              <a:defRPr sz="1890" kern="1200">
                <a:solidFill>
                  <a:schemeClr val="lt1"/>
                </a:solidFill>
                <a:latin typeface="+mn-lt"/>
                <a:ea typeface="+mn-ea"/>
                <a:cs typeface="+mn-cs"/>
              </a:defRPr>
            </a:lvl9pPr>
          </a:lstStyle>
          <a:p>
            <a:pPr algn="ctr"/>
            <a:r>
              <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rPr>
              <a:t>前言页</a:t>
            </a:r>
            <a:endPar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endParaRPr>
          </a:p>
        </p:txBody>
      </p:sp>
      <p:sp>
        <p:nvSpPr>
          <p:cNvPr id="18" name="AutoShape 8"/>
          <p:cNvSpPr>
            <a:spLocks noChangeArrowheads="1"/>
          </p:cNvSpPr>
          <p:nvPr/>
        </p:nvSpPr>
        <p:spPr bwMode="auto">
          <a:xfrm>
            <a:off x="9028460" y="757493"/>
            <a:ext cx="2160240" cy="631633"/>
          </a:xfrm>
          <a:prstGeom prst="wedgeRectCallout">
            <a:avLst>
              <a:gd name="adj1" fmla="val -49792"/>
              <a:gd name="adj2" fmla="val -27464"/>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en-US">
                <a:solidFill>
                  <a:schemeClr val="lt1"/>
                </a:solidFill>
              </a:defRPr>
            </a:defPPr>
            <a:lvl1pPr marL="0" algn="l" defTabSz="960120" rtl="0" eaLnBrk="1" latinLnBrk="0" hangingPunct="1">
              <a:defRPr sz="1890" kern="1200">
                <a:solidFill>
                  <a:schemeClr val="lt1"/>
                </a:solidFill>
                <a:latin typeface="+mn-lt"/>
                <a:ea typeface="+mn-ea"/>
                <a:cs typeface="+mn-cs"/>
              </a:defRPr>
            </a:lvl1pPr>
            <a:lvl2pPr marL="480060" algn="l" defTabSz="960120" rtl="0" eaLnBrk="1" latinLnBrk="0" hangingPunct="1">
              <a:defRPr sz="1890" kern="1200">
                <a:solidFill>
                  <a:schemeClr val="lt1"/>
                </a:solidFill>
                <a:latin typeface="+mn-lt"/>
                <a:ea typeface="+mn-ea"/>
                <a:cs typeface="+mn-cs"/>
              </a:defRPr>
            </a:lvl2pPr>
            <a:lvl3pPr marL="960120" algn="l" defTabSz="960120" rtl="0" eaLnBrk="1" latinLnBrk="0" hangingPunct="1">
              <a:defRPr sz="1890" kern="1200">
                <a:solidFill>
                  <a:schemeClr val="lt1"/>
                </a:solidFill>
                <a:latin typeface="+mn-lt"/>
                <a:ea typeface="+mn-ea"/>
                <a:cs typeface="+mn-cs"/>
              </a:defRPr>
            </a:lvl3pPr>
            <a:lvl4pPr marL="1440180" algn="l" defTabSz="960120" rtl="0" eaLnBrk="1" latinLnBrk="0" hangingPunct="1">
              <a:defRPr sz="1890" kern="1200">
                <a:solidFill>
                  <a:schemeClr val="lt1"/>
                </a:solidFill>
                <a:latin typeface="+mn-lt"/>
                <a:ea typeface="+mn-ea"/>
                <a:cs typeface="+mn-cs"/>
              </a:defRPr>
            </a:lvl4pPr>
            <a:lvl5pPr marL="1920240" algn="l" defTabSz="960120" rtl="0" eaLnBrk="1" latinLnBrk="0" hangingPunct="1">
              <a:defRPr sz="1890" kern="1200">
                <a:solidFill>
                  <a:schemeClr val="lt1"/>
                </a:solidFill>
                <a:latin typeface="+mn-lt"/>
                <a:ea typeface="+mn-ea"/>
                <a:cs typeface="+mn-cs"/>
              </a:defRPr>
            </a:lvl5pPr>
            <a:lvl6pPr marL="2400300" algn="l" defTabSz="960120" rtl="0" eaLnBrk="1" latinLnBrk="0" hangingPunct="1">
              <a:defRPr sz="1890" kern="1200">
                <a:solidFill>
                  <a:schemeClr val="lt1"/>
                </a:solidFill>
                <a:latin typeface="+mn-lt"/>
                <a:ea typeface="+mn-ea"/>
                <a:cs typeface="+mn-cs"/>
              </a:defRPr>
            </a:lvl6pPr>
            <a:lvl7pPr marL="2880360" algn="l" defTabSz="960120" rtl="0" eaLnBrk="1" latinLnBrk="0" hangingPunct="1">
              <a:defRPr sz="1890" kern="1200">
                <a:solidFill>
                  <a:schemeClr val="lt1"/>
                </a:solidFill>
                <a:latin typeface="+mn-lt"/>
                <a:ea typeface="+mn-ea"/>
                <a:cs typeface="+mn-cs"/>
              </a:defRPr>
            </a:lvl7pPr>
            <a:lvl8pPr marL="3360420" algn="l" defTabSz="960120" rtl="0" eaLnBrk="1" latinLnBrk="0" hangingPunct="1">
              <a:defRPr sz="1890" kern="1200">
                <a:solidFill>
                  <a:schemeClr val="lt1"/>
                </a:solidFill>
                <a:latin typeface="+mn-lt"/>
                <a:ea typeface="+mn-ea"/>
                <a:cs typeface="+mn-cs"/>
              </a:defRPr>
            </a:lvl8pPr>
            <a:lvl9pPr marL="3840480" algn="l" defTabSz="960120" rtl="0" eaLnBrk="1" latinLnBrk="0" hangingPunct="1">
              <a:defRPr sz="1890" kern="1200">
                <a:solidFill>
                  <a:schemeClr val="lt1"/>
                </a:solidFill>
                <a:latin typeface="+mn-lt"/>
                <a:ea typeface="+mn-ea"/>
                <a:cs typeface="+mn-cs"/>
              </a:defRPr>
            </a:lvl9pPr>
          </a:lstStyle>
          <a:p>
            <a:pPr algn="ctr"/>
            <a:r>
              <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rPr>
              <a:t>书名页</a:t>
            </a:r>
            <a:endPar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endParaRPr>
          </a:p>
        </p:txBody>
      </p:sp>
      <p:pic>
        <p:nvPicPr>
          <p:cNvPr id="19" name="图片 18"/>
          <p:cNvPicPr>
            <a:picLocks noChangeAspect="1"/>
          </p:cNvPicPr>
          <p:nvPr/>
        </p:nvPicPr>
        <p:blipFill>
          <a:blip r:embed="rId1"/>
          <a:stretch>
            <a:fillRect/>
          </a:stretch>
        </p:blipFill>
        <p:spPr>
          <a:xfrm>
            <a:off x="2711990" y="0"/>
            <a:ext cx="5314950" cy="7038975"/>
          </a:xfrm>
          <a:prstGeom prst="rect">
            <a:avLst/>
          </a:prstGeom>
        </p:spPr>
      </p:pic>
      <p:pic>
        <p:nvPicPr>
          <p:cNvPr id="21" name="图片 20"/>
          <p:cNvPicPr>
            <a:picLocks noChangeAspect="1"/>
          </p:cNvPicPr>
          <p:nvPr/>
        </p:nvPicPr>
        <p:blipFill>
          <a:blip r:embed="rId2"/>
          <a:stretch>
            <a:fillRect/>
          </a:stretch>
        </p:blipFill>
        <p:spPr>
          <a:xfrm>
            <a:off x="2978882" y="99786"/>
            <a:ext cx="4890195" cy="6889829"/>
          </a:xfrm>
          <a:prstGeom prst="rect">
            <a:avLst/>
          </a:prstGeom>
        </p:spPr>
      </p:pic>
      <p:sp>
        <p:nvSpPr>
          <p:cNvPr id="22" name="AutoShape 8"/>
          <p:cNvSpPr>
            <a:spLocks noChangeArrowheads="1"/>
          </p:cNvSpPr>
          <p:nvPr/>
        </p:nvSpPr>
        <p:spPr bwMode="auto">
          <a:xfrm>
            <a:off x="9055100" y="4493165"/>
            <a:ext cx="2160240" cy="631633"/>
          </a:xfrm>
          <a:prstGeom prst="wedgeRectCallout">
            <a:avLst>
              <a:gd name="adj1" fmla="val -49792"/>
              <a:gd name="adj2" fmla="val -274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en-US">
                <a:solidFill>
                  <a:schemeClr val="lt1"/>
                </a:solidFill>
              </a:defRPr>
            </a:defPPr>
            <a:lvl1pPr marL="0" algn="l" defTabSz="960120" rtl="0" eaLnBrk="1" latinLnBrk="0" hangingPunct="1">
              <a:defRPr sz="1890" kern="1200">
                <a:solidFill>
                  <a:schemeClr val="lt1"/>
                </a:solidFill>
                <a:latin typeface="+mn-lt"/>
                <a:ea typeface="+mn-ea"/>
                <a:cs typeface="+mn-cs"/>
              </a:defRPr>
            </a:lvl1pPr>
            <a:lvl2pPr marL="480060" algn="l" defTabSz="960120" rtl="0" eaLnBrk="1" latinLnBrk="0" hangingPunct="1">
              <a:defRPr sz="1890" kern="1200">
                <a:solidFill>
                  <a:schemeClr val="lt1"/>
                </a:solidFill>
                <a:latin typeface="+mn-lt"/>
                <a:ea typeface="+mn-ea"/>
                <a:cs typeface="+mn-cs"/>
              </a:defRPr>
            </a:lvl2pPr>
            <a:lvl3pPr marL="960120" algn="l" defTabSz="960120" rtl="0" eaLnBrk="1" latinLnBrk="0" hangingPunct="1">
              <a:defRPr sz="1890" kern="1200">
                <a:solidFill>
                  <a:schemeClr val="lt1"/>
                </a:solidFill>
                <a:latin typeface="+mn-lt"/>
                <a:ea typeface="+mn-ea"/>
                <a:cs typeface="+mn-cs"/>
              </a:defRPr>
            </a:lvl3pPr>
            <a:lvl4pPr marL="1440180" algn="l" defTabSz="960120" rtl="0" eaLnBrk="1" latinLnBrk="0" hangingPunct="1">
              <a:defRPr sz="1890" kern="1200">
                <a:solidFill>
                  <a:schemeClr val="lt1"/>
                </a:solidFill>
                <a:latin typeface="+mn-lt"/>
                <a:ea typeface="+mn-ea"/>
                <a:cs typeface="+mn-cs"/>
              </a:defRPr>
            </a:lvl4pPr>
            <a:lvl5pPr marL="1920240" algn="l" defTabSz="960120" rtl="0" eaLnBrk="1" latinLnBrk="0" hangingPunct="1">
              <a:defRPr sz="1890" kern="1200">
                <a:solidFill>
                  <a:schemeClr val="lt1"/>
                </a:solidFill>
                <a:latin typeface="+mn-lt"/>
                <a:ea typeface="+mn-ea"/>
                <a:cs typeface="+mn-cs"/>
              </a:defRPr>
            </a:lvl5pPr>
            <a:lvl6pPr marL="2400300" algn="l" defTabSz="960120" rtl="0" eaLnBrk="1" latinLnBrk="0" hangingPunct="1">
              <a:defRPr sz="1890" kern="1200">
                <a:solidFill>
                  <a:schemeClr val="lt1"/>
                </a:solidFill>
                <a:latin typeface="+mn-lt"/>
                <a:ea typeface="+mn-ea"/>
                <a:cs typeface="+mn-cs"/>
              </a:defRPr>
            </a:lvl6pPr>
            <a:lvl7pPr marL="2880360" algn="l" defTabSz="960120" rtl="0" eaLnBrk="1" latinLnBrk="0" hangingPunct="1">
              <a:defRPr sz="1890" kern="1200">
                <a:solidFill>
                  <a:schemeClr val="lt1"/>
                </a:solidFill>
                <a:latin typeface="+mn-lt"/>
                <a:ea typeface="+mn-ea"/>
                <a:cs typeface="+mn-cs"/>
              </a:defRPr>
            </a:lvl7pPr>
            <a:lvl8pPr marL="3360420" algn="l" defTabSz="960120" rtl="0" eaLnBrk="1" latinLnBrk="0" hangingPunct="1">
              <a:defRPr sz="1890" kern="1200">
                <a:solidFill>
                  <a:schemeClr val="lt1"/>
                </a:solidFill>
                <a:latin typeface="+mn-lt"/>
                <a:ea typeface="+mn-ea"/>
                <a:cs typeface="+mn-cs"/>
              </a:defRPr>
            </a:lvl8pPr>
            <a:lvl9pPr marL="3840480" algn="l" defTabSz="960120" rtl="0" eaLnBrk="1" latinLnBrk="0" hangingPunct="1">
              <a:defRPr sz="1890" kern="1200">
                <a:solidFill>
                  <a:schemeClr val="lt1"/>
                </a:solidFill>
                <a:latin typeface="+mn-lt"/>
                <a:ea typeface="+mn-ea"/>
                <a:cs typeface="+mn-cs"/>
              </a:defRPr>
            </a:lvl9pPr>
          </a:lstStyle>
          <a:p>
            <a:pPr algn="ctr"/>
            <a:r>
              <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rPr>
              <a:t>完整目录页</a:t>
            </a:r>
            <a:endPar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endParaRPr>
          </a:p>
        </p:txBody>
      </p:sp>
      <p:sp>
        <p:nvSpPr>
          <p:cNvPr id="14" name="AutoShape 8"/>
          <p:cNvSpPr>
            <a:spLocks noChangeArrowheads="1"/>
          </p:cNvSpPr>
          <p:nvPr/>
        </p:nvSpPr>
        <p:spPr bwMode="auto">
          <a:xfrm>
            <a:off x="9055100" y="5799074"/>
            <a:ext cx="2160240" cy="631633"/>
          </a:xfrm>
          <a:prstGeom prst="wedgeRectCallout">
            <a:avLst>
              <a:gd name="adj1" fmla="val -49792"/>
              <a:gd name="adj2" fmla="val -27464"/>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en-US">
                <a:solidFill>
                  <a:schemeClr val="lt1"/>
                </a:solidFill>
              </a:defRPr>
            </a:defPPr>
            <a:lvl1pPr marL="0" algn="l" defTabSz="960120" rtl="0" eaLnBrk="1" latinLnBrk="0" hangingPunct="1">
              <a:defRPr sz="1890" kern="1200">
                <a:solidFill>
                  <a:schemeClr val="lt1"/>
                </a:solidFill>
                <a:latin typeface="+mn-lt"/>
                <a:ea typeface="+mn-ea"/>
                <a:cs typeface="+mn-cs"/>
              </a:defRPr>
            </a:lvl1pPr>
            <a:lvl2pPr marL="480060" algn="l" defTabSz="960120" rtl="0" eaLnBrk="1" latinLnBrk="0" hangingPunct="1">
              <a:defRPr sz="1890" kern="1200">
                <a:solidFill>
                  <a:schemeClr val="lt1"/>
                </a:solidFill>
                <a:latin typeface="+mn-lt"/>
                <a:ea typeface="+mn-ea"/>
                <a:cs typeface="+mn-cs"/>
              </a:defRPr>
            </a:lvl2pPr>
            <a:lvl3pPr marL="960120" algn="l" defTabSz="960120" rtl="0" eaLnBrk="1" latinLnBrk="0" hangingPunct="1">
              <a:defRPr sz="1890" kern="1200">
                <a:solidFill>
                  <a:schemeClr val="lt1"/>
                </a:solidFill>
                <a:latin typeface="+mn-lt"/>
                <a:ea typeface="+mn-ea"/>
                <a:cs typeface="+mn-cs"/>
              </a:defRPr>
            </a:lvl3pPr>
            <a:lvl4pPr marL="1440180" algn="l" defTabSz="960120" rtl="0" eaLnBrk="1" latinLnBrk="0" hangingPunct="1">
              <a:defRPr sz="1890" kern="1200">
                <a:solidFill>
                  <a:schemeClr val="lt1"/>
                </a:solidFill>
                <a:latin typeface="+mn-lt"/>
                <a:ea typeface="+mn-ea"/>
                <a:cs typeface="+mn-cs"/>
              </a:defRPr>
            </a:lvl4pPr>
            <a:lvl5pPr marL="1920240" algn="l" defTabSz="960120" rtl="0" eaLnBrk="1" latinLnBrk="0" hangingPunct="1">
              <a:defRPr sz="1890" kern="1200">
                <a:solidFill>
                  <a:schemeClr val="lt1"/>
                </a:solidFill>
                <a:latin typeface="+mn-lt"/>
                <a:ea typeface="+mn-ea"/>
                <a:cs typeface="+mn-cs"/>
              </a:defRPr>
            </a:lvl5pPr>
            <a:lvl6pPr marL="2400300" algn="l" defTabSz="960120" rtl="0" eaLnBrk="1" latinLnBrk="0" hangingPunct="1">
              <a:defRPr sz="1890" kern="1200">
                <a:solidFill>
                  <a:schemeClr val="lt1"/>
                </a:solidFill>
                <a:latin typeface="+mn-lt"/>
                <a:ea typeface="+mn-ea"/>
                <a:cs typeface="+mn-cs"/>
              </a:defRPr>
            </a:lvl6pPr>
            <a:lvl7pPr marL="2880360" algn="l" defTabSz="960120" rtl="0" eaLnBrk="1" latinLnBrk="0" hangingPunct="1">
              <a:defRPr sz="1890" kern="1200">
                <a:solidFill>
                  <a:schemeClr val="lt1"/>
                </a:solidFill>
                <a:latin typeface="+mn-lt"/>
                <a:ea typeface="+mn-ea"/>
                <a:cs typeface="+mn-cs"/>
              </a:defRPr>
            </a:lvl7pPr>
            <a:lvl8pPr marL="3360420" algn="l" defTabSz="960120" rtl="0" eaLnBrk="1" latinLnBrk="0" hangingPunct="1">
              <a:defRPr sz="1890" kern="1200">
                <a:solidFill>
                  <a:schemeClr val="lt1"/>
                </a:solidFill>
                <a:latin typeface="+mn-lt"/>
                <a:ea typeface="+mn-ea"/>
                <a:cs typeface="+mn-cs"/>
              </a:defRPr>
            </a:lvl8pPr>
            <a:lvl9pPr marL="3840480" algn="l" defTabSz="960120" rtl="0" eaLnBrk="1" latinLnBrk="0" hangingPunct="1">
              <a:defRPr sz="1890" kern="1200">
                <a:solidFill>
                  <a:schemeClr val="lt1"/>
                </a:solidFill>
                <a:latin typeface="+mn-lt"/>
                <a:ea typeface="+mn-ea"/>
                <a:cs typeface="+mn-cs"/>
              </a:defRPr>
            </a:lvl9pPr>
          </a:lstStyle>
          <a:p>
            <a:pPr algn="ctr"/>
            <a:r>
              <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rPr>
              <a:t>部分正文页</a:t>
            </a:r>
            <a:endPar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endParaRPr>
          </a:p>
        </p:txBody>
      </p:sp>
      <p:sp>
        <p:nvSpPr>
          <p:cNvPr id="24" name="AutoShape 8"/>
          <p:cNvSpPr>
            <a:spLocks noChangeArrowheads="1"/>
          </p:cNvSpPr>
          <p:nvPr/>
        </p:nvSpPr>
        <p:spPr bwMode="auto">
          <a:xfrm>
            <a:off x="9028460" y="1859476"/>
            <a:ext cx="2160240" cy="631633"/>
          </a:xfrm>
          <a:prstGeom prst="wedgeRectCallout">
            <a:avLst>
              <a:gd name="adj1" fmla="val -49792"/>
              <a:gd name="adj2" fmla="val -27464"/>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en-US">
                <a:solidFill>
                  <a:schemeClr val="lt1"/>
                </a:solidFill>
              </a:defRPr>
            </a:defPPr>
            <a:lvl1pPr marL="0" algn="l" defTabSz="960120" rtl="0" eaLnBrk="1" latinLnBrk="0" hangingPunct="1">
              <a:defRPr sz="1890" kern="1200">
                <a:solidFill>
                  <a:schemeClr val="lt1"/>
                </a:solidFill>
                <a:latin typeface="+mn-lt"/>
                <a:ea typeface="+mn-ea"/>
                <a:cs typeface="+mn-cs"/>
              </a:defRPr>
            </a:lvl1pPr>
            <a:lvl2pPr marL="480060" algn="l" defTabSz="960120" rtl="0" eaLnBrk="1" latinLnBrk="0" hangingPunct="1">
              <a:defRPr sz="1890" kern="1200">
                <a:solidFill>
                  <a:schemeClr val="lt1"/>
                </a:solidFill>
                <a:latin typeface="+mn-lt"/>
                <a:ea typeface="+mn-ea"/>
                <a:cs typeface="+mn-cs"/>
              </a:defRPr>
            </a:lvl2pPr>
            <a:lvl3pPr marL="960120" algn="l" defTabSz="960120" rtl="0" eaLnBrk="1" latinLnBrk="0" hangingPunct="1">
              <a:defRPr sz="1890" kern="1200">
                <a:solidFill>
                  <a:schemeClr val="lt1"/>
                </a:solidFill>
                <a:latin typeface="+mn-lt"/>
                <a:ea typeface="+mn-ea"/>
                <a:cs typeface="+mn-cs"/>
              </a:defRPr>
            </a:lvl3pPr>
            <a:lvl4pPr marL="1440180" algn="l" defTabSz="960120" rtl="0" eaLnBrk="1" latinLnBrk="0" hangingPunct="1">
              <a:defRPr sz="1890" kern="1200">
                <a:solidFill>
                  <a:schemeClr val="lt1"/>
                </a:solidFill>
                <a:latin typeface="+mn-lt"/>
                <a:ea typeface="+mn-ea"/>
                <a:cs typeface="+mn-cs"/>
              </a:defRPr>
            </a:lvl4pPr>
            <a:lvl5pPr marL="1920240" algn="l" defTabSz="960120" rtl="0" eaLnBrk="1" latinLnBrk="0" hangingPunct="1">
              <a:defRPr sz="1890" kern="1200">
                <a:solidFill>
                  <a:schemeClr val="lt1"/>
                </a:solidFill>
                <a:latin typeface="+mn-lt"/>
                <a:ea typeface="+mn-ea"/>
                <a:cs typeface="+mn-cs"/>
              </a:defRPr>
            </a:lvl5pPr>
            <a:lvl6pPr marL="2400300" algn="l" defTabSz="960120" rtl="0" eaLnBrk="1" latinLnBrk="0" hangingPunct="1">
              <a:defRPr sz="1890" kern="1200">
                <a:solidFill>
                  <a:schemeClr val="lt1"/>
                </a:solidFill>
                <a:latin typeface="+mn-lt"/>
                <a:ea typeface="+mn-ea"/>
                <a:cs typeface="+mn-cs"/>
              </a:defRPr>
            </a:lvl6pPr>
            <a:lvl7pPr marL="2880360" algn="l" defTabSz="960120" rtl="0" eaLnBrk="1" latinLnBrk="0" hangingPunct="1">
              <a:defRPr sz="1890" kern="1200">
                <a:solidFill>
                  <a:schemeClr val="lt1"/>
                </a:solidFill>
                <a:latin typeface="+mn-lt"/>
                <a:ea typeface="+mn-ea"/>
                <a:cs typeface="+mn-cs"/>
              </a:defRPr>
            </a:lvl7pPr>
            <a:lvl8pPr marL="3360420" algn="l" defTabSz="960120" rtl="0" eaLnBrk="1" latinLnBrk="0" hangingPunct="1">
              <a:defRPr sz="1890" kern="1200">
                <a:solidFill>
                  <a:schemeClr val="lt1"/>
                </a:solidFill>
                <a:latin typeface="+mn-lt"/>
                <a:ea typeface="+mn-ea"/>
                <a:cs typeface="+mn-cs"/>
              </a:defRPr>
            </a:lvl8pPr>
            <a:lvl9pPr marL="3840480" algn="l" defTabSz="960120" rtl="0" eaLnBrk="1" latinLnBrk="0" hangingPunct="1">
              <a:defRPr sz="1890" kern="1200">
                <a:solidFill>
                  <a:schemeClr val="lt1"/>
                </a:solidFill>
                <a:latin typeface="+mn-lt"/>
                <a:ea typeface="+mn-ea"/>
                <a:cs typeface="+mn-cs"/>
              </a:defRPr>
            </a:lvl9pPr>
          </a:lstStyle>
          <a:p>
            <a:pPr algn="ctr"/>
            <a:r>
              <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rPr>
              <a:t>版权页</a:t>
            </a:r>
            <a:endParaRPr lang="zh-CN" altLang="en-US" sz="2900" b="1" dirty="0">
              <a:solidFill>
                <a:schemeClr val="accent1">
                  <a:lumMod val="75000"/>
                </a:schemeClr>
              </a:solidFill>
              <a:latin typeface="微软雅黑" panose="020B0503020204020204" pitchFamily="34" charset="-122"/>
              <a:ea typeface="微软雅黑" panose="020B0503020204020204" pitchFamily="34" charset="-122"/>
              <a:cs typeface="+mn-ea"/>
            </a:endParaRPr>
          </a:p>
        </p:txBody>
      </p:sp>
      <p:pic>
        <p:nvPicPr>
          <p:cNvPr id="25" name="图片 24"/>
          <p:cNvPicPr>
            <a:picLocks noChangeAspect="1"/>
          </p:cNvPicPr>
          <p:nvPr/>
        </p:nvPicPr>
        <p:blipFill>
          <a:blip r:embed="rId3"/>
          <a:stretch>
            <a:fillRect/>
          </a:stretch>
        </p:blipFill>
        <p:spPr>
          <a:xfrm>
            <a:off x="3197765" y="266699"/>
            <a:ext cx="4671312" cy="6759575"/>
          </a:xfrm>
          <a:prstGeom prst="rect">
            <a:avLst/>
          </a:prstGeom>
        </p:spPr>
      </p:pic>
      <p:pic>
        <p:nvPicPr>
          <p:cNvPr id="23" name="图片 22"/>
          <p:cNvPicPr>
            <a:picLocks noChangeAspect="1"/>
          </p:cNvPicPr>
          <p:nvPr/>
        </p:nvPicPr>
        <p:blipFill>
          <a:blip r:embed="rId4"/>
          <a:stretch>
            <a:fillRect/>
          </a:stretch>
        </p:blipFill>
        <p:spPr>
          <a:xfrm>
            <a:off x="2978882" y="266700"/>
            <a:ext cx="4974132" cy="6782706"/>
          </a:xfrm>
          <a:prstGeom prst="rect">
            <a:avLst/>
          </a:prstGeom>
        </p:spPr>
      </p:pic>
      <p:pic>
        <p:nvPicPr>
          <p:cNvPr id="2" name="图片 1"/>
          <p:cNvPicPr>
            <a:picLocks noChangeAspect="1"/>
          </p:cNvPicPr>
          <p:nvPr/>
        </p:nvPicPr>
        <p:blipFill>
          <a:blip r:embed="rId5"/>
          <a:stretch>
            <a:fillRect/>
          </a:stretch>
        </p:blipFill>
        <p:spPr>
          <a:xfrm>
            <a:off x="3096345" y="131989"/>
            <a:ext cx="4905375" cy="67260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animBg="1"/>
      <p:bldP spid="14"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15434" y="731634"/>
            <a:ext cx="9791700" cy="5781675"/>
          </a:xfrm>
          <a:prstGeom prst="rect">
            <a:avLst/>
          </a:prstGeom>
        </p:spPr>
      </p:pic>
      <p:sp>
        <p:nvSpPr>
          <p:cNvPr id="3" name="PA-圆角矩形 11"/>
          <p:cNvSpPr/>
          <p:nvPr>
            <p:custDataLst>
              <p:tags r:id="rId2"/>
            </p:custDataLst>
          </p:nvPr>
        </p:nvSpPr>
        <p:spPr>
          <a:xfrm rot="10800000">
            <a:off x="4533899" y="3682997"/>
            <a:ext cx="1244601" cy="4591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4" name="右箭头 3"/>
          <p:cNvSpPr/>
          <p:nvPr/>
        </p:nvSpPr>
        <p:spPr>
          <a:xfrm>
            <a:off x="5970314" y="3868035"/>
            <a:ext cx="281940" cy="45719"/>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5" name="文本框 4"/>
          <p:cNvSpPr txBox="1"/>
          <p:nvPr/>
        </p:nvSpPr>
        <p:spPr>
          <a:xfrm>
            <a:off x="6214154" y="3779600"/>
            <a:ext cx="1723346" cy="430887"/>
          </a:xfrm>
          <a:prstGeom prst="rect">
            <a:avLst/>
          </a:prstGeom>
          <a:noFill/>
        </p:spPr>
        <p:txBody>
          <a:bodyPr wrap="square" rtlCol="0">
            <a:spAutoFit/>
          </a:bodyPr>
          <a:lstStyle/>
          <a:p>
            <a:r>
              <a:rPr lang="zh-CN" altLang="en-US" sz="1100" dirty="0">
                <a:solidFill>
                  <a:srgbClr val="FF0000"/>
                </a:solidFill>
                <a:latin typeface="微软雅黑" panose="020B0503020204020204" pitchFamily="34" charset="-122"/>
                <a:ea typeface="微软雅黑" panose="020B0503020204020204" pitchFamily="34" charset="-122"/>
              </a:rPr>
              <a:t>第三步：</a:t>
            </a:r>
            <a:endParaRPr lang="en-US" altLang="zh-CN" sz="1100" dirty="0">
              <a:solidFill>
                <a:srgbClr val="FF0000"/>
              </a:solidFill>
              <a:latin typeface="微软雅黑" panose="020B0503020204020204" pitchFamily="34" charset="-122"/>
              <a:ea typeface="微软雅黑" panose="020B0503020204020204" pitchFamily="34" charset="-122"/>
            </a:endParaRPr>
          </a:p>
          <a:p>
            <a:r>
              <a:rPr lang="zh-CN" altLang="en-US" sz="1100" dirty="0">
                <a:solidFill>
                  <a:srgbClr val="FF0000"/>
                </a:solidFill>
                <a:latin typeface="微软雅黑" panose="020B0503020204020204" pitchFamily="34" charset="-122"/>
                <a:ea typeface="微软雅黑" panose="020B0503020204020204" pitchFamily="34" charset="-122"/>
              </a:rPr>
              <a:t>点击图书馆文献传递</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77199" y="142992"/>
            <a:ext cx="3226401"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sym typeface="Arial" panose="020B0604020202020204" pitchFamily="34" charset="0"/>
              </a:rPr>
              <a:t>图书馆文献传递</a:t>
            </a:r>
            <a:endParaRPr lang="zh-CN" altLang="en-US" sz="3200" b="1" dirty="0">
              <a:solidFill>
                <a:srgbClr val="C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20743" y="1119531"/>
            <a:ext cx="4975545" cy="5215010"/>
          </a:xfrm>
          <a:prstGeom prst="rect">
            <a:avLst/>
          </a:prstGeom>
        </p:spPr>
      </p:pic>
      <p:pic>
        <p:nvPicPr>
          <p:cNvPr id="4" name="图片 3"/>
          <p:cNvPicPr>
            <a:picLocks noChangeAspect="1"/>
          </p:cNvPicPr>
          <p:nvPr/>
        </p:nvPicPr>
        <p:blipFill>
          <a:blip r:embed="rId2"/>
          <a:stretch>
            <a:fillRect/>
          </a:stretch>
        </p:blipFill>
        <p:spPr>
          <a:xfrm>
            <a:off x="6184324" y="435379"/>
            <a:ext cx="6007676" cy="3023168"/>
          </a:xfrm>
          <a:prstGeom prst="rect">
            <a:avLst/>
          </a:prstGeom>
        </p:spPr>
      </p:pic>
      <p:sp>
        <p:nvSpPr>
          <p:cNvPr id="5" name="右箭头 4"/>
          <p:cNvSpPr/>
          <p:nvPr/>
        </p:nvSpPr>
        <p:spPr>
          <a:xfrm>
            <a:off x="5486400" y="1828800"/>
            <a:ext cx="528747" cy="32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77199" y="142992"/>
            <a:ext cx="3226401"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sym typeface="Arial" panose="020B0604020202020204" pitchFamily="34" charset="0"/>
              </a:rPr>
              <a:t>图书馆文献传递</a:t>
            </a:r>
            <a:endParaRPr lang="zh-CN" altLang="en-US" sz="3200" b="1" dirty="0">
              <a:solidFill>
                <a:srgbClr val="C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3"/>
          <a:stretch>
            <a:fillRect/>
          </a:stretch>
        </p:blipFill>
        <p:spPr>
          <a:xfrm>
            <a:off x="5580317" y="3727036"/>
            <a:ext cx="6611683" cy="2857500"/>
          </a:xfrm>
          <a:prstGeom prst="rect">
            <a:avLst/>
          </a:prstGeom>
        </p:spPr>
      </p:pic>
      <p:sp>
        <p:nvSpPr>
          <p:cNvPr id="8" name="右箭头 7"/>
          <p:cNvSpPr/>
          <p:nvPr/>
        </p:nvSpPr>
        <p:spPr>
          <a:xfrm rot="5400000">
            <a:off x="7994562" y="3349301"/>
            <a:ext cx="543565" cy="347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276600" cy="96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en-US">
                <a:solidFill>
                  <a:schemeClr val="lt1"/>
                </a:solidFill>
              </a:defRPr>
            </a:defPPr>
            <a:lvl1pPr marL="0" algn="l" defTabSz="960120" rtl="0" eaLnBrk="1" latinLnBrk="0" hangingPunct="1">
              <a:defRPr sz="1890" kern="1200">
                <a:solidFill>
                  <a:schemeClr val="lt1"/>
                </a:solidFill>
                <a:latin typeface="+mn-lt"/>
                <a:ea typeface="+mn-ea"/>
                <a:cs typeface="+mn-cs"/>
              </a:defRPr>
            </a:lvl1pPr>
            <a:lvl2pPr marL="480060" algn="l" defTabSz="960120" rtl="0" eaLnBrk="1" latinLnBrk="0" hangingPunct="1">
              <a:defRPr sz="1890" kern="1200">
                <a:solidFill>
                  <a:schemeClr val="lt1"/>
                </a:solidFill>
                <a:latin typeface="+mn-lt"/>
                <a:ea typeface="+mn-ea"/>
                <a:cs typeface="+mn-cs"/>
              </a:defRPr>
            </a:lvl2pPr>
            <a:lvl3pPr marL="960120" algn="l" defTabSz="960120" rtl="0" eaLnBrk="1" latinLnBrk="0" hangingPunct="1">
              <a:defRPr sz="1890" kern="1200">
                <a:solidFill>
                  <a:schemeClr val="lt1"/>
                </a:solidFill>
                <a:latin typeface="+mn-lt"/>
                <a:ea typeface="+mn-ea"/>
                <a:cs typeface="+mn-cs"/>
              </a:defRPr>
            </a:lvl3pPr>
            <a:lvl4pPr marL="1440180" algn="l" defTabSz="960120" rtl="0" eaLnBrk="1" latinLnBrk="0" hangingPunct="1">
              <a:defRPr sz="1890" kern="1200">
                <a:solidFill>
                  <a:schemeClr val="lt1"/>
                </a:solidFill>
                <a:latin typeface="+mn-lt"/>
                <a:ea typeface="+mn-ea"/>
                <a:cs typeface="+mn-cs"/>
              </a:defRPr>
            </a:lvl4pPr>
            <a:lvl5pPr marL="1920240" algn="l" defTabSz="960120" rtl="0" eaLnBrk="1" latinLnBrk="0" hangingPunct="1">
              <a:defRPr sz="1890" kern="1200">
                <a:solidFill>
                  <a:schemeClr val="lt1"/>
                </a:solidFill>
                <a:latin typeface="+mn-lt"/>
                <a:ea typeface="+mn-ea"/>
                <a:cs typeface="+mn-cs"/>
              </a:defRPr>
            </a:lvl5pPr>
            <a:lvl6pPr marL="2400300" algn="l" defTabSz="960120" rtl="0" eaLnBrk="1" latinLnBrk="0" hangingPunct="1">
              <a:defRPr sz="1890" kern="1200">
                <a:solidFill>
                  <a:schemeClr val="lt1"/>
                </a:solidFill>
                <a:latin typeface="+mn-lt"/>
                <a:ea typeface="+mn-ea"/>
                <a:cs typeface="+mn-cs"/>
              </a:defRPr>
            </a:lvl6pPr>
            <a:lvl7pPr marL="2880360" algn="l" defTabSz="960120" rtl="0" eaLnBrk="1" latinLnBrk="0" hangingPunct="1">
              <a:defRPr sz="1890" kern="1200">
                <a:solidFill>
                  <a:schemeClr val="lt1"/>
                </a:solidFill>
                <a:latin typeface="+mn-lt"/>
                <a:ea typeface="+mn-ea"/>
                <a:cs typeface="+mn-cs"/>
              </a:defRPr>
            </a:lvl7pPr>
            <a:lvl8pPr marL="3360420" algn="l" defTabSz="960120" rtl="0" eaLnBrk="1" latinLnBrk="0" hangingPunct="1">
              <a:defRPr sz="1890" kern="1200">
                <a:solidFill>
                  <a:schemeClr val="lt1"/>
                </a:solidFill>
                <a:latin typeface="+mn-lt"/>
                <a:ea typeface="+mn-ea"/>
                <a:cs typeface="+mn-cs"/>
              </a:defRPr>
            </a:lvl8pPr>
            <a:lvl9pPr marL="3840480" algn="l" defTabSz="960120" rtl="0" eaLnBrk="1" latinLnBrk="0" hangingPunct="1">
              <a:defRPr sz="1890" kern="1200">
                <a:solidFill>
                  <a:schemeClr val="lt1"/>
                </a:solidFill>
                <a:latin typeface="+mn-lt"/>
                <a:ea typeface="+mn-ea"/>
                <a:cs typeface="+mn-cs"/>
              </a:defRPr>
            </a:lvl9pPr>
          </a:lstStyle>
          <a:p>
            <a:pPr algn="ctr"/>
            <a:r>
              <a:rPr lang="zh-CN" altLang="en-US" sz="3200" b="1" dirty="0">
                <a:solidFill>
                  <a:srgbClr val="C00000"/>
                </a:solidFill>
                <a:latin typeface="微软雅黑" panose="020B0503020204020204" pitchFamily="34" charset="-122"/>
                <a:ea typeface="微软雅黑" panose="020B0503020204020204" pitchFamily="34" charset="-122"/>
                <a:cs typeface="+mn-ea"/>
              </a:rPr>
              <a:t>在线阅读</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grpSp>
        <p:nvGrpSpPr>
          <p:cNvPr id="8" name="组合 7"/>
          <p:cNvGrpSpPr/>
          <p:nvPr/>
        </p:nvGrpSpPr>
        <p:grpSpPr>
          <a:xfrm>
            <a:off x="3825875" y="-61119"/>
            <a:ext cx="7751763" cy="6919119"/>
            <a:chOff x="3937000" y="0"/>
            <a:chExt cx="7751763" cy="7234237"/>
          </a:xfrm>
        </p:grpSpPr>
        <p:pic>
          <p:nvPicPr>
            <p:cNvPr id="5" name="图片 4"/>
            <p:cNvPicPr>
              <a:picLocks noChangeAspect="1"/>
            </p:cNvPicPr>
            <p:nvPr/>
          </p:nvPicPr>
          <p:blipFill>
            <a:blip r:embed="rId1"/>
            <a:stretch>
              <a:fillRect/>
            </a:stretch>
          </p:blipFill>
          <p:spPr>
            <a:xfrm>
              <a:off x="3937000" y="80962"/>
              <a:ext cx="7751763" cy="7153275"/>
            </a:xfrm>
            <a:prstGeom prst="rect">
              <a:avLst/>
            </a:prstGeom>
          </p:spPr>
        </p:pic>
        <p:pic>
          <p:nvPicPr>
            <p:cNvPr id="6" name="图片 5"/>
            <p:cNvPicPr>
              <a:picLocks noChangeAspect="1"/>
            </p:cNvPicPr>
            <p:nvPr/>
          </p:nvPicPr>
          <p:blipFill>
            <a:blip r:embed="rId2"/>
            <a:stretch>
              <a:fillRect/>
            </a:stretch>
          </p:blipFill>
          <p:spPr>
            <a:xfrm>
              <a:off x="4694093" y="0"/>
              <a:ext cx="6227907" cy="3221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a:spLocks noChangeAspect="1"/>
          </p:cNvSpPr>
          <p:nvPr>
            <p:custDataLst>
              <p:tags r:id="rId1"/>
            </p:custDataLst>
          </p:nvPr>
        </p:nvSpPr>
        <p:spPr>
          <a:xfrm>
            <a:off x="2909214" y="2230589"/>
            <a:ext cx="718464" cy="719960"/>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rPr>
              <a:t>1</a:t>
            </a:r>
            <a:endPar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MH_Other_2"/>
          <p:cNvSpPr>
            <a:spLocks noChangeAspect="1"/>
          </p:cNvSpPr>
          <p:nvPr>
            <p:custDataLst>
              <p:tags r:id="rId2"/>
            </p:custDataLst>
          </p:nvPr>
        </p:nvSpPr>
        <p:spPr>
          <a:xfrm>
            <a:off x="2909214" y="3479570"/>
            <a:ext cx="718464" cy="719960"/>
          </a:xfrm>
          <a:prstGeom prst="ellipse">
            <a:avLst/>
          </a:prstGeom>
          <a:solidFill>
            <a:srgbClr val="FFFFFF"/>
          </a:solidFill>
          <a:ln w="57150" cap="flat" cmpd="sng" algn="ctr">
            <a:solidFill>
              <a:srgbClr val="4BAF32"/>
            </a:solidFill>
            <a:prstDash val="solid"/>
          </a:ln>
          <a:effectLst/>
        </p:spPr>
        <p:txBody>
          <a:bodyPr lIns="0" tIns="0" rIns="0" bIns="0" anchor="ctr"/>
          <a:lstStyle/>
          <a:p>
            <a:pPr algn="ctr">
              <a:defRPr/>
            </a:pPr>
            <a:r>
              <a:rPr lang="en-US" altLang="zh-CN" sz="4215" kern="0" dirty="0">
                <a:solidFill>
                  <a:srgbClr val="4BAF32"/>
                </a:solidFill>
                <a:latin typeface="Arial" panose="020B0604020202020204" pitchFamily="34" charset="0"/>
                <a:ea typeface="微软雅黑" panose="020B0503020204020204" pitchFamily="34" charset="-122"/>
                <a:sym typeface="Arial" panose="020B0604020202020204" pitchFamily="34" charset="0"/>
              </a:rPr>
              <a:t>2</a:t>
            </a:r>
            <a:endParaRPr lang="en-US" altLang="zh-CN" sz="4215" kern="0" dirty="0">
              <a:solidFill>
                <a:srgbClr val="4BAF32"/>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MH_Other_3"/>
          <p:cNvSpPr>
            <a:spLocks noChangeAspect="1"/>
          </p:cNvSpPr>
          <p:nvPr>
            <p:custDataLst>
              <p:tags r:id="rId3"/>
            </p:custDataLst>
          </p:nvPr>
        </p:nvSpPr>
        <p:spPr>
          <a:xfrm>
            <a:off x="2909214" y="4728553"/>
            <a:ext cx="718464" cy="719960"/>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rPr>
              <a:t>3</a:t>
            </a:r>
            <a:endPar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MH_Text_1"/>
          <p:cNvSpPr/>
          <p:nvPr>
            <p:custDataLst>
              <p:tags r:id="rId4"/>
            </p:custDataLst>
          </p:nvPr>
        </p:nvSpPr>
        <p:spPr>
          <a:xfrm>
            <a:off x="3867653" y="2344349"/>
            <a:ext cx="2960425" cy="492443"/>
          </a:xfrm>
          <a:prstGeom prst="rect">
            <a:avLst/>
          </a:prstGeom>
        </p:spPr>
        <p:txBody>
          <a:bodyPr wrap="square" lIns="0" tIns="0" rIns="0" bIns="0" anchor="ctr">
            <a:spAutoFit/>
          </a:bodyPr>
          <a:lstStyle/>
          <a:p>
            <a:pPr lvl="0"/>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馆藏电子全文</a:t>
            </a:r>
            <a:endPar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Text_2"/>
          <p:cNvSpPr/>
          <p:nvPr>
            <p:custDataLst>
              <p:tags r:id="rId5"/>
            </p:custDataLst>
          </p:nvPr>
        </p:nvSpPr>
        <p:spPr>
          <a:xfrm>
            <a:off x="3867653" y="3593331"/>
            <a:ext cx="2705921" cy="492443"/>
          </a:xfrm>
          <a:prstGeom prst="rect">
            <a:avLst/>
          </a:prstGeom>
        </p:spPr>
        <p:txBody>
          <a:bodyPr wrap="square" lIns="0" tIns="0" rIns="0" bIns="0" anchor="ctr">
            <a:spAutoFit/>
          </a:bodyPr>
          <a:lstStyle/>
          <a:p>
            <a:r>
              <a:rPr lang="zh-CN" altLang="en-US" sz="3200" dirty="0">
                <a:solidFill>
                  <a:srgbClr val="4BAF32"/>
                </a:solidFill>
                <a:latin typeface="Arial" panose="020B0604020202020204" pitchFamily="34" charset="0"/>
                <a:ea typeface="微软雅黑" panose="020B0503020204020204" pitchFamily="34" charset="-122"/>
                <a:sym typeface="Arial" panose="020B0604020202020204" pitchFamily="34" charset="0"/>
              </a:rPr>
              <a:t>馆藏纸本图书</a:t>
            </a:r>
            <a:endParaRPr lang="zh-CN" altLang="en-US" sz="3200" dirty="0">
              <a:solidFill>
                <a:srgbClr val="4BAF32"/>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MH_Text_3"/>
          <p:cNvSpPr/>
          <p:nvPr>
            <p:custDataLst>
              <p:tags r:id="rId6"/>
            </p:custDataLst>
          </p:nvPr>
        </p:nvSpPr>
        <p:spPr>
          <a:xfrm>
            <a:off x="3867653" y="4842313"/>
            <a:ext cx="2960425" cy="492443"/>
          </a:xfrm>
          <a:prstGeom prst="rect">
            <a:avLst/>
          </a:prstGeom>
        </p:spPr>
        <p:txBody>
          <a:bodyPr wrap="square" lIns="0" tIns="0" rIns="0" bIns="0" anchor="ctr">
            <a:spAutoFit/>
          </a:bodyPr>
          <a:lstStyle/>
          <a:p>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图书馆文献传递</a:t>
            </a:r>
            <a:endPar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8"/>
          <p:cNvGrpSpPr/>
          <p:nvPr/>
        </p:nvGrpSpPr>
        <p:grpSpPr>
          <a:xfrm>
            <a:off x="378187" y="505029"/>
            <a:ext cx="5878391" cy="523184"/>
            <a:chOff x="378187" y="235223"/>
            <a:chExt cx="7550620" cy="672014"/>
          </a:xfrm>
        </p:grpSpPr>
        <p:sp>
          <p:nvSpPr>
            <p:cNvPr id="10" name="TextBox 23"/>
            <p:cNvSpPr txBox="1"/>
            <p:nvPr/>
          </p:nvSpPr>
          <p:spPr>
            <a:xfrm>
              <a:off x="2768969" y="235223"/>
              <a:ext cx="5159838" cy="67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r>
                <a:rPr lang="zh-CN" altLang="en-US" sz="2800" b="1" dirty="0"/>
                <a:t>图书的多种获取服务</a:t>
              </a:r>
              <a:endParaRPr lang="zh-CN" altLang="en-US" sz="2800" b="1" dirty="0"/>
            </a:p>
          </p:txBody>
        </p:sp>
        <p:grpSp>
          <p:nvGrpSpPr>
            <p:cNvPr id="11" name="组合 10"/>
            <p:cNvGrpSpPr/>
            <p:nvPr/>
          </p:nvGrpSpPr>
          <p:grpSpPr>
            <a:xfrm>
              <a:off x="378187" y="314393"/>
              <a:ext cx="2228557" cy="549829"/>
              <a:chOff x="157476" y="152440"/>
              <a:chExt cx="2474408" cy="847436"/>
            </a:xfrm>
          </p:grpSpPr>
          <p:sp>
            <p:nvSpPr>
              <p:cNvPr id="16"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7"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12"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13"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4" name="Freeform 28"/>
            <p:cNvSpPr/>
            <p:nvPr/>
          </p:nvSpPr>
          <p:spPr>
            <a:xfrm>
              <a:off x="7200964" y="6709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5" name="Freeform 29"/>
            <p:cNvSpPr/>
            <p:nvPr/>
          </p:nvSpPr>
          <p:spPr>
            <a:xfrm>
              <a:off x="7355789" y="246620"/>
              <a:ext cx="393415"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
        <p:nvSpPr>
          <p:cNvPr id="18" name="teacher_264763"/>
          <p:cNvSpPr>
            <a:spLocks noChangeAspect="1"/>
          </p:cNvSpPr>
          <p:nvPr/>
        </p:nvSpPr>
        <p:spPr bwMode="auto">
          <a:xfrm>
            <a:off x="7505699" y="2987518"/>
            <a:ext cx="4301211" cy="3718856"/>
          </a:xfrm>
          <a:custGeom>
            <a:avLst/>
            <a:gdLst>
              <a:gd name="connsiteX0" fmla="*/ 257331 w 607639"/>
              <a:gd name="connsiteY0" fmla="*/ 145147 h 578637"/>
              <a:gd name="connsiteX1" fmla="*/ 310700 w 607639"/>
              <a:gd name="connsiteY1" fmla="*/ 187169 h 578637"/>
              <a:gd name="connsiteX2" fmla="*/ 297714 w 607639"/>
              <a:gd name="connsiteY2" fmla="*/ 200407 h 578637"/>
              <a:gd name="connsiteX3" fmla="*/ 295134 w 607639"/>
              <a:gd name="connsiteY3" fmla="*/ 205204 h 578637"/>
              <a:gd name="connsiteX4" fmla="*/ 242654 w 607639"/>
              <a:gd name="connsiteY4" fmla="*/ 163804 h 578637"/>
              <a:gd name="connsiteX5" fmla="*/ 240609 w 607639"/>
              <a:gd name="connsiteY5" fmla="*/ 147101 h 578637"/>
              <a:gd name="connsiteX6" fmla="*/ 257331 w 607639"/>
              <a:gd name="connsiteY6" fmla="*/ 145147 h 578637"/>
              <a:gd name="connsiteX7" fmla="*/ 440205 w 607639"/>
              <a:gd name="connsiteY7" fmla="*/ 141131 h 578637"/>
              <a:gd name="connsiteX8" fmla="*/ 461390 w 607639"/>
              <a:gd name="connsiteY8" fmla="*/ 141131 h 578637"/>
              <a:gd name="connsiteX9" fmla="*/ 488984 w 607639"/>
              <a:gd name="connsiteY9" fmla="*/ 210272 h 578637"/>
              <a:gd name="connsiteX10" fmla="*/ 482576 w 607639"/>
              <a:gd name="connsiteY10" fmla="*/ 182189 h 578637"/>
              <a:gd name="connsiteX11" fmla="*/ 483466 w 607639"/>
              <a:gd name="connsiteY11" fmla="*/ 176057 h 578637"/>
              <a:gd name="connsiteX12" fmla="*/ 492189 w 607639"/>
              <a:gd name="connsiteY12" fmla="*/ 160149 h 578637"/>
              <a:gd name="connsiteX13" fmla="*/ 484445 w 607639"/>
              <a:gd name="connsiteY13" fmla="*/ 146108 h 578637"/>
              <a:gd name="connsiteX14" fmla="*/ 484445 w 607639"/>
              <a:gd name="connsiteY14" fmla="*/ 142997 h 578637"/>
              <a:gd name="connsiteX15" fmla="*/ 487204 w 607639"/>
              <a:gd name="connsiteY15" fmla="*/ 141398 h 578637"/>
              <a:gd name="connsiteX16" fmla="*/ 508478 w 607639"/>
              <a:gd name="connsiteY16" fmla="*/ 141398 h 578637"/>
              <a:gd name="connsiteX17" fmla="*/ 511238 w 607639"/>
              <a:gd name="connsiteY17" fmla="*/ 142997 h 578637"/>
              <a:gd name="connsiteX18" fmla="*/ 511327 w 607639"/>
              <a:gd name="connsiteY18" fmla="*/ 146108 h 578637"/>
              <a:gd name="connsiteX19" fmla="*/ 503494 w 607639"/>
              <a:gd name="connsiteY19" fmla="*/ 160238 h 578637"/>
              <a:gd name="connsiteX20" fmla="*/ 512306 w 607639"/>
              <a:gd name="connsiteY20" fmla="*/ 176146 h 578637"/>
              <a:gd name="connsiteX21" fmla="*/ 513196 w 607639"/>
              <a:gd name="connsiteY21" fmla="*/ 182189 h 578637"/>
              <a:gd name="connsiteX22" fmla="*/ 507588 w 607639"/>
              <a:gd name="connsiteY22" fmla="*/ 210272 h 578637"/>
              <a:gd name="connsiteX23" fmla="*/ 534292 w 607639"/>
              <a:gd name="connsiteY23" fmla="*/ 141131 h 578637"/>
              <a:gd name="connsiteX24" fmla="*/ 555922 w 607639"/>
              <a:gd name="connsiteY24" fmla="*/ 141131 h 578637"/>
              <a:gd name="connsiteX25" fmla="*/ 606838 w 607639"/>
              <a:gd name="connsiteY25" fmla="*/ 191698 h 578637"/>
              <a:gd name="connsiteX26" fmla="*/ 607639 w 607639"/>
              <a:gd name="connsiteY26" fmla="*/ 349442 h 578637"/>
              <a:gd name="connsiteX27" fmla="*/ 586187 w 607639"/>
              <a:gd name="connsiteY27" fmla="*/ 371037 h 578637"/>
              <a:gd name="connsiteX28" fmla="*/ 586098 w 607639"/>
              <a:gd name="connsiteY28" fmla="*/ 371037 h 578637"/>
              <a:gd name="connsiteX29" fmla="*/ 564557 w 607639"/>
              <a:gd name="connsiteY29" fmla="*/ 349620 h 578637"/>
              <a:gd name="connsiteX30" fmla="*/ 563845 w 607639"/>
              <a:gd name="connsiteY30" fmla="*/ 191876 h 578637"/>
              <a:gd name="connsiteX31" fmla="*/ 559483 w 607639"/>
              <a:gd name="connsiteY31" fmla="*/ 187699 h 578637"/>
              <a:gd name="connsiteX32" fmla="*/ 555299 w 607639"/>
              <a:gd name="connsiteY32" fmla="*/ 191876 h 578637"/>
              <a:gd name="connsiteX33" fmla="*/ 555299 w 607639"/>
              <a:gd name="connsiteY33" fmla="*/ 552865 h 578637"/>
              <a:gd name="connsiteX34" fmla="*/ 529485 w 607639"/>
              <a:gd name="connsiteY34" fmla="*/ 578637 h 578637"/>
              <a:gd name="connsiteX35" fmla="*/ 503672 w 607639"/>
              <a:gd name="connsiteY35" fmla="*/ 552865 h 578637"/>
              <a:gd name="connsiteX36" fmla="*/ 503672 w 607639"/>
              <a:gd name="connsiteY36" fmla="*/ 346865 h 578637"/>
              <a:gd name="connsiteX37" fmla="*/ 492456 w 607639"/>
              <a:gd name="connsiteY37" fmla="*/ 346865 h 578637"/>
              <a:gd name="connsiteX38" fmla="*/ 492456 w 607639"/>
              <a:gd name="connsiteY38" fmla="*/ 552865 h 578637"/>
              <a:gd name="connsiteX39" fmla="*/ 466731 w 607639"/>
              <a:gd name="connsiteY39" fmla="*/ 578637 h 578637"/>
              <a:gd name="connsiteX40" fmla="*/ 440917 w 607639"/>
              <a:gd name="connsiteY40" fmla="*/ 552865 h 578637"/>
              <a:gd name="connsiteX41" fmla="*/ 441362 w 607639"/>
              <a:gd name="connsiteY41" fmla="*/ 191965 h 578637"/>
              <a:gd name="connsiteX42" fmla="*/ 436823 w 607639"/>
              <a:gd name="connsiteY42" fmla="*/ 187432 h 578637"/>
              <a:gd name="connsiteX43" fmla="*/ 432372 w 607639"/>
              <a:gd name="connsiteY43" fmla="*/ 191876 h 578637"/>
              <a:gd name="connsiteX44" fmla="*/ 431927 w 607639"/>
              <a:gd name="connsiteY44" fmla="*/ 270437 h 578637"/>
              <a:gd name="connsiteX45" fmla="*/ 399081 w 607639"/>
              <a:gd name="connsiteY45" fmla="*/ 288566 h 578637"/>
              <a:gd name="connsiteX46" fmla="*/ 322886 w 607639"/>
              <a:gd name="connsiteY46" fmla="*/ 241287 h 578637"/>
              <a:gd name="connsiteX47" fmla="*/ 315943 w 607639"/>
              <a:gd name="connsiteY47" fmla="*/ 211782 h 578637"/>
              <a:gd name="connsiteX48" fmla="*/ 345584 w 607639"/>
              <a:gd name="connsiteY48" fmla="*/ 204851 h 578637"/>
              <a:gd name="connsiteX49" fmla="*/ 389112 w 607639"/>
              <a:gd name="connsiteY49" fmla="*/ 231867 h 578637"/>
              <a:gd name="connsiteX50" fmla="*/ 389290 w 607639"/>
              <a:gd name="connsiteY50" fmla="*/ 191698 h 578637"/>
              <a:gd name="connsiteX51" fmla="*/ 440205 w 607639"/>
              <a:gd name="connsiteY51" fmla="*/ 141131 h 578637"/>
              <a:gd name="connsiteX52" fmla="*/ 498052 w 607639"/>
              <a:gd name="connsiteY52" fmla="*/ 37964 h 578637"/>
              <a:gd name="connsiteX53" fmla="*/ 542650 w 607639"/>
              <a:gd name="connsiteY53" fmla="*/ 82421 h 578637"/>
              <a:gd name="connsiteX54" fmla="*/ 498052 w 607639"/>
              <a:gd name="connsiteY54" fmla="*/ 126878 h 578637"/>
              <a:gd name="connsiteX55" fmla="*/ 453454 w 607639"/>
              <a:gd name="connsiteY55" fmla="*/ 82421 h 578637"/>
              <a:gd name="connsiteX56" fmla="*/ 498052 w 607639"/>
              <a:gd name="connsiteY56" fmla="*/ 37964 h 578637"/>
              <a:gd name="connsiteX57" fmla="*/ 15486 w 607639"/>
              <a:gd name="connsiteY57" fmla="*/ 0 h 578637"/>
              <a:gd name="connsiteX58" fmla="*/ 358581 w 607639"/>
              <a:gd name="connsiteY58" fmla="*/ 0 h 578637"/>
              <a:gd name="connsiteX59" fmla="*/ 374067 w 607639"/>
              <a:gd name="connsiteY59" fmla="*/ 15466 h 578637"/>
              <a:gd name="connsiteX60" fmla="*/ 374067 w 607639"/>
              <a:gd name="connsiteY60" fmla="*/ 197233 h 578637"/>
              <a:gd name="connsiteX61" fmla="*/ 356890 w 607639"/>
              <a:gd name="connsiteY61" fmla="*/ 186567 h 578637"/>
              <a:gd name="connsiteX62" fmla="*/ 343095 w 607639"/>
              <a:gd name="connsiteY62" fmla="*/ 181057 h 578637"/>
              <a:gd name="connsiteX63" fmla="*/ 343095 w 607639"/>
              <a:gd name="connsiteY63" fmla="*/ 30932 h 578637"/>
              <a:gd name="connsiteX64" fmla="*/ 30972 w 607639"/>
              <a:gd name="connsiteY64" fmla="*/ 30932 h 578637"/>
              <a:gd name="connsiteX65" fmla="*/ 30972 w 607639"/>
              <a:gd name="connsiteY65" fmla="*/ 253941 h 578637"/>
              <a:gd name="connsiteX66" fmla="*/ 304291 w 607639"/>
              <a:gd name="connsiteY66" fmla="*/ 253941 h 578637"/>
              <a:gd name="connsiteX67" fmla="*/ 311500 w 607639"/>
              <a:gd name="connsiteY67" fmla="*/ 259630 h 578637"/>
              <a:gd name="connsiteX68" fmla="*/ 352351 w 607639"/>
              <a:gd name="connsiteY68" fmla="*/ 284873 h 578637"/>
              <a:gd name="connsiteX69" fmla="*/ 15486 w 607639"/>
              <a:gd name="connsiteY69" fmla="*/ 284873 h 578637"/>
              <a:gd name="connsiteX70" fmla="*/ 0 w 607639"/>
              <a:gd name="connsiteY70" fmla="*/ 269407 h 578637"/>
              <a:gd name="connsiteX71" fmla="*/ 0 w 607639"/>
              <a:gd name="connsiteY71" fmla="*/ 15466 h 578637"/>
              <a:gd name="connsiteX72" fmla="*/ 15486 w 607639"/>
              <a:gd name="connsiteY72" fmla="*/ 0 h 57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7639" h="578637">
                <a:moveTo>
                  <a:pt x="257331" y="145147"/>
                </a:moveTo>
                <a:lnTo>
                  <a:pt x="310700" y="187169"/>
                </a:lnTo>
                <a:cubicBezTo>
                  <a:pt x="305541" y="190456"/>
                  <a:pt x="301094" y="194898"/>
                  <a:pt x="297714" y="200407"/>
                </a:cubicBezTo>
                <a:cubicBezTo>
                  <a:pt x="296735" y="202006"/>
                  <a:pt x="295846" y="203605"/>
                  <a:pt x="295134" y="205204"/>
                </a:cubicBezTo>
                <a:lnTo>
                  <a:pt x="242654" y="163804"/>
                </a:lnTo>
                <a:cubicBezTo>
                  <a:pt x="237495" y="159806"/>
                  <a:pt x="236606" y="152254"/>
                  <a:pt x="240609" y="147101"/>
                </a:cubicBezTo>
                <a:cubicBezTo>
                  <a:pt x="244700" y="141948"/>
                  <a:pt x="252172" y="141060"/>
                  <a:pt x="257331" y="145147"/>
                </a:cubicBezTo>
                <a:close/>
                <a:moveTo>
                  <a:pt x="440205" y="141131"/>
                </a:moveTo>
                <a:lnTo>
                  <a:pt x="461390" y="141131"/>
                </a:lnTo>
                <a:cubicBezTo>
                  <a:pt x="463972" y="147796"/>
                  <a:pt x="485246" y="200674"/>
                  <a:pt x="488984" y="210272"/>
                </a:cubicBezTo>
                <a:lnTo>
                  <a:pt x="482576" y="182189"/>
                </a:lnTo>
                <a:cubicBezTo>
                  <a:pt x="482041" y="180145"/>
                  <a:pt x="482398" y="177923"/>
                  <a:pt x="483466" y="176057"/>
                </a:cubicBezTo>
                <a:lnTo>
                  <a:pt x="492189" y="160149"/>
                </a:lnTo>
                <a:lnTo>
                  <a:pt x="484445" y="146108"/>
                </a:lnTo>
                <a:cubicBezTo>
                  <a:pt x="483911" y="145130"/>
                  <a:pt x="483911" y="143886"/>
                  <a:pt x="484445" y="142997"/>
                </a:cubicBezTo>
                <a:cubicBezTo>
                  <a:pt x="485068" y="142020"/>
                  <a:pt x="486047" y="141398"/>
                  <a:pt x="487204" y="141398"/>
                </a:cubicBezTo>
                <a:lnTo>
                  <a:pt x="508478" y="141398"/>
                </a:lnTo>
                <a:cubicBezTo>
                  <a:pt x="509636" y="141398"/>
                  <a:pt x="510704" y="142020"/>
                  <a:pt x="511238" y="142997"/>
                </a:cubicBezTo>
                <a:cubicBezTo>
                  <a:pt x="511772" y="143886"/>
                  <a:pt x="511861" y="145130"/>
                  <a:pt x="511327" y="146108"/>
                </a:cubicBezTo>
                <a:lnTo>
                  <a:pt x="503494" y="160238"/>
                </a:lnTo>
                <a:lnTo>
                  <a:pt x="512306" y="176146"/>
                </a:lnTo>
                <a:cubicBezTo>
                  <a:pt x="513285" y="177923"/>
                  <a:pt x="513641" y="180145"/>
                  <a:pt x="513196" y="182189"/>
                </a:cubicBezTo>
                <a:lnTo>
                  <a:pt x="507588" y="210272"/>
                </a:lnTo>
                <a:cubicBezTo>
                  <a:pt x="520851" y="175968"/>
                  <a:pt x="513196" y="195875"/>
                  <a:pt x="534292" y="141131"/>
                </a:cubicBezTo>
                <a:lnTo>
                  <a:pt x="555922" y="141131"/>
                </a:lnTo>
                <a:cubicBezTo>
                  <a:pt x="583872" y="141131"/>
                  <a:pt x="606660" y="163793"/>
                  <a:pt x="606838" y="191698"/>
                </a:cubicBezTo>
                <a:lnTo>
                  <a:pt x="607639" y="349442"/>
                </a:lnTo>
                <a:cubicBezTo>
                  <a:pt x="607639" y="361261"/>
                  <a:pt x="598115" y="370948"/>
                  <a:pt x="586187" y="371037"/>
                </a:cubicBezTo>
                <a:lnTo>
                  <a:pt x="586098" y="371037"/>
                </a:lnTo>
                <a:cubicBezTo>
                  <a:pt x="574259" y="371037"/>
                  <a:pt x="564646" y="361439"/>
                  <a:pt x="564557" y="349620"/>
                </a:cubicBezTo>
                <a:lnTo>
                  <a:pt x="563845" y="191876"/>
                </a:lnTo>
                <a:cubicBezTo>
                  <a:pt x="563756" y="189565"/>
                  <a:pt x="561886" y="187610"/>
                  <a:pt x="559483" y="187699"/>
                </a:cubicBezTo>
                <a:cubicBezTo>
                  <a:pt x="557169" y="187699"/>
                  <a:pt x="555299" y="189565"/>
                  <a:pt x="555299" y="191876"/>
                </a:cubicBezTo>
                <a:lnTo>
                  <a:pt x="555299" y="552865"/>
                </a:lnTo>
                <a:cubicBezTo>
                  <a:pt x="555299" y="567084"/>
                  <a:pt x="543728" y="578637"/>
                  <a:pt x="529485" y="578637"/>
                </a:cubicBezTo>
                <a:cubicBezTo>
                  <a:pt x="515154" y="578637"/>
                  <a:pt x="503672" y="567084"/>
                  <a:pt x="503672" y="552865"/>
                </a:cubicBezTo>
                <a:lnTo>
                  <a:pt x="503672" y="346865"/>
                </a:lnTo>
                <a:lnTo>
                  <a:pt x="492456" y="346865"/>
                </a:lnTo>
                <a:lnTo>
                  <a:pt x="492456" y="552865"/>
                </a:lnTo>
                <a:cubicBezTo>
                  <a:pt x="492456" y="567084"/>
                  <a:pt x="480973" y="578637"/>
                  <a:pt x="466731" y="578637"/>
                </a:cubicBezTo>
                <a:cubicBezTo>
                  <a:pt x="452400" y="578637"/>
                  <a:pt x="440917" y="567084"/>
                  <a:pt x="440917" y="552865"/>
                </a:cubicBezTo>
                <a:cubicBezTo>
                  <a:pt x="440917" y="324292"/>
                  <a:pt x="441362" y="295409"/>
                  <a:pt x="441362" y="191965"/>
                </a:cubicBezTo>
                <a:cubicBezTo>
                  <a:pt x="441362" y="189476"/>
                  <a:pt x="439315" y="187432"/>
                  <a:pt x="436823" y="187432"/>
                </a:cubicBezTo>
                <a:cubicBezTo>
                  <a:pt x="434419" y="187432"/>
                  <a:pt x="432372" y="189387"/>
                  <a:pt x="432372" y="191876"/>
                </a:cubicBezTo>
                <a:cubicBezTo>
                  <a:pt x="432283" y="201918"/>
                  <a:pt x="432016" y="261994"/>
                  <a:pt x="431927" y="270437"/>
                </a:cubicBezTo>
                <a:cubicBezTo>
                  <a:pt x="431838" y="287144"/>
                  <a:pt x="413412" y="297453"/>
                  <a:pt x="399081" y="288566"/>
                </a:cubicBezTo>
                <a:lnTo>
                  <a:pt x="322886" y="241287"/>
                </a:lnTo>
                <a:cubicBezTo>
                  <a:pt x="312827" y="235066"/>
                  <a:pt x="309712" y="221825"/>
                  <a:pt x="315943" y="211782"/>
                </a:cubicBezTo>
                <a:cubicBezTo>
                  <a:pt x="322174" y="201651"/>
                  <a:pt x="335437" y="198541"/>
                  <a:pt x="345584" y="204851"/>
                </a:cubicBezTo>
                <a:lnTo>
                  <a:pt x="389112" y="231867"/>
                </a:lnTo>
                <a:cubicBezTo>
                  <a:pt x="389290" y="195430"/>
                  <a:pt x="389201" y="214893"/>
                  <a:pt x="389290" y="191698"/>
                </a:cubicBezTo>
                <a:cubicBezTo>
                  <a:pt x="389468" y="163793"/>
                  <a:pt x="412344" y="141131"/>
                  <a:pt x="440205" y="141131"/>
                </a:cubicBezTo>
                <a:close/>
                <a:moveTo>
                  <a:pt x="498052" y="37964"/>
                </a:moveTo>
                <a:cubicBezTo>
                  <a:pt x="522683" y="37964"/>
                  <a:pt x="542650" y="57868"/>
                  <a:pt x="542650" y="82421"/>
                </a:cubicBezTo>
                <a:cubicBezTo>
                  <a:pt x="542650" y="106974"/>
                  <a:pt x="522683" y="126878"/>
                  <a:pt x="498052" y="126878"/>
                </a:cubicBezTo>
                <a:cubicBezTo>
                  <a:pt x="473421" y="126878"/>
                  <a:pt x="453454" y="106974"/>
                  <a:pt x="453454" y="82421"/>
                </a:cubicBezTo>
                <a:cubicBezTo>
                  <a:pt x="453454" y="57868"/>
                  <a:pt x="473421" y="37964"/>
                  <a:pt x="498052" y="37964"/>
                </a:cubicBezTo>
                <a:close/>
                <a:moveTo>
                  <a:pt x="15486" y="0"/>
                </a:moveTo>
                <a:lnTo>
                  <a:pt x="358581" y="0"/>
                </a:lnTo>
                <a:cubicBezTo>
                  <a:pt x="367125" y="0"/>
                  <a:pt x="374067" y="6933"/>
                  <a:pt x="374067" y="15466"/>
                </a:cubicBezTo>
                <a:lnTo>
                  <a:pt x="374067" y="197233"/>
                </a:lnTo>
                <a:lnTo>
                  <a:pt x="356890" y="186567"/>
                </a:lnTo>
                <a:cubicBezTo>
                  <a:pt x="352529" y="183901"/>
                  <a:pt x="347901" y="182034"/>
                  <a:pt x="343095" y="181057"/>
                </a:cubicBezTo>
                <a:lnTo>
                  <a:pt x="343095" y="30932"/>
                </a:lnTo>
                <a:lnTo>
                  <a:pt x="30972" y="30932"/>
                </a:lnTo>
                <a:lnTo>
                  <a:pt x="30972" y="253941"/>
                </a:lnTo>
                <a:lnTo>
                  <a:pt x="304291" y="253941"/>
                </a:lnTo>
                <a:cubicBezTo>
                  <a:pt x="306427" y="256075"/>
                  <a:pt x="308919" y="257941"/>
                  <a:pt x="311500" y="259630"/>
                </a:cubicBezTo>
                <a:lnTo>
                  <a:pt x="352351" y="284873"/>
                </a:lnTo>
                <a:lnTo>
                  <a:pt x="15486" y="284873"/>
                </a:lnTo>
                <a:cubicBezTo>
                  <a:pt x="6942" y="284873"/>
                  <a:pt x="0" y="277940"/>
                  <a:pt x="0" y="269407"/>
                </a:cubicBezTo>
                <a:lnTo>
                  <a:pt x="0" y="15466"/>
                </a:lnTo>
                <a:cubicBezTo>
                  <a:pt x="0" y="6933"/>
                  <a:pt x="6942" y="0"/>
                  <a:pt x="15486" y="0"/>
                </a:cubicBezTo>
                <a:close/>
              </a:path>
            </a:pathLst>
          </a:custGeom>
          <a:solidFill>
            <a:schemeClr val="accent1"/>
          </a:solidFill>
          <a:ln>
            <a:noFill/>
          </a:ln>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3"/>
          <p:cNvSpPr>
            <a:spLocks noChangeArrowheads="1"/>
          </p:cNvSpPr>
          <p:nvPr/>
        </p:nvSpPr>
        <p:spPr bwMode="auto">
          <a:xfrm>
            <a:off x="800100" y="571501"/>
            <a:ext cx="10591800" cy="5676900"/>
          </a:xfrm>
          <a:prstGeom prst="roundRect">
            <a:avLst>
              <a:gd name="adj" fmla="val 7989"/>
            </a:avLst>
          </a:prstGeom>
          <a:noFill/>
          <a:ln w="9525">
            <a:solidFill>
              <a:schemeClr val="bg1">
                <a:lumMod val="50000"/>
              </a:schemeClr>
            </a:solidFill>
            <a:prstDash val="sysDash"/>
            <a:round/>
          </a:ln>
          <a:extLst>
            <a:ext uri="{909E8E84-426E-40DD-AFC4-6F175D3DCCD1}">
              <a14:hiddenFill xmlns:a14="http://schemas.microsoft.com/office/drawing/2010/main">
                <a:solidFill>
                  <a:srgbClr val="FFFFFF"/>
                </a:solidFill>
              </a14:hiddenFill>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400">
              <a:gradFill>
                <a:gsLst>
                  <a:gs pos="0">
                    <a:srgbClr val="3F5096"/>
                  </a:gs>
                  <a:gs pos="100000">
                    <a:srgbClr val="3F5096"/>
                  </a:gs>
                </a:gsLst>
                <a:lin ang="5400000" scaled="1"/>
              </a:gra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603750" y="-17463"/>
            <a:ext cx="2944813" cy="4087813"/>
            <a:chOff x="4603750" y="-17463"/>
            <a:chExt cx="2944813" cy="4087813"/>
          </a:xfrm>
        </p:grpSpPr>
        <p:grpSp>
          <p:nvGrpSpPr>
            <p:cNvPr id="4" name="Group 4"/>
            <p:cNvGrpSpPr>
              <a:grpSpLocks noChangeAspect="1"/>
            </p:cNvGrpSpPr>
            <p:nvPr/>
          </p:nvGrpSpPr>
          <p:grpSpPr>
            <a:xfrm rot="10800000">
              <a:off x="4603750" y="-17463"/>
              <a:ext cx="2944813" cy="4087813"/>
              <a:chOff x="2900" y="-47"/>
              <a:chExt cx="1855" cy="2575"/>
            </a:xfrm>
          </p:grpSpPr>
          <p:sp>
            <p:nvSpPr>
              <p:cNvPr id="9" name="AutoShape 3"/>
              <p:cNvSpPr>
                <a:spLocks noChangeAspect="1" noChangeArrowheads="1" noTextEdit="1"/>
              </p:cNvSpPr>
              <p:nvPr/>
            </p:nvSpPr>
            <p:spPr bwMode="auto">
              <a:xfrm>
                <a:off x="2900" y="-44"/>
                <a:ext cx="1851" cy="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5"/>
              <p:cNvSpPr/>
              <p:nvPr/>
            </p:nvSpPr>
            <p:spPr bwMode="auto">
              <a:xfrm>
                <a:off x="2904" y="-47"/>
                <a:ext cx="1851" cy="2575"/>
              </a:xfrm>
              <a:custGeom>
                <a:avLst/>
                <a:gdLst>
                  <a:gd name="T0" fmla="*/ 58 w 519"/>
                  <a:gd name="T1" fmla="*/ 889 h 889"/>
                  <a:gd name="T2" fmla="*/ 0 w 519"/>
                  <a:gd name="T3" fmla="*/ 830 h 889"/>
                  <a:gd name="T4" fmla="*/ 0 w 519"/>
                  <a:gd name="T5" fmla="*/ 204 h 889"/>
                  <a:gd name="T6" fmla="*/ 42 w 519"/>
                  <a:gd name="T7" fmla="*/ 140 h 889"/>
                  <a:gd name="T8" fmla="*/ 42 w 519"/>
                  <a:gd name="T9" fmla="*/ 139 h 889"/>
                  <a:gd name="T10" fmla="*/ 262 w 519"/>
                  <a:gd name="T11" fmla="*/ 0 h 889"/>
                  <a:gd name="T12" fmla="*/ 477 w 519"/>
                  <a:gd name="T13" fmla="*/ 140 h 889"/>
                  <a:gd name="T14" fmla="*/ 478 w 519"/>
                  <a:gd name="T15" fmla="*/ 140 h 889"/>
                  <a:gd name="T16" fmla="*/ 519 w 519"/>
                  <a:gd name="T17" fmla="*/ 204 h 889"/>
                  <a:gd name="T18" fmla="*/ 519 w 519"/>
                  <a:gd name="T19" fmla="*/ 830 h 889"/>
                  <a:gd name="T20" fmla="*/ 460 w 519"/>
                  <a:gd name="T21" fmla="*/ 889 h 889"/>
                  <a:gd name="T22" fmla="*/ 58 w 519"/>
                  <a:gd name="T23" fmla="*/ 88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889">
                    <a:moveTo>
                      <a:pt x="58" y="889"/>
                    </a:moveTo>
                    <a:cubicBezTo>
                      <a:pt x="26" y="889"/>
                      <a:pt x="0" y="863"/>
                      <a:pt x="0" y="830"/>
                    </a:cubicBezTo>
                    <a:cubicBezTo>
                      <a:pt x="0" y="204"/>
                      <a:pt x="0" y="204"/>
                      <a:pt x="0" y="204"/>
                    </a:cubicBezTo>
                    <a:cubicBezTo>
                      <a:pt x="0" y="170"/>
                      <a:pt x="28" y="150"/>
                      <a:pt x="42" y="140"/>
                    </a:cubicBezTo>
                    <a:cubicBezTo>
                      <a:pt x="42" y="139"/>
                      <a:pt x="42" y="139"/>
                      <a:pt x="42" y="139"/>
                    </a:cubicBezTo>
                    <a:cubicBezTo>
                      <a:pt x="262" y="0"/>
                      <a:pt x="262" y="0"/>
                      <a:pt x="262" y="0"/>
                    </a:cubicBezTo>
                    <a:cubicBezTo>
                      <a:pt x="477" y="140"/>
                      <a:pt x="477" y="140"/>
                      <a:pt x="477" y="140"/>
                    </a:cubicBezTo>
                    <a:cubicBezTo>
                      <a:pt x="478" y="140"/>
                      <a:pt x="478" y="140"/>
                      <a:pt x="478" y="140"/>
                    </a:cubicBezTo>
                    <a:cubicBezTo>
                      <a:pt x="493" y="152"/>
                      <a:pt x="519" y="171"/>
                      <a:pt x="519" y="204"/>
                    </a:cubicBezTo>
                    <a:cubicBezTo>
                      <a:pt x="519" y="830"/>
                      <a:pt x="519" y="830"/>
                      <a:pt x="519" y="830"/>
                    </a:cubicBezTo>
                    <a:cubicBezTo>
                      <a:pt x="519" y="863"/>
                      <a:pt x="493" y="889"/>
                      <a:pt x="460" y="889"/>
                    </a:cubicBezTo>
                    <a:lnTo>
                      <a:pt x="58" y="889"/>
                    </a:lnTo>
                    <a:close/>
                  </a:path>
                </a:pathLst>
              </a:custGeom>
              <a:solidFill>
                <a:srgbClr val="004B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6"/>
              <p:cNvSpPr>
                <a:spLocks noEditPoints="1"/>
              </p:cNvSpPr>
              <p:nvPr/>
            </p:nvSpPr>
            <p:spPr bwMode="auto">
              <a:xfrm>
                <a:off x="3000" y="46"/>
                <a:ext cx="1658" cy="2404"/>
              </a:xfrm>
              <a:custGeom>
                <a:avLst/>
                <a:gdLst>
                  <a:gd name="T0" fmla="*/ 440 w 465"/>
                  <a:gd name="T1" fmla="*/ 829 h 830"/>
                  <a:gd name="T2" fmla="*/ 408 w 465"/>
                  <a:gd name="T3" fmla="*/ 830 h 830"/>
                  <a:gd name="T4" fmla="*/ 344 w 465"/>
                  <a:gd name="T5" fmla="*/ 830 h 830"/>
                  <a:gd name="T6" fmla="*/ 296 w 465"/>
                  <a:gd name="T7" fmla="*/ 830 h 830"/>
                  <a:gd name="T8" fmla="*/ 264 w 465"/>
                  <a:gd name="T9" fmla="*/ 826 h 830"/>
                  <a:gd name="T10" fmla="*/ 248 w 465"/>
                  <a:gd name="T11" fmla="*/ 826 h 830"/>
                  <a:gd name="T12" fmla="*/ 216 w 465"/>
                  <a:gd name="T13" fmla="*/ 830 h 830"/>
                  <a:gd name="T14" fmla="*/ 152 w 465"/>
                  <a:gd name="T15" fmla="*/ 830 h 830"/>
                  <a:gd name="T16" fmla="*/ 104 w 465"/>
                  <a:gd name="T17" fmla="*/ 830 h 830"/>
                  <a:gd name="T18" fmla="*/ 72 w 465"/>
                  <a:gd name="T19" fmla="*/ 826 h 830"/>
                  <a:gd name="T20" fmla="*/ 56 w 465"/>
                  <a:gd name="T21" fmla="*/ 826 h 830"/>
                  <a:gd name="T22" fmla="*/ 23 w 465"/>
                  <a:gd name="T23" fmla="*/ 829 h 830"/>
                  <a:gd name="T24" fmla="*/ 1 w 465"/>
                  <a:gd name="T25" fmla="*/ 805 h 830"/>
                  <a:gd name="T26" fmla="*/ 1 w 465"/>
                  <a:gd name="T27" fmla="*/ 805 h 830"/>
                  <a:gd name="T28" fmla="*/ 4 w 465"/>
                  <a:gd name="T29" fmla="*/ 773 h 830"/>
                  <a:gd name="T30" fmla="*/ 461 w 465"/>
                  <a:gd name="T31" fmla="*/ 758 h 830"/>
                  <a:gd name="T32" fmla="*/ 0 w 465"/>
                  <a:gd name="T33" fmla="*/ 725 h 830"/>
                  <a:gd name="T34" fmla="*/ 465 w 465"/>
                  <a:gd name="T35" fmla="*/ 710 h 830"/>
                  <a:gd name="T36" fmla="*/ 4 w 465"/>
                  <a:gd name="T37" fmla="*/ 709 h 830"/>
                  <a:gd name="T38" fmla="*/ 4 w 465"/>
                  <a:gd name="T39" fmla="*/ 677 h 830"/>
                  <a:gd name="T40" fmla="*/ 461 w 465"/>
                  <a:gd name="T41" fmla="*/ 662 h 830"/>
                  <a:gd name="T42" fmla="*/ 0 w 465"/>
                  <a:gd name="T43" fmla="*/ 629 h 830"/>
                  <a:gd name="T44" fmla="*/ 465 w 465"/>
                  <a:gd name="T45" fmla="*/ 614 h 830"/>
                  <a:gd name="T46" fmla="*/ 4 w 465"/>
                  <a:gd name="T47" fmla="*/ 613 h 830"/>
                  <a:gd name="T48" fmla="*/ 4 w 465"/>
                  <a:gd name="T49" fmla="*/ 581 h 830"/>
                  <a:gd name="T50" fmla="*/ 461 w 465"/>
                  <a:gd name="T51" fmla="*/ 566 h 830"/>
                  <a:gd name="T52" fmla="*/ 0 w 465"/>
                  <a:gd name="T53" fmla="*/ 533 h 830"/>
                  <a:gd name="T54" fmla="*/ 465 w 465"/>
                  <a:gd name="T55" fmla="*/ 518 h 830"/>
                  <a:gd name="T56" fmla="*/ 4 w 465"/>
                  <a:gd name="T57" fmla="*/ 517 h 830"/>
                  <a:gd name="T58" fmla="*/ 4 w 465"/>
                  <a:gd name="T59" fmla="*/ 485 h 830"/>
                  <a:gd name="T60" fmla="*/ 461 w 465"/>
                  <a:gd name="T61" fmla="*/ 470 h 830"/>
                  <a:gd name="T62" fmla="*/ 0 w 465"/>
                  <a:gd name="T63" fmla="*/ 437 h 830"/>
                  <a:gd name="T64" fmla="*/ 465 w 465"/>
                  <a:gd name="T65" fmla="*/ 422 h 830"/>
                  <a:gd name="T66" fmla="*/ 4 w 465"/>
                  <a:gd name="T67" fmla="*/ 421 h 830"/>
                  <a:gd name="T68" fmla="*/ 4 w 465"/>
                  <a:gd name="T69" fmla="*/ 389 h 830"/>
                  <a:gd name="T70" fmla="*/ 461 w 465"/>
                  <a:gd name="T71" fmla="*/ 374 h 830"/>
                  <a:gd name="T72" fmla="*/ 0 w 465"/>
                  <a:gd name="T73" fmla="*/ 341 h 830"/>
                  <a:gd name="T74" fmla="*/ 465 w 465"/>
                  <a:gd name="T75" fmla="*/ 326 h 830"/>
                  <a:gd name="T76" fmla="*/ 4 w 465"/>
                  <a:gd name="T77" fmla="*/ 325 h 830"/>
                  <a:gd name="T78" fmla="*/ 4 w 465"/>
                  <a:gd name="T79" fmla="*/ 293 h 830"/>
                  <a:gd name="T80" fmla="*/ 461 w 465"/>
                  <a:gd name="T81" fmla="*/ 278 h 830"/>
                  <a:gd name="T82" fmla="*/ 0 w 465"/>
                  <a:gd name="T83" fmla="*/ 245 h 830"/>
                  <a:gd name="T84" fmla="*/ 465 w 465"/>
                  <a:gd name="T85" fmla="*/ 230 h 830"/>
                  <a:gd name="T86" fmla="*/ 4 w 465"/>
                  <a:gd name="T87" fmla="*/ 229 h 830"/>
                  <a:gd name="T88" fmla="*/ 4 w 465"/>
                  <a:gd name="T89" fmla="*/ 197 h 830"/>
                  <a:gd name="T90" fmla="*/ 461 w 465"/>
                  <a:gd name="T91" fmla="*/ 182 h 830"/>
                  <a:gd name="T92" fmla="*/ 4 w 465"/>
                  <a:gd name="T93" fmla="*/ 172 h 830"/>
                  <a:gd name="T94" fmla="*/ 444 w 465"/>
                  <a:gd name="T95" fmla="*/ 142 h 830"/>
                  <a:gd name="T96" fmla="*/ 27 w 465"/>
                  <a:gd name="T97" fmla="*/ 132 h 830"/>
                  <a:gd name="T98" fmla="*/ 433 w 465"/>
                  <a:gd name="T99" fmla="*/ 129 h 830"/>
                  <a:gd name="T100" fmla="*/ 43 w 465"/>
                  <a:gd name="T101" fmla="*/ 126 h 830"/>
                  <a:gd name="T102" fmla="*/ 70 w 465"/>
                  <a:gd name="T103" fmla="*/ 109 h 830"/>
                  <a:gd name="T104" fmla="*/ 364 w 465"/>
                  <a:gd name="T105" fmla="*/ 89 h 830"/>
                  <a:gd name="T106" fmla="*/ 108 w 465"/>
                  <a:gd name="T107" fmla="*/ 80 h 830"/>
                  <a:gd name="T108" fmla="*/ 353 w 465"/>
                  <a:gd name="T109" fmla="*/ 77 h 830"/>
                  <a:gd name="T110" fmla="*/ 124 w 465"/>
                  <a:gd name="T111" fmla="*/ 75 h 830"/>
                  <a:gd name="T112" fmla="*/ 151 w 465"/>
                  <a:gd name="T113" fmla="*/ 58 h 830"/>
                  <a:gd name="T114" fmla="*/ 284 w 465"/>
                  <a:gd name="T115" fmla="*/ 36 h 830"/>
                  <a:gd name="T116" fmla="*/ 189 w 465"/>
                  <a:gd name="T117" fmla="*/ 29 h 830"/>
                  <a:gd name="T118" fmla="*/ 272 w 465"/>
                  <a:gd name="T119" fmla="*/ 24 h 830"/>
                  <a:gd name="T120" fmla="*/ 205 w 465"/>
                  <a:gd name="T121" fmla="*/ 24 h 830"/>
                  <a:gd name="T122" fmla="*/ 246 w 465"/>
                  <a:gd name="T123" fmla="*/ 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5" h="830">
                    <a:moveTo>
                      <a:pt x="433" y="830"/>
                    </a:moveTo>
                    <a:cubicBezTo>
                      <a:pt x="424" y="830"/>
                      <a:pt x="424" y="830"/>
                      <a:pt x="424" y="830"/>
                    </a:cubicBezTo>
                    <a:cubicBezTo>
                      <a:pt x="424" y="826"/>
                      <a:pt x="424" y="826"/>
                      <a:pt x="424" y="826"/>
                    </a:cubicBezTo>
                    <a:cubicBezTo>
                      <a:pt x="433" y="826"/>
                      <a:pt x="433" y="826"/>
                      <a:pt x="433" y="826"/>
                    </a:cubicBezTo>
                    <a:cubicBezTo>
                      <a:pt x="435" y="826"/>
                      <a:pt x="437" y="826"/>
                      <a:pt x="439" y="825"/>
                    </a:cubicBezTo>
                    <a:cubicBezTo>
                      <a:pt x="440" y="829"/>
                      <a:pt x="440" y="829"/>
                      <a:pt x="440" y="829"/>
                    </a:cubicBezTo>
                    <a:cubicBezTo>
                      <a:pt x="438" y="830"/>
                      <a:pt x="436" y="830"/>
                      <a:pt x="433" y="830"/>
                    </a:cubicBezTo>
                    <a:close/>
                    <a:moveTo>
                      <a:pt x="408" y="830"/>
                    </a:moveTo>
                    <a:cubicBezTo>
                      <a:pt x="392" y="830"/>
                      <a:pt x="392" y="830"/>
                      <a:pt x="392" y="830"/>
                    </a:cubicBezTo>
                    <a:cubicBezTo>
                      <a:pt x="392" y="826"/>
                      <a:pt x="392" y="826"/>
                      <a:pt x="392" y="826"/>
                    </a:cubicBezTo>
                    <a:cubicBezTo>
                      <a:pt x="408" y="826"/>
                      <a:pt x="408" y="826"/>
                      <a:pt x="408" y="826"/>
                    </a:cubicBezTo>
                    <a:lnTo>
                      <a:pt x="408" y="830"/>
                    </a:lnTo>
                    <a:close/>
                    <a:moveTo>
                      <a:pt x="376" y="830"/>
                    </a:moveTo>
                    <a:cubicBezTo>
                      <a:pt x="360" y="830"/>
                      <a:pt x="360" y="830"/>
                      <a:pt x="360" y="830"/>
                    </a:cubicBezTo>
                    <a:cubicBezTo>
                      <a:pt x="360" y="826"/>
                      <a:pt x="360" y="826"/>
                      <a:pt x="360" y="826"/>
                    </a:cubicBezTo>
                    <a:cubicBezTo>
                      <a:pt x="376" y="826"/>
                      <a:pt x="376" y="826"/>
                      <a:pt x="376" y="826"/>
                    </a:cubicBezTo>
                    <a:lnTo>
                      <a:pt x="376" y="830"/>
                    </a:lnTo>
                    <a:close/>
                    <a:moveTo>
                      <a:pt x="344" y="830"/>
                    </a:moveTo>
                    <a:cubicBezTo>
                      <a:pt x="328" y="830"/>
                      <a:pt x="328" y="830"/>
                      <a:pt x="328" y="830"/>
                    </a:cubicBezTo>
                    <a:cubicBezTo>
                      <a:pt x="328" y="826"/>
                      <a:pt x="328" y="826"/>
                      <a:pt x="328" y="826"/>
                    </a:cubicBezTo>
                    <a:cubicBezTo>
                      <a:pt x="344" y="826"/>
                      <a:pt x="344" y="826"/>
                      <a:pt x="344" y="826"/>
                    </a:cubicBezTo>
                    <a:lnTo>
                      <a:pt x="344" y="830"/>
                    </a:lnTo>
                    <a:close/>
                    <a:moveTo>
                      <a:pt x="312" y="830"/>
                    </a:moveTo>
                    <a:cubicBezTo>
                      <a:pt x="296" y="830"/>
                      <a:pt x="296" y="830"/>
                      <a:pt x="296" y="830"/>
                    </a:cubicBezTo>
                    <a:cubicBezTo>
                      <a:pt x="296" y="826"/>
                      <a:pt x="296" y="826"/>
                      <a:pt x="296" y="826"/>
                    </a:cubicBezTo>
                    <a:cubicBezTo>
                      <a:pt x="312" y="826"/>
                      <a:pt x="312" y="826"/>
                      <a:pt x="312" y="826"/>
                    </a:cubicBezTo>
                    <a:lnTo>
                      <a:pt x="312" y="830"/>
                    </a:lnTo>
                    <a:close/>
                    <a:moveTo>
                      <a:pt x="280" y="830"/>
                    </a:moveTo>
                    <a:cubicBezTo>
                      <a:pt x="264" y="830"/>
                      <a:pt x="264" y="830"/>
                      <a:pt x="264" y="830"/>
                    </a:cubicBezTo>
                    <a:cubicBezTo>
                      <a:pt x="264" y="826"/>
                      <a:pt x="264" y="826"/>
                      <a:pt x="264" y="826"/>
                    </a:cubicBezTo>
                    <a:cubicBezTo>
                      <a:pt x="280" y="826"/>
                      <a:pt x="280" y="826"/>
                      <a:pt x="280" y="826"/>
                    </a:cubicBezTo>
                    <a:lnTo>
                      <a:pt x="280" y="830"/>
                    </a:lnTo>
                    <a:close/>
                    <a:moveTo>
                      <a:pt x="248" y="830"/>
                    </a:moveTo>
                    <a:cubicBezTo>
                      <a:pt x="232" y="830"/>
                      <a:pt x="232" y="830"/>
                      <a:pt x="232" y="830"/>
                    </a:cubicBezTo>
                    <a:cubicBezTo>
                      <a:pt x="232" y="826"/>
                      <a:pt x="232" y="826"/>
                      <a:pt x="232" y="826"/>
                    </a:cubicBezTo>
                    <a:cubicBezTo>
                      <a:pt x="248" y="826"/>
                      <a:pt x="248" y="826"/>
                      <a:pt x="248" y="826"/>
                    </a:cubicBezTo>
                    <a:lnTo>
                      <a:pt x="248" y="830"/>
                    </a:lnTo>
                    <a:close/>
                    <a:moveTo>
                      <a:pt x="216" y="830"/>
                    </a:moveTo>
                    <a:cubicBezTo>
                      <a:pt x="200" y="830"/>
                      <a:pt x="200" y="830"/>
                      <a:pt x="200" y="830"/>
                    </a:cubicBezTo>
                    <a:cubicBezTo>
                      <a:pt x="200" y="826"/>
                      <a:pt x="200" y="826"/>
                      <a:pt x="200" y="826"/>
                    </a:cubicBezTo>
                    <a:cubicBezTo>
                      <a:pt x="216" y="826"/>
                      <a:pt x="216" y="826"/>
                      <a:pt x="216" y="826"/>
                    </a:cubicBezTo>
                    <a:lnTo>
                      <a:pt x="216" y="830"/>
                    </a:lnTo>
                    <a:close/>
                    <a:moveTo>
                      <a:pt x="184" y="830"/>
                    </a:moveTo>
                    <a:cubicBezTo>
                      <a:pt x="168" y="830"/>
                      <a:pt x="168" y="830"/>
                      <a:pt x="168" y="830"/>
                    </a:cubicBezTo>
                    <a:cubicBezTo>
                      <a:pt x="168" y="826"/>
                      <a:pt x="168" y="826"/>
                      <a:pt x="168" y="826"/>
                    </a:cubicBezTo>
                    <a:cubicBezTo>
                      <a:pt x="184" y="826"/>
                      <a:pt x="184" y="826"/>
                      <a:pt x="184" y="826"/>
                    </a:cubicBezTo>
                    <a:lnTo>
                      <a:pt x="184" y="830"/>
                    </a:lnTo>
                    <a:close/>
                    <a:moveTo>
                      <a:pt x="152" y="830"/>
                    </a:moveTo>
                    <a:cubicBezTo>
                      <a:pt x="136" y="830"/>
                      <a:pt x="136" y="830"/>
                      <a:pt x="136" y="830"/>
                    </a:cubicBezTo>
                    <a:cubicBezTo>
                      <a:pt x="136" y="826"/>
                      <a:pt x="136" y="826"/>
                      <a:pt x="136" y="826"/>
                    </a:cubicBezTo>
                    <a:cubicBezTo>
                      <a:pt x="152" y="826"/>
                      <a:pt x="152" y="826"/>
                      <a:pt x="152" y="826"/>
                    </a:cubicBezTo>
                    <a:lnTo>
                      <a:pt x="152" y="830"/>
                    </a:lnTo>
                    <a:close/>
                    <a:moveTo>
                      <a:pt x="120" y="830"/>
                    </a:moveTo>
                    <a:cubicBezTo>
                      <a:pt x="104" y="830"/>
                      <a:pt x="104" y="830"/>
                      <a:pt x="104" y="830"/>
                    </a:cubicBezTo>
                    <a:cubicBezTo>
                      <a:pt x="104" y="826"/>
                      <a:pt x="104" y="826"/>
                      <a:pt x="104" y="826"/>
                    </a:cubicBezTo>
                    <a:cubicBezTo>
                      <a:pt x="120" y="826"/>
                      <a:pt x="120" y="826"/>
                      <a:pt x="120" y="826"/>
                    </a:cubicBezTo>
                    <a:lnTo>
                      <a:pt x="120" y="830"/>
                    </a:lnTo>
                    <a:close/>
                    <a:moveTo>
                      <a:pt x="88" y="830"/>
                    </a:moveTo>
                    <a:cubicBezTo>
                      <a:pt x="72" y="830"/>
                      <a:pt x="72" y="830"/>
                      <a:pt x="72" y="830"/>
                    </a:cubicBezTo>
                    <a:cubicBezTo>
                      <a:pt x="72" y="826"/>
                      <a:pt x="72" y="826"/>
                      <a:pt x="72" y="826"/>
                    </a:cubicBezTo>
                    <a:cubicBezTo>
                      <a:pt x="88" y="826"/>
                      <a:pt x="88" y="826"/>
                      <a:pt x="88" y="826"/>
                    </a:cubicBezTo>
                    <a:lnTo>
                      <a:pt x="88" y="830"/>
                    </a:lnTo>
                    <a:close/>
                    <a:moveTo>
                      <a:pt x="56" y="830"/>
                    </a:moveTo>
                    <a:cubicBezTo>
                      <a:pt x="40" y="830"/>
                      <a:pt x="40" y="830"/>
                      <a:pt x="40" y="830"/>
                    </a:cubicBezTo>
                    <a:cubicBezTo>
                      <a:pt x="40" y="826"/>
                      <a:pt x="40" y="826"/>
                      <a:pt x="40" y="826"/>
                    </a:cubicBezTo>
                    <a:cubicBezTo>
                      <a:pt x="56" y="826"/>
                      <a:pt x="56" y="826"/>
                      <a:pt x="56" y="826"/>
                    </a:cubicBezTo>
                    <a:lnTo>
                      <a:pt x="56" y="830"/>
                    </a:lnTo>
                    <a:close/>
                    <a:moveTo>
                      <a:pt x="23" y="829"/>
                    </a:moveTo>
                    <a:cubicBezTo>
                      <a:pt x="18" y="827"/>
                      <a:pt x="13" y="824"/>
                      <a:pt x="9" y="820"/>
                    </a:cubicBezTo>
                    <a:cubicBezTo>
                      <a:pt x="12" y="817"/>
                      <a:pt x="12" y="817"/>
                      <a:pt x="12" y="817"/>
                    </a:cubicBezTo>
                    <a:cubicBezTo>
                      <a:pt x="15" y="821"/>
                      <a:pt x="20" y="824"/>
                      <a:pt x="24" y="825"/>
                    </a:cubicBezTo>
                    <a:lnTo>
                      <a:pt x="23" y="829"/>
                    </a:lnTo>
                    <a:close/>
                    <a:moveTo>
                      <a:pt x="455" y="821"/>
                    </a:moveTo>
                    <a:cubicBezTo>
                      <a:pt x="452" y="818"/>
                      <a:pt x="452" y="818"/>
                      <a:pt x="452" y="818"/>
                    </a:cubicBezTo>
                    <a:cubicBezTo>
                      <a:pt x="456" y="815"/>
                      <a:pt x="459" y="810"/>
                      <a:pt x="460" y="806"/>
                    </a:cubicBezTo>
                    <a:cubicBezTo>
                      <a:pt x="464" y="807"/>
                      <a:pt x="464" y="807"/>
                      <a:pt x="464" y="807"/>
                    </a:cubicBezTo>
                    <a:cubicBezTo>
                      <a:pt x="462" y="812"/>
                      <a:pt x="459" y="817"/>
                      <a:pt x="455" y="821"/>
                    </a:cubicBezTo>
                    <a:close/>
                    <a:moveTo>
                      <a:pt x="1" y="805"/>
                    </a:moveTo>
                    <a:cubicBezTo>
                      <a:pt x="0" y="803"/>
                      <a:pt x="0" y="801"/>
                      <a:pt x="0" y="798"/>
                    </a:cubicBezTo>
                    <a:cubicBezTo>
                      <a:pt x="0" y="789"/>
                      <a:pt x="0" y="789"/>
                      <a:pt x="0" y="789"/>
                    </a:cubicBezTo>
                    <a:cubicBezTo>
                      <a:pt x="4" y="789"/>
                      <a:pt x="4" y="789"/>
                      <a:pt x="4" y="789"/>
                    </a:cubicBezTo>
                    <a:cubicBezTo>
                      <a:pt x="4" y="798"/>
                      <a:pt x="4" y="798"/>
                      <a:pt x="4" y="798"/>
                    </a:cubicBezTo>
                    <a:cubicBezTo>
                      <a:pt x="4" y="800"/>
                      <a:pt x="4" y="802"/>
                      <a:pt x="5" y="804"/>
                    </a:cubicBezTo>
                    <a:lnTo>
                      <a:pt x="1" y="805"/>
                    </a:lnTo>
                    <a:close/>
                    <a:moveTo>
                      <a:pt x="465" y="790"/>
                    </a:moveTo>
                    <a:cubicBezTo>
                      <a:pt x="461" y="790"/>
                      <a:pt x="461" y="790"/>
                      <a:pt x="461" y="790"/>
                    </a:cubicBezTo>
                    <a:cubicBezTo>
                      <a:pt x="461" y="774"/>
                      <a:pt x="461" y="774"/>
                      <a:pt x="461" y="774"/>
                    </a:cubicBezTo>
                    <a:cubicBezTo>
                      <a:pt x="465" y="774"/>
                      <a:pt x="465" y="774"/>
                      <a:pt x="465" y="774"/>
                    </a:cubicBezTo>
                    <a:lnTo>
                      <a:pt x="465" y="790"/>
                    </a:lnTo>
                    <a:close/>
                    <a:moveTo>
                      <a:pt x="4" y="773"/>
                    </a:moveTo>
                    <a:cubicBezTo>
                      <a:pt x="0" y="773"/>
                      <a:pt x="0" y="773"/>
                      <a:pt x="0" y="773"/>
                    </a:cubicBezTo>
                    <a:cubicBezTo>
                      <a:pt x="0" y="757"/>
                      <a:pt x="0" y="757"/>
                      <a:pt x="0" y="757"/>
                    </a:cubicBezTo>
                    <a:cubicBezTo>
                      <a:pt x="4" y="757"/>
                      <a:pt x="4" y="757"/>
                      <a:pt x="4" y="757"/>
                    </a:cubicBezTo>
                    <a:lnTo>
                      <a:pt x="4" y="773"/>
                    </a:lnTo>
                    <a:close/>
                    <a:moveTo>
                      <a:pt x="465" y="758"/>
                    </a:moveTo>
                    <a:cubicBezTo>
                      <a:pt x="461" y="758"/>
                      <a:pt x="461" y="758"/>
                      <a:pt x="461" y="758"/>
                    </a:cubicBezTo>
                    <a:cubicBezTo>
                      <a:pt x="461" y="742"/>
                      <a:pt x="461" y="742"/>
                      <a:pt x="461" y="742"/>
                    </a:cubicBezTo>
                    <a:cubicBezTo>
                      <a:pt x="465" y="742"/>
                      <a:pt x="465" y="742"/>
                      <a:pt x="465" y="742"/>
                    </a:cubicBezTo>
                    <a:lnTo>
                      <a:pt x="465" y="758"/>
                    </a:lnTo>
                    <a:close/>
                    <a:moveTo>
                      <a:pt x="4" y="741"/>
                    </a:moveTo>
                    <a:cubicBezTo>
                      <a:pt x="0" y="741"/>
                      <a:pt x="0" y="741"/>
                      <a:pt x="0" y="741"/>
                    </a:cubicBezTo>
                    <a:cubicBezTo>
                      <a:pt x="0" y="725"/>
                      <a:pt x="0" y="725"/>
                      <a:pt x="0" y="725"/>
                    </a:cubicBezTo>
                    <a:cubicBezTo>
                      <a:pt x="4" y="725"/>
                      <a:pt x="4" y="725"/>
                      <a:pt x="4" y="725"/>
                    </a:cubicBezTo>
                    <a:lnTo>
                      <a:pt x="4" y="741"/>
                    </a:lnTo>
                    <a:close/>
                    <a:moveTo>
                      <a:pt x="465" y="726"/>
                    </a:moveTo>
                    <a:cubicBezTo>
                      <a:pt x="461" y="726"/>
                      <a:pt x="461" y="726"/>
                      <a:pt x="461" y="726"/>
                    </a:cubicBezTo>
                    <a:cubicBezTo>
                      <a:pt x="461" y="710"/>
                      <a:pt x="461" y="710"/>
                      <a:pt x="461" y="710"/>
                    </a:cubicBezTo>
                    <a:cubicBezTo>
                      <a:pt x="465" y="710"/>
                      <a:pt x="465" y="710"/>
                      <a:pt x="465" y="710"/>
                    </a:cubicBezTo>
                    <a:lnTo>
                      <a:pt x="465" y="726"/>
                    </a:lnTo>
                    <a:close/>
                    <a:moveTo>
                      <a:pt x="4" y="709"/>
                    </a:moveTo>
                    <a:cubicBezTo>
                      <a:pt x="0" y="709"/>
                      <a:pt x="0" y="709"/>
                      <a:pt x="0" y="709"/>
                    </a:cubicBezTo>
                    <a:cubicBezTo>
                      <a:pt x="0" y="693"/>
                      <a:pt x="0" y="693"/>
                      <a:pt x="0" y="693"/>
                    </a:cubicBezTo>
                    <a:cubicBezTo>
                      <a:pt x="4" y="693"/>
                      <a:pt x="4" y="693"/>
                      <a:pt x="4" y="693"/>
                    </a:cubicBezTo>
                    <a:lnTo>
                      <a:pt x="4" y="709"/>
                    </a:lnTo>
                    <a:close/>
                    <a:moveTo>
                      <a:pt x="465" y="694"/>
                    </a:moveTo>
                    <a:cubicBezTo>
                      <a:pt x="461" y="694"/>
                      <a:pt x="461" y="694"/>
                      <a:pt x="461" y="694"/>
                    </a:cubicBezTo>
                    <a:cubicBezTo>
                      <a:pt x="461" y="678"/>
                      <a:pt x="461" y="678"/>
                      <a:pt x="461" y="678"/>
                    </a:cubicBezTo>
                    <a:cubicBezTo>
                      <a:pt x="465" y="678"/>
                      <a:pt x="465" y="678"/>
                      <a:pt x="465" y="678"/>
                    </a:cubicBezTo>
                    <a:lnTo>
                      <a:pt x="465" y="694"/>
                    </a:lnTo>
                    <a:close/>
                    <a:moveTo>
                      <a:pt x="4" y="677"/>
                    </a:moveTo>
                    <a:cubicBezTo>
                      <a:pt x="0" y="677"/>
                      <a:pt x="0" y="677"/>
                      <a:pt x="0" y="677"/>
                    </a:cubicBezTo>
                    <a:cubicBezTo>
                      <a:pt x="0" y="661"/>
                      <a:pt x="0" y="661"/>
                      <a:pt x="0" y="661"/>
                    </a:cubicBezTo>
                    <a:cubicBezTo>
                      <a:pt x="4" y="661"/>
                      <a:pt x="4" y="661"/>
                      <a:pt x="4" y="661"/>
                    </a:cubicBezTo>
                    <a:lnTo>
                      <a:pt x="4" y="677"/>
                    </a:lnTo>
                    <a:close/>
                    <a:moveTo>
                      <a:pt x="465" y="662"/>
                    </a:moveTo>
                    <a:cubicBezTo>
                      <a:pt x="461" y="662"/>
                      <a:pt x="461" y="662"/>
                      <a:pt x="461" y="662"/>
                    </a:cubicBezTo>
                    <a:cubicBezTo>
                      <a:pt x="461" y="646"/>
                      <a:pt x="461" y="646"/>
                      <a:pt x="461" y="646"/>
                    </a:cubicBezTo>
                    <a:cubicBezTo>
                      <a:pt x="465" y="646"/>
                      <a:pt x="465" y="646"/>
                      <a:pt x="465" y="646"/>
                    </a:cubicBezTo>
                    <a:lnTo>
                      <a:pt x="465" y="662"/>
                    </a:lnTo>
                    <a:close/>
                    <a:moveTo>
                      <a:pt x="4" y="645"/>
                    </a:moveTo>
                    <a:cubicBezTo>
                      <a:pt x="0" y="645"/>
                      <a:pt x="0" y="645"/>
                      <a:pt x="0" y="645"/>
                    </a:cubicBezTo>
                    <a:cubicBezTo>
                      <a:pt x="0" y="629"/>
                      <a:pt x="0" y="629"/>
                      <a:pt x="0" y="629"/>
                    </a:cubicBezTo>
                    <a:cubicBezTo>
                      <a:pt x="4" y="629"/>
                      <a:pt x="4" y="629"/>
                      <a:pt x="4" y="629"/>
                    </a:cubicBezTo>
                    <a:lnTo>
                      <a:pt x="4" y="645"/>
                    </a:lnTo>
                    <a:close/>
                    <a:moveTo>
                      <a:pt x="465" y="630"/>
                    </a:moveTo>
                    <a:cubicBezTo>
                      <a:pt x="461" y="630"/>
                      <a:pt x="461" y="630"/>
                      <a:pt x="461" y="630"/>
                    </a:cubicBezTo>
                    <a:cubicBezTo>
                      <a:pt x="461" y="614"/>
                      <a:pt x="461" y="614"/>
                      <a:pt x="461" y="614"/>
                    </a:cubicBezTo>
                    <a:cubicBezTo>
                      <a:pt x="465" y="614"/>
                      <a:pt x="465" y="614"/>
                      <a:pt x="465" y="614"/>
                    </a:cubicBezTo>
                    <a:lnTo>
                      <a:pt x="465" y="630"/>
                    </a:lnTo>
                    <a:close/>
                    <a:moveTo>
                      <a:pt x="4" y="613"/>
                    </a:moveTo>
                    <a:cubicBezTo>
                      <a:pt x="0" y="613"/>
                      <a:pt x="0" y="613"/>
                      <a:pt x="0" y="613"/>
                    </a:cubicBezTo>
                    <a:cubicBezTo>
                      <a:pt x="0" y="597"/>
                      <a:pt x="0" y="597"/>
                      <a:pt x="0" y="597"/>
                    </a:cubicBezTo>
                    <a:cubicBezTo>
                      <a:pt x="4" y="597"/>
                      <a:pt x="4" y="597"/>
                      <a:pt x="4" y="597"/>
                    </a:cubicBezTo>
                    <a:lnTo>
                      <a:pt x="4" y="613"/>
                    </a:lnTo>
                    <a:close/>
                    <a:moveTo>
                      <a:pt x="465" y="598"/>
                    </a:moveTo>
                    <a:cubicBezTo>
                      <a:pt x="461" y="598"/>
                      <a:pt x="461" y="598"/>
                      <a:pt x="461" y="598"/>
                    </a:cubicBezTo>
                    <a:cubicBezTo>
                      <a:pt x="461" y="582"/>
                      <a:pt x="461" y="582"/>
                      <a:pt x="461" y="582"/>
                    </a:cubicBezTo>
                    <a:cubicBezTo>
                      <a:pt x="465" y="582"/>
                      <a:pt x="465" y="582"/>
                      <a:pt x="465" y="582"/>
                    </a:cubicBezTo>
                    <a:lnTo>
                      <a:pt x="465" y="598"/>
                    </a:lnTo>
                    <a:close/>
                    <a:moveTo>
                      <a:pt x="4" y="581"/>
                    </a:moveTo>
                    <a:cubicBezTo>
                      <a:pt x="0" y="581"/>
                      <a:pt x="0" y="581"/>
                      <a:pt x="0" y="581"/>
                    </a:cubicBezTo>
                    <a:cubicBezTo>
                      <a:pt x="0" y="565"/>
                      <a:pt x="0" y="565"/>
                      <a:pt x="0" y="565"/>
                    </a:cubicBezTo>
                    <a:cubicBezTo>
                      <a:pt x="4" y="565"/>
                      <a:pt x="4" y="565"/>
                      <a:pt x="4" y="565"/>
                    </a:cubicBezTo>
                    <a:lnTo>
                      <a:pt x="4" y="581"/>
                    </a:lnTo>
                    <a:close/>
                    <a:moveTo>
                      <a:pt x="465" y="566"/>
                    </a:moveTo>
                    <a:cubicBezTo>
                      <a:pt x="461" y="566"/>
                      <a:pt x="461" y="566"/>
                      <a:pt x="461" y="566"/>
                    </a:cubicBezTo>
                    <a:cubicBezTo>
                      <a:pt x="461" y="550"/>
                      <a:pt x="461" y="550"/>
                      <a:pt x="461" y="550"/>
                    </a:cubicBezTo>
                    <a:cubicBezTo>
                      <a:pt x="465" y="550"/>
                      <a:pt x="465" y="550"/>
                      <a:pt x="465" y="550"/>
                    </a:cubicBezTo>
                    <a:lnTo>
                      <a:pt x="465" y="566"/>
                    </a:lnTo>
                    <a:close/>
                    <a:moveTo>
                      <a:pt x="4" y="549"/>
                    </a:moveTo>
                    <a:cubicBezTo>
                      <a:pt x="0" y="549"/>
                      <a:pt x="0" y="549"/>
                      <a:pt x="0" y="549"/>
                    </a:cubicBezTo>
                    <a:cubicBezTo>
                      <a:pt x="0" y="533"/>
                      <a:pt x="0" y="533"/>
                      <a:pt x="0" y="533"/>
                    </a:cubicBezTo>
                    <a:cubicBezTo>
                      <a:pt x="4" y="533"/>
                      <a:pt x="4" y="533"/>
                      <a:pt x="4" y="533"/>
                    </a:cubicBezTo>
                    <a:lnTo>
                      <a:pt x="4" y="549"/>
                    </a:lnTo>
                    <a:close/>
                    <a:moveTo>
                      <a:pt x="465" y="534"/>
                    </a:moveTo>
                    <a:cubicBezTo>
                      <a:pt x="461" y="534"/>
                      <a:pt x="461" y="534"/>
                      <a:pt x="461" y="534"/>
                    </a:cubicBezTo>
                    <a:cubicBezTo>
                      <a:pt x="461" y="518"/>
                      <a:pt x="461" y="518"/>
                      <a:pt x="461" y="518"/>
                    </a:cubicBezTo>
                    <a:cubicBezTo>
                      <a:pt x="465" y="518"/>
                      <a:pt x="465" y="518"/>
                      <a:pt x="465" y="518"/>
                    </a:cubicBezTo>
                    <a:lnTo>
                      <a:pt x="465" y="534"/>
                    </a:lnTo>
                    <a:close/>
                    <a:moveTo>
                      <a:pt x="4" y="517"/>
                    </a:moveTo>
                    <a:cubicBezTo>
                      <a:pt x="0" y="517"/>
                      <a:pt x="0" y="517"/>
                      <a:pt x="0" y="517"/>
                    </a:cubicBezTo>
                    <a:cubicBezTo>
                      <a:pt x="0" y="501"/>
                      <a:pt x="0" y="501"/>
                      <a:pt x="0" y="501"/>
                    </a:cubicBezTo>
                    <a:cubicBezTo>
                      <a:pt x="4" y="501"/>
                      <a:pt x="4" y="501"/>
                      <a:pt x="4" y="501"/>
                    </a:cubicBezTo>
                    <a:lnTo>
                      <a:pt x="4" y="517"/>
                    </a:lnTo>
                    <a:close/>
                    <a:moveTo>
                      <a:pt x="465" y="502"/>
                    </a:moveTo>
                    <a:cubicBezTo>
                      <a:pt x="461" y="502"/>
                      <a:pt x="461" y="502"/>
                      <a:pt x="461" y="502"/>
                    </a:cubicBezTo>
                    <a:cubicBezTo>
                      <a:pt x="461" y="486"/>
                      <a:pt x="461" y="486"/>
                      <a:pt x="461" y="486"/>
                    </a:cubicBezTo>
                    <a:cubicBezTo>
                      <a:pt x="465" y="486"/>
                      <a:pt x="465" y="486"/>
                      <a:pt x="465" y="486"/>
                    </a:cubicBezTo>
                    <a:lnTo>
                      <a:pt x="465" y="502"/>
                    </a:lnTo>
                    <a:close/>
                    <a:moveTo>
                      <a:pt x="4" y="485"/>
                    </a:moveTo>
                    <a:cubicBezTo>
                      <a:pt x="0" y="485"/>
                      <a:pt x="0" y="485"/>
                      <a:pt x="0" y="485"/>
                    </a:cubicBezTo>
                    <a:cubicBezTo>
                      <a:pt x="0" y="469"/>
                      <a:pt x="0" y="469"/>
                      <a:pt x="0" y="469"/>
                    </a:cubicBezTo>
                    <a:cubicBezTo>
                      <a:pt x="4" y="469"/>
                      <a:pt x="4" y="469"/>
                      <a:pt x="4" y="469"/>
                    </a:cubicBezTo>
                    <a:lnTo>
                      <a:pt x="4" y="485"/>
                    </a:lnTo>
                    <a:close/>
                    <a:moveTo>
                      <a:pt x="465" y="470"/>
                    </a:moveTo>
                    <a:cubicBezTo>
                      <a:pt x="461" y="470"/>
                      <a:pt x="461" y="470"/>
                      <a:pt x="461" y="470"/>
                    </a:cubicBezTo>
                    <a:cubicBezTo>
                      <a:pt x="461" y="454"/>
                      <a:pt x="461" y="454"/>
                      <a:pt x="461" y="454"/>
                    </a:cubicBezTo>
                    <a:cubicBezTo>
                      <a:pt x="465" y="454"/>
                      <a:pt x="465" y="454"/>
                      <a:pt x="465" y="454"/>
                    </a:cubicBezTo>
                    <a:lnTo>
                      <a:pt x="465" y="470"/>
                    </a:lnTo>
                    <a:close/>
                    <a:moveTo>
                      <a:pt x="4" y="453"/>
                    </a:moveTo>
                    <a:cubicBezTo>
                      <a:pt x="0" y="453"/>
                      <a:pt x="0" y="453"/>
                      <a:pt x="0" y="453"/>
                    </a:cubicBezTo>
                    <a:cubicBezTo>
                      <a:pt x="0" y="437"/>
                      <a:pt x="0" y="437"/>
                      <a:pt x="0" y="437"/>
                    </a:cubicBezTo>
                    <a:cubicBezTo>
                      <a:pt x="4" y="437"/>
                      <a:pt x="4" y="437"/>
                      <a:pt x="4" y="437"/>
                    </a:cubicBezTo>
                    <a:lnTo>
                      <a:pt x="4" y="453"/>
                    </a:lnTo>
                    <a:close/>
                    <a:moveTo>
                      <a:pt x="465" y="438"/>
                    </a:moveTo>
                    <a:cubicBezTo>
                      <a:pt x="461" y="438"/>
                      <a:pt x="461" y="438"/>
                      <a:pt x="461" y="438"/>
                    </a:cubicBezTo>
                    <a:cubicBezTo>
                      <a:pt x="461" y="422"/>
                      <a:pt x="461" y="422"/>
                      <a:pt x="461" y="422"/>
                    </a:cubicBezTo>
                    <a:cubicBezTo>
                      <a:pt x="465" y="422"/>
                      <a:pt x="465" y="422"/>
                      <a:pt x="465" y="422"/>
                    </a:cubicBezTo>
                    <a:lnTo>
                      <a:pt x="465" y="438"/>
                    </a:lnTo>
                    <a:close/>
                    <a:moveTo>
                      <a:pt x="4" y="421"/>
                    </a:moveTo>
                    <a:cubicBezTo>
                      <a:pt x="0" y="421"/>
                      <a:pt x="0" y="421"/>
                      <a:pt x="0" y="421"/>
                    </a:cubicBezTo>
                    <a:cubicBezTo>
                      <a:pt x="0" y="405"/>
                      <a:pt x="0" y="405"/>
                      <a:pt x="0" y="405"/>
                    </a:cubicBezTo>
                    <a:cubicBezTo>
                      <a:pt x="4" y="405"/>
                      <a:pt x="4" y="405"/>
                      <a:pt x="4" y="405"/>
                    </a:cubicBezTo>
                    <a:lnTo>
                      <a:pt x="4" y="421"/>
                    </a:lnTo>
                    <a:close/>
                    <a:moveTo>
                      <a:pt x="465" y="406"/>
                    </a:moveTo>
                    <a:cubicBezTo>
                      <a:pt x="461" y="406"/>
                      <a:pt x="461" y="406"/>
                      <a:pt x="461" y="406"/>
                    </a:cubicBezTo>
                    <a:cubicBezTo>
                      <a:pt x="461" y="390"/>
                      <a:pt x="461" y="390"/>
                      <a:pt x="461" y="390"/>
                    </a:cubicBezTo>
                    <a:cubicBezTo>
                      <a:pt x="465" y="390"/>
                      <a:pt x="465" y="390"/>
                      <a:pt x="465" y="390"/>
                    </a:cubicBezTo>
                    <a:lnTo>
                      <a:pt x="465" y="406"/>
                    </a:lnTo>
                    <a:close/>
                    <a:moveTo>
                      <a:pt x="4" y="389"/>
                    </a:moveTo>
                    <a:cubicBezTo>
                      <a:pt x="0" y="389"/>
                      <a:pt x="0" y="389"/>
                      <a:pt x="0" y="389"/>
                    </a:cubicBezTo>
                    <a:cubicBezTo>
                      <a:pt x="0" y="373"/>
                      <a:pt x="0" y="373"/>
                      <a:pt x="0" y="373"/>
                    </a:cubicBezTo>
                    <a:cubicBezTo>
                      <a:pt x="4" y="373"/>
                      <a:pt x="4" y="373"/>
                      <a:pt x="4" y="373"/>
                    </a:cubicBezTo>
                    <a:lnTo>
                      <a:pt x="4" y="389"/>
                    </a:lnTo>
                    <a:close/>
                    <a:moveTo>
                      <a:pt x="465" y="374"/>
                    </a:moveTo>
                    <a:cubicBezTo>
                      <a:pt x="461" y="374"/>
                      <a:pt x="461" y="374"/>
                      <a:pt x="461" y="374"/>
                    </a:cubicBezTo>
                    <a:cubicBezTo>
                      <a:pt x="461" y="358"/>
                      <a:pt x="461" y="358"/>
                      <a:pt x="461" y="358"/>
                    </a:cubicBezTo>
                    <a:cubicBezTo>
                      <a:pt x="465" y="358"/>
                      <a:pt x="465" y="358"/>
                      <a:pt x="465" y="358"/>
                    </a:cubicBezTo>
                    <a:lnTo>
                      <a:pt x="465" y="374"/>
                    </a:lnTo>
                    <a:close/>
                    <a:moveTo>
                      <a:pt x="4" y="357"/>
                    </a:moveTo>
                    <a:cubicBezTo>
                      <a:pt x="0" y="357"/>
                      <a:pt x="0" y="357"/>
                      <a:pt x="0" y="357"/>
                    </a:cubicBezTo>
                    <a:cubicBezTo>
                      <a:pt x="0" y="341"/>
                      <a:pt x="0" y="341"/>
                      <a:pt x="0" y="341"/>
                    </a:cubicBezTo>
                    <a:cubicBezTo>
                      <a:pt x="4" y="341"/>
                      <a:pt x="4" y="341"/>
                      <a:pt x="4" y="341"/>
                    </a:cubicBezTo>
                    <a:lnTo>
                      <a:pt x="4" y="357"/>
                    </a:lnTo>
                    <a:close/>
                    <a:moveTo>
                      <a:pt x="465" y="342"/>
                    </a:moveTo>
                    <a:cubicBezTo>
                      <a:pt x="461" y="342"/>
                      <a:pt x="461" y="342"/>
                      <a:pt x="461" y="342"/>
                    </a:cubicBezTo>
                    <a:cubicBezTo>
                      <a:pt x="461" y="326"/>
                      <a:pt x="461" y="326"/>
                      <a:pt x="461" y="326"/>
                    </a:cubicBezTo>
                    <a:cubicBezTo>
                      <a:pt x="465" y="326"/>
                      <a:pt x="465" y="326"/>
                      <a:pt x="465" y="326"/>
                    </a:cubicBezTo>
                    <a:lnTo>
                      <a:pt x="465" y="342"/>
                    </a:lnTo>
                    <a:close/>
                    <a:moveTo>
                      <a:pt x="4" y="325"/>
                    </a:moveTo>
                    <a:cubicBezTo>
                      <a:pt x="0" y="325"/>
                      <a:pt x="0" y="325"/>
                      <a:pt x="0" y="325"/>
                    </a:cubicBezTo>
                    <a:cubicBezTo>
                      <a:pt x="0" y="309"/>
                      <a:pt x="0" y="309"/>
                      <a:pt x="0" y="309"/>
                    </a:cubicBezTo>
                    <a:cubicBezTo>
                      <a:pt x="4" y="309"/>
                      <a:pt x="4" y="309"/>
                      <a:pt x="4" y="309"/>
                    </a:cubicBezTo>
                    <a:lnTo>
                      <a:pt x="4" y="325"/>
                    </a:lnTo>
                    <a:close/>
                    <a:moveTo>
                      <a:pt x="465" y="310"/>
                    </a:moveTo>
                    <a:cubicBezTo>
                      <a:pt x="461" y="310"/>
                      <a:pt x="461" y="310"/>
                      <a:pt x="461" y="310"/>
                    </a:cubicBezTo>
                    <a:cubicBezTo>
                      <a:pt x="461" y="294"/>
                      <a:pt x="461" y="294"/>
                      <a:pt x="461" y="294"/>
                    </a:cubicBezTo>
                    <a:cubicBezTo>
                      <a:pt x="465" y="294"/>
                      <a:pt x="465" y="294"/>
                      <a:pt x="465" y="294"/>
                    </a:cubicBezTo>
                    <a:lnTo>
                      <a:pt x="465" y="310"/>
                    </a:lnTo>
                    <a:close/>
                    <a:moveTo>
                      <a:pt x="4" y="293"/>
                    </a:moveTo>
                    <a:cubicBezTo>
                      <a:pt x="0" y="293"/>
                      <a:pt x="0" y="293"/>
                      <a:pt x="0" y="293"/>
                    </a:cubicBezTo>
                    <a:cubicBezTo>
                      <a:pt x="0" y="277"/>
                      <a:pt x="0" y="277"/>
                      <a:pt x="0" y="277"/>
                    </a:cubicBezTo>
                    <a:cubicBezTo>
                      <a:pt x="4" y="277"/>
                      <a:pt x="4" y="277"/>
                      <a:pt x="4" y="277"/>
                    </a:cubicBezTo>
                    <a:lnTo>
                      <a:pt x="4" y="293"/>
                    </a:lnTo>
                    <a:close/>
                    <a:moveTo>
                      <a:pt x="465" y="278"/>
                    </a:moveTo>
                    <a:cubicBezTo>
                      <a:pt x="461" y="278"/>
                      <a:pt x="461" y="278"/>
                      <a:pt x="461" y="278"/>
                    </a:cubicBezTo>
                    <a:cubicBezTo>
                      <a:pt x="461" y="262"/>
                      <a:pt x="461" y="262"/>
                      <a:pt x="461" y="262"/>
                    </a:cubicBezTo>
                    <a:cubicBezTo>
                      <a:pt x="465" y="262"/>
                      <a:pt x="465" y="262"/>
                      <a:pt x="465" y="262"/>
                    </a:cubicBezTo>
                    <a:lnTo>
                      <a:pt x="465" y="278"/>
                    </a:lnTo>
                    <a:close/>
                    <a:moveTo>
                      <a:pt x="4" y="261"/>
                    </a:moveTo>
                    <a:cubicBezTo>
                      <a:pt x="0" y="261"/>
                      <a:pt x="0" y="261"/>
                      <a:pt x="0" y="261"/>
                    </a:cubicBezTo>
                    <a:cubicBezTo>
                      <a:pt x="0" y="245"/>
                      <a:pt x="0" y="245"/>
                      <a:pt x="0" y="245"/>
                    </a:cubicBezTo>
                    <a:cubicBezTo>
                      <a:pt x="4" y="245"/>
                      <a:pt x="4" y="245"/>
                      <a:pt x="4" y="245"/>
                    </a:cubicBezTo>
                    <a:lnTo>
                      <a:pt x="4" y="261"/>
                    </a:lnTo>
                    <a:close/>
                    <a:moveTo>
                      <a:pt x="465" y="246"/>
                    </a:moveTo>
                    <a:cubicBezTo>
                      <a:pt x="461" y="246"/>
                      <a:pt x="461" y="246"/>
                      <a:pt x="461" y="246"/>
                    </a:cubicBezTo>
                    <a:cubicBezTo>
                      <a:pt x="461" y="230"/>
                      <a:pt x="461" y="230"/>
                      <a:pt x="461" y="230"/>
                    </a:cubicBezTo>
                    <a:cubicBezTo>
                      <a:pt x="465" y="230"/>
                      <a:pt x="465" y="230"/>
                      <a:pt x="465" y="230"/>
                    </a:cubicBezTo>
                    <a:lnTo>
                      <a:pt x="465" y="246"/>
                    </a:lnTo>
                    <a:close/>
                    <a:moveTo>
                      <a:pt x="4" y="229"/>
                    </a:moveTo>
                    <a:cubicBezTo>
                      <a:pt x="0" y="229"/>
                      <a:pt x="0" y="229"/>
                      <a:pt x="0" y="229"/>
                    </a:cubicBezTo>
                    <a:cubicBezTo>
                      <a:pt x="0" y="213"/>
                      <a:pt x="0" y="213"/>
                      <a:pt x="0" y="213"/>
                    </a:cubicBezTo>
                    <a:cubicBezTo>
                      <a:pt x="4" y="213"/>
                      <a:pt x="4" y="213"/>
                      <a:pt x="4" y="213"/>
                    </a:cubicBezTo>
                    <a:lnTo>
                      <a:pt x="4" y="229"/>
                    </a:lnTo>
                    <a:close/>
                    <a:moveTo>
                      <a:pt x="465" y="214"/>
                    </a:moveTo>
                    <a:cubicBezTo>
                      <a:pt x="461" y="214"/>
                      <a:pt x="461" y="214"/>
                      <a:pt x="461" y="214"/>
                    </a:cubicBezTo>
                    <a:cubicBezTo>
                      <a:pt x="461" y="198"/>
                      <a:pt x="461" y="198"/>
                      <a:pt x="461" y="198"/>
                    </a:cubicBezTo>
                    <a:cubicBezTo>
                      <a:pt x="465" y="198"/>
                      <a:pt x="465" y="198"/>
                      <a:pt x="465" y="198"/>
                    </a:cubicBezTo>
                    <a:lnTo>
                      <a:pt x="465" y="214"/>
                    </a:lnTo>
                    <a:close/>
                    <a:moveTo>
                      <a:pt x="4" y="197"/>
                    </a:moveTo>
                    <a:cubicBezTo>
                      <a:pt x="0" y="197"/>
                      <a:pt x="0" y="197"/>
                      <a:pt x="0" y="197"/>
                    </a:cubicBezTo>
                    <a:cubicBezTo>
                      <a:pt x="0" y="181"/>
                      <a:pt x="0" y="181"/>
                      <a:pt x="0" y="181"/>
                    </a:cubicBezTo>
                    <a:cubicBezTo>
                      <a:pt x="4" y="181"/>
                      <a:pt x="4" y="181"/>
                      <a:pt x="4" y="181"/>
                    </a:cubicBezTo>
                    <a:lnTo>
                      <a:pt x="4" y="197"/>
                    </a:lnTo>
                    <a:close/>
                    <a:moveTo>
                      <a:pt x="465" y="182"/>
                    </a:moveTo>
                    <a:cubicBezTo>
                      <a:pt x="461" y="182"/>
                      <a:pt x="461" y="182"/>
                      <a:pt x="461" y="182"/>
                    </a:cubicBezTo>
                    <a:cubicBezTo>
                      <a:pt x="461" y="172"/>
                      <a:pt x="461" y="172"/>
                      <a:pt x="461" y="172"/>
                    </a:cubicBezTo>
                    <a:cubicBezTo>
                      <a:pt x="461" y="170"/>
                      <a:pt x="461" y="168"/>
                      <a:pt x="461" y="167"/>
                    </a:cubicBezTo>
                    <a:cubicBezTo>
                      <a:pt x="464" y="166"/>
                      <a:pt x="464" y="166"/>
                      <a:pt x="464" y="166"/>
                    </a:cubicBezTo>
                    <a:cubicBezTo>
                      <a:pt x="465" y="168"/>
                      <a:pt x="465" y="170"/>
                      <a:pt x="465" y="172"/>
                    </a:cubicBezTo>
                    <a:lnTo>
                      <a:pt x="465" y="182"/>
                    </a:lnTo>
                    <a:close/>
                    <a:moveTo>
                      <a:pt x="4" y="172"/>
                    </a:moveTo>
                    <a:cubicBezTo>
                      <a:pt x="0" y="172"/>
                      <a:pt x="0" y="172"/>
                      <a:pt x="0" y="172"/>
                    </a:cubicBezTo>
                    <a:cubicBezTo>
                      <a:pt x="0" y="166"/>
                      <a:pt x="1" y="161"/>
                      <a:pt x="4" y="155"/>
                    </a:cubicBezTo>
                    <a:cubicBezTo>
                      <a:pt x="8" y="157"/>
                      <a:pt x="8" y="157"/>
                      <a:pt x="8" y="157"/>
                    </a:cubicBezTo>
                    <a:cubicBezTo>
                      <a:pt x="5" y="162"/>
                      <a:pt x="4" y="167"/>
                      <a:pt x="4" y="172"/>
                    </a:cubicBezTo>
                    <a:close/>
                    <a:moveTo>
                      <a:pt x="454" y="153"/>
                    </a:moveTo>
                    <a:cubicBezTo>
                      <a:pt x="452" y="150"/>
                      <a:pt x="448" y="146"/>
                      <a:pt x="444" y="142"/>
                    </a:cubicBezTo>
                    <a:cubicBezTo>
                      <a:pt x="446" y="139"/>
                      <a:pt x="446" y="139"/>
                      <a:pt x="446" y="139"/>
                    </a:cubicBezTo>
                    <a:cubicBezTo>
                      <a:pt x="451" y="143"/>
                      <a:pt x="455" y="147"/>
                      <a:pt x="458" y="151"/>
                    </a:cubicBezTo>
                    <a:lnTo>
                      <a:pt x="454" y="153"/>
                    </a:lnTo>
                    <a:close/>
                    <a:moveTo>
                      <a:pt x="18" y="145"/>
                    </a:moveTo>
                    <a:cubicBezTo>
                      <a:pt x="15" y="142"/>
                      <a:pt x="15" y="142"/>
                      <a:pt x="15" y="142"/>
                    </a:cubicBezTo>
                    <a:cubicBezTo>
                      <a:pt x="18" y="139"/>
                      <a:pt x="22" y="136"/>
                      <a:pt x="27" y="132"/>
                    </a:cubicBezTo>
                    <a:cubicBezTo>
                      <a:pt x="30" y="135"/>
                      <a:pt x="30" y="135"/>
                      <a:pt x="30" y="135"/>
                    </a:cubicBezTo>
                    <a:cubicBezTo>
                      <a:pt x="25" y="139"/>
                      <a:pt x="21" y="142"/>
                      <a:pt x="18" y="145"/>
                    </a:cubicBezTo>
                    <a:close/>
                    <a:moveTo>
                      <a:pt x="431" y="132"/>
                    </a:moveTo>
                    <a:cubicBezTo>
                      <a:pt x="418" y="124"/>
                      <a:pt x="418" y="124"/>
                      <a:pt x="418" y="124"/>
                    </a:cubicBezTo>
                    <a:cubicBezTo>
                      <a:pt x="420" y="120"/>
                      <a:pt x="420" y="120"/>
                      <a:pt x="420" y="120"/>
                    </a:cubicBezTo>
                    <a:cubicBezTo>
                      <a:pt x="433" y="129"/>
                      <a:pt x="433" y="129"/>
                      <a:pt x="433" y="129"/>
                    </a:cubicBezTo>
                    <a:lnTo>
                      <a:pt x="431" y="132"/>
                    </a:lnTo>
                    <a:close/>
                    <a:moveTo>
                      <a:pt x="43" y="126"/>
                    </a:moveTo>
                    <a:cubicBezTo>
                      <a:pt x="41" y="123"/>
                      <a:pt x="41" y="123"/>
                      <a:pt x="41" y="123"/>
                    </a:cubicBezTo>
                    <a:cubicBezTo>
                      <a:pt x="54" y="115"/>
                      <a:pt x="54" y="115"/>
                      <a:pt x="54" y="115"/>
                    </a:cubicBezTo>
                    <a:cubicBezTo>
                      <a:pt x="56" y="118"/>
                      <a:pt x="56" y="118"/>
                      <a:pt x="56" y="118"/>
                    </a:cubicBezTo>
                    <a:lnTo>
                      <a:pt x="43" y="126"/>
                    </a:lnTo>
                    <a:close/>
                    <a:moveTo>
                      <a:pt x="404" y="115"/>
                    </a:moveTo>
                    <a:cubicBezTo>
                      <a:pt x="391" y="106"/>
                      <a:pt x="391" y="106"/>
                      <a:pt x="391" y="106"/>
                    </a:cubicBezTo>
                    <a:cubicBezTo>
                      <a:pt x="393" y="103"/>
                      <a:pt x="393" y="103"/>
                      <a:pt x="393" y="103"/>
                    </a:cubicBezTo>
                    <a:cubicBezTo>
                      <a:pt x="407" y="111"/>
                      <a:pt x="407" y="111"/>
                      <a:pt x="407" y="111"/>
                    </a:cubicBezTo>
                    <a:lnTo>
                      <a:pt x="404" y="115"/>
                    </a:lnTo>
                    <a:close/>
                    <a:moveTo>
                      <a:pt x="70" y="109"/>
                    </a:moveTo>
                    <a:cubicBezTo>
                      <a:pt x="68" y="106"/>
                      <a:pt x="68" y="106"/>
                      <a:pt x="68" y="106"/>
                    </a:cubicBezTo>
                    <a:cubicBezTo>
                      <a:pt x="81" y="97"/>
                      <a:pt x="81" y="97"/>
                      <a:pt x="81" y="97"/>
                    </a:cubicBezTo>
                    <a:cubicBezTo>
                      <a:pt x="83" y="101"/>
                      <a:pt x="83" y="101"/>
                      <a:pt x="83" y="101"/>
                    </a:cubicBezTo>
                    <a:lnTo>
                      <a:pt x="70" y="109"/>
                    </a:lnTo>
                    <a:close/>
                    <a:moveTo>
                      <a:pt x="378" y="97"/>
                    </a:moveTo>
                    <a:cubicBezTo>
                      <a:pt x="364" y="89"/>
                      <a:pt x="364" y="89"/>
                      <a:pt x="364" y="89"/>
                    </a:cubicBezTo>
                    <a:cubicBezTo>
                      <a:pt x="366" y="85"/>
                      <a:pt x="366" y="85"/>
                      <a:pt x="366" y="85"/>
                    </a:cubicBezTo>
                    <a:cubicBezTo>
                      <a:pt x="380" y="94"/>
                      <a:pt x="380" y="94"/>
                      <a:pt x="380" y="94"/>
                    </a:cubicBezTo>
                    <a:lnTo>
                      <a:pt x="378" y="97"/>
                    </a:lnTo>
                    <a:close/>
                    <a:moveTo>
                      <a:pt x="97" y="92"/>
                    </a:moveTo>
                    <a:cubicBezTo>
                      <a:pt x="95" y="89"/>
                      <a:pt x="95" y="89"/>
                      <a:pt x="95" y="89"/>
                    </a:cubicBezTo>
                    <a:cubicBezTo>
                      <a:pt x="108" y="80"/>
                      <a:pt x="108" y="80"/>
                      <a:pt x="108" y="80"/>
                    </a:cubicBezTo>
                    <a:cubicBezTo>
                      <a:pt x="110" y="84"/>
                      <a:pt x="110" y="84"/>
                      <a:pt x="110" y="84"/>
                    </a:cubicBezTo>
                    <a:lnTo>
                      <a:pt x="97" y="92"/>
                    </a:lnTo>
                    <a:close/>
                    <a:moveTo>
                      <a:pt x="351" y="80"/>
                    </a:moveTo>
                    <a:cubicBezTo>
                      <a:pt x="337" y="71"/>
                      <a:pt x="337" y="71"/>
                      <a:pt x="337" y="71"/>
                    </a:cubicBezTo>
                    <a:cubicBezTo>
                      <a:pt x="340" y="68"/>
                      <a:pt x="340" y="68"/>
                      <a:pt x="340" y="68"/>
                    </a:cubicBezTo>
                    <a:cubicBezTo>
                      <a:pt x="353" y="77"/>
                      <a:pt x="353" y="77"/>
                      <a:pt x="353" y="77"/>
                    </a:cubicBezTo>
                    <a:lnTo>
                      <a:pt x="351" y="80"/>
                    </a:lnTo>
                    <a:close/>
                    <a:moveTo>
                      <a:pt x="124" y="75"/>
                    </a:moveTo>
                    <a:cubicBezTo>
                      <a:pt x="122" y="72"/>
                      <a:pt x="122" y="72"/>
                      <a:pt x="122" y="72"/>
                    </a:cubicBezTo>
                    <a:cubicBezTo>
                      <a:pt x="135" y="63"/>
                      <a:pt x="135" y="63"/>
                      <a:pt x="135" y="63"/>
                    </a:cubicBezTo>
                    <a:cubicBezTo>
                      <a:pt x="137" y="67"/>
                      <a:pt x="137" y="67"/>
                      <a:pt x="137" y="67"/>
                    </a:cubicBezTo>
                    <a:lnTo>
                      <a:pt x="124" y="75"/>
                    </a:lnTo>
                    <a:close/>
                    <a:moveTo>
                      <a:pt x="324" y="62"/>
                    </a:moveTo>
                    <a:cubicBezTo>
                      <a:pt x="310" y="54"/>
                      <a:pt x="310" y="54"/>
                      <a:pt x="310" y="54"/>
                    </a:cubicBezTo>
                    <a:cubicBezTo>
                      <a:pt x="313" y="50"/>
                      <a:pt x="313" y="50"/>
                      <a:pt x="313" y="50"/>
                    </a:cubicBezTo>
                    <a:cubicBezTo>
                      <a:pt x="326" y="59"/>
                      <a:pt x="326" y="59"/>
                      <a:pt x="326" y="59"/>
                    </a:cubicBezTo>
                    <a:lnTo>
                      <a:pt x="324" y="62"/>
                    </a:lnTo>
                    <a:close/>
                    <a:moveTo>
                      <a:pt x="151" y="58"/>
                    </a:moveTo>
                    <a:cubicBezTo>
                      <a:pt x="149" y="55"/>
                      <a:pt x="149" y="55"/>
                      <a:pt x="149" y="55"/>
                    </a:cubicBezTo>
                    <a:cubicBezTo>
                      <a:pt x="162" y="46"/>
                      <a:pt x="162" y="46"/>
                      <a:pt x="162" y="46"/>
                    </a:cubicBezTo>
                    <a:cubicBezTo>
                      <a:pt x="165" y="50"/>
                      <a:pt x="165" y="50"/>
                      <a:pt x="165" y="50"/>
                    </a:cubicBezTo>
                    <a:lnTo>
                      <a:pt x="151" y="58"/>
                    </a:lnTo>
                    <a:close/>
                    <a:moveTo>
                      <a:pt x="297" y="45"/>
                    </a:moveTo>
                    <a:cubicBezTo>
                      <a:pt x="284" y="36"/>
                      <a:pt x="284" y="36"/>
                      <a:pt x="284" y="36"/>
                    </a:cubicBezTo>
                    <a:cubicBezTo>
                      <a:pt x="286" y="33"/>
                      <a:pt x="286" y="33"/>
                      <a:pt x="286" y="33"/>
                    </a:cubicBezTo>
                    <a:cubicBezTo>
                      <a:pt x="299" y="42"/>
                      <a:pt x="299" y="42"/>
                      <a:pt x="299" y="42"/>
                    </a:cubicBezTo>
                    <a:lnTo>
                      <a:pt x="297" y="45"/>
                    </a:lnTo>
                    <a:close/>
                    <a:moveTo>
                      <a:pt x="178" y="41"/>
                    </a:moveTo>
                    <a:cubicBezTo>
                      <a:pt x="176" y="38"/>
                      <a:pt x="176" y="38"/>
                      <a:pt x="176" y="38"/>
                    </a:cubicBezTo>
                    <a:cubicBezTo>
                      <a:pt x="189" y="29"/>
                      <a:pt x="189" y="29"/>
                      <a:pt x="189" y="29"/>
                    </a:cubicBezTo>
                    <a:cubicBezTo>
                      <a:pt x="192" y="32"/>
                      <a:pt x="192" y="32"/>
                      <a:pt x="192" y="32"/>
                    </a:cubicBezTo>
                    <a:lnTo>
                      <a:pt x="178" y="41"/>
                    </a:lnTo>
                    <a:close/>
                    <a:moveTo>
                      <a:pt x="270" y="28"/>
                    </a:moveTo>
                    <a:cubicBezTo>
                      <a:pt x="257" y="19"/>
                      <a:pt x="257" y="19"/>
                      <a:pt x="257" y="19"/>
                    </a:cubicBezTo>
                    <a:cubicBezTo>
                      <a:pt x="259" y="16"/>
                      <a:pt x="259" y="16"/>
                      <a:pt x="259" y="16"/>
                    </a:cubicBezTo>
                    <a:cubicBezTo>
                      <a:pt x="272" y="24"/>
                      <a:pt x="272" y="24"/>
                      <a:pt x="272" y="24"/>
                    </a:cubicBezTo>
                    <a:lnTo>
                      <a:pt x="270" y="28"/>
                    </a:lnTo>
                    <a:close/>
                    <a:moveTo>
                      <a:pt x="205" y="24"/>
                    </a:moveTo>
                    <a:cubicBezTo>
                      <a:pt x="203" y="20"/>
                      <a:pt x="203" y="20"/>
                      <a:pt x="203" y="20"/>
                    </a:cubicBezTo>
                    <a:cubicBezTo>
                      <a:pt x="216" y="12"/>
                      <a:pt x="216" y="12"/>
                      <a:pt x="216" y="12"/>
                    </a:cubicBezTo>
                    <a:cubicBezTo>
                      <a:pt x="219" y="15"/>
                      <a:pt x="219" y="15"/>
                      <a:pt x="219" y="15"/>
                    </a:cubicBezTo>
                    <a:lnTo>
                      <a:pt x="205" y="24"/>
                    </a:lnTo>
                    <a:close/>
                    <a:moveTo>
                      <a:pt x="243" y="10"/>
                    </a:moveTo>
                    <a:cubicBezTo>
                      <a:pt x="235" y="5"/>
                      <a:pt x="235" y="5"/>
                      <a:pt x="235" y="5"/>
                    </a:cubicBezTo>
                    <a:cubicBezTo>
                      <a:pt x="232" y="7"/>
                      <a:pt x="232" y="7"/>
                      <a:pt x="232" y="7"/>
                    </a:cubicBezTo>
                    <a:cubicBezTo>
                      <a:pt x="230" y="3"/>
                      <a:pt x="230" y="3"/>
                      <a:pt x="230" y="3"/>
                    </a:cubicBezTo>
                    <a:cubicBezTo>
                      <a:pt x="235" y="0"/>
                      <a:pt x="235" y="0"/>
                      <a:pt x="235" y="0"/>
                    </a:cubicBezTo>
                    <a:cubicBezTo>
                      <a:pt x="246" y="7"/>
                      <a:pt x="246" y="7"/>
                      <a:pt x="246" y="7"/>
                    </a:cubicBezTo>
                    <a:lnTo>
                      <a:pt x="243" y="1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Line 7"/>
              <p:cNvSpPr>
                <a:spLocks noChangeShapeType="1"/>
              </p:cNvSpPr>
              <p:nvPr/>
            </p:nvSpPr>
            <p:spPr bwMode="auto">
              <a:xfrm flipH="1">
                <a:off x="3827" y="1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Line 8"/>
              <p:cNvSpPr>
                <a:spLocks noChangeShapeType="1"/>
              </p:cNvSpPr>
              <p:nvPr/>
            </p:nvSpPr>
            <p:spPr bwMode="auto">
              <a:xfrm flipH="1">
                <a:off x="3827" y="1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 name="组合 4"/>
            <p:cNvGrpSpPr/>
            <p:nvPr/>
          </p:nvGrpSpPr>
          <p:grpSpPr>
            <a:xfrm>
              <a:off x="4856358" y="2042552"/>
              <a:ext cx="2632077" cy="830997"/>
              <a:chOff x="3112955" y="2372455"/>
              <a:chExt cx="2632077" cy="830997"/>
            </a:xfrm>
          </p:grpSpPr>
          <p:sp>
            <p:nvSpPr>
              <p:cNvPr id="7" name="矩形 6"/>
              <p:cNvSpPr/>
              <p:nvPr/>
            </p:nvSpPr>
            <p:spPr>
              <a:xfrm>
                <a:off x="3227872" y="2422226"/>
                <a:ext cx="2517160" cy="707886"/>
              </a:xfrm>
              <a:prstGeom prst="rect">
                <a:avLst/>
              </a:prstGeom>
            </p:spPr>
            <p:txBody>
              <a:bodyPr wrap="square">
                <a:spAutoFit/>
              </a:bodyPr>
              <a:lstStyle/>
              <a:p>
                <a:endParaRPr lang="zh-CN" altLang="en-US" sz="4000">
                  <a:solidFill>
                    <a:schemeClr val="bg1"/>
                  </a:solidFill>
                  <a:latin typeface="Futura Md BT" panose="020B0602020204020303" pitchFamily="34" charset="0"/>
                  <a:ea typeface="微软雅黑" panose="020B0503020204020204" pitchFamily="34" charset="-122"/>
                </a:endParaRPr>
              </a:p>
            </p:txBody>
          </p:sp>
          <p:sp>
            <p:nvSpPr>
              <p:cNvPr id="8" name="矩形 7"/>
              <p:cNvSpPr/>
              <p:nvPr/>
            </p:nvSpPr>
            <p:spPr>
              <a:xfrm>
                <a:off x="3112955" y="2372455"/>
                <a:ext cx="1316467" cy="830997"/>
              </a:xfrm>
              <a:prstGeom prst="rect">
                <a:avLst/>
              </a:prstGeom>
            </p:spPr>
            <p:txBody>
              <a:bodyPr wrap="square">
                <a:spAutoFit/>
              </a:bodyPr>
              <a:lstStyle/>
              <a:p>
                <a:pPr algn="ctr">
                  <a:defRPr/>
                </a:pPr>
                <a:endParaRPr lang="zh-CN" altLang="en-US" sz="4800" kern="0">
                  <a:gradFill>
                    <a:gsLst>
                      <a:gs pos="90000">
                        <a:prstClr val="white"/>
                      </a:gs>
                      <a:gs pos="30000">
                        <a:prstClr val="white"/>
                      </a:gs>
                    </a:gsLst>
                    <a:lin ang="5400000" scaled="1"/>
                  </a:gradFill>
                  <a:latin typeface="Akzidenz-Grotesk BQ Condensed" pitchFamily="2" charset="0"/>
                </a:endParaRPr>
              </a:p>
            </p:txBody>
          </p:sp>
        </p:grpSp>
        <p:sp>
          <p:nvSpPr>
            <p:cNvPr id="6" name="矩形 5"/>
            <p:cNvSpPr/>
            <p:nvPr/>
          </p:nvSpPr>
          <p:spPr>
            <a:xfrm>
              <a:off x="4751387" y="1483603"/>
              <a:ext cx="2612813" cy="923330"/>
            </a:xfrm>
            <a:prstGeom prst="rect">
              <a:avLst/>
            </a:prstGeom>
          </p:spPr>
          <p:txBody>
            <a:bodyPr wrap="square">
              <a:spAutoFit/>
            </a:bodyPr>
            <a:lstStyle/>
            <a:p>
              <a:pPr algn="ctr">
                <a:defRPr/>
              </a:pPr>
              <a:r>
                <a:rPr lang="en-US" altLang="zh-CN" sz="5400" b="1" kern="0">
                  <a:gradFill>
                    <a:gsLst>
                      <a:gs pos="90000">
                        <a:prstClr val="white"/>
                      </a:gs>
                      <a:gs pos="30000">
                        <a:prstClr val="white"/>
                      </a:gs>
                    </a:gsLst>
                    <a:lin ang="5400000" scaled="1"/>
                  </a:gradFill>
                  <a:latin typeface="Agency FB" panose="020B0503020202020204" pitchFamily="34" charset="0"/>
                  <a:ea typeface="微软雅黑" panose="020B0503020204020204" pitchFamily="34" charset="-122"/>
                </a:rPr>
                <a:t>PART   0</a:t>
              </a:r>
              <a:r>
                <a:rPr lang="en-US" altLang="zh-CN" sz="5400" b="1" kern="0">
                  <a:gradFill>
                    <a:gsLst>
                      <a:gs pos="90000">
                        <a:prstClr val="white"/>
                      </a:gs>
                      <a:gs pos="30000">
                        <a:prstClr val="white"/>
                      </a:gs>
                    </a:gsLst>
                    <a:lin ang="5400000" scaled="1"/>
                  </a:gradFill>
                  <a:latin typeface="Agency FB" panose="020B0503020202020204" pitchFamily="34" charset="0"/>
                  <a:ea typeface="華康娃娃體W7(P)" panose="040B0700000000000000" pitchFamily="82" charset="-120"/>
                </a:rPr>
                <a:t>1</a:t>
              </a:r>
              <a:endParaRPr lang="zh-CN" altLang="en-US" sz="6600" kern="0">
                <a:gradFill>
                  <a:gsLst>
                    <a:gs pos="90000">
                      <a:prstClr val="white"/>
                    </a:gs>
                    <a:gs pos="30000">
                      <a:prstClr val="white"/>
                    </a:gs>
                  </a:gsLst>
                  <a:lin ang="5400000" scaled="1"/>
                </a:gradFill>
                <a:latin typeface="Agency FB" panose="020B0503020202020204" pitchFamily="34" charset="0"/>
                <a:ea typeface="華康娃娃體W7(P)" panose="040B0700000000000000" pitchFamily="82" charset="-120"/>
              </a:endParaRPr>
            </a:p>
          </p:txBody>
        </p:sp>
      </p:grpSp>
      <p:sp>
        <p:nvSpPr>
          <p:cNvPr id="14" name="文本框 13"/>
          <p:cNvSpPr txBox="1"/>
          <p:nvPr/>
        </p:nvSpPr>
        <p:spPr>
          <a:xfrm>
            <a:off x="3217009" y="4074142"/>
            <a:ext cx="5724644" cy="1200329"/>
          </a:xfrm>
          <a:prstGeom prst="rect">
            <a:avLst/>
          </a:prstGeom>
          <a:noFill/>
        </p:spPr>
        <p:txBody>
          <a:bodyPr wrap="none" rtlCol="0">
            <a:spAutoFit/>
          </a:bodyPr>
          <a:lstStyle/>
          <a:p>
            <a:pPr algn="l"/>
            <a:r>
              <a:rPr lang="zh-CN" altLang="en-US" sz="7200" dirty="0">
                <a:solidFill>
                  <a:schemeClr val="tx1">
                    <a:lumMod val="85000"/>
                    <a:lumOff val="15000"/>
                  </a:schemeClr>
                </a:solidFill>
                <a:latin typeface="微软雅黑" panose="020B0503020204020204" pitchFamily="34" charset="-122"/>
                <a:ea typeface="微软雅黑" panose="020B0503020204020204" pitchFamily="34" charset="-122"/>
              </a:rPr>
              <a:t>读秀学术搜索</a:t>
            </a:r>
            <a:endParaRPr lang="zh-CN" altLang="en-US" sz="7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648192" y="5824024"/>
            <a:ext cx="8906526" cy="424377"/>
            <a:chOff x="1648192" y="5824024"/>
            <a:chExt cx="8906526" cy="424377"/>
          </a:xfrm>
        </p:grpSpPr>
        <p:sp>
          <p:nvSpPr>
            <p:cNvPr id="16" name="圆角矩形 15"/>
            <p:cNvSpPr/>
            <p:nvPr/>
          </p:nvSpPr>
          <p:spPr>
            <a:xfrm>
              <a:off x="1648192"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a:off x="3893820"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圆角矩形 17"/>
            <p:cNvSpPr/>
            <p:nvPr/>
          </p:nvSpPr>
          <p:spPr>
            <a:xfrm>
              <a:off x="6135118"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圆角矩形 18"/>
            <p:cNvSpPr/>
            <p:nvPr/>
          </p:nvSpPr>
          <p:spPr>
            <a:xfrm>
              <a:off x="8383018"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5" presetClass="entr" presetSubtype="0" fill="hold" grpId="1" nodeType="afterEffect">
                                  <p:childTnLst>
                                    <p:set>
                                      <p:cBhvr>
                                        <p:cTn id="16" dur="1" fill="hold">
                                          <p:stCondLst>
                                            <p:cond delay="0"/>
                                          </p:stCondLst>
                                        </p:cTn>
                                        <p:tgtEl>
                                          <p:spTgt spid="14"/>
                                        </p:tgtEl>
                                        <p:attrNameLst>
                                          <p:attrName>style.visibility</p:attrName>
                                        </p:attrNameLst>
                                      </p:cBhvr>
                                      <p:to>
                                        <p:strVal val="visible"/>
                                      </p:to>
                                    </p:set>
                                    <p:anim calcmode="lin" valueType="num">
                                      <p:cBhvr>
                                        <p:cTn id="1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
                                        </p:tgtEl>
                                      </p:cBhvr>
                                    </p:animEffect>
                                  </p:childTnLst>
                                </p:cTn>
                              </p:par>
                            </p:childTnLst>
                          </p:cTn>
                        </p:par>
                        <p:par>
                          <p:cTn id="25" fill="hold">
                            <p:stCondLst>
                              <p:cond delay="2000"/>
                            </p:stCondLst>
                            <p:childTnLst>
                              <p:par>
                                <p:cTn id="26" presetID="2" presetClass="entr" presetSubtype="4" fill="hold" nodeType="afterEffec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3"/>
          <p:cNvSpPr txBox="1"/>
          <p:nvPr/>
        </p:nvSpPr>
        <p:spPr>
          <a:xfrm>
            <a:off x="3540702" y="2904785"/>
            <a:ext cx="7134730" cy="701731"/>
          </a:xfrm>
          <a:prstGeom prst="rect">
            <a:avLst/>
          </a:prstGeom>
        </p:spPr>
        <p:txBody>
          <a:bodyPr wrap="square" lIns="45719" rIns="45719" anchor="ctr">
            <a:spAutoFit/>
          </a:bodyPr>
          <a:lstStyle>
            <a:lvl1pPr algn="ctr">
              <a:lnSpc>
                <a:spcPct val="90000"/>
              </a:lnSpc>
              <a:spcBef>
                <a:spcPts val="1000"/>
              </a:spcBef>
              <a:defRPr sz="5000">
                <a:solidFill>
                  <a:srgbClr val="335DAB"/>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4400" b="1" dirty="0">
                <a:solidFill>
                  <a:srgbClr val="1265B0"/>
                </a:solidFill>
                <a:latin typeface="Arial" panose="020B0604020202020204" pitchFamily="34" charset="0"/>
                <a:ea typeface="微软雅黑" panose="020B0503020204020204" pitchFamily="34" charset="-122"/>
                <a:sym typeface="Arial" panose="020B0604020202020204" pitchFamily="34" charset="0"/>
              </a:rPr>
              <a:t>全新的知识点阅读模式</a:t>
            </a:r>
            <a:endParaRPr lang="en-US" altLang="zh-CN" sz="4400" b="1" dirty="0">
              <a:solidFill>
                <a:srgbClr val="1265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2375974" y="2673287"/>
            <a:ext cx="1164728" cy="1164728"/>
          </a:xfrm>
          <a:prstGeom prst="rect">
            <a:avLst/>
          </a:prstGeom>
          <a:noFill/>
          <a:ln w="127000" cmpd="thickThi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rgbClr val="1265B0"/>
                </a:solidFill>
              </a:rPr>
              <a:t>3</a:t>
            </a:r>
            <a:endParaRPr lang="zh-CN" altLang="en-US" sz="6600" b="1" dirty="0">
              <a:solidFill>
                <a:srgbClr val="1265B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36811"/>
            <a:ext cx="5672057" cy="584775"/>
          </a:xfrm>
          <a:prstGeom prst="rect">
            <a:avLst/>
          </a:prstGeom>
          <a:noFill/>
        </p:spPr>
        <p:txBody>
          <a:bodyPr wrap="square" rtlCol="0">
            <a:spAutoFit/>
          </a:bodyPr>
          <a:lstStyle/>
          <a:p>
            <a:pPr algn="ctr"/>
            <a:r>
              <a:rPr lang="zh-CN" altLang="en-US" sz="3200" b="1" dirty="0">
                <a:solidFill>
                  <a:srgbClr val="C00000"/>
                </a:solidFill>
                <a:latin typeface="微软雅黑" panose="020B0503020204020204" pitchFamily="34" charset="-122"/>
                <a:ea typeface="微软雅黑" panose="020B0503020204020204" pitchFamily="34" charset="-122"/>
                <a:cs typeface="+mn-ea"/>
              </a:rPr>
              <a:t>知识搜索：梅花三弄的由来</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pic>
        <p:nvPicPr>
          <p:cNvPr id="2" name="图片 1"/>
          <p:cNvPicPr>
            <a:picLocks noChangeAspect="1"/>
          </p:cNvPicPr>
          <p:nvPr/>
        </p:nvPicPr>
        <p:blipFill>
          <a:blip r:embed="rId1"/>
          <a:stretch>
            <a:fillRect/>
          </a:stretch>
        </p:blipFill>
        <p:spPr>
          <a:xfrm>
            <a:off x="2836028" y="1095560"/>
            <a:ext cx="6622558" cy="5279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1"/>
            <a:ext cx="12192000" cy="6858000"/>
          </a:xfrm>
          <a:prstGeom prst="rect">
            <a:avLst/>
          </a:prstGeom>
        </p:spPr>
      </p:pic>
      <p:sp>
        <p:nvSpPr>
          <p:cNvPr id="3" name="PA-圆角矩形 2"/>
          <p:cNvSpPr/>
          <p:nvPr>
            <p:custDataLst>
              <p:tags r:id="rId2"/>
            </p:custDataLst>
          </p:nvPr>
        </p:nvSpPr>
        <p:spPr>
          <a:xfrm>
            <a:off x="5542816" y="2670518"/>
            <a:ext cx="811912" cy="23154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4" name="PA-圆角矩形 9"/>
          <p:cNvSpPr/>
          <p:nvPr>
            <p:custDataLst>
              <p:tags r:id="rId3"/>
            </p:custDataLst>
          </p:nvPr>
        </p:nvSpPr>
        <p:spPr>
          <a:xfrm>
            <a:off x="626015" y="3644088"/>
            <a:ext cx="1069435" cy="14410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5" name="PA-圆角矩形 10"/>
          <p:cNvSpPr/>
          <p:nvPr>
            <p:custDataLst>
              <p:tags r:id="rId4"/>
            </p:custDataLst>
          </p:nvPr>
        </p:nvSpPr>
        <p:spPr>
          <a:xfrm>
            <a:off x="5372101" y="5572580"/>
            <a:ext cx="962266" cy="21049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6" name="PA-圆角矩形 11"/>
          <p:cNvSpPr/>
          <p:nvPr>
            <p:custDataLst>
              <p:tags r:id="rId5"/>
            </p:custDataLst>
          </p:nvPr>
        </p:nvSpPr>
        <p:spPr>
          <a:xfrm>
            <a:off x="304802" y="2948592"/>
            <a:ext cx="2841082" cy="2653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7" name="PA-矩形标注 25"/>
          <p:cNvSpPr>
            <a:spLocks noChangeArrowheads="1"/>
          </p:cNvSpPr>
          <p:nvPr>
            <p:custDataLst>
              <p:tags r:id="rId6"/>
            </p:custDataLst>
          </p:nvPr>
        </p:nvSpPr>
        <p:spPr bwMode="auto">
          <a:xfrm>
            <a:off x="6693579" y="1101622"/>
            <a:ext cx="2809209" cy="435862"/>
          </a:xfrm>
          <a:prstGeom prst="wedgeRectCallout">
            <a:avLst>
              <a:gd name="adj1" fmla="val -49872"/>
              <a:gd name="adj2" fmla="val 14143"/>
            </a:avLst>
          </a:prstGeom>
          <a:solidFill>
            <a:schemeClr val="bg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C00000"/>
                </a:solidFill>
                <a:latin typeface="微软雅黑" panose="020B0503020204020204" pitchFamily="34" charset="-122"/>
                <a:ea typeface="微软雅黑" panose="020B0503020204020204" pitchFamily="34" charset="-122"/>
                <a:cs typeface="+mn-ea"/>
                <a:sym typeface="宋体" panose="02010600030101010101" pitchFamily="2" charset="-122"/>
              </a:rPr>
              <a:t>快速定位问题知识点</a:t>
            </a:r>
            <a:endParaRPr lang="zh-CN" altLang="en-US" b="1" dirty="0">
              <a:solidFill>
                <a:srgbClr val="C00000"/>
              </a:solidFill>
              <a:latin typeface="微软雅黑" panose="020B0503020204020204" pitchFamily="34" charset="-122"/>
              <a:ea typeface="微软雅黑" panose="020B0503020204020204" pitchFamily="34" charset="-122"/>
              <a:cs typeface="+mn-ea"/>
              <a:sym typeface="宋体" panose="02010600030101010101" pitchFamily="2" charset="-122"/>
            </a:endParaRPr>
          </a:p>
        </p:txBody>
      </p:sp>
      <p:sp>
        <p:nvSpPr>
          <p:cNvPr id="8" name="PA-圆角矩形 11"/>
          <p:cNvSpPr/>
          <p:nvPr>
            <p:custDataLst>
              <p:tags r:id="rId7"/>
            </p:custDataLst>
          </p:nvPr>
        </p:nvSpPr>
        <p:spPr>
          <a:xfrm>
            <a:off x="304801" y="3924923"/>
            <a:ext cx="2738943" cy="3136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9" name="PA-圆角矩形 11"/>
          <p:cNvSpPr/>
          <p:nvPr>
            <p:custDataLst>
              <p:tags r:id="rId8"/>
            </p:custDataLst>
          </p:nvPr>
        </p:nvSpPr>
        <p:spPr>
          <a:xfrm>
            <a:off x="304801" y="2014148"/>
            <a:ext cx="2717258" cy="2653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10" name="PA-圆角矩形 11"/>
          <p:cNvSpPr/>
          <p:nvPr>
            <p:custDataLst>
              <p:tags r:id="rId9"/>
            </p:custDataLst>
          </p:nvPr>
        </p:nvSpPr>
        <p:spPr>
          <a:xfrm>
            <a:off x="304801" y="4915143"/>
            <a:ext cx="2531395" cy="2468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11" name="PA-圆角矩形 11"/>
          <p:cNvSpPr/>
          <p:nvPr>
            <p:custDataLst>
              <p:tags r:id="rId10"/>
            </p:custDataLst>
          </p:nvPr>
        </p:nvSpPr>
        <p:spPr>
          <a:xfrm>
            <a:off x="5052060" y="6556831"/>
            <a:ext cx="981512" cy="20245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13" name="PA-圆角矩形 9"/>
          <p:cNvSpPr/>
          <p:nvPr>
            <p:custDataLst>
              <p:tags r:id="rId11"/>
            </p:custDataLst>
          </p:nvPr>
        </p:nvSpPr>
        <p:spPr>
          <a:xfrm>
            <a:off x="1054100" y="4616159"/>
            <a:ext cx="904669" cy="16225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
        <p:nvSpPr>
          <p:cNvPr id="16" name="PA-圆角矩形 11"/>
          <p:cNvSpPr/>
          <p:nvPr>
            <p:custDataLst>
              <p:tags r:id="rId12"/>
            </p:custDataLst>
          </p:nvPr>
        </p:nvSpPr>
        <p:spPr>
          <a:xfrm>
            <a:off x="304801" y="5895837"/>
            <a:ext cx="4004520" cy="2283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bldLvl="0" animBg="1" autoUpdateAnimBg="0"/>
      <p:bldP spid="8" grpId="0" animBg="1"/>
      <p:bldP spid="9" grpId="0" animBg="1"/>
      <p:bldP spid="10" grpId="0" animBg="1"/>
      <p:bldP spid="11" grpId="0" animBg="1"/>
      <p:bldP spid="13"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7999"/>
          </a:xfrm>
          <a:prstGeom prst="rect">
            <a:avLst/>
          </a:prstGeom>
          <a:ln>
            <a:noFill/>
          </a:ln>
        </p:spPr>
      </p:pic>
      <p:sp>
        <p:nvSpPr>
          <p:cNvPr id="6" name="圆角矩形 5"/>
          <p:cNvSpPr/>
          <p:nvPr/>
        </p:nvSpPr>
        <p:spPr>
          <a:xfrm>
            <a:off x="5524500" y="2659743"/>
            <a:ext cx="861786" cy="236603"/>
          </a:xfrm>
          <a:prstGeom prst="roundRect">
            <a:avLst/>
          </a:prstGeom>
          <a:noFill/>
          <a:ln w="19050">
            <a:solidFill>
              <a:srgbClr val="3F8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
        <p:nvSpPr>
          <p:cNvPr id="7" name="右箭头 6"/>
          <p:cNvSpPr/>
          <p:nvPr/>
        </p:nvSpPr>
        <p:spPr>
          <a:xfrm rot="3059009">
            <a:off x="6200656" y="3010264"/>
            <a:ext cx="390598" cy="204197"/>
          </a:xfrm>
          <a:prstGeom prst="rightArrow">
            <a:avLst>
              <a:gd name="adj1" fmla="val 16671"/>
              <a:gd name="adj2" fmla="val 579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598232" y="3119830"/>
            <a:ext cx="2877711" cy="523220"/>
          </a:xfrm>
          <a:prstGeom prst="rect">
            <a:avLst/>
          </a:prstGeom>
          <a:solidFill>
            <a:schemeClr val="bg1"/>
          </a:solidFill>
          <a:ln>
            <a:solidFill>
              <a:srgbClr val="3F82C4"/>
            </a:solidFill>
          </a:ln>
        </p:spPr>
        <p:txBody>
          <a:bodyPr wrap="none" rtlCol="0">
            <a:spAutoFit/>
          </a:bodyPr>
          <a:lstStyle/>
          <a:p>
            <a:r>
              <a:rPr lang="zh-CN" altLang="en-US" sz="1400" b="1" dirty="0">
                <a:solidFill>
                  <a:srgbClr val="3F82C4"/>
                </a:solidFill>
              </a:rPr>
              <a:t>找到与自己预期相符的相应知识点</a:t>
            </a:r>
            <a:endParaRPr lang="en-US" altLang="zh-CN" sz="1400" b="1" dirty="0">
              <a:solidFill>
                <a:srgbClr val="3F82C4"/>
              </a:solidFill>
            </a:endParaRPr>
          </a:p>
          <a:p>
            <a:r>
              <a:rPr lang="zh-CN" altLang="en-US" sz="1400" b="1" dirty="0">
                <a:solidFill>
                  <a:srgbClr val="3F82C4"/>
                </a:solidFill>
              </a:rPr>
              <a:t>直接点击阅读按钮进行阅读</a:t>
            </a:r>
            <a:endParaRPr lang="zh-CN" altLang="en-US" sz="1400" b="1" dirty="0">
              <a:solidFill>
                <a:srgbClr val="3F82C4"/>
              </a:solidFill>
            </a:endParaRPr>
          </a:p>
        </p:txBody>
      </p:sp>
      <p:sp>
        <p:nvSpPr>
          <p:cNvPr id="9" name="右箭头 8"/>
          <p:cNvSpPr/>
          <p:nvPr/>
        </p:nvSpPr>
        <p:spPr>
          <a:xfrm rot="11136586">
            <a:off x="1117115" y="3067110"/>
            <a:ext cx="5329979" cy="316187"/>
          </a:xfrm>
          <a:prstGeom prst="rightArrow">
            <a:avLst>
              <a:gd name="adj1" fmla="val 16671"/>
              <a:gd name="adj2" fmla="val 579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43939" y="2853643"/>
            <a:ext cx="406986" cy="165781"/>
          </a:xfrm>
          <a:prstGeom prst="roundRect">
            <a:avLst/>
          </a:prstGeom>
          <a:noFill/>
          <a:ln w="19050">
            <a:solidFill>
              <a:srgbClr val="4BAF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tretch>
            <a:fillRect/>
          </a:stretch>
        </p:blipFill>
        <p:spPr>
          <a:xfrm>
            <a:off x="3111681" y="0"/>
            <a:ext cx="6546670" cy="6996038"/>
          </a:xfrm>
          <a:prstGeom prst="rect">
            <a:avLst/>
          </a:prstGeom>
        </p:spPr>
      </p:pic>
      <p:sp>
        <p:nvSpPr>
          <p:cNvPr id="3" name="AutoShape 10"/>
          <p:cNvSpPr>
            <a:spLocks noChangeArrowheads="1"/>
          </p:cNvSpPr>
          <p:nvPr/>
        </p:nvSpPr>
        <p:spPr bwMode="auto">
          <a:xfrm>
            <a:off x="3049300" y="784656"/>
            <a:ext cx="2848193" cy="411685"/>
          </a:xfrm>
          <a:prstGeom prst="wedgeRectCallout">
            <a:avLst>
              <a:gd name="adj1" fmla="val -19618"/>
              <a:gd name="adj2" fmla="val -176638"/>
            </a:avLst>
          </a:prstGeom>
          <a:solidFill>
            <a:schemeClr val="bg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eaLnBrk="0" hangingPunct="0"/>
            <a:r>
              <a:rPr lang="zh-CN" altLang="en-US" sz="2000" b="1" dirty="0">
                <a:solidFill>
                  <a:srgbClr val="C00000"/>
                </a:solidFill>
                <a:latin typeface="微软雅黑" panose="020B0503020204020204" pitchFamily="34" charset="-122"/>
                <a:ea typeface="微软雅黑" panose="020B0503020204020204" pitchFamily="34" charset="-122"/>
                <a:cs typeface="+mn-ea"/>
              </a:rPr>
              <a:t>支持放大与缩小</a:t>
            </a:r>
            <a:endParaRPr lang="zh-CN" altLang="en-US" sz="2000" b="1" dirty="0">
              <a:solidFill>
                <a:srgbClr val="C00000"/>
              </a:solidFill>
              <a:latin typeface="微软雅黑" panose="020B0503020204020204" pitchFamily="34" charset="-122"/>
              <a:ea typeface="微软雅黑" panose="020B0503020204020204" pitchFamily="34" charset="-122"/>
              <a:cs typeface="+mn-ea"/>
            </a:endParaRPr>
          </a:p>
        </p:txBody>
      </p:sp>
      <p:sp>
        <p:nvSpPr>
          <p:cNvPr id="4" name="AutoShape 10"/>
          <p:cNvSpPr>
            <a:spLocks noChangeArrowheads="1"/>
          </p:cNvSpPr>
          <p:nvPr/>
        </p:nvSpPr>
        <p:spPr bwMode="auto">
          <a:xfrm>
            <a:off x="6289660" y="729767"/>
            <a:ext cx="1714281" cy="466574"/>
          </a:xfrm>
          <a:prstGeom prst="wedgeRectCallout">
            <a:avLst>
              <a:gd name="adj1" fmla="val -109236"/>
              <a:gd name="adj2" fmla="val -158619"/>
            </a:avLst>
          </a:prstGeom>
          <a:solidFill>
            <a:schemeClr val="bg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eaLnBrk="0" hangingPunct="0"/>
            <a:r>
              <a:rPr lang="zh-CN" altLang="en-US" sz="2000" b="1" dirty="0">
                <a:solidFill>
                  <a:srgbClr val="C00000"/>
                </a:solidFill>
                <a:latin typeface="微软雅黑" panose="020B0503020204020204" pitchFamily="34" charset="-122"/>
                <a:ea typeface="微软雅黑" panose="020B0503020204020204" pitchFamily="34" charset="-122"/>
                <a:cs typeface="+mn-ea"/>
              </a:rPr>
              <a:t>文字识别</a:t>
            </a:r>
            <a:endParaRPr lang="zh-CN" altLang="en-US" sz="2000" b="1" dirty="0">
              <a:solidFill>
                <a:srgbClr val="C00000"/>
              </a:solidFill>
              <a:latin typeface="微软雅黑" panose="020B0503020204020204" pitchFamily="34" charset="-122"/>
              <a:ea typeface="微软雅黑" panose="020B0503020204020204" pitchFamily="34" charset="-122"/>
              <a:cs typeface="+mn-ea"/>
            </a:endParaRPr>
          </a:p>
        </p:txBody>
      </p:sp>
      <p:sp>
        <p:nvSpPr>
          <p:cNvPr id="5" name="AutoShape 10"/>
          <p:cNvSpPr>
            <a:spLocks noChangeArrowheads="1"/>
          </p:cNvSpPr>
          <p:nvPr/>
        </p:nvSpPr>
        <p:spPr bwMode="auto">
          <a:xfrm>
            <a:off x="8809940" y="801611"/>
            <a:ext cx="1883460" cy="730460"/>
          </a:xfrm>
          <a:prstGeom prst="wedgeRectCallout">
            <a:avLst>
              <a:gd name="adj1" fmla="val -83712"/>
              <a:gd name="adj2" fmla="val -125443"/>
            </a:avLst>
          </a:prstGeom>
          <a:solidFill>
            <a:schemeClr val="bg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eaLnBrk="0" hangingPunct="0"/>
            <a:r>
              <a:rPr lang="zh-CN" altLang="en-US" sz="2000" b="1" dirty="0">
                <a:solidFill>
                  <a:srgbClr val="C00000"/>
                </a:solidFill>
                <a:latin typeface="微软雅黑" panose="020B0503020204020204" pitchFamily="34" charset="-122"/>
                <a:ea typeface="微软雅黑" panose="020B0503020204020204" pitchFamily="34" charset="-122"/>
                <a:cs typeface="+mn-ea"/>
              </a:rPr>
              <a:t>点击资料来源</a:t>
            </a:r>
            <a:endParaRPr lang="zh-CN" altLang="en-US" sz="2000" b="1" dirty="0">
              <a:solidFill>
                <a:srgbClr val="C00000"/>
              </a:solidFill>
              <a:latin typeface="微软雅黑" panose="020B0503020204020204" pitchFamily="34" charset="-122"/>
              <a:ea typeface="微软雅黑" panose="020B0503020204020204" pitchFamily="34" charset="-122"/>
              <a:cs typeface="+mn-ea"/>
            </a:endParaRPr>
          </a:p>
        </p:txBody>
      </p:sp>
      <p:sp>
        <p:nvSpPr>
          <p:cNvPr id="7" name="圆角矩形 6"/>
          <p:cNvSpPr/>
          <p:nvPr/>
        </p:nvSpPr>
        <p:spPr>
          <a:xfrm>
            <a:off x="4710065" y="49609"/>
            <a:ext cx="479155" cy="2116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sz="1600"/>
          </a:p>
        </p:txBody>
      </p:sp>
      <p:sp>
        <p:nvSpPr>
          <p:cNvPr id="8" name="圆角矩形 7"/>
          <p:cNvSpPr/>
          <p:nvPr/>
        </p:nvSpPr>
        <p:spPr>
          <a:xfrm>
            <a:off x="3375611" y="59135"/>
            <a:ext cx="1138443" cy="1763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sz="1600"/>
          </a:p>
        </p:txBody>
      </p:sp>
      <p:pic>
        <p:nvPicPr>
          <p:cNvPr id="15" name="图片 14"/>
          <p:cNvPicPr>
            <a:picLocks noChangeAspect="1"/>
          </p:cNvPicPr>
          <p:nvPr/>
        </p:nvPicPr>
        <p:blipFill>
          <a:blip r:embed="rId2"/>
          <a:stretch>
            <a:fillRect/>
          </a:stretch>
        </p:blipFill>
        <p:spPr>
          <a:xfrm>
            <a:off x="8868852" y="1638144"/>
            <a:ext cx="2652150" cy="907546"/>
          </a:xfrm>
          <a:prstGeom prst="rect">
            <a:avLst/>
          </a:prstGeom>
        </p:spPr>
      </p:pic>
      <p:sp>
        <p:nvSpPr>
          <p:cNvPr id="6" name="圆角矩形 5"/>
          <p:cNvSpPr/>
          <p:nvPr/>
        </p:nvSpPr>
        <p:spPr>
          <a:xfrm>
            <a:off x="3771900" y="3917654"/>
            <a:ext cx="5251434" cy="102062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a:endParaRPr lang="zh-CN" altLang="en-US"/>
          </a:p>
        </p:txBody>
      </p:sp>
      <p:pic>
        <p:nvPicPr>
          <p:cNvPr id="13" name="图片 12"/>
          <p:cNvPicPr>
            <a:picLocks noChangeAspect="1"/>
          </p:cNvPicPr>
          <p:nvPr/>
        </p:nvPicPr>
        <p:blipFill>
          <a:blip r:embed="rId3"/>
          <a:stretch>
            <a:fillRect/>
          </a:stretch>
        </p:blipFill>
        <p:spPr>
          <a:xfrm>
            <a:off x="4259442" y="1837134"/>
            <a:ext cx="4423188" cy="4881367"/>
          </a:xfrm>
          <a:prstGeom prst="rect">
            <a:avLst/>
          </a:prstGeom>
        </p:spPr>
      </p:pic>
      <p:sp>
        <p:nvSpPr>
          <p:cNvPr id="11" name="文本框 10"/>
          <p:cNvSpPr txBox="1"/>
          <p:nvPr/>
        </p:nvSpPr>
        <p:spPr>
          <a:xfrm>
            <a:off x="244462" y="136394"/>
            <a:ext cx="5672057"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知识阅读页</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1999" cy="6858000"/>
          </a:xfrm>
          <a:prstGeom prst="rect">
            <a:avLst/>
          </a:prstGeom>
        </p:spPr>
      </p:pic>
      <p:sp>
        <p:nvSpPr>
          <p:cNvPr id="3" name="Rounded Rectangular Callout 17"/>
          <p:cNvSpPr/>
          <p:nvPr/>
        </p:nvSpPr>
        <p:spPr bwMode="auto">
          <a:xfrm rot="10800000" flipV="1">
            <a:off x="5619004" y="1904256"/>
            <a:ext cx="2736305" cy="1296144"/>
          </a:xfrm>
          <a:prstGeom prst="wedgeRoundRectCallout">
            <a:avLst>
              <a:gd name="adj1" fmla="val 95436"/>
              <a:gd name="adj2" fmla="val -15574"/>
              <a:gd name="adj3" fmla="val 16667"/>
            </a:avLst>
          </a:prstGeom>
          <a:solidFill>
            <a:schemeClr val="bg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p>
            <a:pPr algn="ctr" eaLnBrk="0" hangingPunct="0"/>
            <a:r>
              <a:rPr lang="zh-CN" altLang="en-US" sz="2900" b="1" dirty="0">
                <a:solidFill>
                  <a:srgbClr val="C00000"/>
                </a:solidFill>
                <a:latin typeface="微软雅黑" panose="020B0503020204020204" pitchFamily="34" charset="-122"/>
                <a:ea typeface="微软雅黑" panose="020B0503020204020204" pitchFamily="34" charset="-122"/>
                <a:cs typeface="+mn-ea"/>
              </a:rPr>
              <a:t>从本</a:t>
            </a:r>
            <a:r>
              <a:rPr lang="zh-CN" altLang="en-US" sz="2900" b="1">
                <a:solidFill>
                  <a:srgbClr val="C00000"/>
                </a:solidFill>
                <a:latin typeface="微软雅黑" panose="020B0503020204020204" pitchFamily="34" charset="-122"/>
                <a:ea typeface="微软雅黑" panose="020B0503020204020204" pitchFamily="34" charset="-122"/>
                <a:cs typeface="+mn-ea"/>
              </a:rPr>
              <a:t>页来源</a:t>
            </a:r>
            <a:br>
              <a:rPr lang="en-US" altLang="zh-CN" sz="2900" b="1" dirty="0">
                <a:solidFill>
                  <a:srgbClr val="C00000"/>
                </a:solidFill>
                <a:latin typeface="微软雅黑" panose="020B0503020204020204" pitchFamily="34" charset="-122"/>
                <a:ea typeface="微软雅黑" panose="020B0503020204020204" pitchFamily="34" charset="-122"/>
                <a:cs typeface="+mn-ea"/>
              </a:rPr>
            </a:br>
            <a:r>
              <a:rPr lang="zh-CN" altLang="en-US" sz="2900" b="1" dirty="0">
                <a:solidFill>
                  <a:srgbClr val="C00000"/>
                </a:solidFill>
                <a:latin typeface="微软雅黑" panose="020B0503020204020204" pitchFamily="34" charset="-122"/>
                <a:ea typeface="微软雅黑" panose="020B0503020204020204" pitchFamily="34" charset="-122"/>
                <a:cs typeface="+mn-ea"/>
              </a:rPr>
              <a:t>到达</a:t>
            </a:r>
            <a:r>
              <a:rPr lang="zh-CN" altLang="en-US" sz="2900" b="1">
                <a:solidFill>
                  <a:srgbClr val="C00000"/>
                </a:solidFill>
                <a:latin typeface="微软雅黑" panose="020B0503020204020204" pitchFamily="34" charset="-122"/>
                <a:ea typeface="微软雅黑" panose="020B0503020204020204" pitchFamily="34" charset="-122"/>
                <a:cs typeface="+mn-ea"/>
              </a:rPr>
              <a:t>图书信息</a:t>
            </a:r>
            <a:endParaRPr lang="en-US" altLang="zh-CN" sz="2900" b="1" dirty="0">
              <a:solidFill>
                <a:srgbClr val="C00000"/>
              </a:solidFill>
              <a:latin typeface="微软雅黑" panose="020B0503020204020204" pitchFamily="34" charset="-122"/>
              <a:ea typeface="微软雅黑" panose="020B0503020204020204" pitchFamily="34" charset="-122"/>
              <a:cs typeface="+mn-ea"/>
            </a:endParaRPr>
          </a:p>
        </p:txBody>
      </p:sp>
      <p:sp>
        <p:nvSpPr>
          <p:cNvPr id="5" name="文本框 4"/>
          <p:cNvSpPr txBox="1"/>
          <p:nvPr/>
        </p:nvSpPr>
        <p:spPr>
          <a:xfrm>
            <a:off x="9010650" y="326365"/>
            <a:ext cx="3181350" cy="584775"/>
          </a:xfrm>
          <a:prstGeom prst="rect">
            <a:avLst/>
          </a:prstGeom>
          <a:solidFill>
            <a:srgbClr val="FFFFFF"/>
          </a:solidFill>
          <a:ln>
            <a:solidFill>
              <a:srgbClr val="002060"/>
            </a:solidFill>
          </a:ln>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图书详细信息页</a:t>
            </a:r>
            <a:endParaRPr lang="zh-CN" altLang="en-US" sz="3200" b="1" dirty="0">
              <a:solidFill>
                <a:srgbClr val="C00000"/>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912202" y="1683753"/>
            <a:ext cx="8367596" cy="2090450"/>
          </a:xfrm>
          <a:prstGeom prst="rect">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TextBox 89"/>
          <p:cNvSpPr txBox="1"/>
          <p:nvPr/>
        </p:nvSpPr>
        <p:spPr>
          <a:xfrm>
            <a:off x="7357265" y="1646961"/>
            <a:ext cx="2698175" cy="2221762"/>
          </a:xfrm>
          <a:prstGeom prst="rect">
            <a:avLst/>
          </a:prstGeom>
          <a:noFill/>
        </p:spPr>
        <p:txBody>
          <a:bodyPr wrap="none" rtlCol="0">
            <a:spAutoFit/>
          </a:bodyPr>
          <a:lstStyle/>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任何一句话</a:t>
            </a:r>
            <a:endParaRPr lang="en-US" altLang="zh-CN" sz="2800"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任何一个知识点</a:t>
            </a:r>
            <a:endParaRPr lang="en-US" altLang="zh-CN" sz="2800"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任何一个章节</a:t>
            </a:r>
            <a:endParaRPr lang="en-US" altLang="zh-CN" sz="2800" dirty="0">
              <a:solidFill>
                <a:schemeClr val="bg1"/>
              </a:solidFill>
              <a:latin typeface="微软雅黑" panose="020B0503020204020204" pitchFamily="34" charset="-122"/>
              <a:ea typeface="微软雅黑" panose="020B0503020204020204" pitchFamily="34" charset="-122"/>
            </a:endParaRPr>
          </a:p>
          <a:p>
            <a:pPr algn="l">
              <a:lnSpc>
                <a:spcPct val="150000"/>
              </a:lnSpc>
            </a:pPr>
            <a:endParaRPr lang="en-US" altLang="zh-CN" sz="935" dirty="0">
              <a:solidFill>
                <a:schemeClr val="bg1"/>
              </a:solidFill>
              <a:latin typeface="微软雅黑" panose="020B0503020204020204" pitchFamily="34" charset="-122"/>
              <a:ea typeface="微软雅黑" panose="020B0503020204020204" pitchFamily="34" charset="-122"/>
            </a:endParaRPr>
          </a:p>
        </p:txBody>
      </p:sp>
      <p:pic>
        <p:nvPicPr>
          <p:cNvPr id="48" name="Picture 17" descr="E:\PPT\PPT_图标\437.png"/>
          <p:cNvPicPr>
            <a:picLocks noChangeAspect="1" noChangeArrowheads="1"/>
          </p:cNvPicPr>
          <p:nvPr/>
        </p:nvPicPr>
        <p:blipFill>
          <a:blip r:embed="rId1">
            <a:biLevel thresh="50000"/>
            <a:extLst>
              <a:ext uri="{28A0092B-C50C-407E-A947-70E740481C1C}">
                <a14:useLocalDpi xmlns:a14="http://schemas.microsoft.com/office/drawing/2010/main" val="0"/>
              </a:ext>
            </a:extLst>
          </a:blip>
          <a:stretch>
            <a:fillRect/>
          </a:stretch>
        </p:blipFill>
        <p:spPr bwMode="auto">
          <a:xfrm>
            <a:off x="2692401" y="2435885"/>
            <a:ext cx="588475" cy="5861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2392" y="1799251"/>
            <a:ext cx="2976331" cy="185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组合 8"/>
          <p:cNvGrpSpPr/>
          <p:nvPr/>
        </p:nvGrpSpPr>
        <p:grpSpPr>
          <a:xfrm>
            <a:off x="378187" y="381205"/>
            <a:ext cx="6144635" cy="581217"/>
            <a:chOff x="378187" y="235224"/>
            <a:chExt cx="7892604" cy="746555"/>
          </a:xfrm>
        </p:grpSpPr>
        <p:sp>
          <p:nvSpPr>
            <p:cNvPr id="10" name="TextBox 23"/>
            <p:cNvSpPr txBox="1"/>
            <p:nvPr/>
          </p:nvSpPr>
          <p:spPr>
            <a:xfrm>
              <a:off x="2768971" y="235224"/>
              <a:ext cx="4953579" cy="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全新的知识点阅读模式</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78187" y="314393"/>
              <a:ext cx="2228557" cy="549829"/>
              <a:chOff x="157476" y="152440"/>
              <a:chExt cx="2474408" cy="847436"/>
            </a:xfrm>
          </p:grpSpPr>
          <p:sp>
            <p:nvSpPr>
              <p:cNvPr id="16"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7"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12"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13"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4" name="Freeform 28"/>
            <p:cNvSpPr/>
            <p:nvPr/>
          </p:nvSpPr>
          <p:spPr>
            <a:xfrm>
              <a:off x="7722551" y="745541"/>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5" name="Freeform 29"/>
            <p:cNvSpPr/>
            <p:nvPr/>
          </p:nvSpPr>
          <p:spPr>
            <a:xfrm>
              <a:off x="7877376" y="321163"/>
              <a:ext cx="393415"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
        <p:nvSpPr>
          <p:cNvPr id="18" name="文本框 17"/>
          <p:cNvSpPr txBox="1"/>
          <p:nvPr/>
        </p:nvSpPr>
        <p:spPr>
          <a:xfrm>
            <a:off x="608808" y="4356232"/>
            <a:ext cx="10974383" cy="1826910"/>
          </a:xfrm>
          <a:prstGeom prst="rect">
            <a:avLst/>
          </a:prstGeom>
          <a:noFill/>
        </p:spPr>
        <p:txBody>
          <a:bodyPr wrap="square">
            <a:spAutoFit/>
          </a:bodyPr>
          <a:lstStyle/>
          <a:p>
            <a:pPr algn="ctr" eaLnBrk="0" hangingPunct="0">
              <a:lnSpc>
                <a:spcPct val="150000"/>
              </a:lnSpc>
              <a:defRPr/>
            </a:pPr>
            <a:r>
              <a:rPr lang="zh-CN" altLang="en-US" sz="3200" b="1" dirty="0">
                <a:latin typeface="Arial" panose="020B0604020202020204" pitchFamily="34" charset="0"/>
                <a:ea typeface="微软雅黑" panose="020B0503020204020204" pitchFamily="34" charset="-122"/>
              </a:rPr>
              <a:t>将所有图书</a:t>
            </a:r>
            <a:r>
              <a:rPr lang="zh-CN" altLang="en-US" sz="3200" b="1" dirty="0">
                <a:solidFill>
                  <a:srgbClr val="FF0000"/>
                </a:solidFill>
                <a:latin typeface="Arial" panose="020B0604020202020204" pitchFamily="34" charset="0"/>
                <a:ea typeface="微软雅黑" panose="020B0503020204020204" pitchFamily="34" charset="-122"/>
              </a:rPr>
              <a:t>打碎</a:t>
            </a:r>
            <a:r>
              <a:rPr lang="zh-CN" altLang="en-US" sz="3200" b="1" dirty="0">
                <a:latin typeface="Arial" panose="020B0604020202020204" pitchFamily="34" charset="0"/>
                <a:ea typeface="微软雅黑" panose="020B0503020204020204" pitchFamily="34" charset="-122"/>
              </a:rPr>
              <a:t>，以</a:t>
            </a:r>
            <a:r>
              <a:rPr lang="zh-CN" altLang="en-US" sz="3200" b="1" dirty="0">
                <a:solidFill>
                  <a:srgbClr val="FF0000"/>
                </a:solidFill>
                <a:latin typeface="Arial" panose="020B0604020202020204" pitchFamily="34" charset="0"/>
                <a:ea typeface="微软雅黑" panose="020B0503020204020204" pitchFamily="34" charset="-122"/>
              </a:rPr>
              <a:t>章节目录</a:t>
            </a:r>
            <a:r>
              <a:rPr lang="zh-CN" altLang="en-US" sz="3200" b="1" dirty="0">
                <a:latin typeface="Arial" panose="020B0604020202020204" pitchFamily="34" charset="0"/>
                <a:ea typeface="微软雅黑" panose="020B0503020204020204" pitchFamily="34" charset="-122"/>
              </a:rPr>
              <a:t>为基础</a:t>
            </a:r>
            <a:endParaRPr lang="en-US" altLang="zh-CN" sz="3200" b="1" dirty="0">
              <a:latin typeface="Arial" panose="020B0604020202020204" pitchFamily="34" charset="0"/>
              <a:ea typeface="微软雅黑" panose="020B0503020204020204" pitchFamily="34" charset="-122"/>
            </a:endParaRPr>
          </a:p>
          <a:p>
            <a:pPr algn="ctr" eaLnBrk="0" hangingPunct="0">
              <a:lnSpc>
                <a:spcPct val="150000"/>
              </a:lnSpc>
              <a:defRPr/>
            </a:pPr>
            <a:endParaRPr lang="en-US" altLang="zh-CN" sz="1100" b="1" dirty="0">
              <a:latin typeface="Arial" panose="020B0604020202020204" pitchFamily="34" charset="0"/>
              <a:ea typeface="微软雅黑" panose="020B0503020204020204" pitchFamily="34" charset="-122"/>
            </a:endParaRPr>
          </a:p>
          <a:p>
            <a:pPr algn="ctr" eaLnBrk="0" hangingPunct="0">
              <a:lnSpc>
                <a:spcPct val="150000"/>
              </a:lnSpc>
              <a:defRPr/>
            </a:pPr>
            <a:endParaRPr lang="en-US" altLang="zh-CN" sz="1100" b="1" dirty="0">
              <a:latin typeface="Arial" panose="020B0604020202020204" pitchFamily="34" charset="0"/>
              <a:ea typeface="微软雅黑" panose="020B0503020204020204" pitchFamily="34" charset="-122"/>
            </a:endParaRPr>
          </a:p>
          <a:p>
            <a:pPr algn="ctr" eaLnBrk="0" hangingPunct="0">
              <a:lnSpc>
                <a:spcPct val="150000"/>
              </a:lnSpc>
              <a:defRPr/>
            </a:pPr>
            <a:r>
              <a:rPr lang="zh-CN" altLang="en-US" sz="2400" b="1" dirty="0">
                <a:solidFill>
                  <a:srgbClr val="FF0000"/>
                </a:solidFill>
                <a:latin typeface="Arial" panose="020B0604020202020204" pitchFamily="34" charset="0"/>
                <a:ea typeface="微软雅黑" panose="020B0503020204020204" pitchFamily="34" charset="-122"/>
              </a:rPr>
              <a:t>深度</a:t>
            </a:r>
            <a:r>
              <a:rPr lang="zh-CN" altLang="en-US" sz="2400" b="1" dirty="0">
                <a:latin typeface="Arial" panose="020B0604020202020204" pitchFamily="34" charset="0"/>
                <a:ea typeface="微软雅黑" panose="020B0503020204020204" pitchFamily="34" charset="-122"/>
              </a:rPr>
              <a:t>阅读，在碎片化、</a:t>
            </a:r>
            <a:r>
              <a:rPr lang="zh-CN" altLang="en-US" sz="2400" b="1" dirty="0">
                <a:solidFill>
                  <a:srgbClr val="FF0000"/>
                </a:solidFill>
                <a:latin typeface="Arial" panose="020B0604020202020204" pitchFamily="34" charset="0"/>
                <a:ea typeface="微软雅黑" panose="020B0503020204020204" pitchFamily="34" charset="-122"/>
              </a:rPr>
              <a:t>海量</a:t>
            </a:r>
            <a:r>
              <a:rPr lang="zh-CN" altLang="en-US" sz="2400" b="1" dirty="0">
                <a:latin typeface="Arial" panose="020B0604020202020204" pitchFamily="34" charset="0"/>
                <a:ea typeface="微软雅黑" panose="020B0503020204020204" pitchFamily="34" charset="-122"/>
              </a:rPr>
              <a:t>高维数据的帮助下加强公众的探索分析体验</a:t>
            </a:r>
            <a:endParaRPr lang="en-US" altLang="zh-CN" sz="2400" b="1" dirty="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53" presetClass="entr" presetSubtype="16" fill="hold" nodeType="withEffect">
                                  <p:childTnLst>
                                    <p:set>
                                      <p:cBhvr>
                                        <p:cTn id="9" dur="1" fill="hold">
                                          <p:stCondLst>
                                            <p:cond delay="0"/>
                                          </p:stCondLst>
                                        </p:cTn>
                                        <p:tgtEl>
                                          <p:spTgt spid="48"/>
                                        </p:tgtEl>
                                        <p:attrNameLst>
                                          <p:attrName>style.visibility</p:attrName>
                                        </p:attrNameLst>
                                      </p:cBhvr>
                                      <p:to>
                                        <p:strVal val="visible"/>
                                      </p:to>
                                    </p:set>
                                    <p:anim calcmode="lin" valueType="num">
                                      <p:cBhvr>
                                        <p:cTn id="10" dur="500" fill="hold"/>
                                        <p:tgtEl>
                                          <p:spTgt spid="48"/>
                                        </p:tgtEl>
                                        <p:attrNameLst>
                                          <p:attrName>ppt_w</p:attrName>
                                        </p:attrNameLst>
                                      </p:cBhvr>
                                      <p:tavLst>
                                        <p:tav tm="0">
                                          <p:val>
                                            <p:fltVal val="0"/>
                                          </p:val>
                                        </p:tav>
                                        <p:tav tm="100000">
                                          <p:val>
                                            <p:strVal val="#ppt_w"/>
                                          </p:val>
                                        </p:tav>
                                      </p:tavLst>
                                    </p:anim>
                                    <p:anim calcmode="lin" valueType="num">
                                      <p:cBhvr>
                                        <p:cTn id="11" dur="500" fill="hold"/>
                                        <p:tgtEl>
                                          <p:spTgt spid="48"/>
                                        </p:tgtEl>
                                        <p:attrNameLst>
                                          <p:attrName>ppt_h</p:attrName>
                                        </p:attrNameLst>
                                      </p:cBhvr>
                                      <p:tavLst>
                                        <p:tav tm="0">
                                          <p:val>
                                            <p:fltVal val="0"/>
                                          </p:val>
                                        </p:tav>
                                        <p:tav tm="100000">
                                          <p:val>
                                            <p:strVal val="#ppt_h"/>
                                          </p:val>
                                        </p:tav>
                                      </p:tavLst>
                                    </p:anim>
                                    <p:animEffect transition="in" filter="fade">
                                      <p:cBhvr>
                                        <p:cTn id="12" dur="500"/>
                                        <p:tgtEl>
                                          <p:spTgt spid="48"/>
                                        </p:tgtEl>
                                      </p:cBhvr>
                                    </p:animEffect>
                                  </p:childTnLst>
                                </p:cTn>
                              </p:par>
                              <p:par>
                                <p:cTn id="13" presetID="10" presetClass="entr" presetSubtype="0" fill="hold" nodeType="withEffec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53" presetClass="entr" presetSubtype="16" fill="hold" grpId="2" nodeType="withEffec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par>
                                <p:cTn id="21" presetID="26" presetClass="emph" presetSubtype="0" repeatCount="3000" fill="hold" grpId="3" nodeType="withEffect">
                                  <p:childTnLst>
                                    <p:animEffect transition="out" filter="fade">
                                      <p:cBhvr>
                                        <p:cTn id="22" dur="500" tmFilter="0, 0; .2, .5; .8, .5; 1, 0"/>
                                        <p:tgtEl>
                                          <p:spTgt spid="47"/>
                                        </p:tgtEl>
                                      </p:cBhvr>
                                    </p:animEffect>
                                    <p:animScale>
                                      <p:cBhvr>
                                        <p:cTn id="23"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P spid="47" grpId="2"/>
      <p:bldP spid="47" grpId="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019603" y="761851"/>
            <a:ext cx="6000118" cy="5488260"/>
          </a:xfrm>
          <a:prstGeom prst="rect">
            <a:avLst/>
          </a:prstGeom>
        </p:spPr>
      </p:pic>
      <p:sp>
        <p:nvSpPr>
          <p:cNvPr id="4" name="右箭头 3"/>
          <p:cNvSpPr/>
          <p:nvPr/>
        </p:nvSpPr>
        <p:spPr>
          <a:xfrm>
            <a:off x="5546254" y="3214433"/>
            <a:ext cx="432034" cy="291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stretch>
            <a:fillRect/>
          </a:stretch>
        </p:blipFill>
        <p:spPr>
          <a:xfrm>
            <a:off x="463196" y="761851"/>
            <a:ext cx="4943475" cy="5953125"/>
          </a:xfrm>
          <a:prstGeom prst="rect">
            <a:avLst/>
          </a:prstGeom>
        </p:spPr>
      </p:pic>
      <p:grpSp>
        <p:nvGrpSpPr>
          <p:cNvPr id="6" name="组合 5"/>
          <p:cNvGrpSpPr/>
          <p:nvPr/>
        </p:nvGrpSpPr>
        <p:grpSpPr>
          <a:xfrm>
            <a:off x="301987" y="143024"/>
            <a:ext cx="5717812" cy="523184"/>
            <a:chOff x="378187" y="235224"/>
            <a:chExt cx="7344363" cy="672013"/>
          </a:xfrm>
        </p:grpSpPr>
        <p:sp>
          <p:nvSpPr>
            <p:cNvPr id="8" name="TextBox 23"/>
            <p:cNvSpPr txBox="1"/>
            <p:nvPr/>
          </p:nvSpPr>
          <p:spPr>
            <a:xfrm>
              <a:off x="2768971" y="235224"/>
              <a:ext cx="4953579" cy="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lvl="0"/>
              <a:r>
                <a:rPr lang="zh-CN" altLang="en-US" sz="2800" b="1" dirty="0">
                  <a:solidFill>
                    <a:srgbClr val="C00000"/>
                  </a:solidFill>
                  <a:latin typeface="微软雅黑" panose="020B0503020204020204" pitchFamily="34" charset="-122"/>
                  <a:ea typeface="微软雅黑" panose="020B0503020204020204" pitchFamily="34" charset="-122"/>
                  <a:cs typeface="+mn-ea"/>
                </a:rPr>
                <a:t>使用帮助</a:t>
              </a:r>
              <a:endParaRPr lang="zh-CN" altLang="zh-CN" sz="2800" b="1" dirty="0">
                <a:solidFill>
                  <a:srgbClr val="C00000"/>
                </a:solidFill>
                <a:latin typeface="微软雅黑" panose="020B0503020204020204" pitchFamily="34" charset="-122"/>
                <a:ea typeface="微软雅黑" panose="020B0503020204020204" pitchFamily="34" charset="-122"/>
                <a:cs typeface="+mn-ea"/>
              </a:endParaRPr>
            </a:p>
          </p:txBody>
        </p:sp>
        <p:grpSp>
          <p:nvGrpSpPr>
            <p:cNvPr id="9" name="组合 8"/>
            <p:cNvGrpSpPr/>
            <p:nvPr/>
          </p:nvGrpSpPr>
          <p:grpSpPr>
            <a:xfrm>
              <a:off x="378187" y="314393"/>
              <a:ext cx="2228557" cy="549829"/>
              <a:chOff x="157476" y="152440"/>
              <a:chExt cx="2474408" cy="847436"/>
            </a:xfrm>
          </p:grpSpPr>
          <p:sp>
            <p:nvSpPr>
              <p:cNvPr id="14"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5"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10"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11"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2" name="Freeform 28"/>
            <p:cNvSpPr/>
            <p:nvPr/>
          </p:nvSpPr>
          <p:spPr>
            <a:xfrm>
              <a:off x="5018708" y="659602"/>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3" name="Freeform 29"/>
            <p:cNvSpPr/>
            <p:nvPr/>
          </p:nvSpPr>
          <p:spPr>
            <a:xfrm>
              <a:off x="5173533" y="235224"/>
              <a:ext cx="393415"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
        <p:nvSpPr>
          <p:cNvPr id="18" name="右箭头 4"/>
          <p:cNvSpPr/>
          <p:nvPr/>
        </p:nvSpPr>
        <p:spPr>
          <a:xfrm>
            <a:off x="5064156" y="3366841"/>
            <a:ext cx="432034" cy="291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3"/>
          <a:stretch>
            <a:fillRect/>
          </a:stretch>
        </p:blipFill>
        <p:spPr>
          <a:xfrm>
            <a:off x="323762" y="640589"/>
            <a:ext cx="4696653" cy="5850071"/>
          </a:xfrm>
          <a:prstGeom prst="rect">
            <a:avLst/>
          </a:prstGeom>
        </p:spPr>
      </p:pic>
      <p:pic>
        <p:nvPicPr>
          <p:cNvPr id="20" name="图片 19"/>
          <p:cNvPicPr>
            <a:picLocks noChangeAspect="1"/>
          </p:cNvPicPr>
          <p:nvPr/>
        </p:nvPicPr>
        <p:blipFill>
          <a:blip r:embed="rId4"/>
          <a:stretch>
            <a:fillRect/>
          </a:stretch>
        </p:blipFill>
        <p:spPr>
          <a:xfrm>
            <a:off x="5606191" y="1371049"/>
            <a:ext cx="6478648" cy="4342572"/>
          </a:xfrm>
          <a:prstGeom prst="rect">
            <a:avLst/>
          </a:prstGeom>
        </p:spPr>
      </p:pic>
      <p:pic>
        <p:nvPicPr>
          <p:cNvPr id="21" name="图片 20"/>
          <p:cNvPicPr>
            <a:picLocks noChangeAspect="1"/>
          </p:cNvPicPr>
          <p:nvPr/>
        </p:nvPicPr>
        <p:blipFill>
          <a:blip r:embed="rId5"/>
          <a:stretch>
            <a:fillRect/>
          </a:stretch>
        </p:blipFill>
        <p:spPr>
          <a:xfrm>
            <a:off x="260656" y="1492251"/>
            <a:ext cx="4454220" cy="784902"/>
          </a:xfrm>
          <a:prstGeom prst="rect">
            <a:avLst/>
          </a:prstGeom>
        </p:spPr>
      </p:pic>
      <p:pic>
        <p:nvPicPr>
          <p:cNvPr id="22" name="图片 21"/>
          <p:cNvPicPr>
            <a:picLocks noChangeAspect="1"/>
          </p:cNvPicPr>
          <p:nvPr/>
        </p:nvPicPr>
        <p:blipFill>
          <a:blip r:embed="rId6"/>
          <a:stretch>
            <a:fillRect/>
          </a:stretch>
        </p:blipFill>
        <p:spPr>
          <a:xfrm>
            <a:off x="5461314" y="1479551"/>
            <a:ext cx="6443330" cy="4800600"/>
          </a:xfrm>
          <a:prstGeom prst="rect">
            <a:avLst/>
          </a:prstGeom>
        </p:spPr>
      </p:pic>
      <p:sp>
        <p:nvSpPr>
          <p:cNvPr id="23" name="右箭头 6"/>
          <p:cNvSpPr/>
          <p:nvPr/>
        </p:nvSpPr>
        <p:spPr>
          <a:xfrm>
            <a:off x="4863210" y="1903585"/>
            <a:ext cx="342900" cy="261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右箭头 7"/>
          <p:cNvSpPr/>
          <p:nvPr/>
        </p:nvSpPr>
        <p:spPr>
          <a:xfrm rot="10800000">
            <a:off x="4863210" y="4309974"/>
            <a:ext cx="342900" cy="261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7"/>
          <a:stretch>
            <a:fillRect/>
          </a:stretch>
        </p:blipFill>
        <p:spPr>
          <a:xfrm>
            <a:off x="260656" y="2719401"/>
            <a:ext cx="4602553" cy="34429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8" grpId="0" animBg="1"/>
      <p:bldP spid="18" grpId="1"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r="1320"/>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3"/>
          <p:cNvSpPr>
            <a:spLocks noChangeArrowheads="1"/>
          </p:cNvSpPr>
          <p:nvPr/>
        </p:nvSpPr>
        <p:spPr bwMode="auto">
          <a:xfrm>
            <a:off x="800100" y="571501"/>
            <a:ext cx="10591800" cy="5676900"/>
          </a:xfrm>
          <a:prstGeom prst="roundRect">
            <a:avLst>
              <a:gd name="adj" fmla="val 7989"/>
            </a:avLst>
          </a:prstGeom>
          <a:noFill/>
          <a:ln w="9525">
            <a:solidFill>
              <a:schemeClr val="bg1">
                <a:lumMod val="50000"/>
              </a:schemeClr>
            </a:solidFill>
            <a:prstDash val="sysDash"/>
            <a:round/>
          </a:ln>
          <a:extLst>
            <a:ext uri="{909E8E84-426E-40DD-AFC4-6F175D3DCCD1}">
              <a14:hiddenFill xmlns:a14="http://schemas.microsoft.com/office/drawing/2010/main">
                <a:solidFill>
                  <a:srgbClr val="FFFFFF"/>
                </a:solidFill>
              </a14:hiddenFill>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400">
              <a:gradFill>
                <a:gsLst>
                  <a:gs pos="0">
                    <a:srgbClr val="3F5096"/>
                  </a:gs>
                  <a:gs pos="100000">
                    <a:srgbClr val="3F5096"/>
                  </a:gs>
                </a:gsLst>
                <a:lin ang="5400000" scaled="1"/>
              </a:gra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603750" y="-17463"/>
            <a:ext cx="2944813" cy="4087813"/>
            <a:chOff x="4603750" y="-17463"/>
            <a:chExt cx="2944813" cy="4087813"/>
          </a:xfrm>
        </p:grpSpPr>
        <p:grpSp>
          <p:nvGrpSpPr>
            <p:cNvPr id="4" name="Group 4"/>
            <p:cNvGrpSpPr>
              <a:grpSpLocks noChangeAspect="1"/>
            </p:cNvGrpSpPr>
            <p:nvPr/>
          </p:nvGrpSpPr>
          <p:grpSpPr>
            <a:xfrm rot="10800000">
              <a:off x="4603750" y="-17463"/>
              <a:ext cx="2944813" cy="4087813"/>
              <a:chOff x="2900" y="-47"/>
              <a:chExt cx="1855" cy="2575"/>
            </a:xfrm>
          </p:grpSpPr>
          <p:sp>
            <p:nvSpPr>
              <p:cNvPr id="9" name="AutoShape 3"/>
              <p:cNvSpPr>
                <a:spLocks noChangeAspect="1" noChangeArrowheads="1" noTextEdit="1"/>
              </p:cNvSpPr>
              <p:nvPr/>
            </p:nvSpPr>
            <p:spPr bwMode="auto">
              <a:xfrm>
                <a:off x="2900" y="-44"/>
                <a:ext cx="1851" cy="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5"/>
              <p:cNvSpPr/>
              <p:nvPr/>
            </p:nvSpPr>
            <p:spPr bwMode="auto">
              <a:xfrm>
                <a:off x="2904" y="-47"/>
                <a:ext cx="1851" cy="2575"/>
              </a:xfrm>
              <a:custGeom>
                <a:avLst/>
                <a:gdLst>
                  <a:gd name="T0" fmla="*/ 58 w 519"/>
                  <a:gd name="T1" fmla="*/ 889 h 889"/>
                  <a:gd name="T2" fmla="*/ 0 w 519"/>
                  <a:gd name="T3" fmla="*/ 830 h 889"/>
                  <a:gd name="T4" fmla="*/ 0 w 519"/>
                  <a:gd name="T5" fmla="*/ 204 h 889"/>
                  <a:gd name="T6" fmla="*/ 42 w 519"/>
                  <a:gd name="T7" fmla="*/ 140 h 889"/>
                  <a:gd name="T8" fmla="*/ 42 w 519"/>
                  <a:gd name="T9" fmla="*/ 139 h 889"/>
                  <a:gd name="T10" fmla="*/ 262 w 519"/>
                  <a:gd name="T11" fmla="*/ 0 h 889"/>
                  <a:gd name="T12" fmla="*/ 477 w 519"/>
                  <a:gd name="T13" fmla="*/ 140 h 889"/>
                  <a:gd name="T14" fmla="*/ 478 w 519"/>
                  <a:gd name="T15" fmla="*/ 140 h 889"/>
                  <a:gd name="T16" fmla="*/ 519 w 519"/>
                  <a:gd name="T17" fmla="*/ 204 h 889"/>
                  <a:gd name="T18" fmla="*/ 519 w 519"/>
                  <a:gd name="T19" fmla="*/ 830 h 889"/>
                  <a:gd name="T20" fmla="*/ 460 w 519"/>
                  <a:gd name="T21" fmla="*/ 889 h 889"/>
                  <a:gd name="T22" fmla="*/ 58 w 519"/>
                  <a:gd name="T23" fmla="*/ 88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889">
                    <a:moveTo>
                      <a:pt x="58" y="889"/>
                    </a:moveTo>
                    <a:cubicBezTo>
                      <a:pt x="26" y="889"/>
                      <a:pt x="0" y="863"/>
                      <a:pt x="0" y="830"/>
                    </a:cubicBezTo>
                    <a:cubicBezTo>
                      <a:pt x="0" y="204"/>
                      <a:pt x="0" y="204"/>
                      <a:pt x="0" y="204"/>
                    </a:cubicBezTo>
                    <a:cubicBezTo>
                      <a:pt x="0" y="170"/>
                      <a:pt x="28" y="150"/>
                      <a:pt x="42" y="140"/>
                    </a:cubicBezTo>
                    <a:cubicBezTo>
                      <a:pt x="42" y="139"/>
                      <a:pt x="42" y="139"/>
                      <a:pt x="42" y="139"/>
                    </a:cubicBezTo>
                    <a:cubicBezTo>
                      <a:pt x="262" y="0"/>
                      <a:pt x="262" y="0"/>
                      <a:pt x="262" y="0"/>
                    </a:cubicBezTo>
                    <a:cubicBezTo>
                      <a:pt x="477" y="140"/>
                      <a:pt x="477" y="140"/>
                      <a:pt x="477" y="140"/>
                    </a:cubicBezTo>
                    <a:cubicBezTo>
                      <a:pt x="478" y="140"/>
                      <a:pt x="478" y="140"/>
                      <a:pt x="478" y="140"/>
                    </a:cubicBezTo>
                    <a:cubicBezTo>
                      <a:pt x="493" y="152"/>
                      <a:pt x="519" y="171"/>
                      <a:pt x="519" y="204"/>
                    </a:cubicBezTo>
                    <a:cubicBezTo>
                      <a:pt x="519" y="830"/>
                      <a:pt x="519" y="830"/>
                      <a:pt x="519" y="830"/>
                    </a:cubicBezTo>
                    <a:cubicBezTo>
                      <a:pt x="519" y="863"/>
                      <a:pt x="493" y="889"/>
                      <a:pt x="460" y="889"/>
                    </a:cubicBezTo>
                    <a:lnTo>
                      <a:pt x="58" y="889"/>
                    </a:lnTo>
                    <a:close/>
                  </a:path>
                </a:pathLst>
              </a:custGeom>
              <a:solidFill>
                <a:srgbClr val="004B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6"/>
              <p:cNvSpPr>
                <a:spLocks noEditPoints="1"/>
              </p:cNvSpPr>
              <p:nvPr/>
            </p:nvSpPr>
            <p:spPr bwMode="auto">
              <a:xfrm>
                <a:off x="3000" y="46"/>
                <a:ext cx="1658" cy="2404"/>
              </a:xfrm>
              <a:custGeom>
                <a:avLst/>
                <a:gdLst>
                  <a:gd name="T0" fmla="*/ 440 w 465"/>
                  <a:gd name="T1" fmla="*/ 829 h 830"/>
                  <a:gd name="T2" fmla="*/ 408 w 465"/>
                  <a:gd name="T3" fmla="*/ 830 h 830"/>
                  <a:gd name="T4" fmla="*/ 344 w 465"/>
                  <a:gd name="T5" fmla="*/ 830 h 830"/>
                  <a:gd name="T6" fmla="*/ 296 w 465"/>
                  <a:gd name="T7" fmla="*/ 830 h 830"/>
                  <a:gd name="T8" fmla="*/ 264 w 465"/>
                  <a:gd name="T9" fmla="*/ 826 h 830"/>
                  <a:gd name="T10" fmla="*/ 248 w 465"/>
                  <a:gd name="T11" fmla="*/ 826 h 830"/>
                  <a:gd name="T12" fmla="*/ 216 w 465"/>
                  <a:gd name="T13" fmla="*/ 830 h 830"/>
                  <a:gd name="T14" fmla="*/ 152 w 465"/>
                  <a:gd name="T15" fmla="*/ 830 h 830"/>
                  <a:gd name="T16" fmla="*/ 104 w 465"/>
                  <a:gd name="T17" fmla="*/ 830 h 830"/>
                  <a:gd name="T18" fmla="*/ 72 w 465"/>
                  <a:gd name="T19" fmla="*/ 826 h 830"/>
                  <a:gd name="T20" fmla="*/ 56 w 465"/>
                  <a:gd name="T21" fmla="*/ 826 h 830"/>
                  <a:gd name="T22" fmla="*/ 23 w 465"/>
                  <a:gd name="T23" fmla="*/ 829 h 830"/>
                  <a:gd name="T24" fmla="*/ 1 w 465"/>
                  <a:gd name="T25" fmla="*/ 805 h 830"/>
                  <a:gd name="T26" fmla="*/ 1 w 465"/>
                  <a:gd name="T27" fmla="*/ 805 h 830"/>
                  <a:gd name="T28" fmla="*/ 4 w 465"/>
                  <a:gd name="T29" fmla="*/ 773 h 830"/>
                  <a:gd name="T30" fmla="*/ 461 w 465"/>
                  <a:gd name="T31" fmla="*/ 758 h 830"/>
                  <a:gd name="T32" fmla="*/ 0 w 465"/>
                  <a:gd name="T33" fmla="*/ 725 h 830"/>
                  <a:gd name="T34" fmla="*/ 465 w 465"/>
                  <a:gd name="T35" fmla="*/ 710 h 830"/>
                  <a:gd name="T36" fmla="*/ 4 w 465"/>
                  <a:gd name="T37" fmla="*/ 709 h 830"/>
                  <a:gd name="T38" fmla="*/ 4 w 465"/>
                  <a:gd name="T39" fmla="*/ 677 h 830"/>
                  <a:gd name="T40" fmla="*/ 461 w 465"/>
                  <a:gd name="T41" fmla="*/ 662 h 830"/>
                  <a:gd name="T42" fmla="*/ 0 w 465"/>
                  <a:gd name="T43" fmla="*/ 629 h 830"/>
                  <a:gd name="T44" fmla="*/ 465 w 465"/>
                  <a:gd name="T45" fmla="*/ 614 h 830"/>
                  <a:gd name="T46" fmla="*/ 4 w 465"/>
                  <a:gd name="T47" fmla="*/ 613 h 830"/>
                  <a:gd name="T48" fmla="*/ 4 w 465"/>
                  <a:gd name="T49" fmla="*/ 581 h 830"/>
                  <a:gd name="T50" fmla="*/ 461 w 465"/>
                  <a:gd name="T51" fmla="*/ 566 h 830"/>
                  <a:gd name="T52" fmla="*/ 0 w 465"/>
                  <a:gd name="T53" fmla="*/ 533 h 830"/>
                  <a:gd name="T54" fmla="*/ 465 w 465"/>
                  <a:gd name="T55" fmla="*/ 518 h 830"/>
                  <a:gd name="T56" fmla="*/ 4 w 465"/>
                  <a:gd name="T57" fmla="*/ 517 h 830"/>
                  <a:gd name="T58" fmla="*/ 4 w 465"/>
                  <a:gd name="T59" fmla="*/ 485 h 830"/>
                  <a:gd name="T60" fmla="*/ 461 w 465"/>
                  <a:gd name="T61" fmla="*/ 470 h 830"/>
                  <a:gd name="T62" fmla="*/ 0 w 465"/>
                  <a:gd name="T63" fmla="*/ 437 h 830"/>
                  <a:gd name="T64" fmla="*/ 465 w 465"/>
                  <a:gd name="T65" fmla="*/ 422 h 830"/>
                  <a:gd name="T66" fmla="*/ 4 w 465"/>
                  <a:gd name="T67" fmla="*/ 421 h 830"/>
                  <a:gd name="T68" fmla="*/ 4 w 465"/>
                  <a:gd name="T69" fmla="*/ 389 h 830"/>
                  <a:gd name="T70" fmla="*/ 461 w 465"/>
                  <a:gd name="T71" fmla="*/ 374 h 830"/>
                  <a:gd name="T72" fmla="*/ 0 w 465"/>
                  <a:gd name="T73" fmla="*/ 341 h 830"/>
                  <a:gd name="T74" fmla="*/ 465 w 465"/>
                  <a:gd name="T75" fmla="*/ 326 h 830"/>
                  <a:gd name="T76" fmla="*/ 4 w 465"/>
                  <a:gd name="T77" fmla="*/ 325 h 830"/>
                  <a:gd name="T78" fmla="*/ 4 w 465"/>
                  <a:gd name="T79" fmla="*/ 293 h 830"/>
                  <a:gd name="T80" fmla="*/ 461 w 465"/>
                  <a:gd name="T81" fmla="*/ 278 h 830"/>
                  <a:gd name="T82" fmla="*/ 0 w 465"/>
                  <a:gd name="T83" fmla="*/ 245 h 830"/>
                  <a:gd name="T84" fmla="*/ 465 w 465"/>
                  <a:gd name="T85" fmla="*/ 230 h 830"/>
                  <a:gd name="T86" fmla="*/ 4 w 465"/>
                  <a:gd name="T87" fmla="*/ 229 h 830"/>
                  <a:gd name="T88" fmla="*/ 4 w 465"/>
                  <a:gd name="T89" fmla="*/ 197 h 830"/>
                  <a:gd name="T90" fmla="*/ 461 w 465"/>
                  <a:gd name="T91" fmla="*/ 182 h 830"/>
                  <a:gd name="T92" fmla="*/ 4 w 465"/>
                  <a:gd name="T93" fmla="*/ 172 h 830"/>
                  <a:gd name="T94" fmla="*/ 444 w 465"/>
                  <a:gd name="T95" fmla="*/ 142 h 830"/>
                  <a:gd name="T96" fmla="*/ 27 w 465"/>
                  <a:gd name="T97" fmla="*/ 132 h 830"/>
                  <a:gd name="T98" fmla="*/ 433 w 465"/>
                  <a:gd name="T99" fmla="*/ 129 h 830"/>
                  <a:gd name="T100" fmla="*/ 43 w 465"/>
                  <a:gd name="T101" fmla="*/ 126 h 830"/>
                  <a:gd name="T102" fmla="*/ 70 w 465"/>
                  <a:gd name="T103" fmla="*/ 109 h 830"/>
                  <a:gd name="T104" fmla="*/ 364 w 465"/>
                  <a:gd name="T105" fmla="*/ 89 h 830"/>
                  <a:gd name="T106" fmla="*/ 108 w 465"/>
                  <a:gd name="T107" fmla="*/ 80 h 830"/>
                  <a:gd name="T108" fmla="*/ 353 w 465"/>
                  <a:gd name="T109" fmla="*/ 77 h 830"/>
                  <a:gd name="T110" fmla="*/ 124 w 465"/>
                  <a:gd name="T111" fmla="*/ 75 h 830"/>
                  <a:gd name="T112" fmla="*/ 151 w 465"/>
                  <a:gd name="T113" fmla="*/ 58 h 830"/>
                  <a:gd name="T114" fmla="*/ 284 w 465"/>
                  <a:gd name="T115" fmla="*/ 36 h 830"/>
                  <a:gd name="T116" fmla="*/ 189 w 465"/>
                  <a:gd name="T117" fmla="*/ 29 h 830"/>
                  <a:gd name="T118" fmla="*/ 272 w 465"/>
                  <a:gd name="T119" fmla="*/ 24 h 830"/>
                  <a:gd name="T120" fmla="*/ 205 w 465"/>
                  <a:gd name="T121" fmla="*/ 24 h 830"/>
                  <a:gd name="T122" fmla="*/ 246 w 465"/>
                  <a:gd name="T123" fmla="*/ 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5" h="830">
                    <a:moveTo>
                      <a:pt x="433" y="830"/>
                    </a:moveTo>
                    <a:cubicBezTo>
                      <a:pt x="424" y="830"/>
                      <a:pt x="424" y="830"/>
                      <a:pt x="424" y="830"/>
                    </a:cubicBezTo>
                    <a:cubicBezTo>
                      <a:pt x="424" y="826"/>
                      <a:pt x="424" y="826"/>
                      <a:pt x="424" y="826"/>
                    </a:cubicBezTo>
                    <a:cubicBezTo>
                      <a:pt x="433" y="826"/>
                      <a:pt x="433" y="826"/>
                      <a:pt x="433" y="826"/>
                    </a:cubicBezTo>
                    <a:cubicBezTo>
                      <a:pt x="435" y="826"/>
                      <a:pt x="437" y="826"/>
                      <a:pt x="439" y="825"/>
                    </a:cubicBezTo>
                    <a:cubicBezTo>
                      <a:pt x="440" y="829"/>
                      <a:pt x="440" y="829"/>
                      <a:pt x="440" y="829"/>
                    </a:cubicBezTo>
                    <a:cubicBezTo>
                      <a:pt x="438" y="830"/>
                      <a:pt x="436" y="830"/>
                      <a:pt x="433" y="830"/>
                    </a:cubicBezTo>
                    <a:close/>
                    <a:moveTo>
                      <a:pt x="408" y="830"/>
                    </a:moveTo>
                    <a:cubicBezTo>
                      <a:pt x="392" y="830"/>
                      <a:pt x="392" y="830"/>
                      <a:pt x="392" y="830"/>
                    </a:cubicBezTo>
                    <a:cubicBezTo>
                      <a:pt x="392" y="826"/>
                      <a:pt x="392" y="826"/>
                      <a:pt x="392" y="826"/>
                    </a:cubicBezTo>
                    <a:cubicBezTo>
                      <a:pt x="408" y="826"/>
                      <a:pt x="408" y="826"/>
                      <a:pt x="408" y="826"/>
                    </a:cubicBezTo>
                    <a:lnTo>
                      <a:pt x="408" y="830"/>
                    </a:lnTo>
                    <a:close/>
                    <a:moveTo>
                      <a:pt x="376" y="830"/>
                    </a:moveTo>
                    <a:cubicBezTo>
                      <a:pt x="360" y="830"/>
                      <a:pt x="360" y="830"/>
                      <a:pt x="360" y="830"/>
                    </a:cubicBezTo>
                    <a:cubicBezTo>
                      <a:pt x="360" y="826"/>
                      <a:pt x="360" y="826"/>
                      <a:pt x="360" y="826"/>
                    </a:cubicBezTo>
                    <a:cubicBezTo>
                      <a:pt x="376" y="826"/>
                      <a:pt x="376" y="826"/>
                      <a:pt x="376" y="826"/>
                    </a:cubicBezTo>
                    <a:lnTo>
                      <a:pt x="376" y="830"/>
                    </a:lnTo>
                    <a:close/>
                    <a:moveTo>
                      <a:pt x="344" y="830"/>
                    </a:moveTo>
                    <a:cubicBezTo>
                      <a:pt x="328" y="830"/>
                      <a:pt x="328" y="830"/>
                      <a:pt x="328" y="830"/>
                    </a:cubicBezTo>
                    <a:cubicBezTo>
                      <a:pt x="328" y="826"/>
                      <a:pt x="328" y="826"/>
                      <a:pt x="328" y="826"/>
                    </a:cubicBezTo>
                    <a:cubicBezTo>
                      <a:pt x="344" y="826"/>
                      <a:pt x="344" y="826"/>
                      <a:pt x="344" y="826"/>
                    </a:cubicBezTo>
                    <a:lnTo>
                      <a:pt x="344" y="830"/>
                    </a:lnTo>
                    <a:close/>
                    <a:moveTo>
                      <a:pt x="312" y="830"/>
                    </a:moveTo>
                    <a:cubicBezTo>
                      <a:pt x="296" y="830"/>
                      <a:pt x="296" y="830"/>
                      <a:pt x="296" y="830"/>
                    </a:cubicBezTo>
                    <a:cubicBezTo>
                      <a:pt x="296" y="826"/>
                      <a:pt x="296" y="826"/>
                      <a:pt x="296" y="826"/>
                    </a:cubicBezTo>
                    <a:cubicBezTo>
                      <a:pt x="312" y="826"/>
                      <a:pt x="312" y="826"/>
                      <a:pt x="312" y="826"/>
                    </a:cubicBezTo>
                    <a:lnTo>
                      <a:pt x="312" y="830"/>
                    </a:lnTo>
                    <a:close/>
                    <a:moveTo>
                      <a:pt x="280" y="830"/>
                    </a:moveTo>
                    <a:cubicBezTo>
                      <a:pt x="264" y="830"/>
                      <a:pt x="264" y="830"/>
                      <a:pt x="264" y="830"/>
                    </a:cubicBezTo>
                    <a:cubicBezTo>
                      <a:pt x="264" y="826"/>
                      <a:pt x="264" y="826"/>
                      <a:pt x="264" y="826"/>
                    </a:cubicBezTo>
                    <a:cubicBezTo>
                      <a:pt x="280" y="826"/>
                      <a:pt x="280" y="826"/>
                      <a:pt x="280" y="826"/>
                    </a:cubicBezTo>
                    <a:lnTo>
                      <a:pt x="280" y="830"/>
                    </a:lnTo>
                    <a:close/>
                    <a:moveTo>
                      <a:pt x="248" y="830"/>
                    </a:moveTo>
                    <a:cubicBezTo>
                      <a:pt x="232" y="830"/>
                      <a:pt x="232" y="830"/>
                      <a:pt x="232" y="830"/>
                    </a:cubicBezTo>
                    <a:cubicBezTo>
                      <a:pt x="232" y="826"/>
                      <a:pt x="232" y="826"/>
                      <a:pt x="232" y="826"/>
                    </a:cubicBezTo>
                    <a:cubicBezTo>
                      <a:pt x="248" y="826"/>
                      <a:pt x="248" y="826"/>
                      <a:pt x="248" y="826"/>
                    </a:cubicBezTo>
                    <a:lnTo>
                      <a:pt x="248" y="830"/>
                    </a:lnTo>
                    <a:close/>
                    <a:moveTo>
                      <a:pt x="216" y="830"/>
                    </a:moveTo>
                    <a:cubicBezTo>
                      <a:pt x="200" y="830"/>
                      <a:pt x="200" y="830"/>
                      <a:pt x="200" y="830"/>
                    </a:cubicBezTo>
                    <a:cubicBezTo>
                      <a:pt x="200" y="826"/>
                      <a:pt x="200" y="826"/>
                      <a:pt x="200" y="826"/>
                    </a:cubicBezTo>
                    <a:cubicBezTo>
                      <a:pt x="216" y="826"/>
                      <a:pt x="216" y="826"/>
                      <a:pt x="216" y="826"/>
                    </a:cubicBezTo>
                    <a:lnTo>
                      <a:pt x="216" y="830"/>
                    </a:lnTo>
                    <a:close/>
                    <a:moveTo>
                      <a:pt x="184" y="830"/>
                    </a:moveTo>
                    <a:cubicBezTo>
                      <a:pt x="168" y="830"/>
                      <a:pt x="168" y="830"/>
                      <a:pt x="168" y="830"/>
                    </a:cubicBezTo>
                    <a:cubicBezTo>
                      <a:pt x="168" y="826"/>
                      <a:pt x="168" y="826"/>
                      <a:pt x="168" y="826"/>
                    </a:cubicBezTo>
                    <a:cubicBezTo>
                      <a:pt x="184" y="826"/>
                      <a:pt x="184" y="826"/>
                      <a:pt x="184" y="826"/>
                    </a:cubicBezTo>
                    <a:lnTo>
                      <a:pt x="184" y="830"/>
                    </a:lnTo>
                    <a:close/>
                    <a:moveTo>
                      <a:pt x="152" y="830"/>
                    </a:moveTo>
                    <a:cubicBezTo>
                      <a:pt x="136" y="830"/>
                      <a:pt x="136" y="830"/>
                      <a:pt x="136" y="830"/>
                    </a:cubicBezTo>
                    <a:cubicBezTo>
                      <a:pt x="136" y="826"/>
                      <a:pt x="136" y="826"/>
                      <a:pt x="136" y="826"/>
                    </a:cubicBezTo>
                    <a:cubicBezTo>
                      <a:pt x="152" y="826"/>
                      <a:pt x="152" y="826"/>
                      <a:pt x="152" y="826"/>
                    </a:cubicBezTo>
                    <a:lnTo>
                      <a:pt x="152" y="830"/>
                    </a:lnTo>
                    <a:close/>
                    <a:moveTo>
                      <a:pt x="120" y="830"/>
                    </a:moveTo>
                    <a:cubicBezTo>
                      <a:pt x="104" y="830"/>
                      <a:pt x="104" y="830"/>
                      <a:pt x="104" y="830"/>
                    </a:cubicBezTo>
                    <a:cubicBezTo>
                      <a:pt x="104" y="826"/>
                      <a:pt x="104" y="826"/>
                      <a:pt x="104" y="826"/>
                    </a:cubicBezTo>
                    <a:cubicBezTo>
                      <a:pt x="120" y="826"/>
                      <a:pt x="120" y="826"/>
                      <a:pt x="120" y="826"/>
                    </a:cubicBezTo>
                    <a:lnTo>
                      <a:pt x="120" y="830"/>
                    </a:lnTo>
                    <a:close/>
                    <a:moveTo>
                      <a:pt x="88" y="830"/>
                    </a:moveTo>
                    <a:cubicBezTo>
                      <a:pt x="72" y="830"/>
                      <a:pt x="72" y="830"/>
                      <a:pt x="72" y="830"/>
                    </a:cubicBezTo>
                    <a:cubicBezTo>
                      <a:pt x="72" y="826"/>
                      <a:pt x="72" y="826"/>
                      <a:pt x="72" y="826"/>
                    </a:cubicBezTo>
                    <a:cubicBezTo>
                      <a:pt x="88" y="826"/>
                      <a:pt x="88" y="826"/>
                      <a:pt x="88" y="826"/>
                    </a:cubicBezTo>
                    <a:lnTo>
                      <a:pt x="88" y="830"/>
                    </a:lnTo>
                    <a:close/>
                    <a:moveTo>
                      <a:pt x="56" y="830"/>
                    </a:moveTo>
                    <a:cubicBezTo>
                      <a:pt x="40" y="830"/>
                      <a:pt x="40" y="830"/>
                      <a:pt x="40" y="830"/>
                    </a:cubicBezTo>
                    <a:cubicBezTo>
                      <a:pt x="40" y="826"/>
                      <a:pt x="40" y="826"/>
                      <a:pt x="40" y="826"/>
                    </a:cubicBezTo>
                    <a:cubicBezTo>
                      <a:pt x="56" y="826"/>
                      <a:pt x="56" y="826"/>
                      <a:pt x="56" y="826"/>
                    </a:cubicBezTo>
                    <a:lnTo>
                      <a:pt x="56" y="830"/>
                    </a:lnTo>
                    <a:close/>
                    <a:moveTo>
                      <a:pt x="23" y="829"/>
                    </a:moveTo>
                    <a:cubicBezTo>
                      <a:pt x="18" y="827"/>
                      <a:pt x="13" y="824"/>
                      <a:pt x="9" y="820"/>
                    </a:cubicBezTo>
                    <a:cubicBezTo>
                      <a:pt x="12" y="817"/>
                      <a:pt x="12" y="817"/>
                      <a:pt x="12" y="817"/>
                    </a:cubicBezTo>
                    <a:cubicBezTo>
                      <a:pt x="15" y="821"/>
                      <a:pt x="20" y="824"/>
                      <a:pt x="24" y="825"/>
                    </a:cubicBezTo>
                    <a:lnTo>
                      <a:pt x="23" y="829"/>
                    </a:lnTo>
                    <a:close/>
                    <a:moveTo>
                      <a:pt x="455" y="821"/>
                    </a:moveTo>
                    <a:cubicBezTo>
                      <a:pt x="452" y="818"/>
                      <a:pt x="452" y="818"/>
                      <a:pt x="452" y="818"/>
                    </a:cubicBezTo>
                    <a:cubicBezTo>
                      <a:pt x="456" y="815"/>
                      <a:pt x="459" y="810"/>
                      <a:pt x="460" y="806"/>
                    </a:cubicBezTo>
                    <a:cubicBezTo>
                      <a:pt x="464" y="807"/>
                      <a:pt x="464" y="807"/>
                      <a:pt x="464" y="807"/>
                    </a:cubicBezTo>
                    <a:cubicBezTo>
                      <a:pt x="462" y="812"/>
                      <a:pt x="459" y="817"/>
                      <a:pt x="455" y="821"/>
                    </a:cubicBezTo>
                    <a:close/>
                    <a:moveTo>
                      <a:pt x="1" y="805"/>
                    </a:moveTo>
                    <a:cubicBezTo>
                      <a:pt x="0" y="803"/>
                      <a:pt x="0" y="801"/>
                      <a:pt x="0" y="798"/>
                    </a:cubicBezTo>
                    <a:cubicBezTo>
                      <a:pt x="0" y="789"/>
                      <a:pt x="0" y="789"/>
                      <a:pt x="0" y="789"/>
                    </a:cubicBezTo>
                    <a:cubicBezTo>
                      <a:pt x="4" y="789"/>
                      <a:pt x="4" y="789"/>
                      <a:pt x="4" y="789"/>
                    </a:cubicBezTo>
                    <a:cubicBezTo>
                      <a:pt x="4" y="798"/>
                      <a:pt x="4" y="798"/>
                      <a:pt x="4" y="798"/>
                    </a:cubicBezTo>
                    <a:cubicBezTo>
                      <a:pt x="4" y="800"/>
                      <a:pt x="4" y="802"/>
                      <a:pt x="5" y="804"/>
                    </a:cubicBezTo>
                    <a:lnTo>
                      <a:pt x="1" y="805"/>
                    </a:lnTo>
                    <a:close/>
                    <a:moveTo>
                      <a:pt x="465" y="790"/>
                    </a:moveTo>
                    <a:cubicBezTo>
                      <a:pt x="461" y="790"/>
                      <a:pt x="461" y="790"/>
                      <a:pt x="461" y="790"/>
                    </a:cubicBezTo>
                    <a:cubicBezTo>
                      <a:pt x="461" y="774"/>
                      <a:pt x="461" y="774"/>
                      <a:pt x="461" y="774"/>
                    </a:cubicBezTo>
                    <a:cubicBezTo>
                      <a:pt x="465" y="774"/>
                      <a:pt x="465" y="774"/>
                      <a:pt x="465" y="774"/>
                    </a:cubicBezTo>
                    <a:lnTo>
                      <a:pt x="465" y="790"/>
                    </a:lnTo>
                    <a:close/>
                    <a:moveTo>
                      <a:pt x="4" y="773"/>
                    </a:moveTo>
                    <a:cubicBezTo>
                      <a:pt x="0" y="773"/>
                      <a:pt x="0" y="773"/>
                      <a:pt x="0" y="773"/>
                    </a:cubicBezTo>
                    <a:cubicBezTo>
                      <a:pt x="0" y="757"/>
                      <a:pt x="0" y="757"/>
                      <a:pt x="0" y="757"/>
                    </a:cubicBezTo>
                    <a:cubicBezTo>
                      <a:pt x="4" y="757"/>
                      <a:pt x="4" y="757"/>
                      <a:pt x="4" y="757"/>
                    </a:cubicBezTo>
                    <a:lnTo>
                      <a:pt x="4" y="773"/>
                    </a:lnTo>
                    <a:close/>
                    <a:moveTo>
                      <a:pt x="465" y="758"/>
                    </a:moveTo>
                    <a:cubicBezTo>
                      <a:pt x="461" y="758"/>
                      <a:pt x="461" y="758"/>
                      <a:pt x="461" y="758"/>
                    </a:cubicBezTo>
                    <a:cubicBezTo>
                      <a:pt x="461" y="742"/>
                      <a:pt x="461" y="742"/>
                      <a:pt x="461" y="742"/>
                    </a:cubicBezTo>
                    <a:cubicBezTo>
                      <a:pt x="465" y="742"/>
                      <a:pt x="465" y="742"/>
                      <a:pt x="465" y="742"/>
                    </a:cubicBezTo>
                    <a:lnTo>
                      <a:pt x="465" y="758"/>
                    </a:lnTo>
                    <a:close/>
                    <a:moveTo>
                      <a:pt x="4" y="741"/>
                    </a:moveTo>
                    <a:cubicBezTo>
                      <a:pt x="0" y="741"/>
                      <a:pt x="0" y="741"/>
                      <a:pt x="0" y="741"/>
                    </a:cubicBezTo>
                    <a:cubicBezTo>
                      <a:pt x="0" y="725"/>
                      <a:pt x="0" y="725"/>
                      <a:pt x="0" y="725"/>
                    </a:cubicBezTo>
                    <a:cubicBezTo>
                      <a:pt x="4" y="725"/>
                      <a:pt x="4" y="725"/>
                      <a:pt x="4" y="725"/>
                    </a:cubicBezTo>
                    <a:lnTo>
                      <a:pt x="4" y="741"/>
                    </a:lnTo>
                    <a:close/>
                    <a:moveTo>
                      <a:pt x="465" y="726"/>
                    </a:moveTo>
                    <a:cubicBezTo>
                      <a:pt x="461" y="726"/>
                      <a:pt x="461" y="726"/>
                      <a:pt x="461" y="726"/>
                    </a:cubicBezTo>
                    <a:cubicBezTo>
                      <a:pt x="461" y="710"/>
                      <a:pt x="461" y="710"/>
                      <a:pt x="461" y="710"/>
                    </a:cubicBezTo>
                    <a:cubicBezTo>
                      <a:pt x="465" y="710"/>
                      <a:pt x="465" y="710"/>
                      <a:pt x="465" y="710"/>
                    </a:cubicBezTo>
                    <a:lnTo>
                      <a:pt x="465" y="726"/>
                    </a:lnTo>
                    <a:close/>
                    <a:moveTo>
                      <a:pt x="4" y="709"/>
                    </a:moveTo>
                    <a:cubicBezTo>
                      <a:pt x="0" y="709"/>
                      <a:pt x="0" y="709"/>
                      <a:pt x="0" y="709"/>
                    </a:cubicBezTo>
                    <a:cubicBezTo>
                      <a:pt x="0" y="693"/>
                      <a:pt x="0" y="693"/>
                      <a:pt x="0" y="693"/>
                    </a:cubicBezTo>
                    <a:cubicBezTo>
                      <a:pt x="4" y="693"/>
                      <a:pt x="4" y="693"/>
                      <a:pt x="4" y="693"/>
                    </a:cubicBezTo>
                    <a:lnTo>
                      <a:pt x="4" y="709"/>
                    </a:lnTo>
                    <a:close/>
                    <a:moveTo>
                      <a:pt x="465" y="694"/>
                    </a:moveTo>
                    <a:cubicBezTo>
                      <a:pt x="461" y="694"/>
                      <a:pt x="461" y="694"/>
                      <a:pt x="461" y="694"/>
                    </a:cubicBezTo>
                    <a:cubicBezTo>
                      <a:pt x="461" y="678"/>
                      <a:pt x="461" y="678"/>
                      <a:pt x="461" y="678"/>
                    </a:cubicBezTo>
                    <a:cubicBezTo>
                      <a:pt x="465" y="678"/>
                      <a:pt x="465" y="678"/>
                      <a:pt x="465" y="678"/>
                    </a:cubicBezTo>
                    <a:lnTo>
                      <a:pt x="465" y="694"/>
                    </a:lnTo>
                    <a:close/>
                    <a:moveTo>
                      <a:pt x="4" y="677"/>
                    </a:moveTo>
                    <a:cubicBezTo>
                      <a:pt x="0" y="677"/>
                      <a:pt x="0" y="677"/>
                      <a:pt x="0" y="677"/>
                    </a:cubicBezTo>
                    <a:cubicBezTo>
                      <a:pt x="0" y="661"/>
                      <a:pt x="0" y="661"/>
                      <a:pt x="0" y="661"/>
                    </a:cubicBezTo>
                    <a:cubicBezTo>
                      <a:pt x="4" y="661"/>
                      <a:pt x="4" y="661"/>
                      <a:pt x="4" y="661"/>
                    </a:cubicBezTo>
                    <a:lnTo>
                      <a:pt x="4" y="677"/>
                    </a:lnTo>
                    <a:close/>
                    <a:moveTo>
                      <a:pt x="465" y="662"/>
                    </a:moveTo>
                    <a:cubicBezTo>
                      <a:pt x="461" y="662"/>
                      <a:pt x="461" y="662"/>
                      <a:pt x="461" y="662"/>
                    </a:cubicBezTo>
                    <a:cubicBezTo>
                      <a:pt x="461" y="646"/>
                      <a:pt x="461" y="646"/>
                      <a:pt x="461" y="646"/>
                    </a:cubicBezTo>
                    <a:cubicBezTo>
                      <a:pt x="465" y="646"/>
                      <a:pt x="465" y="646"/>
                      <a:pt x="465" y="646"/>
                    </a:cubicBezTo>
                    <a:lnTo>
                      <a:pt x="465" y="662"/>
                    </a:lnTo>
                    <a:close/>
                    <a:moveTo>
                      <a:pt x="4" y="645"/>
                    </a:moveTo>
                    <a:cubicBezTo>
                      <a:pt x="0" y="645"/>
                      <a:pt x="0" y="645"/>
                      <a:pt x="0" y="645"/>
                    </a:cubicBezTo>
                    <a:cubicBezTo>
                      <a:pt x="0" y="629"/>
                      <a:pt x="0" y="629"/>
                      <a:pt x="0" y="629"/>
                    </a:cubicBezTo>
                    <a:cubicBezTo>
                      <a:pt x="4" y="629"/>
                      <a:pt x="4" y="629"/>
                      <a:pt x="4" y="629"/>
                    </a:cubicBezTo>
                    <a:lnTo>
                      <a:pt x="4" y="645"/>
                    </a:lnTo>
                    <a:close/>
                    <a:moveTo>
                      <a:pt x="465" y="630"/>
                    </a:moveTo>
                    <a:cubicBezTo>
                      <a:pt x="461" y="630"/>
                      <a:pt x="461" y="630"/>
                      <a:pt x="461" y="630"/>
                    </a:cubicBezTo>
                    <a:cubicBezTo>
                      <a:pt x="461" y="614"/>
                      <a:pt x="461" y="614"/>
                      <a:pt x="461" y="614"/>
                    </a:cubicBezTo>
                    <a:cubicBezTo>
                      <a:pt x="465" y="614"/>
                      <a:pt x="465" y="614"/>
                      <a:pt x="465" y="614"/>
                    </a:cubicBezTo>
                    <a:lnTo>
                      <a:pt x="465" y="630"/>
                    </a:lnTo>
                    <a:close/>
                    <a:moveTo>
                      <a:pt x="4" y="613"/>
                    </a:moveTo>
                    <a:cubicBezTo>
                      <a:pt x="0" y="613"/>
                      <a:pt x="0" y="613"/>
                      <a:pt x="0" y="613"/>
                    </a:cubicBezTo>
                    <a:cubicBezTo>
                      <a:pt x="0" y="597"/>
                      <a:pt x="0" y="597"/>
                      <a:pt x="0" y="597"/>
                    </a:cubicBezTo>
                    <a:cubicBezTo>
                      <a:pt x="4" y="597"/>
                      <a:pt x="4" y="597"/>
                      <a:pt x="4" y="597"/>
                    </a:cubicBezTo>
                    <a:lnTo>
                      <a:pt x="4" y="613"/>
                    </a:lnTo>
                    <a:close/>
                    <a:moveTo>
                      <a:pt x="465" y="598"/>
                    </a:moveTo>
                    <a:cubicBezTo>
                      <a:pt x="461" y="598"/>
                      <a:pt x="461" y="598"/>
                      <a:pt x="461" y="598"/>
                    </a:cubicBezTo>
                    <a:cubicBezTo>
                      <a:pt x="461" y="582"/>
                      <a:pt x="461" y="582"/>
                      <a:pt x="461" y="582"/>
                    </a:cubicBezTo>
                    <a:cubicBezTo>
                      <a:pt x="465" y="582"/>
                      <a:pt x="465" y="582"/>
                      <a:pt x="465" y="582"/>
                    </a:cubicBezTo>
                    <a:lnTo>
                      <a:pt x="465" y="598"/>
                    </a:lnTo>
                    <a:close/>
                    <a:moveTo>
                      <a:pt x="4" y="581"/>
                    </a:moveTo>
                    <a:cubicBezTo>
                      <a:pt x="0" y="581"/>
                      <a:pt x="0" y="581"/>
                      <a:pt x="0" y="581"/>
                    </a:cubicBezTo>
                    <a:cubicBezTo>
                      <a:pt x="0" y="565"/>
                      <a:pt x="0" y="565"/>
                      <a:pt x="0" y="565"/>
                    </a:cubicBezTo>
                    <a:cubicBezTo>
                      <a:pt x="4" y="565"/>
                      <a:pt x="4" y="565"/>
                      <a:pt x="4" y="565"/>
                    </a:cubicBezTo>
                    <a:lnTo>
                      <a:pt x="4" y="581"/>
                    </a:lnTo>
                    <a:close/>
                    <a:moveTo>
                      <a:pt x="465" y="566"/>
                    </a:moveTo>
                    <a:cubicBezTo>
                      <a:pt x="461" y="566"/>
                      <a:pt x="461" y="566"/>
                      <a:pt x="461" y="566"/>
                    </a:cubicBezTo>
                    <a:cubicBezTo>
                      <a:pt x="461" y="550"/>
                      <a:pt x="461" y="550"/>
                      <a:pt x="461" y="550"/>
                    </a:cubicBezTo>
                    <a:cubicBezTo>
                      <a:pt x="465" y="550"/>
                      <a:pt x="465" y="550"/>
                      <a:pt x="465" y="550"/>
                    </a:cubicBezTo>
                    <a:lnTo>
                      <a:pt x="465" y="566"/>
                    </a:lnTo>
                    <a:close/>
                    <a:moveTo>
                      <a:pt x="4" y="549"/>
                    </a:moveTo>
                    <a:cubicBezTo>
                      <a:pt x="0" y="549"/>
                      <a:pt x="0" y="549"/>
                      <a:pt x="0" y="549"/>
                    </a:cubicBezTo>
                    <a:cubicBezTo>
                      <a:pt x="0" y="533"/>
                      <a:pt x="0" y="533"/>
                      <a:pt x="0" y="533"/>
                    </a:cubicBezTo>
                    <a:cubicBezTo>
                      <a:pt x="4" y="533"/>
                      <a:pt x="4" y="533"/>
                      <a:pt x="4" y="533"/>
                    </a:cubicBezTo>
                    <a:lnTo>
                      <a:pt x="4" y="549"/>
                    </a:lnTo>
                    <a:close/>
                    <a:moveTo>
                      <a:pt x="465" y="534"/>
                    </a:moveTo>
                    <a:cubicBezTo>
                      <a:pt x="461" y="534"/>
                      <a:pt x="461" y="534"/>
                      <a:pt x="461" y="534"/>
                    </a:cubicBezTo>
                    <a:cubicBezTo>
                      <a:pt x="461" y="518"/>
                      <a:pt x="461" y="518"/>
                      <a:pt x="461" y="518"/>
                    </a:cubicBezTo>
                    <a:cubicBezTo>
                      <a:pt x="465" y="518"/>
                      <a:pt x="465" y="518"/>
                      <a:pt x="465" y="518"/>
                    </a:cubicBezTo>
                    <a:lnTo>
                      <a:pt x="465" y="534"/>
                    </a:lnTo>
                    <a:close/>
                    <a:moveTo>
                      <a:pt x="4" y="517"/>
                    </a:moveTo>
                    <a:cubicBezTo>
                      <a:pt x="0" y="517"/>
                      <a:pt x="0" y="517"/>
                      <a:pt x="0" y="517"/>
                    </a:cubicBezTo>
                    <a:cubicBezTo>
                      <a:pt x="0" y="501"/>
                      <a:pt x="0" y="501"/>
                      <a:pt x="0" y="501"/>
                    </a:cubicBezTo>
                    <a:cubicBezTo>
                      <a:pt x="4" y="501"/>
                      <a:pt x="4" y="501"/>
                      <a:pt x="4" y="501"/>
                    </a:cubicBezTo>
                    <a:lnTo>
                      <a:pt x="4" y="517"/>
                    </a:lnTo>
                    <a:close/>
                    <a:moveTo>
                      <a:pt x="465" y="502"/>
                    </a:moveTo>
                    <a:cubicBezTo>
                      <a:pt x="461" y="502"/>
                      <a:pt x="461" y="502"/>
                      <a:pt x="461" y="502"/>
                    </a:cubicBezTo>
                    <a:cubicBezTo>
                      <a:pt x="461" y="486"/>
                      <a:pt x="461" y="486"/>
                      <a:pt x="461" y="486"/>
                    </a:cubicBezTo>
                    <a:cubicBezTo>
                      <a:pt x="465" y="486"/>
                      <a:pt x="465" y="486"/>
                      <a:pt x="465" y="486"/>
                    </a:cubicBezTo>
                    <a:lnTo>
                      <a:pt x="465" y="502"/>
                    </a:lnTo>
                    <a:close/>
                    <a:moveTo>
                      <a:pt x="4" y="485"/>
                    </a:moveTo>
                    <a:cubicBezTo>
                      <a:pt x="0" y="485"/>
                      <a:pt x="0" y="485"/>
                      <a:pt x="0" y="485"/>
                    </a:cubicBezTo>
                    <a:cubicBezTo>
                      <a:pt x="0" y="469"/>
                      <a:pt x="0" y="469"/>
                      <a:pt x="0" y="469"/>
                    </a:cubicBezTo>
                    <a:cubicBezTo>
                      <a:pt x="4" y="469"/>
                      <a:pt x="4" y="469"/>
                      <a:pt x="4" y="469"/>
                    </a:cubicBezTo>
                    <a:lnTo>
                      <a:pt x="4" y="485"/>
                    </a:lnTo>
                    <a:close/>
                    <a:moveTo>
                      <a:pt x="465" y="470"/>
                    </a:moveTo>
                    <a:cubicBezTo>
                      <a:pt x="461" y="470"/>
                      <a:pt x="461" y="470"/>
                      <a:pt x="461" y="470"/>
                    </a:cubicBezTo>
                    <a:cubicBezTo>
                      <a:pt x="461" y="454"/>
                      <a:pt x="461" y="454"/>
                      <a:pt x="461" y="454"/>
                    </a:cubicBezTo>
                    <a:cubicBezTo>
                      <a:pt x="465" y="454"/>
                      <a:pt x="465" y="454"/>
                      <a:pt x="465" y="454"/>
                    </a:cubicBezTo>
                    <a:lnTo>
                      <a:pt x="465" y="470"/>
                    </a:lnTo>
                    <a:close/>
                    <a:moveTo>
                      <a:pt x="4" y="453"/>
                    </a:moveTo>
                    <a:cubicBezTo>
                      <a:pt x="0" y="453"/>
                      <a:pt x="0" y="453"/>
                      <a:pt x="0" y="453"/>
                    </a:cubicBezTo>
                    <a:cubicBezTo>
                      <a:pt x="0" y="437"/>
                      <a:pt x="0" y="437"/>
                      <a:pt x="0" y="437"/>
                    </a:cubicBezTo>
                    <a:cubicBezTo>
                      <a:pt x="4" y="437"/>
                      <a:pt x="4" y="437"/>
                      <a:pt x="4" y="437"/>
                    </a:cubicBezTo>
                    <a:lnTo>
                      <a:pt x="4" y="453"/>
                    </a:lnTo>
                    <a:close/>
                    <a:moveTo>
                      <a:pt x="465" y="438"/>
                    </a:moveTo>
                    <a:cubicBezTo>
                      <a:pt x="461" y="438"/>
                      <a:pt x="461" y="438"/>
                      <a:pt x="461" y="438"/>
                    </a:cubicBezTo>
                    <a:cubicBezTo>
                      <a:pt x="461" y="422"/>
                      <a:pt x="461" y="422"/>
                      <a:pt x="461" y="422"/>
                    </a:cubicBezTo>
                    <a:cubicBezTo>
                      <a:pt x="465" y="422"/>
                      <a:pt x="465" y="422"/>
                      <a:pt x="465" y="422"/>
                    </a:cubicBezTo>
                    <a:lnTo>
                      <a:pt x="465" y="438"/>
                    </a:lnTo>
                    <a:close/>
                    <a:moveTo>
                      <a:pt x="4" y="421"/>
                    </a:moveTo>
                    <a:cubicBezTo>
                      <a:pt x="0" y="421"/>
                      <a:pt x="0" y="421"/>
                      <a:pt x="0" y="421"/>
                    </a:cubicBezTo>
                    <a:cubicBezTo>
                      <a:pt x="0" y="405"/>
                      <a:pt x="0" y="405"/>
                      <a:pt x="0" y="405"/>
                    </a:cubicBezTo>
                    <a:cubicBezTo>
                      <a:pt x="4" y="405"/>
                      <a:pt x="4" y="405"/>
                      <a:pt x="4" y="405"/>
                    </a:cubicBezTo>
                    <a:lnTo>
                      <a:pt x="4" y="421"/>
                    </a:lnTo>
                    <a:close/>
                    <a:moveTo>
                      <a:pt x="465" y="406"/>
                    </a:moveTo>
                    <a:cubicBezTo>
                      <a:pt x="461" y="406"/>
                      <a:pt x="461" y="406"/>
                      <a:pt x="461" y="406"/>
                    </a:cubicBezTo>
                    <a:cubicBezTo>
                      <a:pt x="461" y="390"/>
                      <a:pt x="461" y="390"/>
                      <a:pt x="461" y="390"/>
                    </a:cubicBezTo>
                    <a:cubicBezTo>
                      <a:pt x="465" y="390"/>
                      <a:pt x="465" y="390"/>
                      <a:pt x="465" y="390"/>
                    </a:cubicBezTo>
                    <a:lnTo>
                      <a:pt x="465" y="406"/>
                    </a:lnTo>
                    <a:close/>
                    <a:moveTo>
                      <a:pt x="4" y="389"/>
                    </a:moveTo>
                    <a:cubicBezTo>
                      <a:pt x="0" y="389"/>
                      <a:pt x="0" y="389"/>
                      <a:pt x="0" y="389"/>
                    </a:cubicBezTo>
                    <a:cubicBezTo>
                      <a:pt x="0" y="373"/>
                      <a:pt x="0" y="373"/>
                      <a:pt x="0" y="373"/>
                    </a:cubicBezTo>
                    <a:cubicBezTo>
                      <a:pt x="4" y="373"/>
                      <a:pt x="4" y="373"/>
                      <a:pt x="4" y="373"/>
                    </a:cubicBezTo>
                    <a:lnTo>
                      <a:pt x="4" y="389"/>
                    </a:lnTo>
                    <a:close/>
                    <a:moveTo>
                      <a:pt x="465" y="374"/>
                    </a:moveTo>
                    <a:cubicBezTo>
                      <a:pt x="461" y="374"/>
                      <a:pt x="461" y="374"/>
                      <a:pt x="461" y="374"/>
                    </a:cubicBezTo>
                    <a:cubicBezTo>
                      <a:pt x="461" y="358"/>
                      <a:pt x="461" y="358"/>
                      <a:pt x="461" y="358"/>
                    </a:cubicBezTo>
                    <a:cubicBezTo>
                      <a:pt x="465" y="358"/>
                      <a:pt x="465" y="358"/>
                      <a:pt x="465" y="358"/>
                    </a:cubicBezTo>
                    <a:lnTo>
                      <a:pt x="465" y="374"/>
                    </a:lnTo>
                    <a:close/>
                    <a:moveTo>
                      <a:pt x="4" y="357"/>
                    </a:moveTo>
                    <a:cubicBezTo>
                      <a:pt x="0" y="357"/>
                      <a:pt x="0" y="357"/>
                      <a:pt x="0" y="357"/>
                    </a:cubicBezTo>
                    <a:cubicBezTo>
                      <a:pt x="0" y="341"/>
                      <a:pt x="0" y="341"/>
                      <a:pt x="0" y="341"/>
                    </a:cubicBezTo>
                    <a:cubicBezTo>
                      <a:pt x="4" y="341"/>
                      <a:pt x="4" y="341"/>
                      <a:pt x="4" y="341"/>
                    </a:cubicBezTo>
                    <a:lnTo>
                      <a:pt x="4" y="357"/>
                    </a:lnTo>
                    <a:close/>
                    <a:moveTo>
                      <a:pt x="465" y="342"/>
                    </a:moveTo>
                    <a:cubicBezTo>
                      <a:pt x="461" y="342"/>
                      <a:pt x="461" y="342"/>
                      <a:pt x="461" y="342"/>
                    </a:cubicBezTo>
                    <a:cubicBezTo>
                      <a:pt x="461" y="326"/>
                      <a:pt x="461" y="326"/>
                      <a:pt x="461" y="326"/>
                    </a:cubicBezTo>
                    <a:cubicBezTo>
                      <a:pt x="465" y="326"/>
                      <a:pt x="465" y="326"/>
                      <a:pt x="465" y="326"/>
                    </a:cubicBezTo>
                    <a:lnTo>
                      <a:pt x="465" y="342"/>
                    </a:lnTo>
                    <a:close/>
                    <a:moveTo>
                      <a:pt x="4" y="325"/>
                    </a:moveTo>
                    <a:cubicBezTo>
                      <a:pt x="0" y="325"/>
                      <a:pt x="0" y="325"/>
                      <a:pt x="0" y="325"/>
                    </a:cubicBezTo>
                    <a:cubicBezTo>
                      <a:pt x="0" y="309"/>
                      <a:pt x="0" y="309"/>
                      <a:pt x="0" y="309"/>
                    </a:cubicBezTo>
                    <a:cubicBezTo>
                      <a:pt x="4" y="309"/>
                      <a:pt x="4" y="309"/>
                      <a:pt x="4" y="309"/>
                    </a:cubicBezTo>
                    <a:lnTo>
                      <a:pt x="4" y="325"/>
                    </a:lnTo>
                    <a:close/>
                    <a:moveTo>
                      <a:pt x="465" y="310"/>
                    </a:moveTo>
                    <a:cubicBezTo>
                      <a:pt x="461" y="310"/>
                      <a:pt x="461" y="310"/>
                      <a:pt x="461" y="310"/>
                    </a:cubicBezTo>
                    <a:cubicBezTo>
                      <a:pt x="461" y="294"/>
                      <a:pt x="461" y="294"/>
                      <a:pt x="461" y="294"/>
                    </a:cubicBezTo>
                    <a:cubicBezTo>
                      <a:pt x="465" y="294"/>
                      <a:pt x="465" y="294"/>
                      <a:pt x="465" y="294"/>
                    </a:cubicBezTo>
                    <a:lnTo>
                      <a:pt x="465" y="310"/>
                    </a:lnTo>
                    <a:close/>
                    <a:moveTo>
                      <a:pt x="4" y="293"/>
                    </a:moveTo>
                    <a:cubicBezTo>
                      <a:pt x="0" y="293"/>
                      <a:pt x="0" y="293"/>
                      <a:pt x="0" y="293"/>
                    </a:cubicBezTo>
                    <a:cubicBezTo>
                      <a:pt x="0" y="277"/>
                      <a:pt x="0" y="277"/>
                      <a:pt x="0" y="277"/>
                    </a:cubicBezTo>
                    <a:cubicBezTo>
                      <a:pt x="4" y="277"/>
                      <a:pt x="4" y="277"/>
                      <a:pt x="4" y="277"/>
                    </a:cubicBezTo>
                    <a:lnTo>
                      <a:pt x="4" y="293"/>
                    </a:lnTo>
                    <a:close/>
                    <a:moveTo>
                      <a:pt x="465" y="278"/>
                    </a:moveTo>
                    <a:cubicBezTo>
                      <a:pt x="461" y="278"/>
                      <a:pt x="461" y="278"/>
                      <a:pt x="461" y="278"/>
                    </a:cubicBezTo>
                    <a:cubicBezTo>
                      <a:pt x="461" y="262"/>
                      <a:pt x="461" y="262"/>
                      <a:pt x="461" y="262"/>
                    </a:cubicBezTo>
                    <a:cubicBezTo>
                      <a:pt x="465" y="262"/>
                      <a:pt x="465" y="262"/>
                      <a:pt x="465" y="262"/>
                    </a:cubicBezTo>
                    <a:lnTo>
                      <a:pt x="465" y="278"/>
                    </a:lnTo>
                    <a:close/>
                    <a:moveTo>
                      <a:pt x="4" y="261"/>
                    </a:moveTo>
                    <a:cubicBezTo>
                      <a:pt x="0" y="261"/>
                      <a:pt x="0" y="261"/>
                      <a:pt x="0" y="261"/>
                    </a:cubicBezTo>
                    <a:cubicBezTo>
                      <a:pt x="0" y="245"/>
                      <a:pt x="0" y="245"/>
                      <a:pt x="0" y="245"/>
                    </a:cubicBezTo>
                    <a:cubicBezTo>
                      <a:pt x="4" y="245"/>
                      <a:pt x="4" y="245"/>
                      <a:pt x="4" y="245"/>
                    </a:cubicBezTo>
                    <a:lnTo>
                      <a:pt x="4" y="261"/>
                    </a:lnTo>
                    <a:close/>
                    <a:moveTo>
                      <a:pt x="465" y="246"/>
                    </a:moveTo>
                    <a:cubicBezTo>
                      <a:pt x="461" y="246"/>
                      <a:pt x="461" y="246"/>
                      <a:pt x="461" y="246"/>
                    </a:cubicBezTo>
                    <a:cubicBezTo>
                      <a:pt x="461" y="230"/>
                      <a:pt x="461" y="230"/>
                      <a:pt x="461" y="230"/>
                    </a:cubicBezTo>
                    <a:cubicBezTo>
                      <a:pt x="465" y="230"/>
                      <a:pt x="465" y="230"/>
                      <a:pt x="465" y="230"/>
                    </a:cubicBezTo>
                    <a:lnTo>
                      <a:pt x="465" y="246"/>
                    </a:lnTo>
                    <a:close/>
                    <a:moveTo>
                      <a:pt x="4" y="229"/>
                    </a:moveTo>
                    <a:cubicBezTo>
                      <a:pt x="0" y="229"/>
                      <a:pt x="0" y="229"/>
                      <a:pt x="0" y="229"/>
                    </a:cubicBezTo>
                    <a:cubicBezTo>
                      <a:pt x="0" y="213"/>
                      <a:pt x="0" y="213"/>
                      <a:pt x="0" y="213"/>
                    </a:cubicBezTo>
                    <a:cubicBezTo>
                      <a:pt x="4" y="213"/>
                      <a:pt x="4" y="213"/>
                      <a:pt x="4" y="213"/>
                    </a:cubicBezTo>
                    <a:lnTo>
                      <a:pt x="4" y="229"/>
                    </a:lnTo>
                    <a:close/>
                    <a:moveTo>
                      <a:pt x="465" y="214"/>
                    </a:moveTo>
                    <a:cubicBezTo>
                      <a:pt x="461" y="214"/>
                      <a:pt x="461" y="214"/>
                      <a:pt x="461" y="214"/>
                    </a:cubicBezTo>
                    <a:cubicBezTo>
                      <a:pt x="461" y="198"/>
                      <a:pt x="461" y="198"/>
                      <a:pt x="461" y="198"/>
                    </a:cubicBezTo>
                    <a:cubicBezTo>
                      <a:pt x="465" y="198"/>
                      <a:pt x="465" y="198"/>
                      <a:pt x="465" y="198"/>
                    </a:cubicBezTo>
                    <a:lnTo>
                      <a:pt x="465" y="214"/>
                    </a:lnTo>
                    <a:close/>
                    <a:moveTo>
                      <a:pt x="4" y="197"/>
                    </a:moveTo>
                    <a:cubicBezTo>
                      <a:pt x="0" y="197"/>
                      <a:pt x="0" y="197"/>
                      <a:pt x="0" y="197"/>
                    </a:cubicBezTo>
                    <a:cubicBezTo>
                      <a:pt x="0" y="181"/>
                      <a:pt x="0" y="181"/>
                      <a:pt x="0" y="181"/>
                    </a:cubicBezTo>
                    <a:cubicBezTo>
                      <a:pt x="4" y="181"/>
                      <a:pt x="4" y="181"/>
                      <a:pt x="4" y="181"/>
                    </a:cubicBezTo>
                    <a:lnTo>
                      <a:pt x="4" y="197"/>
                    </a:lnTo>
                    <a:close/>
                    <a:moveTo>
                      <a:pt x="465" y="182"/>
                    </a:moveTo>
                    <a:cubicBezTo>
                      <a:pt x="461" y="182"/>
                      <a:pt x="461" y="182"/>
                      <a:pt x="461" y="182"/>
                    </a:cubicBezTo>
                    <a:cubicBezTo>
                      <a:pt x="461" y="172"/>
                      <a:pt x="461" y="172"/>
                      <a:pt x="461" y="172"/>
                    </a:cubicBezTo>
                    <a:cubicBezTo>
                      <a:pt x="461" y="170"/>
                      <a:pt x="461" y="168"/>
                      <a:pt x="461" y="167"/>
                    </a:cubicBezTo>
                    <a:cubicBezTo>
                      <a:pt x="464" y="166"/>
                      <a:pt x="464" y="166"/>
                      <a:pt x="464" y="166"/>
                    </a:cubicBezTo>
                    <a:cubicBezTo>
                      <a:pt x="465" y="168"/>
                      <a:pt x="465" y="170"/>
                      <a:pt x="465" y="172"/>
                    </a:cubicBezTo>
                    <a:lnTo>
                      <a:pt x="465" y="182"/>
                    </a:lnTo>
                    <a:close/>
                    <a:moveTo>
                      <a:pt x="4" y="172"/>
                    </a:moveTo>
                    <a:cubicBezTo>
                      <a:pt x="0" y="172"/>
                      <a:pt x="0" y="172"/>
                      <a:pt x="0" y="172"/>
                    </a:cubicBezTo>
                    <a:cubicBezTo>
                      <a:pt x="0" y="166"/>
                      <a:pt x="1" y="161"/>
                      <a:pt x="4" y="155"/>
                    </a:cubicBezTo>
                    <a:cubicBezTo>
                      <a:pt x="8" y="157"/>
                      <a:pt x="8" y="157"/>
                      <a:pt x="8" y="157"/>
                    </a:cubicBezTo>
                    <a:cubicBezTo>
                      <a:pt x="5" y="162"/>
                      <a:pt x="4" y="167"/>
                      <a:pt x="4" y="172"/>
                    </a:cubicBezTo>
                    <a:close/>
                    <a:moveTo>
                      <a:pt x="454" y="153"/>
                    </a:moveTo>
                    <a:cubicBezTo>
                      <a:pt x="452" y="150"/>
                      <a:pt x="448" y="146"/>
                      <a:pt x="444" y="142"/>
                    </a:cubicBezTo>
                    <a:cubicBezTo>
                      <a:pt x="446" y="139"/>
                      <a:pt x="446" y="139"/>
                      <a:pt x="446" y="139"/>
                    </a:cubicBezTo>
                    <a:cubicBezTo>
                      <a:pt x="451" y="143"/>
                      <a:pt x="455" y="147"/>
                      <a:pt x="458" y="151"/>
                    </a:cubicBezTo>
                    <a:lnTo>
                      <a:pt x="454" y="153"/>
                    </a:lnTo>
                    <a:close/>
                    <a:moveTo>
                      <a:pt x="18" y="145"/>
                    </a:moveTo>
                    <a:cubicBezTo>
                      <a:pt x="15" y="142"/>
                      <a:pt x="15" y="142"/>
                      <a:pt x="15" y="142"/>
                    </a:cubicBezTo>
                    <a:cubicBezTo>
                      <a:pt x="18" y="139"/>
                      <a:pt x="22" y="136"/>
                      <a:pt x="27" y="132"/>
                    </a:cubicBezTo>
                    <a:cubicBezTo>
                      <a:pt x="30" y="135"/>
                      <a:pt x="30" y="135"/>
                      <a:pt x="30" y="135"/>
                    </a:cubicBezTo>
                    <a:cubicBezTo>
                      <a:pt x="25" y="139"/>
                      <a:pt x="21" y="142"/>
                      <a:pt x="18" y="145"/>
                    </a:cubicBezTo>
                    <a:close/>
                    <a:moveTo>
                      <a:pt x="431" y="132"/>
                    </a:moveTo>
                    <a:cubicBezTo>
                      <a:pt x="418" y="124"/>
                      <a:pt x="418" y="124"/>
                      <a:pt x="418" y="124"/>
                    </a:cubicBezTo>
                    <a:cubicBezTo>
                      <a:pt x="420" y="120"/>
                      <a:pt x="420" y="120"/>
                      <a:pt x="420" y="120"/>
                    </a:cubicBezTo>
                    <a:cubicBezTo>
                      <a:pt x="433" y="129"/>
                      <a:pt x="433" y="129"/>
                      <a:pt x="433" y="129"/>
                    </a:cubicBezTo>
                    <a:lnTo>
                      <a:pt x="431" y="132"/>
                    </a:lnTo>
                    <a:close/>
                    <a:moveTo>
                      <a:pt x="43" y="126"/>
                    </a:moveTo>
                    <a:cubicBezTo>
                      <a:pt x="41" y="123"/>
                      <a:pt x="41" y="123"/>
                      <a:pt x="41" y="123"/>
                    </a:cubicBezTo>
                    <a:cubicBezTo>
                      <a:pt x="54" y="115"/>
                      <a:pt x="54" y="115"/>
                      <a:pt x="54" y="115"/>
                    </a:cubicBezTo>
                    <a:cubicBezTo>
                      <a:pt x="56" y="118"/>
                      <a:pt x="56" y="118"/>
                      <a:pt x="56" y="118"/>
                    </a:cubicBezTo>
                    <a:lnTo>
                      <a:pt x="43" y="126"/>
                    </a:lnTo>
                    <a:close/>
                    <a:moveTo>
                      <a:pt x="404" y="115"/>
                    </a:moveTo>
                    <a:cubicBezTo>
                      <a:pt x="391" y="106"/>
                      <a:pt x="391" y="106"/>
                      <a:pt x="391" y="106"/>
                    </a:cubicBezTo>
                    <a:cubicBezTo>
                      <a:pt x="393" y="103"/>
                      <a:pt x="393" y="103"/>
                      <a:pt x="393" y="103"/>
                    </a:cubicBezTo>
                    <a:cubicBezTo>
                      <a:pt x="407" y="111"/>
                      <a:pt x="407" y="111"/>
                      <a:pt x="407" y="111"/>
                    </a:cubicBezTo>
                    <a:lnTo>
                      <a:pt x="404" y="115"/>
                    </a:lnTo>
                    <a:close/>
                    <a:moveTo>
                      <a:pt x="70" y="109"/>
                    </a:moveTo>
                    <a:cubicBezTo>
                      <a:pt x="68" y="106"/>
                      <a:pt x="68" y="106"/>
                      <a:pt x="68" y="106"/>
                    </a:cubicBezTo>
                    <a:cubicBezTo>
                      <a:pt x="81" y="97"/>
                      <a:pt x="81" y="97"/>
                      <a:pt x="81" y="97"/>
                    </a:cubicBezTo>
                    <a:cubicBezTo>
                      <a:pt x="83" y="101"/>
                      <a:pt x="83" y="101"/>
                      <a:pt x="83" y="101"/>
                    </a:cubicBezTo>
                    <a:lnTo>
                      <a:pt x="70" y="109"/>
                    </a:lnTo>
                    <a:close/>
                    <a:moveTo>
                      <a:pt x="378" y="97"/>
                    </a:moveTo>
                    <a:cubicBezTo>
                      <a:pt x="364" y="89"/>
                      <a:pt x="364" y="89"/>
                      <a:pt x="364" y="89"/>
                    </a:cubicBezTo>
                    <a:cubicBezTo>
                      <a:pt x="366" y="85"/>
                      <a:pt x="366" y="85"/>
                      <a:pt x="366" y="85"/>
                    </a:cubicBezTo>
                    <a:cubicBezTo>
                      <a:pt x="380" y="94"/>
                      <a:pt x="380" y="94"/>
                      <a:pt x="380" y="94"/>
                    </a:cubicBezTo>
                    <a:lnTo>
                      <a:pt x="378" y="97"/>
                    </a:lnTo>
                    <a:close/>
                    <a:moveTo>
                      <a:pt x="97" y="92"/>
                    </a:moveTo>
                    <a:cubicBezTo>
                      <a:pt x="95" y="89"/>
                      <a:pt x="95" y="89"/>
                      <a:pt x="95" y="89"/>
                    </a:cubicBezTo>
                    <a:cubicBezTo>
                      <a:pt x="108" y="80"/>
                      <a:pt x="108" y="80"/>
                      <a:pt x="108" y="80"/>
                    </a:cubicBezTo>
                    <a:cubicBezTo>
                      <a:pt x="110" y="84"/>
                      <a:pt x="110" y="84"/>
                      <a:pt x="110" y="84"/>
                    </a:cubicBezTo>
                    <a:lnTo>
                      <a:pt x="97" y="92"/>
                    </a:lnTo>
                    <a:close/>
                    <a:moveTo>
                      <a:pt x="351" y="80"/>
                    </a:moveTo>
                    <a:cubicBezTo>
                      <a:pt x="337" y="71"/>
                      <a:pt x="337" y="71"/>
                      <a:pt x="337" y="71"/>
                    </a:cubicBezTo>
                    <a:cubicBezTo>
                      <a:pt x="340" y="68"/>
                      <a:pt x="340" y="68"/>
                      <a:pt x="340" y="68"/>
                    </a:cubicBezTo>
                    <a:cubicBezTo>
                      <a:pt x="353" y="77"/>
                      <a:pt x="353" y="77"/>
                      <a:pt x="353" y="77"/>
                    </a:cubicBezTo>
                    <a:lnTo>
                      <a:pt x="351" y="80"/>
                    </a:lnTo>
                    <a:close/>
                    <a:moveTo>
                      <a:pt x="124" y="75"/>
                    </a:moveTo>
                    <a:cubicBezTo>
                      <a:pt x="122" y="72"/>
                      <a:pt x="122" y="72"/>
                      <a:pt x="122" y="72"/>
                    </a:cubicBezTo>
                    <a:cubicBezTo>
                      <a:pt x="135" y="63"/>
                      <a:pt x="135" y="63"/>
                      <a:pt x="135" y="63"/>
                    </a:cubicBezTo>
                    <a:cubicBezTo>
                      <a:pt x="137" y="67"/>
                      <a:pt x="137" y="67"/>
                      <a:pt x="137" y="67"/>
                    </a:cubicBezTo>
                    <a:lnTo>
                      <a:pt x="124" y="75"/>
                    </a:lnTo>
                    <a:close/>
                    <a:moveTo>
                      <a:pt x="324" y="62"/>
                    </a:moveTo>
                    <a:cubicBezTo>
                      <a:pt x="310" y="54"/>
                      <a:pt x="310" y="54"/>
                      <a:pt x="310" y="54"/>
                    </a:cubicBezTo>
                    <a:cubicBezTo>
                      <a:pt x="313" y="50"/>
                      <a:pt x="313" y="50"/>
                      <a:pt x="313" y="50"/>
                    </a:cubicBezTo>
                    <a:cubicBezTo>
                      <a:pt x="326" y="59"/>
                      <a:pt x="326" y="59"/>
                      <a:pt x="326" y="59"/>
                    </a:cubicBezTo>
                    <a:lnTo>
                      <a:pt x="324" y="62"/>
                    </a:lnTo>
                    <a:close/>
                    <a:moveTo>
                      <a:pt x="151" y="58"/>
                    </a:moveTo>
                    <a:cubicBezTo>
                      <a:pt x="149" y="55"/>
                      <a:pt x="149" y="55"/>
                      <a:pt x="149" y="55"/>
                    </a:cubicBezTo>
                    <a:cubicBezTo>
                      <a:pt x="162" y="46"/>
                      <a:pt x="162" y="46"/>
                      <a:pt x="162" y="46"/>
                    </a:cubicBezTo>
                    <a:cubicBezTo>
                      <a:pt x="165" y="50"/>
                      <a:pt x="165" y="50"/>
                      <a:pt x="165" y="50"/>
                    </a:cubicBezTo>
                    <a:lnTo>
                      <a:pt x="151" y="58"/>
                    </a:lnTo>
                    <a:close/>
                    <a:moveTo>
                      <a:pt x="297" y="45"/>
                    </a:moveTo>
                    <a:cubicBezTo>
                      <a:pt x="284" y="36"/>
                      <a:pt x="284" y="36"/>
                      <a:pt x="284" y="36"/>
                    </a:cubicBezTo>
                    <a:cubicBezTo>
                      <a:pt x="286" y="33"/>
                      <a:pt x="286" y="33"/>
                      <a:pt x="286" y="33"/>
                    </a:cubicBezTo>
                    <a:cubicBezTo>
                      <a:pt x="299" y="42"/>
                      <a:pt x="299" y="42"/>
                      <a:pt x="299" y="42"/>
                    </a:cubicBezTo>
                    <a:lnTo>
                      <a:pt x="297" y="45"/>
                    </a:lnTo>
                    <a:close/>
                    <a:moveTo>
                      <a:pt x="178" y="41"/>
                    </a:moveTo>
                    <a:cubicBezTo>
                      <a:pt x="176" y="38"/>
                      <a:pt x="176" y="38"/>
                      <a:pt x="176" y="38"/>
                    </a:cubicBezTo>
                    <a:cubicBezTo>
                      <a:pt x="189" y="29"/>
                      <a:pt x="189" y="29"/>
                      <a:pt x="189" y="29"/>
                    </a:cubicBezTo>
                    <a:cubicBezTo>
                      <a:pt x="192" y="32"/>
                      <a:pt x="192" y="32"/>
                      <a:pt x="192" y="32"/>
                    </a:cubicBezTo>
                    <a:lnTo>
                      <a:pt x="178" y="41"/>
                    </a:lnTo>
                    <a:close/>
                    <a:moveTo>
                      <a:pt x="270" y="28"/>
                    </a:moveTo>
                    <a:cubicBezTo>
                      <a:pt x="257" y="19"/>
                      <a:pt x="257" y="19"/>
                      <a:pt x="257" y="19"/>
                    </a:cubicBezTo>
                    <a:cubicBezTo>
                      <a:pt x="259" y="16"/>
                      <a:pt x="259" y="16"/>
                      <a:pt x="259" y="16"/>
                    </a:cubicBezTo>
                    <a:cubicBezTo>
                      <a:pt x="272" y="24"/>
                      <a:pt x="272" y="24"/>
                      <a:pt x="272" y="24"/>
                    </a:cubicBezTo>
                    <a:lnTo>
                      <a:pt x="270" y="28"/>
                    </a:lnTo>
                    <a:close/>
                    <a:moveTo>
                      <a:pt x="205" y="24"/>
                    </a:moveTo>
                    <a:cubicBezTo>
                      <a:pt x="203" y="20"/>
                      <a:pt x="203" y="20"/>
                      <a:pt x="203" y="20"/>
                    </a:cubicBezTo>
                    <a:cubicBezTo>
                      <a:pt x="216" y="12"/>
                      <a:pt x="216" y="12"/>
                      <a:pt x="216" y="12"/>
                    </a:cubicBezTo>
                    <a:cubicBezTo>
                      <a:pt x="219" y="15"/>
                      <a:pt x="219" y="15"/>
                      <a:pt x="219" y="15"/>
                    </a:cubicBezTo>
                    <a:lnTo>
                      <a:pt x="205" y="24"/>
                    </a:lnTo>
                    <a:close/>
                    <a:moveTo>
                      <a:pt x="243" y="10"/>
                    </a:moveTo>
                    <a:cubicBezTo>
                      <a:pt x="235" y="5"/>
                      <a:pt x="235" y="5"/>
                      <a:pt x="235" y="5"/>
                    </a:cubicBezTo>
                    <a:cubicBezTo>
                      <a:pt x="232" y="7"/>
                      <a:pt x="232" y="7"/>
                      <a:pt x="232" y="7"/>
                    </a:cubicBezTo>
                    <a:cubicBezTo>
                      <a:pt x="230" y="3"/>
                      <a:pt x="230" y="3"/>
                      <a:pt x="230" y="3"/>
                    </a:cubicBezTo>
                    <a:cubicBezTo>
                      <a:pt x="235" y="0"/>
                      <a:pt x="235" y="0"/>
                      <a:pt x="235" y="0"/>
                    </a:cubicBezTo>
                    <a:cubicBezTo>
                      <a:pt x="246" y="7"/>
                      <a:pt x="246" y="7"/>
                      <a:pt x="246" y="7"/>
                    </a:cubicBezTo>
                    <a:lnTo>
                      <a:pt x="243" y="1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Line 7"/>
              <p:cNvSpPr>
                <a:spLocks noChangeShapeType="1"/>
              </p:cNvSpPr>
              <p:nvPr/>
            </p:nvSpPr>
            <p:spPr bwMode="auto">
              <a:xfrm flipH="1">
                <a:off x="3827" y="1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Line 8"/>
              <p:cNvSpPr>
                <a:spLocks noChangeShapeType="1"/>
              </p:cNvSpPr>
              <p:nvPr/>
            </p:nvSpPr>
            <p:spPr bwMode="auto">
              <a:xfrm flipH="1">
                <a:off x="3827" y="1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 name="组合 4"/>
            <p:cNvGrpSpPr/>
            <p:nvPr/>
          </p:nvGrpSpPr>
          <p:grpSpPr>
            <a:xfrm>
              <a:off x="4856358" y="2042552"/>
              <a:ext cx="2632077" cy="830997"/>
              <a:chOff x="3112955" y="2372455"/>
              <a:chExt cx="2632077" cy="830997"/>
            </a:xfrm>
          </p:grpSpPr>
          <p:sp>
            <p:nvSpPr>
              <p:cNvPr id="7" name="矩形 6"/>
              <p:cNvSpPr/>
              <p:nvPr/>
            </p:nvSpPr>
            <p:spPr>
              <a:xfrm>
                <a:off x="3227872" y="2422226"/>
                <a:ext cx="2517160" cy="707886"/>
              </a:xfrm>
              <a:prstGeom prst="rect">
                <a:avLst/>
              </a:prstGeom>
            </p:spPr>
            <p:txBody>
              <a:bodyPr wrap="square">
                <a:spAutoFit/>
              </a:bodyPr>
              <a:lstStyle/>
              <a:p>
                <a:endParaRPr lang="zh-CN" altLang="en-US" sz="4000">
                  <a:solidFill>
                    <a:schemeClr val="bg1"/>
                  </a:solidFill>
                  <a:latin typeface="Futura Md BT" panose="020B0602020204020303" pitchFamily="34" charset="0"/>
                  <a:ea typeface="微软雅黑" panose="020B0503020204020204" pitchFamily="34" charset="-122"/>
                </a:endParaRPr>
              </a:p>
            </p:txBody>
          </p:sp>
          <p:sp>
            <p:nvSpPr>
              <p:cNvPr id="8" name="矩形 7"/>
              <p:cNvSpPr/>
              <p:nvPr/>
            </p:nvSpPr>
            <p:spPr>
              <a:xfrm>
                <a:off x="3112955" y="2372455"/>
                <a:ext cx="1316467" cy="830997"/>
              </a:xfrm>
              <a:prstGeom prst="rect">
                <a:avLst/>
              </a:prstGeom>
            </p:spPr>
            <p:txBody>
              <a:bodyPr wrap="square">
                <a:spAutoFit/>
              </a:bodyPr>
              <a:lstStyle/>
              <a:p>
                <a:pPr algn="ctr">
                  <a:defRPr/>
                </a:pPr>
                <a:endParaRPr lang="zh-CN" altLang="en-US" sz="4800" kern="0">
                  <a:gradFill>
                    <a:gsLst>
                      <a:gs pos="90000">
                        <a:prstClr val="white"/>
                      </a:gs>
                      <a:gs pos="30000">
                        <a:prstClr val="white"/>
                      </a:gs>
                    </a:gsLst>
                    <a:lin ang="5400000" scaled="1"/>
                  </a:gradFill>
                  <a:latin typeface="Akzidenz-Grotesk BQ Condensed" pitchFamily="2" charset="0"/>
                </a:endParaRPr>
              </a:p>
            </p:txBody>
          </p:sp>
        </p:grpSp>
        <p:sp>
          <p:nvSpPr>
            <p:cNvPr id="6" name="矩形 5"/>
            <p:cNvSpPr/>
            <p:nvPr/>
          </p:nvSpPr>
          <p:spPr>
            <a:xfrm>
              <a:off x="4751387" y="1483603"/>
              <a:ext cx="2612813" cy="922020"/>
            </a:xfrm>
            <a:prstGeom prst="rect">
              <a:avLst/>
            </a:prstGeom>
          </p:spPr>
          <p:txBody>
            <a:bodyPr wrap="square">
              <a:spAutoFit/>
            </a:bodyPr>
            <a:lstStyle/>
            <a:p>
              <a:pPr algn="ctr">
                <a:defRPr/>
              </a:pPr>
              <a:r>
                <a:rPr lang="en-US" altLang="zh-CN" sz="5400" b="1" kern="0">
                  <a:gradFill>
                    <a:gsLst>
                      <a:gs pos="90000">
                        <a:prstClr val="white"/>
                      </a:gs>
                      <a:gs pos="30000">
                        <a:prstClr val="white"/>
                      </a:gs>
                    </a:gsLst>
                    <a:lin ang="5400000" scaled="1"/>
                  </a:gradFill>
                  <a:latin typeface="Agency FB" panose="020B0503020202020204" pitchFamily="34" charset="0"/>
                  <a:ea typeface="微软雅黑" panose="020B0503020204020204" pitchFamily="34" charset="-122"/>
                </a:rPr>
                <a:t>PART   0</a:t>
              </a:r>
              <a:r>
                <a:rPr lang="en-US" altLang="zh-CN" sz="5400" b="1" kern="0">
                  <a:gradFill>
                    <a:gsLst>
                      <a:gs pos="90000">
                        <a:prstClr val="white"/>
                      </a:gs>
                      <a:gs pos="30000">
                        <a:prstClr val="white"/>
                      </a:gs>
                    </a:gsLst>
                    <a:lin ang="5400000" scaled="1"/>
                  </a:gradFill>
                  <a:latin typeface="Agency FB" panose="020B0503020202020204" pitchFamily="34" charset="0"/>
                  <a:ea typeface="華康娃娃體W7(P)" panose="040B0700000000000000" pitchFamily="82" charset="-120"/>
                </a:rPr>
                <a:t>2</a:t>
              </a:r>
              <a:endParaRPr lang="zh-CN" altLang="en-US" sz="6600" kern="0">
                <a:gradFill>
                  <a:gsLst>
                    <a:gs pos="90000">
                      <a:prstClr val="white"/>
                    </a:gs>
                    <a:gs pos="30000">
                      <a:prstClr val="white"/>
                    </a:gs>
                  </a:gsLst>
                  <a:lin ang="5400000" scaled="1"/>
                </a:gradFill>
                <a:latin typeface="Agency FB" panose="020B0503020202020204" pitchFamily="34" charset="0"/>
                <a:ea typeface="華康娃娃體W7(P)" panose="040B0700000000000000" pitchFamily="82" charset="-120"/>
              </a:endParaRPr>
            </a:p>
          </p:txBody>
        </p:sp>
      </p:grpSp>
      <p:sp>
        <p:nvSpPr>
          <p:cNvPr id="14" name="文本框 13"/>
          <p:cNvSpPr txBox="1"/>
          <p:nvPr/>
        </p:nvSpPr>
        <p:spPr>
          <a:xfrm>
            <a:off x="2994481" y="4174068"/>
            <a:ext cx="6164937" cy="1200329"/>
          </a:xfrm>
          <a:prstGeom prst="rect">
            <a:avLst/>
          </a:prstGeom>
          <a:noFill/>
        </p:spPr>
        <p:txBody>
          <a:bodyPr wrap="square" rtlCol="0">
            <a:spAutoFit/>
          </a:bodyPr>
          <a:lstStyle/>
          <a:p>
            <a:pPr algn="dist"/>
            <a:r>
              <a:rPr lang="zh-CN" altLang="en-US" sz="7200" dirty="0">
                <a:solidFill>
                  <a:schemeClr val="tx1">
                    <a:lumMod val="85000"/>
                    <a:lumOff val="15000"/>
                  </a:schemeClr>
                </a:solidFill>
                <a:latin typeface="微软雅黑" panose="020B0503020204020204" pitchFamily="34" charset="-122"/>
                <a:ea typeface="微软雅黑" panose="020B0503020204020204" pitchFamily="34" charset="-122"/>
              </a:rPr>
              <a:t>百链云图书馆</a:t>
            </a:r>
            <a:endParaRPr lang="zh-CN" altLang="en-US" sz="7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648192" y="5824024"/>
            <a:ext cx="8906526" cy="424377"/>
            <a:chOff x="1648192" y="5824024"/>
            <a:chExt cx="8906526" cy="424377"/>
          </a:xfrm>
        </p:grpSpPr>
        <p:sp>
          <p:nvSpPr>
            <p:cNvPr id="16" name="圆角矩形 15"/>
            <p:cNvSpPr/>
            <p:nvPr/>
          </p:nvSpPr>
          <p:spPr>
            <a:xfrm>
              <a:off x="1648192"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a:off x="3893820"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圆角矩形 17"/>
            <p:cNvSpPr/>
            <p:nvPr/>
          </p:nvSpPr>
          <p:spPr>
            <a:xfrm>
              <a:off x="6135118"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圆角矩形 18"/>
            <p:cNvSpPr/>
            <p:nvPr/>
          </p:nvSpPr>
          <p:spPr>
            <a:xfrm>
              <a:off x="8383018"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5" presetClass="entr" presetSubtype="0" fill="hold" grpId="1" nodeType="afterEffect">
                                  <p:childTnLst>
                                    <p:set>
                                      <p:cBhvr>
                                        <p:cTn id="16" dur="1" fill="hold">
                                          <p:stCondLst>
                                            <p:cond delay="0"/>
                                          </p:stCondLst>
                                        </p:cTn>
                                        <p:tgtEl>
                                          <p:spTgt spid="14"/>
                                        </p:tgtEl>
                                        <p:attrNameLst>
                                          <p:attrName>style.visibility</p:attrName>
                                        </p:attrNameLst>
                                      </p:cBhvr>
                                      <p:to>
                                        <p:strVal val="visible"/>
                                      </p:to>
                                    </p:set>
                                    <p:anim calcmode="lin" valueType="num">
                                      <p:cBhvr>
                                        <p:cTn id="1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
                                        </p:tgtEl>
                                      </p:cBhvr>
                                    </p:animEffect>
                                  </p:childTnLst>
                                </p:cTn>
                              </p:par>
                            </p:childTnLst>
                          </p:cTn>
                        </p:par>
                        <p:par>
                          <p:cTn id="25" fill="hold">
                            <p:stCondLst>
                              <p:cond delay="2000"/>
                            </p:stCondLst>
                            <p:childTnLst>
                              <p:par>
                                <p:cTn id="26" presetID="2" presetClass="entr" presetSubtype="4" fill="hold" nodeType="afterEffec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4020683" y="3886012"/>
            <a:ext cx="7876042" cy="2612575"/>
          </a:xfrm>
          <a:prstGeom prst="rect">
            <a:avLst/>
          </a:prstGeom>
          <a:noFill/>
        </p:spPr>
        <p:txBody>
          <a:bodyPr wrap="square" rtlCol="0">
            <a:spAutoFit/>
          </a:bodyPr>
          <a:lstStyle/>
          <a:p>
            <a:pPr algn="just" defTabSz="913765" fontAlgn="base">
              <a:lnSpc>
                <a:spcPct val="120000"/>
              </a:lnSpc>
              <a:spcBef>
                <a:spcPct val="0"/>
              </a:spcBef>
              <a:spcAft>
                <a:spcPct val="0"/>
              </a:spcAft>
              <a:defRPr/>
            </a:pPr>
            <a:r>
              <a:rPr lang="zh-CN" altLang="en-US" sz="2000" dirty="0">
                <a:solidFill>
                  <a:srgbClr val="1F3240"/>
                </a:solidFill>
                <a:latin typeface="微软雅黑" panose="020B0503020204020204" pitchFamily="34" charset="-122"/>
                <a:ea typeface="微软雅黑" panose="020B0503020204020204" pitchFamily="34" charset="-122"/>
              </a:rPr>
              <a:t>读秀收录</a:t>
            </a:r>
            <a:r>
              <a:rPr lang="en-US" altLang="zh-CN" sz="2000" dirty="0">
                <a:solidFill>
                  <a:srgbClr val="FF0000"/>
                </a:solidFill>
                <a:latin typeface="微软雅黑" panose="020B0503020204020204" pitchFamily="34" charset="-122"/>
                <a:ea typeface="微软雅黑" panose="020B0503020204020204" pitchFamily="34" charset="-122"/>
              </a:rPr>
              <a:t>700</a:t>
            </a:r>
            <a:r>
              <a:rPr lang="zh-CN" altLang="en-US" sz="2000" dirty="0">
                <a:solidFill>
                  <a:srgbClr val="FF0000"/>
                </a:solidFill>
                <a:latin typeface="微软雅黑" panose="020B0503020204020204" pitchFamily="34" charset="-122"/>
                <a:ea typeface="微软雅黑" panose="020B0503020204020204" pitchFamily="34" charset="-122"/>
              </a:rPr>
              <a:t>万种</a:t>
            </a:r>
            <a:r>
              <a:rPr lang="zh-CN" altLang="en-US" sz="2000" dirty="0">
                <a:solidFill>
                  <a:srgbClr val="1F3240"/>
                </a:solidFill>
                <a:latin typeface="微软雅黑" panose="020B0503020204020204" pitchFamily="34" charset="-122"/>
                <a:ea typeface="微软雅黑" panose="020B0503020204020204" pitchFamily="34" charset="-122"/>
              </a:rPr>
              <a:t>中文图书题录信息，可以对</a:t>
            </a:r>
            <a:r>
              <a:rPr lang="en-US" altLang="zh-CN" sz="2000" dirty="0">
                <a:solidFill>
                  <a:srgbClr val="FF0000"/>
                </a:solidFill>
                <a:latin typeface="微软雅黑" panose="020B0503020204020204" pitchFamily="34" charset="-122"/>
                <a:ea typeface="微软雅黑" panose="020B0503020204020204" pitchFamily="34" charset="-122"/>
              </a:rPr>
              <a:t>400</a:t>
            </a:r>
            <a:r>
              <a:rPr lang="zh-CN" altLang="en-US" sz="2000" dirty="0">
                <a:solidFill>
                  <a:srgbClr val="FF0000"/>
                </a:solidFill>
                <a:latin typeface="微软雅黑" panose="020B0503020204020204" pitchFamily="34" charset="-122"/>
                <a:ea typeface="微软雅黑" panose="020B0503020204020204" pitchFamily="34" charset="-122"/>
              </a:rPr>
              <a:t>万种</a:t>
            </a:r>
            <a:r>
              <a:rPr lang="zh-CN" altLang="en-US" sz="2000" dirty="0">
                <a:solidFill>
                  <a:srgbClr val="1F3240"/>
                </a:solidFill>
                <a:latin typeface="微软雅黑" panose="020B0503020204020204" pitchFamily="34" charset="-122"/>
                <a:ea typeface="微软雅黑" panose="020B0503020204020204" pitchFamily="34" charset="-122"/>
              </a:rPr>
              <a:t>中文图书进行文献传递，涵盖</a:t>
            </a:r>
            <a:r>
              <a:rPr lang="en-US" altLang="zh-CN" sz="2000" dirty="0">
                <a:solidFill>
                  <a:srgbClr val="FF0000"/>
                </a:solidFill>
                <a:latin typeface="微软雅黑" panose="020B0503020204020204" pitchFamily="34" charset="-122"/>
                <a:ea typeface="微软雅黑" panose="020B0503020204020204" pitchFamily="34" charset="-122"/>
              </a:rPr>
              <a:t>4.5</a:t>
            </a:r>
            <a:r>
              <a:rPr lang="zh-CN" altLang="en-US" sz="2000" dirty="0">
                <a:solidFill>
                  <a:srgbClr val="FF0000"/>
                </a:solidFill>
                <a:latin typeface="微软雅黑" panose="020B0503020204020204" pitchFamily="34" charset="-122"/>
                <a:ea typeface="微软雅黑" panose="020B0503020204020204" pitchFamily="34" charset="-122"/>
              </a:rPr>
              <a:t>亿</a:t>
            </a:r>
            <a:r>
              <a:rPr lang="zh-CN" altLang="en-US" sz="2000" dirty="0">
                <a:solidFill>
                  <a:srgbClr val="1F3240"/>
                </a:solidFill>
                <a:latin typeface="微软雅黑" panose="020B0503020204020204" pitchFamily="34" charset="-122"/>
                <a:ea typeface="微软雅黑" panose="020B0503020204020204" pitchFamily="34" charset="-122"/>
              </a:rPr>
              <a:t>章节数据，可搜索的信息量超过</a:t>
            </a:r>
            <a:r>
              <a:rPr lang="zh-CN" altLang="en-US" sz="2000" dirty="0">
                <a:solidFill>
                  <a:srgbClr val="FF0000"/>
                </a:solidFill>
                <a:latin typeface="微软雅黑" panose="020B0503020204020204" pitchFamily="34" charset="-122"/>
                <a:ea typeface="微软雅黑" panose="020B0503020204020204" pitchFamily="34" charset="-122"/>
              </a:rPr>
              <a:t>十七亿</a:t>
            </a:r>
            <a:r>
              <a:rPr lang="zh-CN" altLang="en-US" sz="2000" dirty="0">
                <a:solidFill>
                  <a:srgbClr val="1F3240"/>
                </a:solidFill>
                <a:latin typeface="微软雅黑" panose="020B0503020204020204" pitchFamily="34" charset="-122"/>
                <a:ea typeface="微软雅黑" panose="020B0503020204020204" pitchFamily="34" charset="-122"/>
              </a:rPr>
              <a:t>页。</a:t>
            </a:r>
            <a:endParaRPr lang="zh-CN" altLang="en-US" sz="2000" dirty="0">
              <a:solidFill>
                <a:srgbClr val="1F3240"/>
              </a:solidFill>
              <a:latin typeface="微软雅黑" panose="020B0503020204020204" pitchFamily="34" charset="-122"/>
              <a:ea typeface="微软雅黑" panose="020B0503020204020204" pitchFamily="34" charset="-122"/>
            </a:endParaRPr>
          </a:p>
          <a:p>
            <a:pPr algn="just" defTabSz="913765" fontAlgn="base">
              <a:lnSpc>
                <a:spcPct val="120000"/>
              </a:lnSpc>
              <a:spcBef>
                <a:spcPct val="0"/>
              </a:spcBef>
              <a:spcAft>
                <a:spcPct val="0"/>
              </a:spcAft>
              <a:defRPr/>
            </a:pPr>
            <a:endParaRPr lang="zh-CN" altLang="en-US" sz="2000" dirty="0">
              <a:solidFill>
                <a:srgbClr val="1F3240"/>
              </a:solidFill>
              <a:latin typeface="微软雅黑" panose="020B0503020204020204" pitchFamily="34" charset="-122"/>
              <a:ea typeface="微软雅黑" panose="020B0503020204020204" pitchFamily="34" charset="-122"/>
            </a:endParaRPr>
          </a:p>
          <a:p>
            <a:pPr algn="just" defTabSz="913765" fontAlgn="base">
              <a:lnSpc>
                <a:spcPct val="120000"/>
              </a:lnSpc>
              <a:spcBef>
                <a:spcPct val="0"/>
              </a:spcBef>
              <a:spcAft>
                <a:spcPct val="0"/>
              </a:spcAft>
              <a:defRPr/>
            </a:pPr>
            <a:r>
              <a:rPr lang="zh-CN" altLang="en-US" sz="2000" dirty="0">
                <a:solidFill>
                  <a:srgbClr val="1F3240"/>
                </a:solidFill>
                <a:latin typeface="微软雅黑" panose="020B0503020204020204" pitchFamily="34" charset="-122"/>
                <a:ea typeface="微软雅黑" panose="020B0503020204020204" pitchFamily="34" charset="-122"/>
              </a:rPr>
              <a:t>为读者提供深入到图书内容的全文检索</a:t>
            </a:r>
            <a:endParaRPr lang="en-US" altLang="zh-CN" sz="2000" dirty="0">
              <a:solidFill>
                <a:srgbClr val="1F3240"/>
              </a:solidFill>
              <a:latin typeface="微软雅黑" panose="020B0503020204020204" pitchFamily="34" charset="-122"/>
              <a:ea typeface="微软雅黑" panose="020B0503020204020204" pitchFamily="34" charset="-122"/>
            </a:endParaRPr>
          </a:p>
          <a:p>
            <a:pPr algn="just" defTabSz="913765" fontAlgn="base">
              <a:lnSpc>
                <a:spcPct val="120000"/>
              </a:lnSpc>
              <a:spcBef>
                <a:spcPct val="0"/>
              </a:spcBef>
              <a:spcAft>
                <a:spcPct val="0"/>
              </a:spcAft>
              <a:defRPr/>
            </a:pPr>
            <a:endParaRPr lang="zh-CN" altLang="en-US" sz="2000" dirty="0">
              <a:solidFill>
                <a:srgbClr val="1F3240"/>
              </a:solidFill>
              <a:latin typeface="微软雅黑" panose="020B0503020204020204" pitchFamily="34" charset="-122"/>
              <a:ea typeface="微软雅黑" panose="020B0503020204020204" pitchFamily="34" charset="-122"/>
            </a:endParaRPr>
          </a:p>
          <a:p>
            <a:pPr algn="just" defTabSz="913765" fontAlgn="base">
              <a:lnSpc>
                <a:spcPct val="120000"/>
              </a:lnSpc>
              <a:spcBef>
                <a:spcPct val="0"/>
              </a:spcBef>
              <a:spcAft>
                <a:spcPct val="0"/>
              </a:spcAft>
              <a:defRPr/>
            </a:pPr>
            <a:r>
              <a:rPr lang="zh-CN" altLang="en-US" sz="2000" dirty="0">
                <a:solidFill>
                  <a:srgbClr val="1F3240"/>
                </a:solidFill>
                <a:latin typeface="微软雅黑" panose="020B0503020204020204" pitchFamily="34" charset="-122"/>
                <a:ea typeface="微软雅黑" panose="020B0503020204020204" pitchFamily="34" charset="-122"/>
              </a:rPr>
              <a:t>读者可以知道“根据任何一句话、任何一句诗词找到出自哪一本书。”</a:t>
            </a:r>
            <a:endParaRPr lang="zh-CN" altLang="en-US" sz="2000" dirty="0">
              <a:solidFill>
                <a:srgbClr val="1F3240"/>
              </a:solidFill>
              <a:latin typeface="微软雅黑" panose="020B0503020204020204" pitchFamily="34" charset="-122"/>
              <a:ea typeface="微软雅黑" panose="020B0503020204020204" pitchFamily="34" charset="-122"/>
            </a:endParaRPr>
          </a:p>
          <a:p>
            <a:pPr algn="just" defTabSz="913765" fontAlgn="base">
              <a:lnSpc>
                <a:spcPct val="120000"/>
              </a:lnSpc>
              <a:spcBef>
                <a:spcPct val="0"/>
              </a:spcBef>
              <a:spcAft>
                <a:spcPct val="0"/>
              </a:spcAft>
              <a:defRPr/>
            </a:pPr>
            <a:endParaRPr lang="zh-CN" altLang="en-US" dirty="0">
              <a:solidFill>
                <a:srgbClr val="1F3240"/>
              </a:solidFill>
              <a:latin typeface="微软雅黑" panose="020B0503020204020204" pitchFamily="34" charset="-122"/>
              <a:ea typeface="微软雅黑" panose="020B0503020204020204" pitchFamily="34" charset="-122"/>
            </a:endParaRPr>
          </a:p>
        </p:txBody>
      </p:sp>
      <p:sp>
        <p:nvSpPr>
          <p:cNvPr id="29" name="Oval 5"/>
          <p:cNvSpPr/>
          <p:nvPr/>
        </p:nvSpPr>
        <p:spPr>
          <a:xfrm>
            <a:off x="4787590" y="1556014"/>
            <a:ext cx="1823629" cy="1801636"/>
          </a:xfrm>
          <a:prstGeom prst="ellipse">
            <a:avLst/>
          </a:prstGeom>
          <a:solidFill>
            <a:srgbClr val="4BAF32"/>
          </a:solidFill>
          <a:ln w="9525">
            <a:noFill/>
          </a:ln>
        </p:spPr>
        <p:txBody>
          <a:bodyPr/>
          <a:lstStyle/>
          <a:p>
            <a:pPr lvl="0" eaLnBrk="1" hangingPunct="1"/>
            <a:endParaRPr lang="zh-CN" altLang="en-US" sz="1800">
              <a:latin typeface="Arial" panose="020B0604020202020204" pitchFamily="34" charset="0"/>
              <a:ea typeface="宋体" panose="02010600030101010101" pitchFamily="2" charset="-122"/>
            </a:endParaRPr>
          </a:p>
        </p:txBody>
      </p:sp>
      <p:sp>
        <p:nvSpPr>
          <p:cNvPr id="30" name="Oval 5"/>
          <p:cNvSpPr/>
          <p:nvPr/>
        </p:nvSpPr>
        <p:spPr>
          <a:xfrm>
            <a:off x="6859785" y="1556014"/>
            <a:ext cx="1823629" cy="1801636"/>
          </a:xfrm>
          <a:prstGeom prst="ellipse">
            <a:avLst/>
          </a:prstGeom>
          <a:solidFill>
            <a:srgbClr val="004B7D"/>
          </a:solidFill>
          <a:ln w="9525">
            <a:noFill/>
          </a:ln>
        </p:spPr>
        <p:txBody>
          <a:bodyPr/>
          <a:lstStyle/>
          <a:p>
            <a:pPr lvl="0" eaLnBrk="1" hangingPunct="1"/>
            <a:endParaRPr lang="zh-CN" altLang="en-US" sz="1800">
              <a:latin typeface="Arial" panose="020B0604020202020204" pitchFamily="34" charset="0"/>
              <a:ea typeface="宋体" panose="02010600030101010101" pitchFamily="2" charset="-122"/>
            </a:endParaRPr>
          </a:p>
        </p:txBody>
      </p:sp>
      <p:sp>
        <p:nvSpPr>
          <p:cNvPr id="31" name="Oval 5"/>
          <p:cNvSpPr/>
          <p:nvPr/>
        </p:nvSpPr>
        <p:spPr>
          <a:xfrm>
            <a:off x="8930395" y="1556015"/>
            <a:ext cx="1823630" cy="1801635"/>
          </a:xfrm>
          <a:prstGeom prst="ellipse">
            <a:avLst/>
          </a:prstGeom>
          <a:solidFill>
            <a:schemeClr val="tx1">
              <a:lumMod val="50000"/>
              <a:lumOff val="50000"/>
            </a:schemeClr>
          </a:solidFill>
          <a:ln w="9525">
            <a:noFill/>
          </a:ln>
        </p:spPr>
        <p:txBody>
          <a:bodyPr/>
          <a:lstStyle/>
          <a:p>
            <a:pPr lvl="0" eaLnBrk="1" hangingPunct="1"/>
            <a:endParaRPr lang="zh-CN" altLang="en-US" sz="1800">
              <a:latin typeface="Arial" panose="020B0604020202020204" pitchFamily="34" charset="0"/>
              <a:ea typeface="宋体" panose="02010600030101010101" pitchFamily="2" charset="-122"/>
            </a:endParaRPr>
          </a:p>
        </p:txBody>
      </p:sp>
      <p:sp>
        <p:nvSpPr>
          <p:cNvPr id="32" name="TextBox 71"/>
          <p:cNvSpPr txBox="1"/>
          <p:nvPr/>
        </p:nvSpPr>
        <p:spPr>
          <a:xfrm>
            <a:off x="4974353" y="1974042"/>
            <a:ext cx="1381993" cy="584775"/>
          </a:xfrm>
          <a:prstGeom prst="rect">
            <a:avLst/>
          </a:prstGeom>
          <a:noFill/>
        </p:spPr>
        <p:txBody>
          <a:bodyPr wrap="square" rtlCol="0">
            <a:spAutoFit/>
          </a:bodyPr>
          <a:lstStyle/>
          <a:p>
            <a:pPr algn="ctr" defTabSz="913765" fontAlgn="base">
              <a:spcBef>
                <a:spcPct val="0"/>
              </a:spcBef>
              <a:spcAft>
                <a:spcPct val="0"/>
              </a:spcAft>
              <a:defRPr/>
            </a:pPr>
            <a:r>
              <a:rPr lang="en-US" altLang="zh-CN" sz="3200" b="1" dirty="0">
                <a:solidFill>
                  <a:srgbClr val="F8F8F8"/>
                </a:solidFill>
                <a:latin typeface="微软雅黑" panose="020B0503020204020204" pitchFamily="34" charset="-122"/>
                <a:ea typeface="微软雅黑" panose="020B0503020204020204" pitchFamily="34" charset="-122"/>
              </a:rPr>
              <a:t>700</a:t>
            </a:r>
            <a:r>
              <a:rPr lang="zh-CN" altLang="en-US" sz="3200" b="1" dirty="0">
                <a:solidFill>
                  <a:srgbClr val="F8F8F8"/>
                </a:solidFill>
                <a:latin typeface="微软雅黑" panose="020B0503020204020204" pitchFamily="34" charset="-122"/>
                <a:ea typeface="微软雅黑" panose="020B0503020204020204" pitchFamily="34" charset="-122"/>
              </a:rPr>
              <a:t>万</a:t>
            </a:r>
            <a:endParaRPr lang="zh-CN" altLang="en-US" sz="1200" b="1" dirty="0">
              <a:solidFill>
                <a:srgbClr val="F8F8F8"/>
              </a:solidFill>
              <a:latin typeface="微软雅黑" panose="020B0503020204020204" pitchFamily="34" charset="-122"/>
              <a:ea typeface="微软雅黑" panose="020B0503020204020204" pitchFamily="34" charset="-122"/>
            </a:endParaRPr>
          </a:p>
        </p:txBody>
      </p:sp>
      <p:sp>
        <p:nvSpPr>
          <p:cNvPr id="33" name="TextBox 72"/>
          <p:cNvSpPr txBox="1"/>
          <p:nvPr/>
        </p:nvSpPr>
        <p:spPr>
          <a:xfrm>
            <a:off x="5151267" y="2668378"/>
            <a:ext cx="1028164" cy="523220"/>
          </a:xfrm>
          <a:prstGeom prst="rect">
            <a:avLst/>
          </a:prstGeom>
          <a:noFill/>
        </p:spPr>
        <p:txBody>
          <a:bodyPr wrap="square" rtlCol="0">
            <a:spAutoFit/>
          </a:bodyPr>
          <a:lstStyle/>
          <a:p>
            <a:pPr algn="ctr" defTabSz="913765" fontAlgn="base">
              <a:spcBef>
                <a:spcPct val="0"/>
              </a:spcBef>
              <a:spcAft>
                <a:spcPct val="0"/>
              </a:spcAft>
              <a:defRPr/>
            </a:pPr>
            <a:r>
              <a:rPr lang="zh-CN" altLang="en-US" sz="1400" dirty="0">
                <a:solidFill>
                  <a:srgbClr val="F8F8F8"/>
                </a:solidFill>
                <a:latin typeface="微软雅黑" panose="020B0503020204020204" pitchFamily="34" charset="-122"/>
                <a:ea typeface="微软雅黑" panose="020B0503020204020204" pitchFamily="34" charset="-122"/>
              </a:rPr>
              <a:t>中文图书题录信息</a:t>
            </a:r>
            <a:endParaRPr lang="zh-CN" altLang="en-US" sz="1400" dirty="0">
              <a:solidFill>
                <a:srgbClr val="F8F8F8"/>
              </a:solidFill>
              <a:latin typeface="微软雅黑" panose="020B0503020204020204" pitchFamily="34" charset="-122"/>
              <a:ea typeface="微软雅黑" panose="020B0503020204020204" pitchFamily="34" charset="-122"/>
            </a:endParaRPr>
          </a:p>
        </p:txBody>
      </p:sp>
      <p:sp>
        <p:nvSpPr>
          <p:cNvPr id="34" name="TextBox 73"/>
          <p:cNvSpPr txBox="1"/>
          <p:nvPr/>
        </p:nvSpPr>
        <p:spPr>
          <a:xfrm>
            <a:off x="6967155" y="1974041"/>
            <a:ext cx="1608887" cy="584775"/>
          </a:xfrm>
          <a:prstGeom prst="rect">
            <a:avLst/>
          </a:prstGeom>
          <a:noFill/>
        </p:spPr>
        <p:txBody>
          <a:bodyPr wrap="square" rtlCol="0">
            <a:spAutoFit/>
          </a:bodyPr>
          <a:lstStyle/>
          <a:p>
            <a:pPr algn="ctr" defTabSz="913765" fontAlgn="base">
              <a:spcBef>
                <a:spcPct val="0"/>
              </a:spcBef>
              <a:spcAft>
                <a:spcPct val="0"/>
              </a:spcAft>
              <a:defRPr/>
            </a:pPr>
            <a:r>
              <a:rPr lang="en-US" altLang="zh-CN" sz="3200" b="1" dirty="0">
                <a:solidFill>
                  <a:srgbClr val="F8F8F8"/>
                </a:solidFill>
                <a:latin typeface="微软雅黑" panose="020B0503020204020204" pitchFamily="34" charset="-122"/>
                <a:ea typeface="微软雅黑" panose="020B0503020204020204" pitchFamily="34" charset="-122"/>
              </a:rPr>
              <a:t>4.5</a:t>
            </a:r>
            <a:r>
              <a:rPr lang="zh-CN" altLang="en-US" sz="3200" b="1" dirty="0">
                <a:solidFill>
                  <a:srgbClr val="F8F8F8"/>
                </a:solidFill>
                <a:latin typeface="微软雅黑" panose="020B0503020204020204" pitchFamily="34" charset="-122"/>
                <a:ea typeface="微软雅黑" panose="020B0503020204020204" pitchFamily="34" charset="-122"/>
              </a:rPr>
              <a:t>亿</a:t>
            </a:r>
            <a:endParaRPr lang="zh-CN" altLang="en-US" sz="3200" b="1" dirty="0">
              <a:solidFill>
                <a:srgbClr val="F8F8F8"/>
              </a:solidFill>
              <a:latin typeface="微软雅黑" panose="020B0503020204020204" pitchFamily="34" charset="-122"/>
              <a:ea typeface="微软雅黑" panose="020B0503020204020204" pitchFamily="34" charset="-122"/>
            </a:endParaRPr>
          </a:p>
        </p:txBody>
      </p:sp>
      <p:sp>
        <p:nvSpPr>
          <p:cNvPr id="35" name="TextBox 74"/>
          <p:cNvSpPr txBox="1"/>
          <p:nvPr/>
        </p:nvSpPr>
        <p:spPr>
          <a:xfrm>
            <a:off x="7104401" y="2668377"/>
            <a:ext cx="1334393" cy="523220"/>
          </a:xfrm>
          <a:prstGeom prst="rect">
            <a:avLst/>
          </a:prstGeom>
          <a:noFill/>
        </p:spPr>
        <p:txBody>
          <a:bodyPr wrap="square" rtlCol="0">
            <a:spAutoFit/>
          </a:bodyPr>
          <a:lstStyle/>
          <a:p>
            <a:pPr algn="ctr" defTabSz="913765" fontAlgn="base">
              <a:spcBef>
                <a:spcPct val="0"/>
              </a:spcBef>
              <a:spcAft>
                <a:spcPct val="0"/>
              </a:spcAft>
              <a:defRPr/>
            </a:pPr>
            <a:r>
              <a:rPr lang="zh-CN" altLang="en-US" sz="1400" dirty="0">
                <a:solidFill>
                  <a:srgbClr val="FFFFFF"/>
                </a:solidFill>
                <a:latin typeface="微软雅黑" panose="020B0503020204020204" pitchFamily="34" charset="-122"/>
                <a:ea typeface="微软雅黑" panose="020B0503020204020204" pitchFamily="34" charset="-122"/>
              </a:rPr>
              <a:t>涵盖</a:t>
            </a:r>
            <a:r>
              <a:rPr lang="en-US" altLang="zh-CN" sz="1400" dirty="0">
                <a:solidFill>
                  <a:srgbClr val="FFFFFF"/>
                </a:solidFill>
                <a:latin typeface="微软雅黑" panose="020B0503020204020204" pitchFamily="34" charset="-122"/>
                <a:ea typeface="微软雅黑" panose="020B0503020204020204" pitchFamily="34" charset="-122"/>
              </a:rPr>
              <a:t>4.5</a:t>
            </a:r>
            <a:r>
              <a:rPr lang="zh-CN" altLang="en-US" sz="1400" dirty="0">
                <a:solidFill>
                  <a:srgbClr val="FFFFFF"/>
                </a:solidFill>
                <a:latin typeface="微软雅黑" panose="020B0503020204020204" pitchFamily="34" charset="-122"/>
                <a:ea typeface="微软雅黑" panose="020B0503020204020204" pitchFamily="34" charset="-122"/>
              </a:rPr>
              <a:t>亿</a:t>
            </a:r>
            <a:endParaRPr lang="en-US" altLang="zh-CN" sz="1400" dirty="0">
              <a:solidFill>
                <a:srgbClr val="FFFFFF"/>
              </a:solidFill>
              <a:latin typeface="微软雅黑" panose="020B0503020204020204" pitchFamily="34" charset="-122"/>
              <a:ea typeface="微软雅黑" panose="020B0503020204020204" pitchFamily="34" charset="-122"/>
            </a:endParaRPr>
          </a:p>
          <a:p>
            <a:pPr algn="ctr" defTabSz="913765" fontAlgn="base">
              <a:spcBef>
                <a:spcPct val="0"/>
              </a:spcBef>
              <a:spcAft>
                <a:spcPct val="0"/>
              </a:spcAft>
              <a:defRPr/>
            </a:pPr>
            <a:r>
              <a:rPr lang="zh-CN" altLang="en-US" sz="1400" dirty="0">
                <a:solidFill>
                  <a:srgbClr val="FFFFFF"/>
                </a:solidFill>
                <a:latin typeface="微软雅黑" panose="020B0503020204020204" pitchFamily="34" charset="-122"/>
                <a:ea typeface="微软雅黑" panose="020B0503020204020204" pitchFamily="34" charset="-122"/>
              </a:rPr>
              <a:t>章节数据</a:t>
            </a:r>
            <a:endParaRPr lang="zh-CN" altLang="en-US" sz="1400" dirty="0">
              <a:solidFill>
                <a:srgbClr val="FFFFFF"/>
              </a:solidFill>
              <a:latin typeface="微软雅黑" panose="020B0503020204020204" pitchFamily="34" charset="-122"/>
              <a:ea typeface="微软雅黑" panose="020B0503020204020204" pitchFamily="34" charset="-122"/>
            </a:endParaRPr>
          </a:p>
        </p:txBody>
      </p:sp>
      <p:sp>
        <p:nvSpPr>
          <p:cNvPr id="36" name="TextBox 75"/>
          <p:cNvSpPr txBox="1"/>
          <p:nvPr/>
        </p:nvSpPr>
        <p:spPr>
          <a:xfrm>
            <a:off x="9146453" y="1983628"/>
            <a:ext cx="1391513" cy="584775"/>
          </a:xfrm>
          <a:prstGeom prst="rect">
            <a:avLst/>
          </a:prstGeom>
          <a:noFill/>
        </p:spPr>
        <p:txBody>
          <a:bodyPr wrap="square" rtlCol="0">
            <a:spAutoFit/>
          </a:bodyPr>
          <a:lstStyle/>
          <a:p>
            <a:pPr algn="ctr" defTabSz="913765" fontAlgn="base">
              <a:spcBef>
                <a:spcPct val="0"/>
              </a:spcBef>
              <a:spcAft>
                <a:spcPct val="0"/>
              </a:spcAft>
              <a:defRPr/>
            </a:pPr>
            <a:r>
              <a:rPr lang="en-US" altLang="zh-CN" sz="3200" b="1" dirty="0">
                <a:solidFill>
                  <a:srgbClr val="F8F8F8"/>
                </a:solidFill>
                <a:latin typeface="微软雅黑" panose="020B0503020204020204" pitchFamily="34" charset="-122"/>
                <a:ea typeface="微软雅黑" panose="020B0503020204020204" pitchFamily="34" charset="-122"/>
              </a:rPr>
              <a:t>17</a:t>
            </a:r>
            <a:r>
              <a:rPr lang="zh-CN" altLang="en-US" sz="3200" b="1" dirty="0">
                <a:solidFill>
                  <a:srgbClr val="F8F8F8"/>
                </a:solidFill>
                <a:latin typeface="微软雅黑" panose="020B0503020204020204" pitchFamily="34" charset="-122"/>
                <a:ea typeface="微软雅黑" panose="020B0503020204020204" pitchFamily="34" charset="-122"/>
              </a:rPr>
              <a:t>亿</a:t>
            </a:r>
            <a:endParaRPr lang="zh-CN" altLang="en-US" sz="3200" b="1" dirty="0">
              <a:solidFill>
                <a:srgbClr val="F8F8F8"/>
              </a:solidFill>
              <a:latin typeface="微软雅黑" panose="020B0503020204020204" pitchFamily="34" charset="-122"/>
              <a:ea typeface="微软雅黑" panose="020B0503020204020204" pitchFamily="34" charset="-122"/>
            </a:endParaRPr>
          </a:p>
        </p:txBody>
      </p:sp>
      <p:sp>
        <p:nvSpPr>
          <p:cNvPr id="37" name="TextBox 76"/>
          <p:cNvSpPr txBox="1"/>
          <p:nvPr/>
        </p:nvSpPr>
        <p:spPr>
          <a:xfrm>
            <a:off x="9306242" y="2668377"/>
            <a:ext cx="1071934" cy="523220"/>
          </a:xfrm>
          <a:prstGeom prst="rect">
            <a:avLst/>
          </a:prstGeom>
          <a:noFill/>
        </p:spPr>
        <p:txBody>
          <a:bodyPr wrap="square" rtlCol="0">
            <a:spAutoFit/>
          </a:bodyPr>
          <a:lstStyle/>
          <a:p>
            <a:pPr algn="ctr" defTabSz="913765" fontAlgn="base">
              <a:spcBef>
                <a:spcPct val="0"/>
              </a:spcBef>
              <a:spcAft>
                <a:spcPct val="0"/>
              </a:spcAft>
              <a:defRPr/>
            </a:pPr>
            <a:r>
              <a:rPr lang="zh-CN" altLang="en-US" sz="1400" dirty="0">
                <a:solidFill>
                  <a:srgbClr val="FFFFFF"/>
                </a:solidFill>
                <a:latin typeface="微软雅黑" panose="020B0503020204020204" pitchFamily="34" charset="-122"/>
                <a:ea typeface="微软雅黑" panose="020B0503020204020204" pitchFamily="34" charset="-122"/>
              </a:rPr>
              <a:t>超</a:t>
            </a:r>
            <a:r>
              <a:rPr lang="en-US" altLang="zh-CN" sz="1400" dirty="0">
                <a:solidFill>
                  <a:srgbClr val="FFFFFF"/>
                </a:solidFill>
                <a:latin typeface="微软雅黑" panose="020B0503020204020204" pitchFamily="34" charset="-122"/>
                <a:ea typeface="微软雅黑" panose="020B0503020204020204" pitchFamily="34" charset="-122"/>
              </a:rPr>
              <a:t>17</a:t>
            </a:r>
            <a:r>
              <a:rPr lang="zh-CN" altLang="en-US" sz="1400" dirty="0">
                <a:solidFill>
                  <a:srgbClr val="FFFFFF"/>
                </a:solidFill>
                <a:latin typeface="微软雅黑" panose="020B0503020204020204" pitchFamily="34" charset="-122"/>
                <a:ea typeface="微软雅黑" panose="020B0503020204020204" pitchFamily="34" charset="-122"/>
              </a:rPr>
              <a:t>亿页信息量</a:t>
            </a:r>
            <a:endParaRPr lang="zh-CN" altLang="en-US" sz="1400" dirty="0">
              <a:solidFill>
                <a:srgbClr val="FFFFFF"/>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8187" y="342899"/>
            <a:ext cx="3994175" cy="561490"/>
            <a:chOff x="378187" y="186021"/>
            <a:chExt cx="5130401" cy="721217"/>
          </a:xfrm>
        </p:grpSpPr>
        <p:sp>
          <p:nvSpPr>
            <p:cNvPr id="46"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平台介绍</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378187" y="314393"/>
              <a:ext cx="2228557" cy="549829"/>
              <a:chOff x="157476" y="152440"/>
              <a:chExt cx="2474408" cy="847436"/>
            </a:xfrm>
          </p:grpSpPr>
          <p:sp>
            <p:nvSpPr>
              <p:cNvPr id="48"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49"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50"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51" name="TextBox 23"/>
            <p:cNvSpPr txBox="1"/>
            <p:nvPr/>
          </p:nvSpPr>
          <p:spPr>
            <a:xfrm>
              <a:off x="581167" y="391386"/>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2"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56"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
        <p:nvSpPr>
          <p:cNvPr id="54" name="Oval 36"/>
          <p:cNvSpPr/>
          <p:nvPr/>
        </p:nvSpPr>
        <p:spPr>
          <a:xfrm>
            <a:off x="979664" y="1741316"/>
            <a:ext cx="2462310" cy="2368889"/>
          </a:xfrm>
          <a:prstGeom prst="ellipse">
            <a:avLst/>
          </a:prstGeom>
          <a:gradFill>
            <a:gsLst>
              <a:gs pos="0">
                <a:srgbClr val="7EC8BC"/>
              </a:gs>
              <a:gs pos="37000">
                <a:srgbClr val="B2D5A2"/>
              </a:gs>
              <a:gs pos="73000">
                <a:srgbClr val="0989B9"/>
              </a:gs>
              <a:gs pos="100000">
                <a:srgbClr val="00A3E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pic>
        <p:nvPicPr>
          <p:cNvPr id="55" name="图片 5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664" y="3917643"/>
            <a:ext cx="2552700" cy="2333625"/>
          </a:xfrm>
          <a:prstGeom prst="rect">
            <a:avLst/>
          </a:prstGeom>
        </p:spPr>
      </p:pic>
      <p:sp>
        <p:nvSpPr>
          <p:cNvPr id="59" name="TextBox 22"/>
          <p:cNvSpPr txBox="1"/>
          <p:nvPr/>
        </p:nvSpPr>
        <p:spPr>
          <a:xfrm>
            <a:off x="1238505" y="3191597"/>
            <a:ext cx="2001962" cy="36933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400" b="1" dirty="0">
                <a:solidFill>
                  <a:schemeClr val="bg1"/>
                </a:solidFill>
              </a:rPr>
              <a:t>全文知识搜索</a:t>
            </a:r>
            <a:endParaRPr lang="en-US" altLang="zh-CN" sz="2400" b="1" dirty="0">
              <a:solidFill>
                <a:schemeClr val="bg1"/>
              </a:solidFill>
            </a:endParaRPr>
          </a:p>
        </p:txBody>
      </p:sp>
      <p:sp>
        <p:nvSpPr>
          <p:cNvPr id="60" name="KSO_Shape"/>
          <p:cNvSpPr/>
          <p:nvPr/>
        </p:nvSpPr>
        <p:spPr bwMode="auto">
          <a:xfrm>
            <a:off x="1825781" y="2211984"/>
            <a:ext cx="722906" cy="712838"/>
          </a:xfrm>
          <a:custGeom>
            <a:avLst/>
            <a:gdLst>
              <a:gd name="T0" fmla="*/ 1457935 w 3279"/>
              <a:gd name="T1" fmla="*/ 1800397 h 3279"/>
              <a:gd name="T2" fmla="*/ 336911 w 3279"/>
              <a:gd name="T3" fmla="*/ 1800397 h 3279"/>
              <a:gd name="T4" fmla="*/ 0 w 3279"/>
              <a:gd name="T5" fmla="*/ 1458876 h 3279"/>
              <a:gd name="T6" fmla="*/ 0 w 3279"/>
              <a:gd name="T7" fmla="*/ 0 h 3279"/>
              <a:gd name="T8" fmla="*/ 1332828 w 3279"/>
              <a:gd name="T9" fmla="*/ 0 h 3279"/>
              <a:gd name="T10" fmla="*/ 1332828 w 3279"/>
              <a:gd name="T11" fmla="*/ 107618 h 3279"/>
              <a:gd name="T12" fmla="*/ 1584139 w 3279"/>
              <a:gd name="T13" fmla="*/ 107618 h 3279"/>
              <a:gd name="T14" fmla="*/ 1584139 w 3279"/>
              <a:gd name="T15" fmla="*/ 107618 h 3279"/>
              <a:gd name="T16" fmla="*/ 1584139 w 3279"/>
              <a:gd name="T17" fmla="*/ 215235 h 3279"/>
              <a:gd name="T18" fmla="*/ 1682359 w 3279"/>
              <a:gd name="T19" fmla="*/ 215235 h 3279"/>
              <a:gd name="T20" fmla="*/ 1799235 w 3279"/>
              <a:gd name="T21" fmla="*/ 215235 h 3279"/>
              <a:gd name="T22" fmla="*/ 1799235 w 3279"/>
              <a:gd name="T23" fmla="*/ 1458876 h 3279"/>
              <a:gd name="T24" fmla="*/ 1457935 w 3279"/>
              <a:gd name="T25" fmla="*/ 1800397 h 3279"/>
              <a:gd name="T26" fmla="*/ 1189064 w 3279"/>
              <a:gd name="T27" fmla="*/ 143307 h 3279"/>
              <a:gd name="T28" fmla="*/ 143763 w 3279"/>
              <a:gd name="T29" fmla="*/ 143307 h 3279"/>
              <a:gd name="T30" fmla="*/ 143763 w 3279"/>
              <a:gd name="T31" fmla="*/ 1495115 h 3279"/>
              <a:gd name="T32" fmla="*/ 264480 w 3279"/>
              <a:gd name="T33" fmla="*/ 1620851 h 3279"/>
              <a:gd name="T34" fmla="*/ 1189064 w 3279"/>
              <a:gd name="T35" fmla="*/ 1620851 h 3279"/>
              <a:gd name="T36" fmla="*/ 1189064 w 3279"/>
              <a:gd name="T37" fmla="*/ 143307 h 3279"/>
              <a:gd name="T38" fmla="*/ 1687297 w 3279"/>
              <a:gd name="T39" fmla="*/ 322303 h 3279"/>
              <a:gd name="T40" fmla="*/ 1584139 w 3279"/>
              <a:gd name="T41" fmla="*/ 322303 h 3279"/>
              <a:gd name="T42" fmla="*/ 1584139 w 3279"/>
              <a:gd name="T43" fmla="*/ 1402871 h 3279"/>
              <a:gd name="T44" fmla="*/ 1514452 w 3279"/>
              <a:gd name="T45" fmla="*/ 1458876 h 3279"/>
              <a:gd name="T46" fmla="*/ 1440376 w 3279"/>
              <a:gd name="T47" fmla="*/ 1402871 h 3279"/>
              <a:gd name="T48" fmla="*/ 1440376 w 3279"/>
              <a:gd name="T49" fmla="*/ 215235 h 3279"/>
              <a:gd name="T50" fmla="*/ 1332828 w 3279"/>
              <a:gd name="T51" fmla="*/ 215235 h 3279"/>
              <a:gd name="T52" fmla="*/ 1332828 w 3279"/>
              <a:gd name="T53" fmla="*/ 1456680 h 3279"/>
              <a:gd name="T54" fmla="*/ 1514452 w 3279"/>
              <a:gd name="T55" fmla="*/ 1625244 h 3279"/>
              <a:gd name="T56" fmla="*/ 1687297 w 3279"/>
              <a:gd name="T57" fmla="*/ 1456680 h 3279"/>
              <a:gd name="T58" fmla="*/ 1687297 w 3279"/>
              <a:gd name="T59" fmla="*/ 322303 h 3279"/>
              <a:gd name="T60" fmla="*/ 323193 w 3279"/>
              <a:gd name="T61" fmla="*/ 1333139 h 3279"/>
              <a:gd name="T62" fmla="*/ 686442 w 3279"/>
              <a:gd name="T63" fmla="*/ 1333139 h 3279"/>
              <a:gd name="T64" fmla="*/ 686442 w 3279"/>
              <a:gd name="T65" fmla="*/ 1440757 h 3279"/>
              <a:gd name="T66" fmla="*/ 323193 w 3279"/>
              <a:gd name="T67" fmla="*/ 1440757 h 3279"/>
              <a:gd name="T68" fmla="*/ 323193 w 3279"/>
              <a:gd name="T69" fmla="*/ 1333139 h 3279"/>
              <a:gd name="T70" fmla="*/ 323193 w 3279"/>
              <a:gd name="T71" fmla="*/ 1113512 h 3279"/>
              <a:gd name="T72" fmla="*/ 789600 w 3279"/>
              <a:gd name="T73" fmla="*/ 1113512 h 3279"/>
              <a:gd name="T74" fmla="*/ 789600 w 3279"/>
              <a:gd name="T75" fmla="*/ 1225522 h 3279"/>
              <a:gd name="T76" fmla="*/ 323193 w 3279"/>
              <a:gd name="T77" fmla="*/ 1225522 h 3279"/>
              <a:gd name="T78" fmla="*/ 323193 w 3279"/>
              <a:gd name="T79" fmla="*/ 1113512 h 3279"/>
              <a:gd name="T80" fmla="*/ 1009635 w 3279"/>
              <a:gd name="T81" fmla="*/ 1225522 h 3279"/>
              <a:gd name="T82" fmla="*/ 897697 w 3279"/>
              <a:gd name="T83" fmla="*/ 1225522 h 3279"/>
              <a:gd name="T84" fmla="*/ 897697 w 3279"/>
              <a:gd name="T85" fmla="*/ 1113512 h 3279"/>
              <a:gd name="T86" fmla="*/ 1009635 w 3279"/>
              <a:gd name="T87" fmla="*/ 1113512 h 3279"/>
              <a:gd name="T88" fmla="*/ 1009635 w 3279"/>
              <a:gd name="T89" fmla="*/ 1225522 h 3279"/>
              <a:gd name="T90" fmla="*/ 789600 w 3279"/>
              <a:gd name="T91" fmla="*/ 897728 h 3279"/>
              <a:gd name="T92" fmla="*/ 1009635 w 3279"/>
              <a:gd name="T93" fmla="*/ 897728 h 3279"/>
              <a:gd name="T94" fmla="*/ 1009635 w 3279"/>
              <a:gd name="T95" fmla="*/ 1010287 h 3279"/>
              <a:gd name="T96" fmla="*/ 789600 w 3279"/>
              <a:gd name="T97" fmla="*/ 1010287 h 3279"/>
              <a:gd name="T98" fmla="*/ 789600 w 3279"/>
              <a:gd name="T99" fmla="*/ 897728 h 3279"/>
              <a:gd name="T100" fmla="*/ 323193 w 3279"/>
              <a:gd name="T101" fmla="*/ 327794 h 3279"/>
              <a:gd name="T102" fmla="*/ 1009635 w 3279"/>
              <a:gd name="T103" fmla="*/ 327794 h 3279"/>
              <a:gd name="T104" fmla="*/ 1009635 w 3279"/>
              <a:gd name="T105" fmla="*/ 790110 h 3279"/>
              <a:gd name="T106" fmla="*/ 323193 w 3279"/>
              <a:gd name="T107" fmla="*/ 790110 h 3279"/>
              <a:gd name="T108" fmla="*/ 323193 w 3279"/>
              <a:gd name="T109" fmla="*/ 327794 h 3279"/>
              <a:gd name="T110" fmla="*/ 682052 w 3279"/>
              <a:gd name="T111" fmla="*/ 1010287 h 3279"/>
              <a:gd name="T112" fmla="*/ 323193 w 3279"/>
              <a:gd name="T113" fmla="*/ 1010287 h 3279"/>
              <a:gd name="T114" fmla="*/ 323193 w 3279"/>
              <a:gd name="T115" fmla="*/ 897728 h 3279"/>
              <a:gd name="T116" fmla="*/ 682052 w 3279"/>
              <a:gd name="T117" fmla="*/ 897728 h 3279"/>
              <a:gd name="T118" fmla="*/ 682052 w 3279"/>
              <a:gd name="T119" fmla="*/ 101028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79" h="3279">
                <a:moveTo>
                  <a:pt x="2657" y="3279"/>
                </a:moveTo>
                <a:cubicBezTo>
                  <a:pt x="614" y="3279"/>
                  <a:pt x="614" y="3279"/>
                  <a:pt x="614" y="3279"/>
                </a:cubicBezTo>
                <a:cubicBezTo>
                  <a:pt x="275" y="3279"/>
                  <a:pt x="0" y="2996"/>
                  <a:pt x="0" y="2657"/>
                </a:cubicBezTo>
                <a:cubicBezTo>
                  <a:pt x="0" y="0"/>
                  <a:pt x="0" y="0"/>
                  <a:pt x="0" y="0"/>
                </a:cubicBezTo>
                <a:cubicBezTo>
                  <a:pt x="2429" y="0"/>
                  <a:pt x="2429" y="0"/>
                  <a:pt x="2429" y="0"/>
                </a:cubicBezTo>
                <a:cubicBezTo>
                  <a:pt x="2429" y="196"/>
                  <a:pt x="2429" y="196"/>
                  <a:pt x="2429" y="196"/>
                </a:cubicBezTo>
                <a:cubicBezTo>
                  <a:pt x="2887" y="196"/>
                  <a:pt x="2887" y="196"/>
                  <a:pt x="2887" y="196"/>
                </a:cubicBezTo>
                <a:cubicBezTo>
                  <a:pt x="2887" y="196"/>
                  <a:pt x="2887" y="196"/>
                  <a:pt x="2887" y="196"/>
                </a:cubicBezTo>
                <a:cubicBezTo>
                  <a:pt x="2887" y="392"/>
                  <a:pt x="2887" y="392"/>
                  <a:pt x="2887" y="392"/>
                </a:cubicBezTo>
                <a:cubicBezTo>
                  <a:pt x="3066" y="392"/>
                  <a:pt x="3066" y="392"/>
                  <a:pt x="3066" y="392"/>
                </a:cubicBezTo>
                <a:cubicBezTo>
                  <a:pt x="3279" y="392"/>
                  <a:pt x="3279" y="392"/>
                  <a:pt x="3279" y="392"/>
                </a:cubicBezTo>
                <a:cubicBezTo>
                  <a:pt x="3279" y="2657"/>
                  <a:pt x="3279" y="2657"/>
                  <a:pt x="3279" y="2657"/>
                </a:cubicBezTo>
                <a:cubicBezTo>
                  <a:pt x="3279" y="2996"/>
                  <a:pt x="2996" y="3279"/>
                  <a:pt x="2657" y="3279"/>
                </a:cubicBezTo>
                <a:close/>
                <a:moveTo>
                  <a:pt x="2167" y="261"/>
                </a:moveTo>
                <a:cubicBezTo>
                  <a:pt x="262" y="261"/>
                  <a:pt x="262" y="261"/>
                  <a:pt x="262" y="261"/>
                </a:cubicBezTo>
                <a:cubicBezTo>
                  <a:pt x="262" y="2723"/>
                  <a:pt x="262" y="2723"/>
                  <a:pt x="262" y="2723"/>
                </a:cubicBezTo>
                <a:cubicBezTo>
                  <a:pt x="262" y="2836"/>
                  <a:pt x="370" y="2952"/>
                  <a:pt x="482" y="2952"/>
                </a:cubicBezTo>
                <a:cubicBezTo>
                  <a:pt x="2167" y="2952"/>
                  <a:pt x="2167" y="2952"/>
                  <a:pt x="2167" y="2952"/>
                </a:cubicBezTo>
                <a:lnTo>
                  <a:pt x="2167" y="261"/>
                </a:lnTo>
                <a:close/>
                <a:moveTo>
                  <a:pt x="3075" y="587"/>
                </a:moveTo>
                <a:cubicBezTo>
                  <a:pt x="2887" y="587"/>
                  <a:pt x="2887" y="587"/>
                  <a:pt x="2887" y="587"/>
                </a:cubicBezTo>
                <a:cubicBezTo>
                  <a:pt x="2887" y="2555"/>
                  <a:pt x="2887" y="2555"/>
                  <a:pt x="2887" y="2555"/>
                </a:cubicBezTo>
                <a:cubicBezTo>
                  <a:pt x="2887" y="2611"/>
                  <a:pt x="2816" y="2657"/>
                  <a:pt x="2760" y="2657"/>
                </a:cubicBezTo>
                <a:cubicBezTo>
                  <a:pt x="2703" y="2657"/>
                  <a:pt x="2625" y="2611"/>
                  <a:pt x="2625" y="2555"/>
                </a:cubicBezTo>
                <a:cubicBezTo>
                  <a:pt x="2625" y="392"/>
                  <a:pt x="2625" y="392"/>
                  <a:pt x="2625" y="392"/>
                </a:cubicBezTo>
                <a:cubicBezTo>
                  <a:pt x="2429" y="392"/>
                  <a:pt x="2429" y="392"/>
                  <a:pt x="2429" y="392"/>
                </a:cubicBezTo>
                <a:cubicBezTo>
                  <a:pt x="2429" y="2653"/>
                  <a:pt x="2429" y="2653"/>
                  <a:pt x="2429" y="2653"/>
                </a:cubicBezTo>
                <a:cubicBezTo>
                  <a:pt x="2429" y="2823"/>
                  <a:pt x="2590" y="2960"/>
                  <a:pt x="2760" y="2960"/>
                </a:cubicBezTo>
                <a:cubicBezTo>
                  <a:pt x="2929" y="2960"/>
                  <a:pt x="3075" y="2823"/>
                  <a:pt x="3075" y="2653"/>
                </a:cubicBezTo>
                <a:lnTo>
                  <a:pt x="3075" y="587"/>
                </a:lnTo>
                <a:close/>
                <a:moveTo>
                  <a:pt x="589" y="2428"/>
                </a:moveTo>
                <a:cubicBezTo>
                  <a:pt x="1251" y="2428"/>
                  <a:pt x="1251" y="2428"/>
                  <a:pt x="1251" y="2428"/>
                </a:cubicBezTo>
                <a:cubicBezTo>
                  <a:pt x="1251" y="2624"/>
                  <a:pt x="1251" y="2624"/>
                  <a:pt x="1251" y="2624"/>
                </a:cubicBezTo>
                <a:cubicBezTo>
                  <a:pt x="589" y="2624"/>
                  <a:pt x="589" y="2624"/>
                  <a:pt x="589" y="2624"/>
                </a:cubicBezTo>
                <a:lnTo>
                  <a:pt x="589" y="2428"/>
                </a:lnTo>
                <a:close/>
                <a:moveTo>
                  <a:pt x="589" y="2028"/>
                </a:moveTo>
                <a:cubicBezTo>
                  <a:pt x="1439" y="2028"/>
                  <a:pt x="1439" y="2028"/>
                  <a:pt x="1439" y="2028"/>
                </a:cubicBezTo>
                <a:cubicBezTo>
                  <a:pt x="1439" y="2232"/>
                  <a:pt x="1439" y="2232"/>
                  <a:pt x="1439" y="2232"/>
                </a:cubicBezTo>
                <a:cubicBezTo>
                  <a:pt x="589" y="2232"/>
                  <a:pt x="589" y="2232"/>
                  <a:pt x="589" y="2232"/>
                </a:cubicBezTo>
                <a:lnTo>
                  <a:pt x="589" y="2028"/>
                </a:lnTo>
                <a:close/>
                <a:moveTo>
                  <a:pt x="1840" y="2232"/>
                </a:moveTo>
                <a:cubicBezTo>
                  <a:pt x="1636" y="2232"/>
                  <a:pt x="1636" y="2232"/>
                  <a:pt x="1636" y="2232"/>
                </a:cubicBezTo>
                <a:cubicBezTo>
                  <a:pt x="1636" y="2028"/>
                  <a:pt x="1636" y="2028"/>
                  <a:pt x="1636" y="2028"/>
                </a:cubicBezTo>
                <a:cubicBezTo>
                  <a:pt x="1840" y="2028"/>
                  <a:pt x="1840" y="2028"/>
                  <a:pt x="1840" y="2028"/>
                </a:cubicBezTo>
                <a:lnTo>
                  <a:pt x="1840" y="2232"/>
                </a:lnTo>
                <a:close/>
                <a:moveTo>
                  <a:pt x="1439" y="1635"/>
                </a:moveTo>
                <a:cubicBezTo>
                  <a:pt x="1840" y="1635"/>
                  <a:pt x="1840" y="1635"/>
                  <a:pt x="1840" y="1635"/>
                </a:cubicBezTo>
                <a:cubicBezTo>
                  <a:pt x="1840" y="1840"/>
                  <a:pt x="1840" y="1840"/>
                  <a:pt x="1840" y="1840"/>
                </a:cubicBezTo>
                <a:cubicBezTo>
                  <a:pt x="1439" y="1840"/>
                  <a:pt x="1439" y="1840"/>
                  <a:pt x="1439" y="1840"/>
                </a:cubicBezTo>
                <a:lnTo>
                  <a:pt x="1439" y="1635"/>
                </a:lnTo>
                <a:close/>
                <a:moveTo>
                  <a:pt x="589" y="597"/>
                </a:moveTo>
                <a:cubicBezTo>
                  <a:pt x="1840" y="597"/>
                  <a:pt x="1840" y="597"/>
                  <a:pt x="1840" y="597"/>
                </a:cubicBezTo>
                <a:cubicBezTo>
                  <a:pt x="1840" y="1439"/>
                  <a:pt x="1840" y="1439"/>
                  <a:pt x="1840" y="1439"/>
                </a:cubicBezTo>
                <a:cubicBezTo>
                  <a:pt x="589" y="1439"/>
                  <a:pt x="589" y="1439"/>
                  <a:pt x="589" y="1439"/>
                </a:cubicBezTo>
                <a:lnTo>
                  <a:pt x="589" y="597"/>
                </a:lnTo>
                <a:close/>
                <a:moveTo>
                  <a:pt x="1243" y="1840"/>
                </a:moveTo>
                <a:cubicBezTo>
                  <a:pt x="589" y="1840"/>
                  <a:pt x="589" y="1840"/>
                  <a:pt x="589" y="1840"/>
                </a:cubicBezTo>
                <a:cubicBezTo>
                  <a:pt x="589" y="1635"/>
                  <a:pt x="589" y="1635"/>
                  <a:pt x="589" y="1635"/>
                </a:cubicBezTo>
                <a:cubicBezTo>
                  <a:pt x="1243" y="1635"/>
                  <a:pt x="1243" y="1635"/>
                  <a:pt x="1243" y="1635"/>
                </a:cubicBezTo>
                <a:lnTo>
                  <a:pt x="1243" y="1840"/>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p>
        </p:txBody>
      </p:sp>
      <p:sp>
        <p:nvSpPr>
          <p:cNvPr id="61" name="矩形 60"/>
          <p:cNvSpPr/>
          <p:nvPr/>
        </p:nvSpPr>
        <p:spPr>
          <a:xfrm>
            <a:off x="4974353" y="369235"/>
            <a:ext cx="6207148"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3200" b="1" dirty="0">
                <a:latin typeface="微软雅黑" panose="020B0503020204020204" pitchFamily="34" charset="-122"/>
                <a:ea typeface="微软雅黑" panose="020B0503020204020204" pitchFamily="34" charset="-122"/>
              </a:rPr>
              <a:t>读秀</a:t>
            </a:r>
            <a:r>
              <a:rPr lang="zh-CN" altLang="en-US" sz="3200" dirty="0">
                <a:latin typeface="微软雅黑" panose="020B0503020204020204" pitchFamily="34" charset="-122"/>
                <a:ea typeface="微软雅黑" panose="020B0503020204020204" pitchFamily="34" charset="-122"/>
              </a:rPr>
              <a:t> </a:t>
            </a:r>
            <a:r>
              <a:rPr lang="en-US" altLang="zh-CN" sz="3200" dirty="0">
                <a:latin typeface="微软雅黑" panose="020B0503020204020204" pitchFamily="34" charset="-122"/>
                <a:ea typeface="微软雅黑" panose="020B0503020204020204" pitchFamily="34" charset="-122"/>
              </a:rPr>
              <a:t>— </a:t>
            </a:r>
            <a:r>
              <a:rPr kumimoji="0" lang="zh-CN" altLang="en-US" sz="3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中文图书一站式解决方案</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endParaRPr lang="zh-CN" altLang="en-US" sz="3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afterEffect">
                                  <p:childTnLst>
                                    <p:set>
                                      <p:cBhvr>
                                        <p:cTn id="6" dur="1" fill="hold">
                                          <p:stCondLst>
                                            <p:cond delay="0"/>
                                          </p:stCondLst>
                                        </p:cTn>
                                        <p:tgtEl>
                                          <p:spTgt spid="29"/>
                                        </p:tgtEl>
                                        <p:attrNameLst>
                                          <p:attrName>style.visibility</p:attrName>
                                        </p:attrNameLst>
                                      </p:cBhvr>
                                      <p:to>
                                        <p:strVal val="visible"/>
                                      </p:to>
                                    </p:set>
                                    <p:animScale>
                                      <p:cBhvr>
                                        <p:cTn id="7"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8" dur="1000" decel="50000" fill="hold">
                                          <p:stCondLst>
                                            <p:cond delay="0"/>
                                          </p:stCondLst>
                                        </p:cTn>
                                        <p:tgtEl>
                                          <p:spTgt spid="29"/>
                                        </p:tgtEl>
                                        <p:attrNameLst>
                                          <p:attrName>ppt_x</p:attrName>
                                          <p:attrName>ppt_y</p:attrName>
                                        </p:attrNameLst>
                                      </p:cBhvr>
                                    </p:animMotion>
                                    <p:animEffect transition="in" filter="fade">
                                      <p:cBhvr>
                                        <p:cTn id="9" dur="1000"/>
                                        <p:tgtEl>
                                          <p:spTgt spid="29"/>
                                        </p:tgtEl>
                                      </p:cBhvr>
                                    </p:animEffect>
                                  </p:childTnLst>
                                </p:cTn>
                              </p:par>
                              <p:par>
                                <p:cTn id="10" presetID="52" presetClass="entr" presetSubtype="0" fill="hold" grpId="2" nodeType="withEffect">
                                  <p:childTnLst>
                                    <p:set>
                                      <p:cBhvr>
                                        <p:cTn id="11" dur="1" fill="hold">
                                          <p:stCondLst>
                                            <p:cond delay="0"/>
                                          </p:stCondLst>
                                        </p:cTn>
                                        <p:tgtEl>
                                          <p:spTgt spid="30"/>
                                        </p:tgtEl>
                                        <p:attrNameLst>
                                          <p:attrName>style.visibility</p:attrName>
                                        </p:attrNameLst>
                                      </p:cBhvr>
                                      <p:to>
                                        <p:strVal val="visible"/>
                                      </p:to>
                                    </p:set>
                                    <p:animScale>
                                      <p:cBhvr>
                                        <p:cTn id="12"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13" dur="1000" decel="50000" fill="hold">
                                          <p:stCondLst>
                                            <p:cond delay="0"/>
                                          </p:stCondLst>
                                        </p:cTn>
                                        <p:tgtEl>
                                          <p:spTgt spid="30"/>
                                        </p:tgtEl>
                                        <p:attrNameLst>
                                          <p:attrName>ppt_x</p:attrName>
                                          <p:attrName>ppt_y</p:attrName>
                                        </p:attrNameLst>
                                      </p:cBhvr>
                                    </p:animMotion>
                                    <p:animEffect transition="in" filter="fade">
                                      <p:cBhvr>
                                        <p:cTn id="14" dur="1000"/>
                                        <p:tgtEl>
                                          <p:spTgt spid="30"/>
                                        </p:tgtEl>
                                      </p:cBhvr>
                                    </p:animEffect>
                                  </p:childTnLst>
                                </p:cTn>
                              </p:par>
                              <p:par>
                                <p:cTn id="15" presetID="52" presetClass="entr" presetSubtype="0" fill="hold" grpId="3" nodeType="withEffect">
                                  <p:childTnLst>
                                    <p:set>
                                      <p:cBhvr>
                                        <p:cTn id="16" dur="1" fill="hold">
                                          <p:stCondLst>
                                            <p:cond delay="0"/>
                                          </p:stCondLst>
                                        </p:cTn>
                                        <p:tgtEl>
                                          <p:spTgt spid="31"/>
                                        </p:tgtEl>
                                        <p:attrNameLst>
                                          <p:attrName>style.visibility</p:attrName>
                                        </p:attrNameLst>
                                      </p:cBhvr>
                                      <p:to>
                                        <p:strVal val="visible"/>
                                      </p:to>
                                    </p:set>
                                    <p:animScale>
                                      <p:cBhvr>
                                        <p:cTn id="1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18" dur="1000" decel="50000" fill="hold">
                                          <p:stCondLst>
                                            <p:cond delay="0"/>
                                          </p:stCondLst>
                                        </p:cTn>
                                        <p:tgtEl>
                                          <p:spTgt spid="31"/>
                                        </p:tgtEl>
                                        <p:attrNameLst>
                                          <p:attrName>ppt_x</p:attrName>
                                          <p:attrName>ppt_y</p:attrName>
                                        </p:attrNameLst>
                                      </p:cBhvr>
                                    </p:animMotion>
                                    <p:animEffect transition="in" filter="fade">
                                      <p:cBhvr>
                                        <p:cTn id="19" dur="1000"/>
                                        <p:tgtEl>
                                          <p:spTgt spid="31"/>
                                        </p:tgtEl>
                                      </p:cBhvr>
                                    </p:animEffect>
                                  </p:childTnLst>
                                </p:cTn>
                              </p:par>
                              <p:par>
                                <p:cTn id="20" presetID="31" presetClass="entr" presetSubtype="0" fill="hold" grpId="4"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 calcmode="lin" valueType="num">
                                      <p:cBhvr>
                                        <p:cTn id="24" dur="500" fill="hold"/>
                                        <p:tgtEl>
                                          <p:spTgt spid="32"/>
                                        </p:tgtEl>
                                        <p:attrNameLst>
                                          <p:attrName>style.rotation</p:attrName>
                                        </p:attrNameLst>
                                      </p:cBhvr>
                                      <p:tavLst>
                                        <p:tav tm="0">
                                          <p:val>
                                            <p:fltVal val="90"/>
                                          </p:val>
                                        </p:tav>
                                        <p:tav tm="100000">
                                          <p:val>
                                            <p:fltVal val="0"/>
                                          </p:val>
                                        </p:tav>
                                      </p:tavLst>
                                    </p:anim>
                                    <p:animEffect transition="in" filter="fade">
                                      <p:cBhvr>
                                        <p:cTn id="25" dur="500"/>
                                        <p:tgtEl>
                                          <p:spTgt spid="32"/>
                                        </p:tgtEl>
                                      </p:cBhvr>
                                    </p:animEffect>
                                  </p:childTnLst>
                                </p:cTn>
                              </p:par>
                              <p:par>
                                <p:cTn id="26" presetID="22" presetClass="entr" presetSubtype="1" fill="hold" grpId="5"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300"/>
                                        <p:tgtEl>
                                          <p:spTgt spid="33"/>
                                        </p:tgtEl>
                                      </p:cBhvr>
                                    </p:animEffect>
                                  </p:childTnLst>
                                </p:cTn>
                              </p:par>
                              <p:par>
                                <p:cTn id="29" presetID="31" presetClass="entr" presetSubtype="0" fill="hold" grpId="6"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anim calcmode="lin" valueType="num">
                                      <p:cBhvr>
                                        <p:cTn id="33" dur="500" fill="hold"/>
                                        <p:tgtEl>
                                          <p:spTgt spid="34"/>
                                        </p:tgtEl>
                                        <p:attrNameLst>
                                          <p:attrName>style.rotation</p:attrName>
                                        </p:attrNameLst>
                                      </p:cBhvr>
                                      <p:tavLst>
                                        <p:tav tm="0">
                                          <p:val>
                                            <p:fltVal val="90"/>
                                          </p:val>
                                        </p:tav>
                                        <p:tav tm="100000">
                                          <p:val>
                                            <p:fltVal val="0"/>
                                          </p:val>
                                        </p:tav>
                                      </p:tavLst>
                                    </p:anim>
                                    <p:animEffect transition="in" filter="fade">
                                      <p:cBhvr>
                                        <p:cTn id="34" dur="500"/>
                                        <p:tgtEl>
                                          <p:spTgt spid="34"/>
                                        </p:tgtEl>
                                      </p:cBhvr>
                                    </p:animEffect>
                                  </p:childTnLst>
                                </p:cTn>
                              </p:par>
                              <p:par>
                                <p:cTn id="35" presetID="22" presetClass="entr" presetSubtype="1" fill="hold" grpId="7"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300"/>
                                        <p:tgtEl>
                                          <p:spTgt spid="35"/>
                                        </p:tgtEl>
                                      </p:cBhvr>
                                    </p:animEffect>
                                  </p:childTnLst>
                                </p:cTn>
                              </p:par>
                              <p:par>
                                <p:cTn id="38" presetID="31" presetClass="entr" presetSubtype="0" fill="hold" grpId="8"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 calcmode="lin" valueType="num">
                                      <p:cBhvr>
                                        <p:cTn id="42" dur="500" fill="hold"/>
                                        <p:tgtEl>
                                          <p:spTgt spid="36"/>
                                        </p:tgtEl>
                                        <p:attrNameLst>
                                          <p:attrName>style.rotation</p:attrName>
                                        </p:attrNameLst>
                                      </p:cBhvr>
                                      <p:tavLst>
                                        <p:tav tm="0">
                                          <p:val>
                                            <p:fltVal val="90"/>
                                          </p:val>
                                        </p:tav>
                                        <p:tav tm="100000">
                                          <p:val>
                                            <p:fltVal val="0"/>
                                          </p:val>
                                        </p:tav>
                                      </p:tavLst>
                                    </p:anim>
                                    <p:animEffect transition="in" filter="fade">
                                      <p:cBhvr>
                                        <p:cTn id="43" dur="500"/>
                                        <p:tgtEl>
                                          <p:spTgt spid="36"/>
                                        </p:tgtEl>
                                      </p:cBhvr>
                                    </p:animEffect>
                                  </p:childTnLst>
                                </p:cTn>
                              </p:par>
                              <p:par>
                                <p:cTn id="44" presetID="22" presetClass="entr" presetSubtype="1" fill="hold" grpId="9"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up)">
                                      <p:cBhvr>
                                        <p:cTn id="46" dur="300"/>
                                        <p:tgtEl>
                                          <p:spTgt spid="3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up)">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1" animBg="1"/>
      <p:bldP spid="30" grpId="2" animBg="1"/>
      <p:bldP spid="31" grpId="3" animBg="1"/>
      <p:bldP spid="32" grpId="4"/>
      <p:bldP spid="33" grpId="5"/>
      <p:bldP spid="34" grpId="6"/>
      <p:bldP spid="35" grpId="7"/>
      <p:bldP spid="36" grpId="8"/>
      <p:bldP spid="37" grpId="9"/>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invGray">
          <a:xfrm>
            <a:off x="-122766" y="312092"/>
            <a:ext cx="2218266" cy="461665"/>
          </a:xfrm>
          <a:prstGeom prst="rect">
            <a:avLst/>
          </a:prstGeom>
          <a:gradFill rotWithShape="1">
            <a:gsLst>
              <a:gs pos="0">
                <a:schemeClr val="bg1">
                  <a:gamma/>
                  <a:shade val="46275"/>
                  <a:invGamma/>
                  <a:alpha val="0"/>
                </a:schemeClr>
              </a:gs>
              <a:gs pos="100000">
                <a:schemeClr val="bg1">
                  <a:alpha val="30000"/>
                </a:schemeClr>
              </a:gs>
            </a:gsLst>
            <a:lin ang="0" scaled="1"/>
          </a:gradFill>
          <a:ln w="12700" algn="ctr">
            <a:noFill/>
            <a:miter lim="800000"/>
          </a:ln>
          <a:effectLst/>
        </p:spPr>
        <p:txBody>
          <a:bodyPr anchor="ctr">
            <a:spAutoFit/>
          </a:bodyPr>
          <a:lstStyle/>
          <a:p>
            <a:pPr defTabSz="1214120">
              <a:defRPr/>
            </a:pPr>
            <a:endParaRPr lang="zh-CN" altLang="zh-CN" sz="2400">
              <a:effectLst>
                <a:outerShdw blurRad="38100" dist="38100" dir="2700000" algn="tl">
                  <a:srgbClr val="000000"/>
                </a:outerShdw>
              </a:effectLst>
            </a:endParaRPr>
          </a:p>
        </p:txBody>
      </p:sp>
      <p:sp>
        <p:nvSpPr>
          <p:cNvPr id="2" name="矩形 1"/>
          <p:cNvSpPr>
            <a:spLocks noChangeArrowheads="1"/>
          </p:cNvSpPr>
          <p:nvPr/>
        </p:nvSpPr>
        <p:spPr bwMode="auto">
          <a:xfrm>
            <a:off x="493668" y="1382464"/>
            <a:ext cx="66786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marL="22796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0" hangingPunct="0">
              <a:buSzPct val="100000"/>
            </a:pP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除了中文图书以外的资源补缺系统</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Oval 5"/>
          <p:cNvSpPr>
            <a:spLocks noChangeArrowheads="1"/>
          </p:cNvSpPr>
          <p:nvPr/>
        </p:nvSpPr>
        <p:spPr bwMode="auto">
          <a:xfrm>
            <a:off x="2619374" y="2381019"/>
            <a:ext cx="6953251" cy="3674533"/>
          </a:xfrm>
          <a:prstGeom prst="ellipse">
            <a:avLst/>
          </a:prstGeom>
          <a:solidFill>
            <a:srgbClr val="2A79D0"/>
          </a:solidFill>
          <a:ln w="9525">
            <a:solidFill>
              <a:srgbClr val="FFFFFF"/>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marL="22796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SzPct val="100000"/>
              <a:buFont typeface="Times New Roman" panose="02020603050405020304" pitchFamily="18" charset="0"/>
              <a:buNone/>
            </a:pPr>
            <a:endParaRPr lang="zh-CN" altLang="zh-CN" sz="1065">
              <a:solidFill>
                <a:srgbClr val="000000"/>
              </a:solidFill>
            </a:endParaRPr>
          </a:p>
        </p:txBody>
      </p:sp>
      <p:sp>
        <p:nvSpPr>
          <p:cNvPr id="9" name="Oval 6"/>
          <p:cNvSpPr>
            <a:spLocks noChangeArrowheads="1"/>
          </p:cNvSpPr>
          <p:nvPr/>
        </p:nvSpPr>
        <p:spPr bwMode="auto">
          <a:xfrm rot="2437464">
            <a:off x="3007784" y="3077401"/>
            <a:ext cx="2292351" cy="2281767"/>
          </a:xfrm>
          <a:prstGeom prst="ellipse">
            <a:avLst/>
          </a:prstGeom>
          <a:solidFill>
            <a:srgbClr val="C9C9C9"/>
          </a:solidFill>
          <a:ln w="9525">
            <a:solidFill>
              <a:srgbClr val="FFFFFF"/>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marL="22796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90995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SzPct val="100000"/>
              <a:buFont typeface="Times New Roman" panose="02020603050405020304" pitchFamily="18" charset="0"/>
              <a:buNone/>
            </a:pPr>
            <a:endParaRPr lang="zh-CN" altLang="zh-CN" sz="1065">
              <a:solidFill>
                <a:srgbClr val="000000"/>
              </a:solidFill>
            </a:endParaRPr>
          </a:p>
        </p:txBody>
      </p:sp>
      <p:sp>
        <p:nvSpPr>
          <p:cNvPr id="10" name="WordArt 30"/>
          <p:cNvSpPr>
            <a:spLocks noChangeArrowheads="1" noChangeShapeType="1" noTextEdit="1"/>
          </p:cNvSpPr>
          <p:nvPr/>
        </p:nvSpPr>
        <p:spPr bwMode="gray">
          <a:xfrm rot="6214062">
            <a:off x="6555494" y="2718626"/>
            <a:ext cx="2197128" cy="2999316"/>
          </a:xfrm>
          <a:prstGeom prst="rect">
            <a:avLst/>
          </a:prstGeom>
        </p:spPr>
        <p:txBody>
          <a:bodyPr spcFirstLastPara="1" wrap="none" fromWordArt="1">
            <a:prstTxWarp prst="textArchUp">
              <a:avLst>
                <a:gd name="adj" fmla="val 12353239"/>
              </a:avLst>
            </a:prstTxWarp>
          </a:bodyPr>
          <a:lstStyle/>
          <a:p>
            <a:pPr algn="ctr" defTabSz="1212215">
              <a:buSzPct val="100000"/>
              <a:defRPr/>
            </a:pPr>
            <a:r>
              <a:rPr lang="zh-CN" altLang="en-US" sz="1000" b="1" kern="1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百链</a:t>
            </a:r>
            <a:r>
              <a:rPr lang="zh-CN" altLang="en-US" sz="665" b="1" kern="1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a:t>
            </a:r>
            <a:r>
              <a:rPr lang="zh-CN" altLang="en-US" sz="400" b="1" kern="10" dirty="0">
                <a:solidFill>
                  <a:prstClr val="white">
                    <a:lumMod val="95000"/>
                  </a:prst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a:t>
            </a:r>
            <a:r>
              <a:rPr lang="zh-CN" altLang="en-US" sz="400" b="1" kern="1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a:t>
            </a:r>
            <a:endParaRPr lang="zh-CN" altLang="en-US" sz="400" b="1" kern="1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39943" name="WordArt 29"/>
          <p:cNvSpPr>
            <a:spLocks noChangeArrowheads="1" noChangeShapeType="1" noTextEdit="1"/>
          </p:cNvSpPr>
          <p:nvPr/>
        </p:nvSpPr>
        <p:spPr bwMode="auto">
          <a:xfrm rot="626698">
            <a:off x="3071285" y="3486414"/>
            <a:ext cx="2552700" cy="2152649"/>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352588"/>
              </a:avLst>
            </a:prstTxWarp>
          </a:bodyPr>
          <a:lstStyle/>
          <a:p>
            <a:pPr algn="ctr"/>
            <a:r>
              <a:rPr lang="zh-CN" altLang="en-US" sz="4800" kern="10">
                <a:solidFill>
                  <a:srgbClr val="000000"/>
                </a:solidFill>
                <a:latin typeface="微软雅黑" panose="020B0503020204020204" pitchFamily="34" charset="-122"/>
                <a:ea typeface="微软雅黑" panose="020B0503020204020204" pitchFamily="34" charset="-122"/>
              </a:rPr>
              <a:t>图书馆                       </a:t>
            </a:r>
            <a:endParaRPr lang="zh-CN" altLang="en-US" sz="4800" kern="10">
              <a:solidFill>
                <a:srgbClr val="000000"/>
              </a:solidFill>
              <a:latin typeface="微软雅黑" panose="020B0503020204020204" pitchFamily="34" charset="-122"/>
              <a:ea typeface="微软雅黑" panose="020B0503020204020204" pitchFamily="34" charset="-122"/>
            </a:endParaRPr>
          </a:p>
        </p:txBody>
      </p:sp>
      <p:sp>
        <p:nvSpPr>
          <p:cNvPr id="12" name="Text Box 13"/>
          <p:cNvSpPr txBox="1">
            <a:spLocks noChangeArrowheads="1"/>
          </p:cNvSpPr>
          <p:nvPr/>
        </p:nvSpPr>
        <p:spPr bwMode="auto">
          <a:xfrm>
            <a:off x="6203951" y="4015580"/>
            <a:ext cx="2402416" cy="57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2005">
              <a:defRPr>
                <a:solidFill>
                  <a:schemeClr val="tx1"/>
                </a:solidFill>
                <a:latin typeface="Calibri" panose="020F0502020204030204" pitchFamily="34" charset="0"/>
                <a:ea typeface="宋体" panose="02010600030101010101" pitchFamily="2" charset="-122"/>
              </a:defRPr>
            </a:lvl1pPr>
            <a:lvl2pPr defTabSz="802005">
              <a:defRPr>
                <a:solidFill>
                  <a:schemeClr val="tx1"/>
                </a:solidFill>
                <a:latin typeface="Calibri" panose="020F0502020204030204" pitchFamily="34" charset="0"/>
                <a:ea typeface="宋体" panose="02010600030101010101" pitchFamily="2" charset="-122"/>
              </a:defRPr>
            </a:lvl2pPr>
            <a:lvl3pPr defTabSz="802005">
              <a:defRPr>
                <a:solidFill>
                  <a:schemeClr val="tx1"/>
                </a:solidFill>
                <a:latin typeface="Calibri" panose="020F0502020204030204" pitchFamily="34" charset="0"/>
                <a:ea typeface="宋体" panose="02010600030101010101" pitchFamily="2" charset="-122"/>
              </a:defRPr>
            </a:lvl3pPr>
            <a:lvl4pPr defTabSz="802005">
              <a:defRPr>
                <a:solidFill>
                  <a:schemeClr val="tx1"/>
                </a:solidFill>
                <a:latin typeface="Calibri" panose="020F0502020204030204" pitchFamily="34" charset="0"/>
                <a:ea typeface="宋体" panose="02010600030101010101" pitchFamily="2" charset="-122"/>
              </a:defRPr>
            </a:lvl4pPr>
            <a:lvl5pPr defTabSz="802005">
              <a:defRPr>
                <a:solidFill>
                  <a:schemeClr val="tx1"/>
                </a:solidFill>
                <a:latin typeface="Calibri" panose="020F0502020204030204" pitchFamily="34" charset="0"/>
                <a:ea typeface="宋体" panose="02010600030101010101" pitchFamily="2" charset="-122"/>
              </a:defRPr>
            </a:lvl5pPr>
            <a:lvl6pPr marL="22796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Aft>
                <a:spcPct val="40000"/>
              </a:spcAft>
              <a:buSzPct val="100000"/>
              <a:buFont typeface="Times New Roman" panose="02020603050405020304" pitchFamily="18" charset="0"/>
              <a:buNone/>
            </a:pPr>
            <a:r>
              <a:rPr lang="zh-CN" altLang="en-US" sz="3735" b="1" noProof="1">
                <a:solidFill>
                  <a:srgbClr val="FFFFFF"/>
                </a:solidFill>
                <a:latin typeface="微软雅黑" panose="020B0503020204020204" pitchFamily="34" charset="-122"/>
                <a:ea typeface="微软雅黑" panose="020B0503020204020204" pitchFamily="34" charset="-122"/>
              </a:rPr>
              <a:t>未购买资源</a:t>
            </a:r>
            <a:endParaRPr lang="zh-CN" altLang="zh-CN" sz="3735" b="1" noProof="1">
              <a:solidFill>
                <a:srgbClr val="FFFFFF"/>
              </a:solidFill>
              <a:latin typeface="微软雅黑" panose="020B0503020204020204" pitchFamily="34" charset="-122"/>
              <a:ea typeface="微软雅黑" panose="020B0503020204020204" pitchFamily="34" charset="-122"/>
            </a:endParaRPr>
          </a:p>
        </p:txBody>
      </p:sp>
      <p:sp>
        <p:nvSpPr>
          <p:cNvPr id="13" name="Text Box 13"/>
          <p:cNvSpPr txBox="1">
            <a:spLocks noChangeArrowheads="1"/>
          </p:cNvSpPr>
          <p:nvPr/>
        </p:nvSpPr>
        <p:spPr bwMode="auto">
          <a:xfrm>
            <a:off x="2952751" y="4364830"/>
            <a:ext cx="2402416"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2005">
              <a:defRPr>
                <a:solidFill>
                  <a:schemeClr val="tx1"/>
                </a:solidFill>
                <a:latin typeface="Calibri" panose="020F0502020204030204" pitchFamily="34" charset="0"/>
                <a:ea typeface="宋体" panose="02010600030101010101" pitchFamily="2" charset="-122"/>
              </a:defRPr>
            </a:lvl1pPr>
            <a:lvl2pPr defTabSz="802005">
              <a:defRPr>
                <a:solidFill>
                  <a:schemeClr val="tx1"/>
                </a:solidFill>
                <a:latin typeface="Calibri" panose="020F0502020204030204" pitchFamily="34" charset="0"/>
                <a:ea typeface="宋体" panose="02010600030101010101" pitchFamily="2" charset="-122"/>
              </a:defRPr>
            </a:lvl2pPr>
            <a:lvl3pPr defTabSz="802005">
              <a:defRPr>
                <a:solidFill>
                  <a:schemeClr val="tx1"/>
                </a:solidFill>
                <a:latin typeface="Calibri" panose="020F0502020204030204" pitchFamily="34" charset="0"/>
                <a:ea typeface="宋体" panose="02010600030101010101" pitchFamily="2" charset="-122"/>
              </a:defRPr>
            </a:lvl3pPr>
            <a:lvl4pPr defTabSz="802005">
              <a:defRPr>
                <a:solidFill>
                  <a:schemeClr val="tx1"/>
                </a:solidFill>
                <a:latin typeface="Calibri" panose="020F0502020204030204" pitchFamily="34" charset="0"/>
                <a:ea typeface="宋体" panose="02010600030101010101" pitchFamily="2" charset="-122"/>
              </a:defRPr>
            </a:lvl4pPr>
            <a:lvl5pPr defTabSz="802005">
              <a:defRPr>
                <a:solidFill>
                  <a:schemeClr val="tx1"/>
                </a:solidFill>
                <a:latin typeface="Calibri" panose="020F0502020204030204" pitchFamily="34" charset="0"/>
                <a:ea typeface="宋体" panose="02010600030101010101" pitchFamily="2" charset="-122"/>
              </a:defRPr>
            </a:lvl5pPr>
            <a:lvl6pPr marL="22796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defTabSz="80200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Aft>
                <a:spcPct val="40000"/>
              </a:spcAft>
              <a:buSzPct val="100000"/>
              <a:buFont typeface="Times New Roman" panose="02020603050405020304" pitchFamily="18" charset="0"/>
              <a:buNone/>
            </a:pPr>
            <a:r>
              <a:rPr lang="zh-CN" altLang="en-US" sz="2665" b="1" noProof="1">
                <a:solidFill>
                  <a:srgbClr val="080808"/>
                </a:solidFill>
                <a:latin typeface="微软雅黑" panose="020B0503020204020204" pitchFamily="34" charset="-122"/>
                <a:ea typeface="微软雅黑" panose="020B0503020204020204" pitchFamily="34" charset="-122"/>
              </a:rPr>
              <a:t>已购买资源</a:t>
            </a:r>
            <a:endParaRPr lang="zh-CN" altLang="zh-CN" sz="2665" b="1" noProof="1">
              <a:solidFill>
                <a:srgbClr val="080808"/>
              </a:solidFill>
              <a:latin typeface="微软雅黑" panose="020B0503020204020204" pitchFamily="34" charset="-122"/>
              <a:ea typeface="微软雅黑" panose="020B0503020204020204" pitchFamily="34" charset="-122"/>
            </a:endParaRPr>
          </a:p>
        </p:txBody>
      </p:sp>
      <p:pic>
        <p:nvPicPr>
          <p:cNvPr id="14"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0234" y="6580718"/>
            <a:ext cx="5289551"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p:nvGrpSpPr>
        <p:grpSpPr>
          <a:xfrm>
            <a:off x="378187" y="342899"/>
            <a:ext cx="3994175" cy="561490"/>
            <a:chOff x="378187" y="186021"/>
            <a:chExt cx="5130401" cy="721217"/>
          </a:xfrm>
        </p:grpSpPr>
        <p:sp>
          <p:nvSpPr>
            <p:cNvPr id="17"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平台介绍</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78187" y="314393"/>
              <a:ext cx="2228557" cy="549829"/>
              <a:chOff x="157476" y="152440"/>
              <a:chExt cx="2474408" cy="847436"/>
            </a:xfrm>
          </p:grpSpPr>
          <p:sp>
            <p:nvSpPr>
              <p:cNvPr id="25"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26"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20"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21" name="TextBox 23"/>
            <p:cNvSpPr txBox="1"/>
            <p:nvPr/>
          </p:nvSpPr>
          <p:spPr>
            <a:xfrm>
              <a:off x="581167" y="384781"/>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 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2"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23"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39943"/>
                                        </p:tgtEl>
                                        <p:attrNameLst>
                                          <p:attrName>style.visibility</p:attrName>
                                        </p:attrNameLst>
                                      </p:cBhvr>
                                      <p:to>
                                        <p:strVal val="visible"/>
                                      </p:to>
                                    </p:set>
                                    <p:animEffect transition="in" filter="fade">
                                      <p:cBhvr>
                                        <p:cTn id="26" dur="500"/>
                                        <p:tgtEl>
                                          <p:spTgt spid="3994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500"/>
                            </p:stCondLst>
                            <p:childTnLst>
                              <p:par>
                                <p:cTn id="32" presetID="26" presetClass="emph" presetSubtype="0" repeatCount="2000" fill="hold" grpId="1" nodeType="after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
                            </p:stCondLst>
                            <p:childTnLst>
                              <p:par>
                                <p:cTn id="44" presetID="26" presetClass="emph" presetSubtype="0" repeatCount="2000" fill="hold" grpId="1" nodeType="afterEffect">
                                  <p:stCondLst>
                                    <p:cond delay="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9" grpId="0" animBg="1"/>
      <p:bldP spid="9" grpId="1" animBg="1"/>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C:\Users\huimin\Desktop\c7fc7af4f90517c5f3d38582.jpg.png"/>
          <p:cNvPicPr>
            <a:picLocks noChangeAspect="1" noChangeArrowheads="1"/>
          </p:cNvPicPr>
          <p:nvPr/>
        </p:nvPicPr>
        <p:blipFill>
          <a:blip r:embed="rId1"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536069" y="116634"/>
            <a:ext cx="11100321" cy="6741369"/>
          </a:xfrm>
          <a:prstGeom prst="rect">
            <a:avLst/>
          </a:prstGeom>
          <a:noFill/>
        </p:spPr>
      </p:pic>
      <p:sp>
        <p:nvSpPr>
          <p:cNvPr id="5" name="椭圆​​ 2"/>
          <p:cNvSpPr/>
          <p:nvPr/>
        </p:nvSpPr>
        <p:spPr>
          <a:xfrm>
            <a:off x="8781303" y="4868334"/>
            <a:ext cx="863600" cy="577851"/>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6" name="椭圆​​ 6"/>
          <p:cNvSpPr/>
          <p:nvPr/>
        </p:nvSpPr>
        <p:spPr>
          <a:xfrm>
            <a:off x="6961187" y="6165852"/>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7" name="椭圆​​ 9"/>
          <p:cNvSpPr/>
          <p:nvPr/>
        </p:nvSpPr>
        <p:spPr>
          <a:xfrm>
            <a:off x="7854284" y="5389034"/>
            <a:ext cx="863600" cy="577851"/>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8" name="椭圆​​ 14"/>
          <p:cNvSpPr/>
          <p:nvPr/>
        </p:nvSpPr>
        <p:spPr>
          <a:xfrm>
            <a:off x="8785754" y="2277535"/>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9" name="椭圆​​ 15"/>
          <p:cNvSpPr/>
          <p:nvPr/>
        </p:nvSpPr>
        <p:spPr>
          <a:xfrm>
            <a:off x="8133820" y="2603501"/>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0" name="椭圆​​ 16"/>
          <p:cNvSpPr/>
          <p:nvPr/>
        </p:nvSpPr>
        <p:spPr>
          <a:xfrm>
            <a:off x="6626665" y="4122791"/>
            <a:ext cx="863600" cy="573616"/>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1" name="椭圆​​ 17"/>
          <p:cNvSpPr/>
          <p:nvPr/>
        </p:nvSpPr>
        <p:spPr>
          <a:xfrm>
            <a:off x="6241520" y="4789718"/>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2" name="椭圆​​ 18"/>
          <p:cNvSpPr/>
          <p:nvPr/>
        </p:nvSpPr>
        <p:spPr>
          <a:xfrm>
            <a:off x="5274642" y="4091818"/>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3" name="椭圆​​ 19"/>
          <p:cNvSpPr/>
          <p:nvPr/>
        </p:nvSpPr>
        <p:spPr>
          <a:xfrm>
            <a:off x="9113617" y="3611035"/>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4" name="椭圆​​ 20"/>
          <p:cNvSpPr/>
          <p:nvPr/>
        </p:nvSpPr>
        <p:spPr>
          <a:xfrm>
            <a:off x="8178701" y="4652434"/>
            <a:ext cx="863600" cy="577851"/>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5" name="椭圆​​ 21"/>
          <p:cNvSpPr/>
          <p:nvPr/>
        </p:nvSpPr>
        <p:spPr>
          <a:xfrm>
            <a:off x="9294783" y="1977657"/>
            <a:ext cx="865717"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6" name="椭圆​​ 22"/>
          <p:cNvSpPr/>
          <p:nvPr/>
        </p:nvSpPr>
        <p:spPr>
          <a:xfrm>
            <a:off x="7647504" y="3431117"/>
            <a:ext cx="865717" cy="573616"/>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7" name="椭圆​​ 23"/>
          <p:cNvSpPr/>
          <p:nvPr/>
        </p:nvSpPr>
        <p:spPr>
          <a:xfrm>
            <a:off x="7512209" y="4019552"/>
            <a:ext cx="865717"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pic>
        <p:nvPicPr>
          <p:cNvPr id="18" name="图片 2" descr="G:\区域图书馆\logo\logo\areaimage_读秀区域\fzdxc\logosmall.jpg"/>
          <p:cNvPicPr>
            <a:picLocks noChangeAspect="1" noChangeArrowheads="1"/>
          </p:cNvPicPr>
          <p:nvPr/>
        </p:nvPicPr>
        <p:blipFill>
          <a:blip r:embed="rId2" cstate="print"/>
          <a:srcRect/>
          <a:stretch>
            <a:fillRect/>
          </a:stretch>
        </p:blipFill>
        <p:spPr bwMode="auto">
          <a:xfrm>
            <a:off x="9717112" y="4857762"/>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3" descr="G:\区域图书馆\logo\logo\areaimage_读秀区域\gd\logosmall.jpg"/>
          <p:cNvPicPr>
            <a:picLocks noChangeAspect="1" noChangeArrowheads="1"/>
          </p:cNvPicPr>
          <p:nvPr/>
        </p:nvPicPr>
        <p:blipFill>
          <a:blip r:embed="rId3" cstate="print"/>
          <a:srcRect/>
          <a:stretch>
            <a:fillRect/>
          </a:stretch>
        </p:blipFill>
        <p:spPr bwMode="auto">
          <a:xfrm>
            <a:off x="9656045" y="3932590"/>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图片 4" descr="G:\区域图书馆\logo\logo\areaimage_读秀区域\hainan\logosmall.jpg"/>
          <p:cNvPicPr>
            <a:picLocks noChangeAspect="1" noChangeArrowheads="1"/>
          </p:cNvPicPr>
          <p:nvPr/>
        </p:nvPicPr>
        <p:blipFill>
          <a:blip r:embed="rId4" cstate="print"/>
          <a:srcRect/>
          <a:stretch>
            <a:fillRect/>
          </a:stretch>
        </p:blipFill>
        <p:spPr bwMode="auto">
          <a:xfrm>
            <a:off x="4478328" y="6191271"/>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图片 5" descr="G:\区域图书馆\logo\logo\areaimage_读秀区域\lmt\logosmall.jpg"/>
          <p:cNvPicPr>
            <a:picLocks noChangeAspect="1" noChangeArrowheads="1"/>
          </p:cNvPicPr>
          <p:nvPr/>
        </p:nvPicPr>
        <p:blipFill>
          <a:blip r:embed="rId5" cstate="print"/>
          <a:srcRect/>
          <a:stretch>
            <a:fillRect/>
          </a:stretch>
        </p:blipFill>
        <p:spPr bwMode="auto">
          <a:xfrm>
            <a:off x="8288352" y="6096020"/>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图片 6" descr="G:\区域图书馆\logo\logo\areaimage_读秀区域\mngx\logosmall.jpg"/>
          <p:cNvPicPr>
            <a:picLocks noChangeAspect="1" noChangeArrowheads="1"/>
          </p:cNvPicPr>
          <p:nvPr/>
        </p:nvPicPr>
        <p:blipFill>
          <a:blip r:embed="rId6" cstate="print"/>
          <a:srcRect/>
          <a:stretch>
            <a:fillRect/>
          </a:stretch>
        </p:blipFill>
        <p:spPr bwMode="auto">
          <a:xfrm>
            <a:off x="1842568" y="5486625"/>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图片 7" descr="G:\区域图书馆\logo\logo\areaimage_读秀区域\shenzhen\logo_qy_shenzhen2.jpg"/>
          <p:cNvPicPr>
            <a:picLocks noChangeAspect="1" noChangeArrowheads="1"/>
          </p:cNvPicPr>
          <p:nvPr/>
        </p:nvPicPr>
        <p:blipFill>
          <a:blip r:embed="rId7" cstate="print"/>
          <a:srcRect/>
          <a:stretch>
            <a:fillRect/>
          </a:stretch>
        </p:blipFill>
        <p:spPr bwMode="auto">
          <a:xfrm>
            <a:off x="5526083" y="5486419"/>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图片 8" descr="G:\区域图书馆\logo\logo\areaimage_读秀区域\ydgx\logo.jpg"/>
          <p:cNvPicPr>
            <a:picLocks noChangeAspect="1" noChangeArrowheads="1"/>
          </p:cNvPicPr>
          <p:nvPr/>
        </p:nvPicPr>
        <p:blipFill>
          <a:blip r:embed="rId8" cstate="print"/>
          <a:srcRect/>
          <a:stretch>
            <a:fillRect/>
          </a:stretch>
        </p:blipFill>
        <p:spPr bwMode="auto">
          <a:xfrm>
            <a:off x="1876402" y="2988732"/>
            <a:ext cx="3169180" cy="381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图片 9" descr="G:\区域图书馆\logo\logo\areaimage_读秀区域\zhusanjiao\logosmall.jpg"/>
          <p:cNvPicPr>
            <a:picLocks noChangeAspect="1" noChangeArrowheads="1"/>
          </p:cNvPicPr>
          <p:nvPr/>
        </p:nvPicPr>
        <p:blipFill>
          <a:blip r:embed="rId9" cstate="print"/>
          <a:srcRect/>
          <a:stretch>
            <a:fillRect/>
          </a:stretch>
        </p:blipFill>
        <p:spPr bwMode="auto">
          <a:xfrm>
            <a:off x="2900787" y="3729039"/>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图片 10" descr="G:\区域图书馆\logo\logo\areaimage_读秀区域\zshan\logosmall.jpg"/>
          <p:cNvPicPr>
            <a:picLocks noChangeAspect="1" noChangeArrowheads="1"/>
          </p:cNvPicPr>
          <p:nvPr/>
        </p:nvPicPr>
        <p:blipFill>
          <a:blip r:embed="rId10" cstate="print"/>
          <a:srcRect/>
          <a:stretch>
            <a:fillRect/>
          </a:stretch>
        </p:blipFill>
        <p:spPr bwMode="auto">
          <a:xfrm>
            <a:off x="8566985" y="5453029"/>
            <a:ext cx="1981200" cy="428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图片 2" descr="G:\区域图书馆\logo\logo\areaimage_读秀区域\dalian\logosmall.jpg"/>
          <p:cNvPicPr>
            <a:picLocks noChangeAspect="1" noChangeArrowheads="1"/>
          </p:cNvPicPr>
          <p:nvPr/>
        </p:nvPicPr>
        <p:blipFill>
          <a:blip r:embed="rId11" cstate="print"/>
          <a:srcRect/>
          <a:stretch>
            <a:fillRect/>
          </a:stretch>
        </p:blipFill>
        <p:spPr bwMode="auto">
          <a:xfrm>
            <a:off x="5811837" y="1619239"/>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图片 3" descr="G:\区域图书馆\logo\logo\areaimage_读秀区域\henan\logosmall.jpg"/>
          <p:cNvPicPr>
            <a:picLocks noChangeAspect="1" noChangeArrowheads="1"/>
          </p:cNvPicPr>
          <p:nvPr/>
        </p:nvPicPr>
        <p:blipFill>
          <a:blip r:embed="rId12" cstate="print"/>
          <a:srcRect/>
          <a:stretch>
            <a:fillRect/>
          </a:stretch>
        </p:blipFill>
        <p:spPr bwMode="auto">
          <a:xfrm>
            <a:off x="8157033" y="3159676"/>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图片 4" descr="G:\区域图书馆\logo\logo\areaimage_读秀区域\hubei\logosmall.jpg"/>
          <p:cNvPicPr>
            <a:picLocks noChangeAspect="1" noChangeArrowheads="1"/>
          </p:cNvPicPr>
          <p:nvPr/>
        </p:nvPicPr>
        <p:blipFill>
          <a:blip r:embed="rId13" cstate="print"/>
          <a:srcRect/>
          <a:stretch>
            <a:fillRect/>
          </a:stretch>
        </p:blipFill>
        <p:spPr bwMode="auto">
          <a:xfrm>
            <a:off x="5335582" y="3333751"/>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图片 5" descr="G:\区域图书馆\logo\logo\areaimage_读秀区域\lngx\logo.jpg"/>
          <p:cNvPicPr>
            <a:picLocks noChangeAspect="1" noChangeArrowheads="1"/>
          </p:cNvPicPr>
          <p:nvPr/>
        </p:nvPicPr>
        <p:blipFill>
          <a:blip r:embed="rId14" cstate="print"/>
          <a:srcRect/>
          <a:stretch>
            <a:fillRect/>
          </a:stretch>
        </p:blipFill>
        <p:spPr bwMode="auto">
          <a:xfrm>
            <a:off x="8461030" y="1484786"/>
            <a:ext cx="1769025" cy="385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图片 6" descr="G:\区域图书馆\logo\logo\areaimage_读秀区域\shenyang\logosmall.jpg"/>
          <p:cNvPicPr>
            <a:picLocks noChangeAspect="1" noChangeArrowheads="1"/>
          </p:cNvPicPr>
          <p:nvPr/>
        </p:nvPicPr>
        <p:blipFill>
          <a:blip r:embed="rId15" cstate="print"/>
          <a:srcRect/>
          <a:stretch>
            <a:fillRect/>
          </a:stretch>
        </p:blipFill>
        <p:spPr bwMode="auto">
          <a:xfrm>
            <a:off x="9694634" y="1962264"/>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图片 2" descr="G:\区域图书馆\logo\logo\areaimage_读秀区域\chongqing\logosmall.jpg"/>
          <p:cNvPicPr>
            <a:picLocks noChangeAspect="1" noChangeArrowheads="1"/>
          </p:cNvPicPr>
          <p:nvPr/>
        </p:nvPicPr>
        <p:blipFill>
          <a:blip r:embed="rId16" cstate="print"/>
          <a:srcRect/>
          <a:stretch>
            <a:fillRect/>
          </a:stretch>
        </p:blipFill>
        <p:spPr bwMode="auto">
          <a:xfrm>
            <a:off x="4623328" y="4307418"/>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图片 2" descr="G:\区域图书馆\logo\logo\areaimage_读秀区域\gz\logosmall.jpg"/>
          <p:cNvPicPr>
            <a:picLocks noChangeAspect="1" noChangeArrowheads="1"/>
          </p:cNvPicPr>
          <p:nvPr/>
        </p:nvPicPr>
        <p:blipFill>
          <a:blip r:embed="rId17" cstate="print"/>
          <a:srcRect/>
          <a:stretch>
            <a:fillRect/>
          </a:stretch>
        </p:blipFill>
        <p:spPr bwMode="auto">
          <a:xfrm>
            <a:off x="6990193" y="4806857"/>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图片 3" descr="G:\区域图书馆\logo\logo\areaimage_读秀区域\gzgx\logosmall.jpg"/>
          <p:cNvPicPr>
            <a:picLocks noChangeAspect="1" noChangeArrowheads="1"/>
          </p:cNvPicPr>
          <p:nvPr/>
        </p:nvPicPr>
        <p:blipFill>
          <a:blip r:embed="rId18" cstate="print"/>
          <a:srcRect/>
          <a:stretch>
            <a:fillRect/>
          </a:stretch>
        </p:blipFill>
        <p:spPr bwMode="auto">
          <a:xfrm>
            <a:off x="3864589" y="5013178"/>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图片 4" descr="G:\区域图书馆\logo\logo\areaimage_读秀区域\sichuan\logosmall.jpg"/>
          <p:cNvPicPr>
            <a:picLocks noChangeAspect="1" noChangeArrowheads="1"/>
          </p:cNvPicPr>
          <p:nvPr/>
        </p:nvPicPr>
        <p:blipFill>
          <a:blip r:embed="rId19" cstate="print"/>
          <a:srcRect/>
          <a:stretch>
            <a:fillRect/>
          </a:stretch>
        </p:blipFill>
        <p:spPr bwMode="auto">
          <a:xfrm>
            <a:off x="1585086" y="4149081"/>
            <a:ext cx="2641600" cy="57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图片 2" descr="G:\区域图书馆\logo\logo\areaimage_读秀区域\lflib\logosmall.jpg"/>
          <p:cNvPicPr>
            <a:picLocks noChangeAspect="1" noChangeArrowheads="1"/>
          </p:cNvPicPr>
          <p:nvPr/>
        </p:nvPicPr>
        <p:blipFill>
          <a:blip r:embed="rId20" cstate="print"/>
          <a:srcRect/>
          <a:stretch>
            <a:fillRect/>
          </a:stretch>
        </p:blipFill>
        <p:spPr bwMode="auto">
          <a:xfrm>
            <a:off x="6947963" y="2164232"/>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图片 3" descr="G:\区域图书馆\logo\logo\areaimage_读秀区域\nygx\logosmall.jpg"/>
          <p:cNvPicPr>
            <a:picLocks noChangeAspect="1" noChangeArrowheads="1"/>
          </p:cNvPicPr>
          <p:nvPr/>
        </p:nvPicPr>
        <p:blipFill>
          <a:blip r:embed="rId21" cstate="print"/>
          <a:srcRect/>
          <a:stretch>
            <a:fillRect/>
          </a:stretch>
        </p:blipFill>
        <p:spPr bwMode="auto">
          <a:xfrm>
            <a:off x="7091699" y="3893979"/>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图片 4" descr="G:\区域图书馆\logo\logo\areaimage_读秀区域\tianjin\logosmall.jpg"/>
          <p:cNvPicPr>
            <a:picLocks noChangeAspect="1" noChangeArrowheads="1"/>
          </p:cNvPicPr>
          <p:nvPr/>
        </p:nvPicPr>
        <p:blipFill>
          <a:blip r:embed="rId22" cstate="print"/>
          <a:srcRect/>
          <a:stretch>
            <a:fillRect/>
          </a:stretch>
        </p:blipFill>
        <p:spPr bwMode="auto">
          <a:xfrm>
            <a:off x="4404090" y="2376886"/>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图片 5" descr="G:\区域图书馆\logo\logo\areaimage_读秀区域\tjgx\logosmall.jpg"/>
          <p:cNvPicPr>
            <a:picLocks noChangeAspect="1" noChangeArrowheads="1"/>
          </p:cNvPicPr>
          <p:nvPr/>
        </p:nvPicPr>
        <p:blipFill>
          <a:blip r:embed="rId23" cstate="print"/>
          <a:srcRect/>
          <a:stretch>
            <a:fillRect/>
          </a:stretch>
        </p:blipFill>
        <p:spPr bwMode="auto">
          <a:xfrm>
            <a:off x="9213103" y="2605897"/>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图片 6" descr="G:\区域图书馆\logo\logo\areaimage_读秀区域\tjwlxx\logosmall.jpg"/>
          <p:cNvPicPr>
            <a:picLocks noChangeAspect="1" noChangeArrowheads="1"/>
          </p:cNvPicPr>
          <p:nvPr/>
        </p:nvPicPr>
        <p:blipFill>
          <a:blip r:embed="rId24" cstate="print"/>
          <a:srcRect/>
          <a:stretch>
            <a:fillRect/>
          </a:stretch>
        </p:blipFill>
        <p:spPr bwMode="auto">
          <a:xfrm>
            <a:off x="1430304" y="2381244"/>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图片 7" descr="G:\区域图书馆\logo\logo\areaimage_读秀区域\tshqt\logosmall.jpg"/>
          <p:cNvPicPr>
            <a:picLocks noChangeAspect="1" noChangeArrowheads="1"/>
          </p:cNvPicPr>
          <p:nvPr/>
        </p:nvPicPr>
        <p:blipFill>
          <a:blip r:embed="rId25" cstate="print"/>
          <a:srcRect/>
          <a:stretch>
            <a:fillRect/>
          </a:stretch>
        </p:blipFill>
        <p:spPr bwMode="auto">
          <a:xfrm>
            <a:off x="1978279" y="1611456"/>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矩形 1"/>
          <p:cNvSpPr/>
          <p:nvPr/>
        </p:nvSpPr>
        <p:spPr>
          <a:xfrm>
            <a:off x="-325787" y="15710"/>
            <a:ext cx="838075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百链 </a:t>
            </a:r>
            <a:r>
              <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b="1" dirty="0">
                <a:solidFill>
                  <a:srgbClr val="FF0000"/>
                </a:solidFill>
                <a:latin typeface="微软雅黑" panose="020B0503020204020204" pitchFamily="34" charset="-122"/>
                <a:ea typeface="微软雅黑" panose="020B0503020204020204" pitchFamily="34" charset="-122"/>
              </a:rPr>
              <a:t>通过区域联盟建立资源共享服务平台</a:t>
            </a:r>
            <a:endPar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endPar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625" autoRev="1" fill="remove"/>
                                        <p:tgtEl>
                                          <p:spTgt spid="5"/>
                                        </p:tgtEl>
                                        <p:attrNameLst>
                                          <p:attrName>style.color</p:attrName>
                                        </p:attrNameLst>
                                      </p:cBhvr>
                                      <p:to>
                                        <a:schemeClr val="bg1"/>
                                      </p:to>
                                    </p:animClr>
                                    <p:animClr clrSpc="rgb" dir="cw">
                                      <p:cBhvr>
                                        <p:cTn id="7" dur="625" autoRev="1" fill="remove"/>
                                        <p:tgtEl>
                                          <p:spTgt spid="5"/>
                                        </p:tgtEl>
                                        <p:attrNameLst>
                                          <p:attrName>fillcolor</p:attrName>
                                        </p:attrNameLst>
                                      </p:cBhvr>
                                      <p:to>
                                        <a:schemeClr val="bg1"/>
                                      </p:to>
                                    </p:animClr>
                                    <p:set>
                                      <p:cBhvr>
                                        <p:cTn id="8" dur="625" autoRev="1" fill="remove"/>
                                        <p:tgtEl>
                                          <p:spTgt spid="5"/>
                                        </p:tgtEl>
                                        <p:attrNameLst>
                                          <p:attrName>fill.type</p:attrName>
                                        </p:attrNameLst>
                                      </p:cBhvr>
                                      <p:to>
                                        <p:strVal val="solid"/>
                                      </p:to>
                                    </p:set>
                                    <p:set>
                                      <p:cBhvr>
                                        <p:cTn id="9" dur="625" autoRev="1" fill="remove"/>
                                        <p:tgtEl>
                                          <p:spTgt spid="5"/>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625" autoRev="1" fill="remove"/>
                                        <p:tgtEl>
                                          <p:spTgt spid="6"/>
                                        </p:tgtEl>
                                        <p:attrNameLst>
                                          <p:attrName>style.color</p:attrName>
                                        </p:attrNameLst>
                                      </p:cBhvr>
                                      <p:to>
                                        <a:schemeClr val="bg1"/>
                                      </p:to>
                                    </p:animClr>
                                    <p:animClr clrSpc="rgb" dir="cw">
                                      <p:cBhvr>
                                        <p:cTn id="12" dur="625" autoRev="1" fill="remove"/>
                                        <p:tgtEl>
                                          <p:spTgt spid="6"/>
                                        </p:tgtEl>
                                        <p:attrNameLst>
                                          <p:attrName>fillcolor</p:attrName>
                                        </p:attrNameLst>
                                      </p:cBhvr>
                                      <p:to>
                                        <a:schemeClr val="bg1"/>
                                      </p:to>
                                    </p:animClr>
                                    <p:set>
                                      <p:cBhvr>
                                        <p:cTn id="13" dur="625" autoRev="1" fill="remove"/>
                                        <p:tgtEl>
                                          <p:spTgt spid="6"/>
                                        </p:tgtEl>
                                        <p:attrNameLst>
                                          <p:attrName>fill.type</p:attrName>
                                        </p:attrNameLst>
                                      </p:cBhvr>
                                      <p:to>
                                        <p:strVal val="solid"/>
                                      </p:to>
                                    </p:set>
                                    <p:set>
                                      <p:cBhvr>
                                        <p:cTn id="14" dur="625" autoRev="1" fill="remove"/>
                                        <p:tgtEl>
                                          <p:spTgt spid="6"/>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625" autoRev="1" fill="remove"/>
                                        <p:tgtEl>
                                          <p:spTgt spid="7"/>
                                        </p:tgtEl>
                                        <p:attrNameLst>
                                          <p:attrName>style.color</p:attrName>
                                        </p:attrNameLst>
                                      </p:cBhvr>
                                      <p:to>
                                        <a:schemeClr val="bg1"/>
                                      </p:to>
                                    </p:animClr>
                                    <p:animClr clrSpc="rgb" dir="cw">
                                      <p:cBhvr>
                                        <p:cTn id="17" dur="625" autoRev="1" fill="remove"/>
                                        <p:tgtEl>
                                          <p:spTgt spid="7"/>
                                        </p:tgtEl>
                                        <p:attrNameLst>
                                          <p:attrName>fillcolor</p:attrName>
                                        </p:attrNameLst>
                                      </p:cBhvr>
                                      <p:to>
                                        <a:schemeClr val="bg1"/>
                                      </p:to>
                                    </p:animClr>
                                    <p:set>
                                      <p:cBhvr>
                                        <p:cTn id="18" dur="625" autoRev="1" fill="remove"/>
                                        <p:tgtEl>
                                          <p:spTgt spid="7"/>
                                        </p:tgtEl>
                                        <p:attrNameLst>
                                          <p:attrName>fill.type</p:attrName>
                                        </p:attrNameLst>
                                      </p:cBhvr>
                                      <p:to>
                                        <p:strVal val="solid"/>
                                      </p:to>
                                    </p:set>
                                    <p:set>
                                      <p:cBhvr>
                                        <p:cTn id="19" dur="625" autoRev="1" fill="remove"/>
                                        <p:tgtEl>
                                          <p:spTgt spid="7"/>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625" autoRev="1" fill="remove"/>
                                        <p:tgtEl>
                                          <p:spTgt spid="15"/>
                                        </p:tgtEl>
                                        <p:attrNameLst>
                                          <p:attrName>style.color</p:attrName>
                                        </p:attrNameLst>
                                      </p:cBhvr>
                                      <p:to>
                                        <a:schemeClr val="bg1"/>
                                      </p:to>
                                    </p:animClr>
                                    <p:animClr clrSpc="rgb" dir="cw">
                                      <p:cBhvr>
                                        <p:cTn id="22" dur="625" autoRev="1" fill="remove"/>
                                        <p:tgtEl>
                                          <p:spTgt spid="15"/>
                                        </p:tgtEl>
                                        <p:attrNameLst>
                                          <p:attrName>fillcolor</p:attrName>
                                        </p:attrNameLst>
                                      </p:cBhvr>
                                      <p:to>
                                        <a:schemeClr val="bg1"/>
                                      </p:to>
                                    </p:animClr>
                                    <p:set>
                                      <p:cBhvr>
                                        <p:cTn id="23" dur="625" autoRev="1" fill="remove"/>
                                        <p:tgtEl>
                                          <p:spTgt spid="15"/>
                                        </p:tgtEl>
                                        <p:attrNameLst>
                                          <p:attrName>fill.type</p:attrName>
                                        </p:attrNameLst>
                                      </p:cBhvr>
                                      <p:to>
                                        <p:strVal val="solid"/>
                                      </p:to>
                                    </p:set>
                                    <p:set>
                                      <p:cBhvr>
                                        <p:cTn id="24" dur="625" autoRev="1" fill="remove"/>
                                        <p:tgtEl>
                                          <p:spTgt spid="15"/>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625" autoRev="1" fill="remove"/>
                                        <p:tgtEl>
                                          <p:spTgt spid="16"/>
                                        </p:tgtEl>
                                        <p:attrNameLst>
                                          <p:attrName>style.color</p:attrName>
                                        </p:attrNameLst>
                                      </p:cBhvr>
                                      <p:to>
                                        <a:schemeClr val="bg1"/>
                                      </p:to>
                                    </p:animClr>
                                    <p:animClr clrSpc="rgb" dir="cw">
                                      <p:cBhvr>
                                        <p:cTn id="27" dur="625" autoRev="1" fill="remove"/>
                                        <p:tgtEl>
                                          <p:spTgt spid="16"/>
                                        </p:tgtEl>
                                        <p:attrNameLst>
                                          <p:attrName>fillcolor</p:attrName>
                                        </p:attrNameLst>
                                      </p:cBhvr>
                                      <p:to>
                                        <a:schemeClr val="bg1"/>
                                      </p:to>
                                    </p:animClr>
                                    <p:set>
                                      <p:cBhvr>
                                        <p:cTn id="28" dur="625" autoRev="1" fill="remove"/>
                                        <p:tgtEl>
                                          <p:spTgt spid="16"/>
                                        </p:tgtEl>
                                        <p:attrNameLst>
                                          <p:attrName>fill.type</p:attrName>
                                        </p:attrNameLst>
                                      </p:cBhvr>
                                      <p:to>
                                        <p:strVal val="solid"/>
                                      </p:to>
                                    </p:set>
                                    <p:set>
                                      <p:cBhvr>
                                        <p:cTn id="29" dur="625" autoRev="1" fill="remove"/>
                                        <p:tgtEl>
                                          <p:spTgt spid="16"/>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625" autoRev="1" fill="remove"/>
                                        <p:tgtEl>
                                          <p:spTgt spid="17"/>
                                        </p:tgtEl>
                                        <p:attrNameLst>
                                          <p:attrName>style.color</p:attrName>
                                        </p:attrNameLst>
                                      </p:cBhvr>
                                      <p:to>
                                        <a:schemeClr val="bg1"/>
                                      </p:to>
                                    </p:animClr>
                                    <p:animClr clrSpc="rgb" dir="cw">
                                      <p:cBhvr>
                                        <p:cTn id="32" dur="625" autoRev="1" fill="remove"/>
                                        <p:tgtEl>
                                          <p:spTgt spid="17"/>
                                        </p:tgtEl>
                                        <p:attrNameLst>
                                          <p:attrName>fillcolor</p:attrName>
                                        </p:attrNameLst>
                                      </p:cBhvr>
                                      <p:to>
                                        <a:schemeClr val="bg1"/>
                                      </p:to>
                                    </p:animClr>
                                    <p:set>
                                      <p:cBhvr>
                                        <p:cTn id="33" dur="625" autoRev="1" fill="remove"/>
                                        <p:tgtEl>
                                          <p:spTgt spid="17"/>
                                        </p:tgtEl>
                                        <p:attrNameLst>
                                          <p:attrName>fill.type</p:attrName>
                                        </p:attrNameLst>
                                      </p:cBhvr>
                                      <p:to>
                                        <p:strVal val="solid"/>
                                      </p:to>
                                    </p:set>
                                    <p:set>
                                      <p:cBhvr>
                                        <p:cTn id="34" dur="625" autoRev="1" fill="remove"/>
                                        <p:tgtEl>
                                          <p:spTgt spid="1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par>
                                <p:cTn id="42" presetID="53" presetClass="entr" presetSubtype="16"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par>
                                <p:cTn id="62" presetID="53" presetClass="entr" presetSubtype="16"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fltVal val="0"/>
                                          </p:val>
                                        </p:tav>
                                        <p:tav tm="100000">
                                          <p:val>
                                            <p:strVal val="#ppt_h"/>
                                          </p:val>
                                        </p:tav>
                                      </p:tavLst>
                                    </p:anim>
                                    <p:animEffect transition="in" filter="fade">
                                      <p:cBhvr>
                                        <p:cTn id="66" dur="500"/>
                                        <p:tgtEl>
                                          <p:spTgt spid="31"/>
                                        </p:tgtEl>
                                      </p:cBhvr>
                                    </p:animEffect>
                                  </p:childTnLst>
                                </p:cTn>
                              </p:par>
                              <p:par>
                                <p:cTn id="67" presetID="53" presetClass="entr" presetSubtype="16"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par>
                                <p:cTn id="77" presetID="53" presetClass="entr" presetSubtype="16"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par>
                                <p:cTn id="82" presetID="53" presetClass="entr" presetSubtype="16"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500" fill="hold"/>
                                        <p:tgtEl>
                                          <p:spTgt spid="21"/>
                                        </p:tgtEl>
                                        <p:attrNameLst>
                                          <p:attrName>ppt_w</p:attrName>
                                        </p:attrNameLst>
                                      </p:cBhvr>
                                      <p:tavLst>
                                        <p:tav tm="0">
                                          <p:val>
                                            <p:fltVal val="0"/>
                                          </p:val>
                                        </p:tav>
                                        <p:tav tm="100000">
                                          <p:val>
                                            <p:strVal val="#ppt_w"/>
                                          </p:val>
                                        </p:tav>
                                      </p:tavLst>
                                    </p:anim>
                                    <p:anim calcmode="lin" valueType="num">
                                      <p:cBhvr>
                                        <p:cTn id="85" dur="500" fill="hold"/>
                                        <p:tgtEl>
                                          <p:spTgt spid="21"/>
                                        </p:tgtEl>
                                        <p:attrNameLst>
                                          <p:attrName>ppt_h</p:attrName>
                                        </p:attrNameLst>
                                      </p:cBhvr>
                                      <p:tavLst>
                                        <p:tav tm="0">
                                          <p:val>
                                            <p:fltVal val="0"/>
                                          </p:val>
                                        </p:tav>
                                        <p:tav tm="100000">
                                          <p:val>
                                            <p:strVal val="#ppt_h"/>
                                          </p:val>
                                        </p:tav>
                                      </p:tavLst>
                                    </p:anim>
                                    <p:animEffect transition="in" filter="fade">
                                      <p:cBhvr>
                                        <p:cTn id="86" dur="500"/>
                                        <p:tgtEl>
                                          <p:spTgt spid="21"/>
                                        </p:tgtEl>
                                      </p:cBhvr>
                                    </p:animEffect>
                                  </p:childTnLst>
                                </p:cTn>
                              </p:par>
                              <p:par>
                                <p:cTn id="87" presetID="53" presetClass="entr" presetSubtype="16"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fltVal val="0"/>
                                          </p:val>
                                        </p:tav>
                                        <p:tav tm="100000">
                                          <p:val>
                                            <p:strVal val="#ppt_w"/>
                                          </p:val>
                                        </p:tav>
                                      </p:tavLst>
                                    </p:anim>
                                    <p:anim calcmode="lin" valueType="num">
                                      <p:cBhvr>
                                        <p:cTn id="90" dur="500" fill="hold"/>
                                        <p:tgtEl>
                                          <p:spTgt spid="24"/>
                                        </p:tgtEl>
                                        <p:attrNameLst>
                                          <p:attrName>ppt_h</p:attrName>
                                        </p:attrNameLst>
                                      </p:cBhvr>
                                      <p:tavLst>
                                        <p:tav tm="0">
                                          <p:val>
                                            <p:fltVal val="0"/>
                                          </p:val>
                                        </p:tav>
                                        <p:tav tm="100000">
                                          <p:val>
                                            <p:strVal val="#ppt_h"/>
                                          </p:val>
                                        </p:tav>
                                      </p:tavLst>
                                    </p:anim>
                                    <p:animEffect transition="in" filter="fade">
                                      <p:cBhvr>
                                        <p:cTn id="91" dur="500"/>
                                        <p:tgtEl>
                                          <p:spTgt spid="24"/>
                                        </p:tgtEl>
                                      </p:cBhvr>
                                    </p:animEffect>
                                  </p:childTnLst>
                                </p:cTn>
                              </p:par>
                              <p:par>
                                <p:cTn id="92" presetID="53" presetClass="entr" presetSubtype="16"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ppt_w</p:attrName>
                                        </p:attrNameLst>
                                      </p:cBhvr>
                                      <p:tavLst>
                                        <p:tav tm="0">
                                          <p:val>
                                            <p:fltVal val="0"/>
                                          </p:val>
                                        </p:tav>
                                        <p:tav tm="100000">
                                          <p:val>
                                            <p:strVal val="#ppt_w"/>
                                          </p:val>
                                        </p:tav>
                                      </p:tavLst>
                                    </p:anim>
                                    <p:anim calcmode="lin" valueType="num">
                                      <p:cBhvr>
                                        <p:cTn id="95" dur="500" fill="hold"/>
                                        <p:tgtEl>
                                          <p:spTgt spid="18"/>
                                        </p:tgtEl>
                                        <p:attrNameLst>
                                          <p:attrName>ppt_h</p:attrName>
                                        </p:attrNameLst>
                                      </p:cBhvr>
                                      <p:tavLst>
                                        <p:tav tm="0">
                                          <p:val>
                                            <p:fltVal val="0"/>
                                          </p:val>
                                        </p:tav>
                                        <p:tav tm="100000">
                                          <p:val>
                                            <p:strVal val="#ppt_h"/>
                                          </p:val>
                                        </p:tav>
                                      </p:tavLst>
                                    </p:anim>
                                    <p:animEffect transition="in" filter="fade">
                                      <p:cBhvr>
                                        <p:cTn id="96" dur="500"/>
                                        <p:tgtEl>
                                          <p:spTgt spid="18"/>
                                        </p:tgtEl>
                                      </p:cBhvr>
                                    </p:animEffect>
                                  </p:childTnLst>
                                </p:cTn>
                              </p:par>
                              <p:par>
                                <p:cTn id="97" presetID="53" presetClass="entr" presetSubtype="16" fill="hold"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p:cTn id="99" dur="500" fill="hold"/>
                                        <p:tgtEl>
                                          <p:spTgt spid="23"/>
                                        </p:tgtEl>
                                        <p:attrNameLst>
                                          <p:attrName>ppt_w</p:attrName>
                                        </p:attrNameLst>
                                      </p:cBhvr>
                                      <p:tavLst>
                                        <p:tav tm="0">
                                          <p:val>
                                            <p:fltVal val="0"/>
                                          </p:val>
                                        </p:tav>
                                        <p:tav tm="100000">
                                          <p:val>
                                            <p:strVal val="#ppt_w"/>
                                          </p:val>
                                        </p:tav>
                                      </p:tavLst>
                                    </p:anim>
                                    <p:anim calcmode="lin" valueType="num">
                                      <p:cBhvr>
                                        <p:cTn id="100" dur="500" fill="hold"/>
                                        <p:tgtEl>
                                          <p:spTgt spid="23"/>
                                        </p:tgtEl>
                                        <p:attrNameLst>
                                          <p:attrName>ppt_h</p:attrName>
                                        </p:attrNameLst>
                                      </p:cBhvr>
                                      <p:tavLst>
                                        <p:tav tm="0">
                                          <p:val>
                                            <p:fltVal val="0"/>
                                          </p:val>
                                        </p:tav>
                                        <p:tav tm="100000">
                                          <p:val>
                                            <p:strVal val="#ppt_h"/>
                                          </p:val>
                                        </p:tav>
                                      </p:tavLst>
                                    </p:anim>
                                    <p:animEffect transition="in" filter="fade">
                                      <p:cBhvr>
                                        <p:cTn id="101" dur="500"/>
                                        <p:tgtEl>
                                          <p:spTgt spid="23"/>
                                        </p:tgtEl>
                                      </p:cBhvr>
                                    </p:animEffect>
                                  </p:childTnLst>
                                </p:cTn>
                              </p:par>
                              <p:par>
                                <p:cTn id="102" presetID="53" presetClass="entr" presetSubtype="16"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500" fill="hold"/>
                                        <p:tgtEl>
                                          <p:spTgt spid="20"/>
                                        </p:tgtEl>
                                        <p:attrNameLst>
                                          <p:attrName>ppt_w</p:attrName>
                                        </p:attrNameLst>
                                      </p:cBhvr>
                                      <p:tavLst>
                                        <p:tav tm="0">
                                          <p:val>
                                            <p:fltVal val="0"/>
                                          </p:val>
                                        </p:tav>
                                        <p:tav tm="100000">
                                          <p:val>
                                            <p:strVal val="#ppt_w"/>
                                          </p:val>
                                        </p:tav>
                                      </p:tavLst>
                                    </p:anim>
                                    <p:anim calcmode="lin" valueType="num">
                                      <p:cBhvr>
                                        <p:cTn id="105" dur="500" fill="hold"/>
                                        <p:tgtEl>
                                          <p:spTgt spid="20"/>
                                        </p:tgtEl>
                                        <p:attrNameLst>
                                          <p:attrName>ppt_h</p:attrName>
                                        </p:attrNameLst>
                                      </p:cBhvr>
                                      <p:tavLst>
                                        <p:tav tm="0">
                                          <p:val>
                                            <p:fltVal val="0"/>
                                          </p:val>
                                        </p:tav>
                                        <p:tav tm="100000">
                                          <p:val>
                                            <p:strVal val="#ppt_h"/>
                                          </p:val>
                                        </p:tav>
                                      </p:tavLst>
                                    </p:anim>
                                    <p:animEffect transition="in" filter="fade">
                                      <p:cBhvr>
                                        <p:cTn id="106" dur="500"/>
                                        <p:tgtEl>
                                          <p:spTgt spid="20"/>
                                        </p:tgtEl>
                                      </p:cBhvr>
                                    </p:animEffect>
                                  </p:childTnLst>
                                </p:cTn>
                              </p:par>
                              <p:par>
                                <p:cTn id="107" presetID="53" presetClass="entr" presetSubtype="16"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500" fill="hold"/>
                                        <p:tgtEl>
                                          <p:spTgt spid="34"/>
                                        </p:tgtEl>
                                        <p:attrNameLst>
                                          <p:attrName>ppt_w</p:attrName>
                                        </p:attrNameLst>
                                      </p:cBhvr>
                                      <p:tavLst>
                                        <p:tav tm="0">
                                          <p:val>
                                            <p:fltVal val="0"/>
                                          </p:val>
                                        </p:tav>
                                        <p:tav tm="100000">
                                          <p:val>
                                            <p:strVal val="#ppt_w"/>
                                          </p:val>
                                        </p:tav>
                                      </p:tavLst>
                                    </p:anim>
                                    <p:anim calcmode="lin" valueType="num">
                                      <p:cBhvr>
                                        <p:cTn id="110" dur="500" fill="hold"/>
                                        <p:tgtEl>
                                          <p:spTgt spid="34"/>
                                        </p:tgtEl>
                                        <p:attrNameLst>
                                          <p:attrName>ppt_h</p:attrName>
                                        </p:attrNameLst>
                                      </p:cBhvr>
                                      <p:tavLst>
                                        <p:tav tm="0">
                                          <p:val>
                                            <p:fltVal val="0"/>
                                          </p:val>
                                        </p:tav>
                                        <p:tav tm="100000">
                                          <p:val>
                                            <p:strVal val="#ppt_h"/>
                                          </p:val>
                                        </p:tav>
                                      </p:tavLst>
                                    </p:anim>
                                    <p:animEffect transition="in" filter="fade">
                                      <p:cBhvr>
                                        <p:cTn id="111" dur="500"/>
                                        <p:tgtEl>
                                          <p:spTgt spid="34"/>
                                        </p:tgtEl>
                                      </p:cBhvr>
                                    </p:animEffect>
                                  </p:childTnLst>
                                </p:cTn>
                              </p:par>
                              <p:par>
                                <p:cTn id="112" presetID="53" presetClass="entr" presetSubtype="16" fill="hold" nodeType="withEffect">
                                  <p:stCondLst>
                                    <p:cond delay="0"/>
                                  </p:stCondLst>
                                  <p:childTnLst>
                                    <p:set>
                                      <p:cBhvr>
                                        <p:cTn id="113" dur="1" fill="hold">
                                          <p:stCondLst>
                                            <p:cond delay="0"/>
                                          </p:stCondLst>
                                        </p:cTn>
                                        <p:tgtEl>
                                          <p:spTgt spid="37"/>
                                        </p:tgtEl>
                                        <p:attrNameLst>
                                          <p:attrName>style.visibility</p:attrName>
                                        </p:attrNameLst>
                                      </p:cBhvr>
                                      <p:to>
                                        <p:strVal val="visible"/>
                                      </p:to>
                                    </p:set>
                                    <p:anim calcmode="lin" valueType="num">
                                      <p:cBhvr>
                                        <p:cTn id="114" dur="500" fill="hold"/>
                                        <p:tgtEl>
                                          <p:spTgt spid="37"/>
                                        </p:tgtEl>
                                        <p:attrNameLst>
                                          <p:attrName>ppt_w</p:attrName>
                                        </p:attrNameLst>
                                      </p:cBhvr>
                                      <p:tavLst>
                                        <p:tav tm="0">
                                          <p:val>
                                            <p:fltVal val="0"/>
                                          </p:val>
                                        </p:tav>
                                        <p:tav tm="100000">
                                          <p:val>
                                            <p:strVal val="#ppt_w"/>
                                          </p:val>
                                        </p:tav>
                                      </p:tavLst>
                                    </p:anim>
                                    <p:anim calcmode="lin" valueType="num">
                                      <p:cBhvr>
                                        <p:cTn id="115" dur="500" fill="hold"/>
                                        <p:tgtEl>
                                          <p:spTgt spid="37"/>
                                        </p:tgtEl>
                                        <p:attrNameLst>
                                          <p:attrName>ppt_h</p:attrName>
                                        </p:attrNameLst>
                                      </p:cBhvr>
                                      <p:tavLst>
                                        <p:tav tm="0">
                                          <p:val>
                                            <p:fltVal val="0"/>
                                          </p:val>
                                        </p:tav>
                                        <p:tav tm="100000">
                                          <p:val>
                                            <p:strVal val="#ppt_h"/>
                                          </p:val>
                                        </p:tav>
                                      </p:tavLst>
                                    </p:anim>
                                    <p:animEffect transition="in" filter="fade">
                                      <p:cBhvr>
                                        <p:cTn id="116" dur="500"/>
                                        <p:tgtEl>
                                          <p:spTgt spid="37"/>
                                        </p:tgtEl>
                                      </p:cBhvr>
                                    </p:animEffect>
                                  </p:childTnLst>
                                </p:cTn>
                              </p:par>
                              <p:par>
                                <p:cTn id="117" presetID="53" presetClass="entr" presetSubtype="16" fill="hold"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53" presetClass="entr" presetSubtype="16"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 calcmode="lin" valueType="num">
                                      <p:cBhvr>
                                        <p:cTn id="124" dur="500" fill="hold"/>
                                        <p:tgtEl>
                                          <p:spTgt spid="35"/>
                                        </p:tgtEl>
                                        <p:attrNameLst>
                                          <p:attrName>ppt_w</p:attrName>
                                        </p:attrNameLst>
                                      </p:cBhvr>
                                      <p:tavLst>
                                        <p:tav tm="0">
                                          <p:val>
                                            <p:fltVal val="0"/>
                                          </p:val>
                                        </p:tav>
                                        <p:tav tm="100000">
                                          <p:val>
                                            <p:strVal val="#ppt_w"/>
                                          </p:val>
                                        </p:tav>
                                      </p:tavLst>
                                    </p:anim>
                                    <p:anim calcmode="lin" valueType="num">
                                      <p:cBhvr>
                                        <p:cTn id="125" dur="500" fill="hold"/>
                                        <p:tgtEl>
                                          <p:spTgt spid="35"/>
                                        </p:tgtEl>
                                        <p:attrNameLst>
                                          <p:attrName>ppt_h</p:attrName>
                                        </p:attrNameLst>
                                      </p:cBhvr>
                                      <p:tavLst>
                                        <p:tav tm="0">
                                          <p:val>
                                            <p:fltVal val="0"/>
                                          </p:val>
                                        </p:tav>
                                        <p:tav tm="100000">
                                          <p:val>
                                            <p:strVal val="#ppt_h"/>
                                          </p:val>
                                        </p:tav>
                                      </p:tavLst>
                                    </p:anim>
                                    <p:animEffect transition="in" filter="fade">
                                      <p:cBhvr>
                                        <p:cTn id="126" dur="500"/>
                                        <p:tgtEl>
                                          <p:spTgt spid="35"/>
                                        </p:tgtEl>
                                      </p:cBhvr>
                                    </p:animEffect>
                                  </p:childTnLst>
                                </p:cTn>
                              </p:par>
                              <p:par>
                                <p:cTn id="127" presetID="53" presetClass="entr" presetSubtype="16" fill="hold" nodeType="with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p:cTn id="129" dur="500" fill="hold"/>
                                        <p:tgtEl>
                                          <p:spTgt spid="43"/>
                                        </p:tgtEl>
                                        <p:attrNameLst>
                                          <p:attrName>ppt_w</p:attrName>
                                        </p:attrNameLst>
                                      </p:cBhvr>
                                      <p:tavLst>
                                        <p:tav tm="0">
                                          <p:val>
                                            <p:fltVal val="0"/>
                                          </p:val>
                                        </p:tav>
                                        <p:tav tm="100000">
                                          <p:val>
                                            <p:strVal val="#ppt_w"/>
                                          </p:val>
                                        </p:tav>
                                      </p:tavLst>
                                    </p:anim>
                                    <p:anim calcmode="lin" valueType="num">
                                      <p:cBhvr>
                                        <p:cTn id="130" dur="500" fill="hold"/>
                                        <p:tgtEl>
                                          <p:spTgt spid="43"/>
                                        </p:tgtEl>
                                        <p:attrNameLst>
                                          <p:attrName>ppt_h</p:attrName>
                                        </p:attrNameLst>
                                      </p:cBhvr>
                                      <p:tavLst>
                                        <p:tav tm="0">
                                          <p:val>
                                            <p:fltVal val="0"/>
                                          </p:val>
                                        </p:tav>
                                        <p:tav tm="100000">
                                          <p:val>
                                            <p:strVal val="#ppt_h"/>
                                          </p:val>
                                        </p:tav>
                                      </p:tavLst>
                                    </p:anim>
                                    <p:animEffect transition="in" filter="fade">
                                      <p:cBhvr>
                                        <p:cTn id="131" dur="500"/>
                                        <p:tgtEl>
                                          <p:spTgt spid="43"/>
                                        </p:tgtEl>
                                      </p:cBhvr>
                                    </p:animEffect>
                                  </p:childTnLst>
                                </p:cTn>
                              </p:par>
                              <p:par>
                                <p:cTn id="132" presetID="53" presetClass="entr" presetSubtype="16" fill="hold" nodeType="withEffect">
                                  <p:stCondLst>
                                    <p:cond delay="0"/>
                                  </p:stCondLst>
                                  <p:childTnLst>
                                    <p:set>
                                      <p:cBhvr>
                                        <p:cTn id="133" dur="1" fill="hold">
                                          <p:stCondLst>
                                            <p:cond delay="0"/>
                                          </p:stCondLst>
                                        </p:cTn>
                                        <p:tgtEl>
                                          <p:spTgt spid="38"/>
                                        </p:tgtEl>
                                        <p:attrNameLst>
                                          <p:attrName>style.visibility</p:attrName>
                                        </p:attrNameLst>
                                      </p:cBhvr>
                                      <p:to>
                                        <p:strVal val="visible"/>
                                      </p:to>
                                    </p:set>
                                    <p:anim calcmode="lin" valueType="num">
                                      <p:cBhvr>
                                        <p:cTn id="134" dur="500" fill="hold"/>
                                        <p:tgtEl>
                                          <p:spTgt spid="38"/>
                                        </p:tgtEl>
                                        <p:attrNameLst>
                                          <p:attrName>ppt_w</p:attrName>
                                        </p:attrNameLst>
                                      </p:cBhvr>
                                      <p:tavLst>
                                        <p:tav tm="0">
                                          <p:val>
                                            <p:fltVal val="0"/>
                                          </p:val>
                                        </p:tav>
                                        <p:tav tm="100000">
                                          <p:val>
                                            <p:strVal val="#ppt_w"/>
                                          </p:val>
                                        </p:tav>
                                      </p:tavLst>
                                    </p:anim>
                                    <p:anim calcmode="lin" valueType="num">
                                      <p:cBhvr>
                                        <p:cTn id="135" dur="500" fill="hold"/>
                                        <p:tgtEl>
                                          <p:spTgt spid="38"/>
                                        </p:tgtEl>
                                        <p:attrNameLst>
                                          <p:attrName>ppt_h</p:attrName>
                                        </p:attrNameLst>
                                      </p:cBhvr>
                                      <p:tavLst>
                                        <p:tav tm="0">
                                          <p:val>
                                            <p:fltVal val="0"/>
                                          </p:val>
                                        </p:tav>
                                        <p:tav tm="100000">
                                          <p:val>
                                            <p:strVal val="#ppt_h"/>
                                          </p:val>
                                        </p:tav>
                                      </p:tavLst>
                                    </p:anim>
                                    <p:animEffect transition="in" filter="fade">
                                      <p:cBhvr>
                                        <p:cTn id="136" dur="500"/>
                                        <p:tgtEl>
                                          <p:spTgt spid="38"/>
                                        </p:tgtEl>
                                      </p:cBhvr>
                                    </p:animEffect>
                                  </p:childTnLst>
                                </p:cTn>
                              </p:par>
                              <p:par>
                                <p:cTn id="137" presetID="53" presetClass="entr" presetSubtype="16" fill="hold" nodeType="withEffect">
                                  <p:stCondLst>
                                    <p:cond delay="0"/>
                                  </p:stCondLst>
                                  <p:childTnLst>
                                    <p:set>
                                      <p:cBhvr>
                                        <p:cTn id="138" dur="1" fill="hold">
                                          <p:stCondLst>
                                            <p:cond delay="0"/>
                                          </p:stCondLst>
                                        </p:cTn>
                                        <p:tgtEl>
                                          <p:spTgt spid="42"/>
                                        </p:tgtEl>
                                        <p:attrNameLst>
                                          <p:attrName>style.visibility</p:attrName>
                                        </p:attrNameLst>
                                      </p:cBhvr>
                                      <p:to>
                                        <p:strVal val="visible"/>
                                      </p:to>
                                    </p:set>
                                    <p:anim calcmode="lin" valueType="num">
                                      <p:cBhvr>
                                        <p:cTn id="139" dur="500" fill="hold"/>
                                        <p:tgtEl>
                                          <p:spTgt spid="42"/>
                                        </p:tgtEl>
                                        <p:attrNameLst>
                                          <p:attrName>ppt_w</p:attrName>
                                        </p:attrNameLst>
                                      </p:cBhvr>
                                      <p:tavLst>
                                        <p:tav tm="0">
                                          <p:val>
                                            <p:fltVal val="0"/>
                                          </p:val>
                                        </p:tav>
                                        <p:tav tm="100000">
                                          <p:val>
                                            <p:strVal val="#ppt_w"/>
                                          </p:val>
                                        </p:tav>
                                      </p:tavLst>
                                    </p:anim>
                                    <p:anim calcmode="lin" valueType="num">
                                      <p:cBhvr>
                                        <p:cTn id="140" dur="500" fill="hold"/>
                                        <p:tgtEl>
                                          <p:spTgt spid="42"/>
                                        </p:tgtEl>
                                        <p:attrNameLst>
                                          <p:attrName>ppt_h</p:attrName>
                                        </p:attrNameLst>
                                      </p:cBhvr>
                                      <p:tavLst>
                                        <p:tav tm="0">
                                          <p:val>
                                            <p:fltVal val="0"/>
                                          </p:val>
                                        </p:tav>
                                        <p:tav tm="100000">
                                          <p:val>
                                            <p:strVal val="#ppt_h"/>
                                          </p:val>
                                        </p:tav>
                                      </p:tavLst>
                                    </p:anim>
                                    <p:animEffect transition="in" filter="fade">
                                      <p:cBhvr>
                                        <p:cTn id="141" dur="500"/>
                                        <p:tgtEl>
                                          <p:spTgt spid="42"/>
                                        </p:tgtEl>
                                      </p:cBhvr>
                                    </p:animEffect>
                                  </p:childTnLst>
                                </p:cTn>
                              </p:par>
                              <p:par>
                                <p:cTn id="142" presetID="53" presetClass="entr" presetSubtype="16" fill="hold" nodeType="withEffect">
                                  <p:stCondLst>
                                    <p:cond delay="0"/>
                                  </p:stCondLst>
                                  <p:childTnLst>
                                    <p:set>
                                      <p:cBhvr>
                                        <p:cTn id="143" dur="1" fill="hold">
                                          <p:stCondLst>
                                            <p:cond delay="0"/>
                                          </p:stCondLst>
                                        </p:cTn>
                                        <p:tgtEl>
                                          <p:spTgt spid="40"/>
                                        </p:tgtEl>
                                        <p:attrNameLst>
                                          <p:attrName>style.visibility</p:attrName>
                                        </p:attrNameLst>
                                      </p:cBhvr>
                                      <p:to>
                                        <p:strVal val="visible"/>
                                      </p:to>
                                    </p:set>
                                    <p:anim calcmode="lin" valueType="num">
                                      <p:cBhvr>
                                        <p:cTn id="144" dur="500" fill="hold"/>
                                        <p:tgtEl>
                                          <p:spTgt spid="40"/>
                                        </p:tgtEl>
                                        <p:attrNameLst>
                                          <p:attrName>ppt_w</p:attrName>
                                        </p:attrNameLst>
                                      </p:cBhvr>
                                      <p:tavLst>
                                        <p:tav tm="0">
                                          <p:val>
                                            <p:fltVal val="0"/>
                                          </p:val>
                                        </p:tav>
                                        <p:tav tm="100000">
                                          <p:val>
                                            <p:strVal val="#ppt_w"/>
                                          </p:val>
                                        </p:tav>
                                      </p:tavLst>
                                    </p:anim>
                                    <p:anim calcmode="lin" valueType="num">
                                      <p:cBhvr>
                                        <p:cTn id="145" dur="500" fill="hold"/>
                                        <p:tgtEl>
                                          <p:spTgt spid="40"/>
                                        </p:tgtEl>
                                        <p:attrNameLst>
                                          <p:attrName>ppt_h</p:attrName>
                                        </p:attrNameLst>
                                      </p:cBhvr>
                                      <p:tavLst>
                                        <p:tav tm="0">
                                          <p:val>
                                            <p:fltVal val="0"/>
                                          </p:val>
                                        </p:tav>
                                        <p:tav tm="100000">
                                          <p:val>
                                            <p:strVal val="#ppt_h"/>
                                          </p:val>
                                        </p:tav>
                                      </p:tavLst>
                                    </p:anim>
                                    <p:animEffect transition="in" filter="fade">
                                      <p:cBhvr>
                                        <p:cTn id="146" dur="500"/>
                                        <p:tgtEl>
                                          <p:spTgt spid="40"/>
                                        </p:tgtEl>
                                      </p:cBhvr>
                                    </p:animEffect>
                                  </p:childTnLst>
                                </p:cTn>
                              </p:par>
                              <p:par>
                                <p:cTn id="147" presetID="53" presetClass="entr" presetSubtype="16" fill="hold" nodeType="withEffect">
                                  <p:stCondLst>
                                    <p:cond delay="0"/>
                                  </p:stCondLst>
                                  <p:childTnLst>
                                    <p:set>
                                      <p:cBhvr>
                                        <p:cTn id="148" dur="1" fill="hold">
                                          <p:stCondLst>
                                            <p:cond delay="0"/>
                                          </p:stCondLst>
                                        </p:cTn>
                                        <p:tgtEl>
                                          <p:spTgt spid="45"/>
                                        </p:tgtEl>
                                        <p:attrNameLst>
                                          <p:attrName>style.visibility</p:attrName>
                                        </p:attrNameLst>
                                      </p:cBhvr>
                                      <p:to>
                                        <p:strVal val="visible"/>
                                      </p:to>
                                    </p:set>
                                    <p:anim calcmode="lin" valueType="num">
                                      <p:cBhvr>
                                        <p:cTn id="149" dur="500" fill="hold"/>
                                        <p:tgtEl>
                                          <p:spTgt spid="45"/>
                                        </p:tgtEl>
                                        <p:attrNameLst>
                                          <p:attrName>ppt_w</p:attrName>
                                        </p:attrNameLst>
                                      </p:cBhvr>
                                      <p:tavLst>
                                        <p:tav tm="0">
                                          <p:val>
                                            <p:fltVal val="0"/>
                                          </p:val>
                                        </p:tav>
                                        <p:tav tm="100000">
                                          <p:val>
                                            <p:strVal val="#ppt_w"/>
                                          </p:val>
                                        </p:tav>
                                      </p:tavLst>
                                    </p:anim>
                                    <p:anim calcmode="lin" valueType="num">
                                      <p:cBhvr>
                                        <p:cTn id="150" dur="500" fill="hold"/>
                                        <p:tgtEl>
                                          <p:spTgt spid="45"/>
                                        </p:tgtEl>
                                        <p:attrNameLst>
                                          <p:attrName>ppt_h</p:attrName>
                                        </p:attrNameLst>
                                      </p:cBhvr>
                                      <p:tavLst>
                                        <p:tav tm="0">
                                          <p:val>
                                            <p:fltVal val="0"/>
                                          </p:val>
                                        </p:tav>
                                        <p:tav tm="100000">
                                          <p:val>
                                            <p:strVal val="#ppt_h"/>
                                          </p:val>
                                        </p:tav>
                                      </p:tavLst>
                                    </p:anim>
                                    <p:animEffect transition="in" filter="fade">
                                      <p:cBhvr>
                                        <p:cTn id="151" dur="500"/>
                                        <p:tgtEl>
                                          <p:spTgt spid="45"/>
                                        </p:tgtEl>
                                      </p:cBhvr>
                                    </p:animEffect>
                                  </p:childTnLst>
                                </p:cTn>
                              </p:par>
                              <p:par>
                                <p:cTn id="152" presetID="53" presetClass="entr" presetSubtype="16" fill="hold" nodeType="withEffect">
                                  <p:stCondLst>
                                    <p:cond delay="0"/>
                                  </p:stCondLst>
                                  <p:childTnLst>
                                    <p:set>
                                      <p:cBhvr>
                                        <p:cTn id="153" dur="1" fill="hold">
                                          <p:stCondLst>
                                            <p:cond delay="0"/>
                                          </p:stCondLst>
                                        </p:cTn>
                                        <p:tgtEl>
                                          <p:spTgt spid="44"/>
                                        </p:tgtEl>
                                        <p:attrNameLst>
                                          <p:attrName>style.visibility</p:attrName>
                                        </p:attrNameLst>
                                      </p:cBhvr>
                                      <p:to>
                                        <p:strVal val="visible"/>
                                      </p:to>
                                    </p:set>
                                    <p:anim calcmode="lin" valueType="num">
                                      <p:cBhvr>
                                        <p:cTn id="154" dur="500" fill="hold"/>
                                        <p:tgtEl>
                                          <p:spTgt spid="44"/>
                                        </p:tgtEl>
                                        <p:attrNameLst>
                                          <p:attrName>ppt_w</p:attrName>
                                        </p:attrNameLst>
                                      </p:cBhvr>
                                      <p:tavLst>
                                        <p:tav tm="0">
                                          <p:val>
                                            <p:fltVal val="0"/>
                                          </p:val>
                                        </p:tav>
                                        <p:tav tm="100000">
                                          <p:val>
                                            <p:strVal val="#ppt_w"/>
                                          </p:val>
                                        </p:tav>
                                      </p:tavLst>
                                    </p:anim>
                                    <p:anim calcmode="lin" valueType="num">
                                      <p:cBhvr>
                                        <p:cTn id="155" dur="500" fill="hold"/>
                                        <p:tgtEl>
                                          <p:spTgt spid="44"/>
                                        </p:tgtEl>
                                        <p:attrNameLst>
                                          <p:attrName>ppt_h</p:attrName>
                                        </p:attrNameLst>
                                      </p:cBhvr>
                                      <p:tavLst>
                                        <p:tav tm="0">
                                          <p:val>
                                            <p:fltVal val="0"/>
                                          </p:val>
                                        </p:tav>
                                        <p:tav tm="100000">
                                          <p:val>
                                            <p:strVal val="#ppt_h"/>
                                          </p:val>
                                        </p:tav>
                                      </p:tavLst>
                                    </p:anim>
                                    <p:animEffect transition="in" filter="fade">
                                      <p:cBhvr>
                                        <p:cTn id="15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15" grpId="0" bldLvl="0" animBg="1"/>
      <p:bldP spid="16" grpId="0" bldLvl="0" animBg="1"/>
      <p:bldP spid="17"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421606" y="1386576"/>
            <a:ext cx="2500926" cy="2500925"/>
            <a:chOff x="1532469" y="2193291"/>
            <a:chExt cx="2072217" cy="2072216"/>
          </a:xfrm>
        </p:grpSpPr>
        <p:sp>
          <p:nvSpPr>
            <p:cNvPr id="6" name="TextBox 68"/>
            <p:cNvSpPr txBox="1">
              <a:spLocks noChangeArrowheads="1"/>
            </p:cNvSpPr>
            <p:nvPr/>
          </p:nvSpPr>
          <p:spPr bwMode="auto">
            <a:xfrm>
              <a:off x="1793724" y="2880931"/>
              <a:ext cx="1767416" cy="76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algn="dist" eaLnBrk="1" fontAlgn="base" hangingPunct="1">
                <a:spcBef>
                  <a:spcPct val="0"/>
                </a:spcBef>
                <a:spcAft>
                  <a:spcPct val="0"/>
                </a:spcAft>
              </a:pPr>
              <a:r>
                <a:rPr lang="en-US" altLang="zh-CN"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500</a:t>
              </a:r>
              <a:r>
                <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个</a:t>
              </a: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7" name="椭圆 6"/>
            <p:cNvSpPr/>
            <p:nvPr/>
          </p:nvSpPr>
          <p:spPr>
            <a:xfrm>
              <a:off x="1735666" y="2345691"/>
              <a:ext cx="1767417" cy="1767416"/>
            </a:xfrm>
            <a:prstGeom prst="ellipse">
              <a:avLst/>
            </a:prstGeom>
            <a:noFill/>
            <a:ln w="88900" cap="flat">
              <a:solidFill>
                <a:schemeClr val="tx1">
                  <a:lumMod val="65000"/>
                  <a:lumOff val="35000"/>
                </a:schemeClr>
              </a:solidFill>
              <a:prstDash val="solid"/>
              <a:miter lim="800000"/>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sp>
          <p:nvSpPr>
            <p:cNvPr id="8" name="空心弧 7"/>
            <p:cNvSpPr/>
            <p:nvPr/>
          </p:nvSpPr>
          <p:spPr bwMode="auto">
            <a:xfrm rot="16591937">
              <a:off x="1532470" y="2193290"/>
              <a:ext cx="2072216" cy="2072217"/>
            </a:xfrm>
            <a:prstGeom prst="blockArc">
              <a:avLst>
                <a:gd name="adj1" fmla="val 10800000"/>
                <a:gd name="adj2" fmla="val 21338506"/>
                <a:gd name="adj3" fmla="val 14379"/>
              </a:avLst>
            </a:prstGeom>
            <a:solidFill>
              <a:srgbClr val="004B7D"/>
            </a:solidFill>
            <a:ln w="12700">
              <a:noFill/>
            </a:ln>
          </p:spPr>
          <p:txBody>
            <a:bodyPr/>
            <a:lstStyle/>
            <a:p>
              <a:pPr fontAlgn="base">
                <a:spcBef>
                  <a:spcPct val="0"/>
                </a:spcBef>
                <a:spcAft>
                  <a:spcPct val="0"/>
                </a:spcAft>
                <a:defRPr/>
              </a:pPr>
              <a:endParaRPr lang="zh-CN" altLang="en-US" sz="3600">
                <a:latin typeface="微软雅黑 Light" panose="020B0502040204020203" pitchFamily="34" charset="-122"/>
                <a:ea typeface="微软雅黑 Light" panose="020B0502040204020203" pitchFamily="34" charset="-122"/>
              </a:endParaRPr>
            </a:p>
          </p:txBody>
        </p:sp>
        <p:sp>
          <p:nvSpPr>
            <p:cNvPr id="9" name="椭圆 30"/>
            <p:cNvSpPr>
              <a:spLocks noChangeArrowheads="1"/>
            </p:cNvSpPr>
            <p:nvPr/>
          </p:nvSpPr>
          <p:spPr bwMode="auto">
            <a:xfrm rot="20494898">
              <a:off x="1673913" y="2350790"/>
              <a:ext cx="1765240" cy="176523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endParaRPr lang="zh-CN" altLang="en-US" sz="3600">
                <a:latin typeface="微软雅黑 Light" panose="020B0502040204020203" pitchFamily="34" charset="-122"/>
                <a:ea typeface="微软雅黑 Light" panose="020B0502040204020203" pitchFamily="34" charset="-122"/>
              </a:endParaRPr>
            </a:p>
          </p:txBody>
        </p:sp>
      </p:grpSp>
      <p:grpSp>
        <p:nvGrpSpPr>
          <p:cNvPr id="10" name="组合 9"/>
          <p:cNvGrpSpPr/>
          <p:nvPr/>
        </p:nvGrpSpPr>
        <p:grpSpPr>
          <a:xfrm>
            <a:off x="4863895" y="1555613"/>
            <a:ext cx="2514853" cy="2136593"/>
            <a:chOff x="1673913" y="2345691"/>
            <a:chExt cx="2083757" cy="1770338"/>
          </a:xfrm>
        </p:grpSpPr>
        <p:sp>
          <p:nvSpPr>
            <p:cNvPr id="11" name="TextBox 68"/>
            <p:cNvSpPr txBox="1">
              <a:spLocks noChangeArrowheads="1"/>
            </p:cNvSpPr>
            <p:nvPr/>
          </p:nvSpPr>
          <p:spPr bwMode="auto">
            <a:xfrm>
              <a:off x="1899315" y="2879310"/>
              <a:ext cx="1858355" cy="86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r>
                <a:rPr lang="en-US" altLang="zh-CN"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2.6</a:t>
              </a:r>
              <a:r>
                <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万</a:t>
              </a:r>
              <a:endPar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2" name="椭圆 11"/>
            <p:cNvSpPr/>
            <p:nvPr/>
          </p:nvSpPr>
          <p:spPr>
            <a:xfrm>
              <a:off x="1735666" y="2345691"/>
              <a:ext cx="1767417" cy="1767416"/>
            </a:xfrm>
            <a:prstGeom prst="ellipse">
              <a:avLst/>
            </a:prstGeom>
            <a:noFill/>
            <a:ln w="88900" cap="flat">
              <a:solidFill>
                <a:schemeClr val="tx1">
                  <a:lumMod val="65000"/>
                  <a:lumOff val="35000"/>
                </a:schemeClr>
              </a:solidFill>
              <a:prstDash val="solid"/>
              <a:miter lim="800000"/>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sp>
          <p:nvSpPr>
            <p:cNvPr id="14" name="椭圆 30"/>
            <p:cNvSpPr>
              <a:spLocks noChangeArrowheads="1"/>
            </p:cNvSpPr>
            <p:nvPr/>
          </p:nvSpPr>
          <p:spPr bwMode="auto">
            <a:xfrm rot="20494898">
              <a:off x="1673913" y="2350790"/>
              <a:ext cx="1765240" cy="176523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endParaRPr lang="zh-CN" altLang="en-US" sz="3600">
                <a:latin typeface="微软雅黑 Light" panose="020B0502040204020203" pitchFamily="34" charset="-122"/>
                <a:ea typeface="微软雅黑 Light" panose="020B0502040204020203" pitchFamily="34" charset="-122"/>
              </a:endParaRPr>
            </a:p>
          </p:txBody>
        </p:sp>
      </p:grpSp>
      <p:grpSp>
        <p:nvGrpSpPr>
          <p:cNvPr id="15" name="组合 14"/>
          <p:cNvGrpSpPr/>
          <p:nvPr/>
        </p:nvGrpSpPr>
        <p:grpSpPr>
          <a:xfrm>
            <a:off x="8084552" y="1570201"/>
            <a:ext cx="2715742" cy="2208594"/>
            <a:chOff x="1735666" y="2345691"/>
            <a:chExt cx="2173259" cy="1767416"/>
          </a:xfrm>
        </p:grpSpPr>
        <p:sp>
          <p:nvSpPr>
            <p:cNvPr id="16" name="TextBox 68"/>
            <p:cNvSpPr txBox="1">
              <a:spLocks noChangeArrowheads="1"/>
            </p:cNvSpPr>
            <p:nvPr/>
          </p:nvSpPr>
          <p:spPr bwMode="auto">
            <a:xfrm>
              <a:off x="1894941" y="2862871"/>
              <a:ext cx="2013984" cy="86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r>
                <a:rPr lang="en-US" altLang="zh-CN"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6.2</a:t>
              </a:r>
              <a:r>
                <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万</a:t>
              </a:r>
              <a:endPar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7" name="椭圆 16"/>
            <p:cNvSpPr/>
            <p:nvPr/>
          </p:nvSpPr>
          <p:spPr>
            <a:xfrm>
              <a:off x="1735666" y="2345691"/>
              <a:ext cx="1767417" cy="1767416"/>
            </a:xfrm>
            <a:prstGeom prst="ellipse">
              <a:avLst/>
            </a:prstGeom>
            <a:noFill/>
            <a:ln w="88900" cap="flat">
              <a:solidFill>
                <a:schemeClr val="tx1">
                  <a:lumMod val="65000"/>
                  <a:lumOff val="35000"/>
                </a:schemeClr>
              </a:solidFill>
              <a:prstDash val="solid"/>
              <a:miter lim="800000"/>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grpSp>
      <p:sp>
        <p:nvSpPr>
          <p:cNvPr id="21" name="TextBox 18"/>
          <p:cNvSpPr txBox="1"/>
          <p:nvPr/>
        </p:nvSpPr>
        <p:spPr>
          <a:xfrm>
            <a:off x="1736911" y="4345248"/>
            <a:ext cx="2173311" cy="1055608"/>
          </a:xfrm>
          <a:prstGeom prst="roundRect">
            <a:avLst/>
          </a:prstGeom>
          <a:noFill/>
          <a:ln w="19050">
            <a:solidFill>
              <a:srgbClr val="004B7D"/>
            </a:solidFill>
            <a:prstDash val="dash"/>
          </a:ln>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可以整合的</a:t>
            </a:r>
            <a:endParaRPr lang="en-US" altLang="zh-CN" sz="2800" b="1" dirty="0">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数据库</a:t>
            </a:r>
            <a:endParaRPr lang="zh-CN" altLang="en-US" sz="2800" b="1" dirty="0">
              <a:latin typeface="微软雅黑" panose="020B0503020204020204" pitchFamily="34" charset="-122"/>
              <a:ea typeface="微软雅黑" panose="020B0503020204020204" pitchFamily="34" charset="-122"/>
            </a:endParaRPr>
          </a:p>
        </p:txBody>
      </p:sp>
      <p:sp>
        <p:nvSpPr>
          <p:cNvPr id="23" name="TextBox 18"/>
          <p:cNvSpPr txBox="1"/>
          <p:nvPr/>
        </p:nvSpPr>
        <p:spPr>
          <a:xfrm>
            <a:off x="5072880" y="4345248"/>
            <a:ext cx="1960774" cy="1055608"/>
          </a:xfrm>
          <a:prstGeom prst="roundRect">
            <a:avLst/>
          </a:prstGeom>
          <a:noFill/>
          <a:ln w="19050">
            <a:solidFill>
              <a:srgbClr val="4BAF32"/>
            </a:solidFill>
            <a:prstDash val="dash"/>
          </a:ln>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中文期刊刊种</a:t>
            </a:r>
            <a:endParaRPr lang="zh-CN" altLang="en-US" sz="2800" b="1" dirty="0">
              <a:latin typeface="微软雅黑" panose="020B0503020204020204" pitchFamily="34" charset="-122"/>
              <a:ea typeface="微软雅黑" panose="020B0503020204020204" pitchFamily="34" charset="-122"/>
            </a:endParaRPr>
          </a:p>
        </p:txBody>
      </p:sp>
      <p:sp>
        <p:nvSpPr>
          <p:cNvPr id="25" name="TextBox 18"/>
          <p:cNvSpPr txBox="1"/>
          <p:nvPr/>
        </p:nvSpPr>
        <p:spPr>
          <a:xfrm>
            <a:off x="8369649" y="4286893"/>
            <a:ext cx="1960774" cy="1055608"/>
          </a:xfrm>
          <a:prstGeom prst="roundRect">
            <a:avLst/>
          </a:prstGeom>
          <a:noFill/>
          <a:ln w="19050">
            <a:solidFill>
              <a:srgbClr val="004B7D"/>
            </a:solidFill>
            <a:prstDash val="dash"/>
          </a:ln>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外文期刊刊种</a:t>
            </a:r>
            <a:endParaRPr lang="zh-CN" altLang="en-US" sz="2800" b="1"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1555320" y="5924040"/>
            <a:ext cx="8906526" cy="424377"/>
            <a:chOff x="1648192" y="5824024"/>
            <a:chExt cx="8906526" cy="424377"/>
          </a:xfrm>
        </p:grpSpPr>
        <p:sp>
          <p:nvSpPr>
            <p:cNvPr id="20" name="圆角矩形 15"/>
            <p:cNvSpPr/>
            <p:nvPr/>
          </p:nvSpPr>
          <p:spPr>
            <a:xfrm>
              <a:off x="1648192"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圆角矩形 16"/>
            <p:cNvSpPr/>
            <p:nvPr/>
          </p:nvSpPr>
          <p:spPr>
            <a:xfrm>
              <a:off x="3893820"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17"/>
            <p:cNvSpPr/>
            <p:nvPr/>
          </p:nvSpPr>
          <p:spPr>
            <a:xfrm>
              <a:off x="6135118"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18"/>
            <p:cNvSpPr/>
            <p:nvPr/>
          </p:nvSpPr>
          <p:spPr>
            <a:xfrm>
              <a:off x="8383018"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 name="空心弧 26"/>
          <p:cNvSpPr/>
          <p:nvPr/>
        </p:nvSpPr>
        <p:spPr bwMode="auto">
          <a:xfrm rot="16591937">
            <a:off x="4710218" y="1342298"/>
            <a:ext cx="2589477" cy="2589479"/>
          </a:xfrm>
          <a:prstGeom prst="blockArc">
            <a:avLst>
              <a:gd name="adj1" fmla="val 15397094"/>
              <a:gd name="adj2" fmla="val 21338506"/>
              <a:gd name="adj3" fmla="val 14379"/>
            </a:avLst>
          </a:prstGeom>
          <a:solidFill>
            <a:srgbClr val="4BAF32"/>
          </a:solidFill>
          <a:ln w="19050">
            <a:noFill/>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sp>
        <p:nvSpPr>
          <p:cNvPr id="28" name="空心弧 27"/>
          <p:cNvSpPr/>
          <p:nvPr/>
        </p:nvSpPr>
        <p:spPr bwMode="auto">
          <a:xfrm rot="16591937">
            <a:off x="7826781" y="1413911"/>
            <a:ext cx="2500925" cy="2500926"/>
          </a:xfrm>
          <a:prstGeom prst="blockArc">
            <a:avLst>
              <a:gd name="adj1" fmla="val 10123743"/>
              <a:gd name="adj2" fmla="val 21338506"/>
              <a:gd name="adj3" fmla="val 14379"/>
            </a:avLst>
          </a:prstGeom>
          <a:solidFill>
            <a:srgbClr val="004B7D"/>
          </a:solidFill>
          <a:ln w="19050">
            <a:noFill/>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grpSp>
        <p:nvGrpSpPr>
          <p:cNvPr id="29" name="组合 28"/>
          <p:cNvGrpSpPr/>
          <p:nvPr/>
        </p:nvGrpSpPr>
        <p:grpSpPr>
          <a:xfrm>
            <a:off x="378187" y="342899"/>
            <a:ext cx="3994175" cy="561490"/>
            <a:chOff x="378187" y="186021"/>
            <a:chExt cx="5130401" cy="721217"/>
          </a:xfrm>
        </p:grpSpPr>
        <p:sp>
          <p:nvSpPr>
            <p:cNvPr id="30"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平台介绍</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378187" y="314393"/>
              <a:ext cx="2228557" cy="549829"/>
              <a:chOff x="157476" y="152440"/>
              <a:chExt cx="2474408" cy="847436"/>
            </a:xfrm>
          </p:grpSpPr>
          <p:sp>
            <p:nvSpPr>
              <p:cNvPr id="36"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37"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32"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33"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34"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35"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par>
                                <p:cTn id="23" presetID="21" presetClass="entr" presetSubtype="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2000"/>
                                        <p:tgtEl>
                                          <p:spTgt spid="1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heel(1)">
                                      <p:cBhvr>
                                        <p:cTn id="28" dur="2000"/>
                                        <p:tgtEl>
                                          <p:spTgt spid="2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heel(1)">
                                      <p:cBhvr>
                                        <p:cTn id="3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4406282" cy="6858000"/>
          </a:xfrm>
          <a:prstGeom prst="rect">
            <a:avLst/>
          </a:prstGeom>
        </p:spPr>
      </p:pic>
      <p:pic>
        <p:nvPicPr>
          <p:cNvPr id="3" name="图片 2"/>
          <p:cNvPicPr>
            <a:picLocks noChangeAspect="1"/>
          </p:cNvPicPr>
          <p:nvPr/>
        </p:nvPicPr>
        <p:blipFill>
          <a:blip r:embed="rId2"/>
          <a:stretch>
            <a:fillRect/>
          </a:stretch>
        </p:blipFill>
        <p:spPr>
          <a:xfrm>
            <a:off x="1666451" y="0"/>
            <a:ext cx="4429549" cy="6858000"/>
          </a:xfrm>
          <a:prstGeom prst="rect">
            <a:avLst/>
          </a:prstGeom>
        </p:spPr>
      </p:pic>
      <p:pic>
        <p:nvPicPr>
          <p:cNvPr id="5" name="图片 4"/>
          <p:cNvPicPr>
            <a:picLocks noChangeAspect="1"/>
          </p:cNvPicPr>
          <p:nvPr/>
        </p:nvPicPr>
        <p:blipFill>
          <a:blip r:embed="rId3"/>
          <a:stretch>
            <a:fillRect/>
          </a:stretch>
        </p:blipFill>
        <p:spPr>
          <a:xfrm>
            <a:off x="4225307" y="0"/>
            <a:ext cx="4435929" cy="6858000"/>
          </a:xfrm>
          <a:prstGeom prst="rect">
            <a:avLst/>
          </a:prstGeom>
        </p:spPr>
      </p:pic>
      <p:pic>
        <p:nvPicPr>
          <p:cNvPr id="6" name="图片 5"/>
          <p:cNvPicPr>
            <a:picLocks noChangeAspect="1"/>
          </p:cNvPicPr>
          <p:nvPr/>
        </p:nvPicPr>
        <p:blipFill>
          <a:blip r:embed="rId4"/>
          <a:stretch>
            <a:fillRect/>
          </a:stretch>
        </p:blipFill>
        <p:spPr>
          <a:xfrm>
            <a:off x="6788560" y="0"/>
            <a:ext cx="4431532" cy="6858000"/>
          </a:xfrm>
          <a:prstGeom prst="rect">
            <a:avLst/>
          </a:prstGeom>
        </p:spPr>
      </p:pic>
      <p:pic>
        <p:nvPicPr>
          <p:cNvPr id="7" name="图片 6"/>
          <p:cNvPicPr>
            <a:picLocks noChangeAspect="1"/>
          </p:cNvPicPr>
          <p:nvPr/>
        </p:nvPicPr>
        <p:blipFill>
          <a:blip r:embed="rId5"/>
          <a:stretch>
            <a:fillRect/>
          </a:stretch>
        </p:blipFill>
        <p:spPr>
          <a:xfrm>
            <a:off x="9353796" y="0"/>
            <a:ext cx="444311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17712" y="2607027"/>
            <a:ext cx="5818192" cy="2406632"/>
            <a:chOff x="1320800" y="3314700"/>
            <a:chExt cx="5330825" cy="2205038"/>
          </a:xfrm>
        </p:grpSpPr>
        <p:sp>
          <p:nvSpPr>
            <p:cNvPr id="9" name="右箭头 8"/>
            <p:cNvSpPr/>
            <p:nvPr/>
          </p:nvSpPr>
          <p:spPr>
            <a:xfrm flipH="1">
              <a:off x="1320800" y="3314700"/>
              <a:ext cx="4270375" cy="2205038"/>
            </a:xfrm>
            <a:prstGeom prst="rightArrow">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直角三角形 9"/>
            <p:cNvSpPr/>
            <p:nvPr/>
          </p:nvSpPr>
          <p:spPr>
            <a:xfrm flipV="1">
              <a:off x="5591175" y="3859213"/>
              <a:ext cx="1060450" cy="1106487"/>
            </a:xfrm>
            <a:prstGeom prst="rtTriangle">
              <a:avLst/>
            </a:prstGeom>
            <a:solidFill>
              <a:srgbClr val="239C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1" name="组合 10"/>
          <p:cNvGrpSpPr/>
          <p:nvPr/>
        </p:nvGrpSpPr>
        <p:grpSpPr>
          <a:xfrm>
            <a:off x="5435942" y="1435505"/>
            <a:ext cx="5819925" cy="2406631"/>
            <a:chOff x="5591175" y="2211388"/>
            <a:chExt cx="5332413" cy="2205037"/>
          </a:xfrm>
        </p:grpSpPr>
        <p:sp>
          <p:nvSpPr>
            <p:cNvPr id="12" name="右箭头 11"/>
            <p:cNvSpPr/>
            <p:nvPr/>
          </p:nvSpPr>
          <p:spPr>
            <a:xfrm>
              <a:off x="6651625" y="2211388"/>
              <a:ext cx="4271963" cy="2205037"/>
            </a:xfrm>
            <a:prstGeom prst="rightArrow">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直角三角形 12"/>
            <p:cNvSpPr/>
            <p:nvPr/>
          </p:nvSpPr>
          <p:spPr>
            <a:xfrm flipH="1">
              <a:off x="5591175" y="2760663"/>
              <a:ext cx="1060450" cy="1106487"/>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7" name="矩形 16"/>
          <p:cNvSpPr/>
          <p:nvPr/>
        </p:nvSpPr>
        <p:spPr>
          <a:xfrm>
            <a:off x="2670612" y="3683145"/>
            <a:ext cx="2475936" cy="626646"/>
          </a:xfrm>
          <a:prstGeom prst="rect">
            <a:avLst/>
          </a:prstGeom>
          <a:noFill/>
        </p:spPr>
        <p:txBody>
          <a:bodyPr wrap="square">
            <a:spAutoFit/>
          </a:bodyPr>
          <a:lstStyle/>
          <a:p>
            <a:pPr algn="dist">
              <a:lnSpc>
                <a:spcPct val="130000"/>
              </a:lnSpc>
              <a:defRPr/>
            </a:pPr>
            <a:r>
              <a:rPr lang="zh-CN" altLang="en-US" sz="1400" dirty="0">
                <a:solidFill>
                  <a:schemeClr val="bg1">
                    <a:lumMod val="95000"/>
                  </a:schemeClr>
                </a:solidFill>
                <a:latin typeface="微软雅黑 Light" panose="020B0502040204020203" pitchFamily="34" charset="-122"/>
                <a:ea typeface="微软雅黑 Light" panose="020B0502040204020203" pitchFamily="34" charset="-122"/>
              </a:rPr>
              <a:t>中文期刊 </a:t>
            </a:r>
            <a:r>
              <a:rPr lang="en-US" altLang="zh-CN" sz="1400" b="1" dirty="0">
                <a:solidFill>
                  <a:schemeClr val="bg1">
                    <a:lumMod val="95000"/>
                  </a:schemeClr>
                </a:solidFill>
                <a:latin typeface="微软雅黑 Light" panose="020B0502040204020203" pitchFamily="34" charset="-122"/>
                <a:ea typeface="微软雅黑 Light" panose="020B0502040204020203" pitchFamily="34" charset="-122"/>
              </a:rPr>
              <a:t>11000</a:t>
            </a:r>
            <a:r>
              <a:rPr lang="zh-CN" altLang="en-US" sz="1400" b="1" dirty="0">
                <a:solidFill>
                  <a:schemeClr val="bg1">
                    <a:lumMod val="95000"/>
                  </a:schemeClr>
                </a:solidFill>
                <a:latin typeface="微软雅黑 Light" panose="020B0502040204020203" pitchFamily="34" charset="-122"/>
                <a:ea typeface="微软雅黑 Light" panose="020B0502040204020203" pitchFamily="34" charset="-122"/>
              </a:rPr>
              <a:t>万 </a:t>
            </a:r>
            <a:r>
              <a:rPr lang="zh-CN" altLang="en-US" sz="1400" dirty="0">
                <a:solidFill>
                  <a:schemeClr val="bg1">
                    <a:lumMod val="95000"/>
                  </a:schemeClr>
                </a:solidFill>
                <a:latin typeface="微软雅黑 Light" panose="020B0502040204020203" pitchFamily="34" charset="-122"/>
                <a:ea typeface="微软雅黑 Light" panose="020B0502040204020203" pitchFamily="34" charset="-122"/>
              </a:rPr>
              <a:t>篇元数据</a:t>
            </a:r>
            <a:endParaRPr lang="en-US" altLang="zh-CN" sz="1400" dirty="0">
              <a:solidFill>
                <a:schemeClr val="bg1">
                  <a:lumMod val="95000"/>
                </a:schemeClr>
              </a:solidFill>
              <a:latin typeface="微软雅黑 Light" panose="020B0502040204020203" pitchFamily="34" charset="-122"/>
              <a:ea typeface="微软雅黑 Light" panose="020B0502040204020203" pitchFamily="34" charset="-122"/>
            </a:endParaRPr>
          </a:p>
          <a:p>
            <a:pPr algn="dist">
              <a:lnSpc>
                <a:spcPct val="130000"/>
              </a:lnSpc>
              <a:defRPr/>
            </a:pPr>
            <a:r>
              <a:rPr lang="zh-CN" altLang="en-US" sz="1400" dirty="0">
                <a:solidFill>
                  <a:schemeClr val="bg1">
                    <a:lumMod val="95000"/>
                  </a:schemeClr>
                </a:solidFill>
                <a:latin typeface="微软雅黑 Light" panose="020B0502040204020203" pitchFamily="34" charset="-122"/>
                <a:ea typeface="微软雅黑 Light" panose="020B0502040204020203" pitchFamily="34" charset="-122"/>
              </a:rPr>
              <a:t>外文期刊 </a:t>
            </a:r>
            <a:r>
              <a:rPr lang="en-US" altLang="zh-CN" sz="1400" b="1" dirty="0">
                <a:solidFill>
                  <a:schemeClr val="bg1">
                    <a:lumMod val="95000"/>
                  </a:schemeClr>
                </a:solidFill>
                <a:latin typeface="微软雅黑 Light" panose="020B0502040204020203" pitchFamily="34" charset="-122"/>
                <a:ea typeface="微软雅黑 Light" panose="020B0502040204020203" pitchFamily="34" charset="-122"/>
              </a:rPr>
              <a:t>28000</a:t>
            </a:r>
            <a:r>
              <a:rPr lang="zh-CN" altLang="en-US" sz="1400" b="1" dirty="0">
                <a:solidFill>
                  <a:schemeClr val="bg1">
                    <a:lumMod val="95000"/>
                  </a:schemeClr>
                </a:solidFill>
                <a:latin typeface="微软雅黑 Light" panose="020B0502040204020203" pitchFamily="34" charset="-122"/>
                <a:ea typeface="微软雅黑 Light" panose="020B0502040204020203" pitchFamily="34" charset="-122"/>
              </a:rPr>
              <a:t>万 </a:t>
            </a:r>
            <a:r>
              <a:rPr lang="zh-CN" altLang="en-US" sz="1400" dirty="0">
                <a:solidFill>
                  <a:schemeClr val="bg1">
                    <a:lumMod val="95000"/>
                  </a:schemeClr>
                </a:solidFill>
                <a:latin typeface="微软雅黑 Light" panose="020B0502040204020203" pitchFamily="34" charset="-122"/>
                <a:ea typeface="微软雅黑 Light" panose="020B0502040204020203" pitchFamily="34" charset="-122"/>
              </a:rPr>
              <a:t>篇元数据</a:t>
            </a:r>
            <a:endParaRPr lang="zh-CN" altLang="en-US" sz="1400" dirty="0">
              <a:solidFill>
                <a:schemeClr val="bg1">
                  <a:lumMod val="95000"/>
                </a:schemeClr>
              </a:solidFill>
              <a:latin typeface="微软雅黑 Light" panose="020B0502040204020203" pitchFamily="34" charset="-122"/>
              <a:ea typeface="微软雅黑 Light" panose="020B0502040204020203" pitchFamily="34" charset="-122"/>
            </a:endParaRPr>
          </a:p>
        </p:txBody>
      </p:sp>
      <p:sp>
        <p:nvSpPr>
          <p:cNvPr id="2" name="文本框 1"/>
          <p:cNvSpPr txBox="1"/>
          <p:nvPr/>
        </p:nvSpPr>
        <p:spPr>
          <a:xfrm>
            <a:off x="2683297" y="3248712"/>
            <a:ext cx="2475936" cy="461665"/>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dist">
              <a:defRPr/>
            </a:pPr>
            <a:r>
              <a:rPr lang="en-US" altLang="zh-CN" b="1" dirty="0">
                <a:solidFill>
                  <a:schemeClr val="bg1">
                    <a:lumMod val="95000"/>
                  </a:schemeClr>
                </a:solidFill>
                <a:latin typeface="微软雅黑 Light" panose="020B0502040204020203" pitchFamily="34" charset="-122"/>
                <a:ea typeface="微软雅黑 Light" panose="020B0502040204020203" pitchFamily="34" charset="-122"/>
              </a:rPr>
              <a:t>7.2</a:t>
            </a:r>
            <a:r>
              <a:rPr lang="zh-CN" altLang="en-US" b="1" dirty="0">
                <a:solidFill>
                  <a:schemeClr val="bg1">
                    <a:lumMod val="95000"/>
                  </a:schemeClr>
                </a:solidFill>
                <a:latin typeface="微软雅黑 Light" panose="020B0502040204020203" pitchFamily="34" charset="-122"/>
                <a:ea typeface="微软雅黑 Light" panose="020B0502040204020203" pitchFamily="34" charset="-122"/>
              </a:rPr>
              <a:t>亿条元数据</a:t>
            </a:r>
            <a:endParaRPr lang="zh-CN" altLang="en-US" b="1" dirty="0">
              <a:solidFill>
                <a:schemeClr val="bg1">
                  <a:lumMod val="95000"/>
                </a:schemeClr>
              </a:solidFill>
              <a:latin typeface="微软雅黑 Light" panose="020B0502040204020203" pitchFamily="34" charset="-122"/>
              <a:ea typeface="微软雅黑 Light" panose="020B0502040204020203" pitchFamily="34" charset="-122"/>
            </a:endParaRPr>
          </a:p>
        </p:txBody>
      </p:sp>
      <p:sp>
        <p:nvSpPr>
          <p:cNvPr id="3" name="矩形 2"/>
          <p:cNvSpPr/>
          <p:nvPr/>
        </p:nvSpPr>
        <p:spPr>
          <a:xfrm>
            <a:off x="6688306" y="2728960"/>
            <a:ext cx="3677660" cy="346570"/>
          </a:xfrm>
          <a:prstGeom prst="rect">
            <a:avLst/>
          </a:prstGeom>
          <a:noFill/>
        </p:spPr>
        <p:txBody>
          <a:bodyPr wrap="square">
            <a:spAutoFit/>
          </a:bodyPr>
          <a:lstStyle/>
          <a:p>
            <a:pPr>
              <a:lnSpc>
                <a:spcPct val="130000"/>
              </a:lnSpc>
              <a:defRPr/>
            </a:pPr>
            <a:r>
              <a:rPr lang="zh-CN" altLang="en-US" sz="1400" b="1" dirty="0">
                <a:solidFill>
                  <a:schemeClr val="bg1">
                    <a:lumMod val="95000"/>
                  </a:schemeClr>
                </a:solidFill>
                <a:latin typeface="微软雅黑 Light" panose="020B0502040204020203" pitchFamily="34" charset="-122"/>
                <a:ea typeface="微软雅黑 Light" panose="020B0502040204020203" pitchFamily="34" charset="-122"/>
              </a:rPr>
              <a:t>从单馆服务转变为多馆协同服务模式的转变</a:t>
            </a:r>
            <a:endParaRPr lang="zh-CN" altLang="en-US" sz="1400" b="1" dirty="0">
              <a:solidFill>
                <a:schemeClr val="bg1">
                  <a:lumMod val="95000"/>
                </a:schemeClr>
              </a:solidFill>
              <a:latin typeface="微软雅黑 Light" panose="020B0502040204020203" pitchFamily="34" charset="-122"/>
              <a:ea typeface="微软雅黑 Light" panose="020B0502040204020203" pitchFamily="34" charset="-122"/>
            </a:endParaRPr>
          </a:p>
        </p:txBody>
      </p:sp>
      <p:sp>
        <p:nvSpPr>
          <p:cNvPr id="20" name="文本框 19"/>
          <p:cNvSpPr txBox="1"/>
          <p:nvPr/>
        </p:nvSpPr>
        <p:spPr>
          <a:xfrm>
            <a:off x="6970236" y="2150460"/>
            <a:ext cx="2864982" cy="461665"/>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dist">
              <a:defRPr/>
            </a:pPr>
            <a:r>
              <a:rPr lang="zh-CN" altLang="en-US" b="1" dirty="0">
                <a:solidFill>
                  <a:schemeClr val="bg1">
                    <a:lumMod val="95000"/>
                  </a:schemeClr>
                </a:solidFill>
                <a:latin typeface="微软雅黑 Light" panose="020B0502040204020203" pitchFamily="34" charset="-122"/>
                <a:ea typeface="微软雅黑 Light" panose="020B0502040204020203" pitchFamily="34" charset="-122"/>
              </a:rPr>
              <a:t>图书馆云服务架构</a:t>
            </a:r>
            <a:endParaRPr lang="zh-CN" altLang="en-US" b="1" dirty="0">
              <a:solidFill>
                <a:schemeClr val="bg1">
                  <a:lumMod val="95000"/>
                </a:schemeClr>
              </a:solidFill>
              <a:latin typeface="微软雅黑 Light" panose="020B0502040204020203" pitchFamily="34" charset="-122"/>
              <a:ea typeface="微软雅黑 Light" panose="020B0502040204020203" pitchFamily="34" charset="-122"/>
            </a:endParaRPr>
          </a:p>
        </p:txBody>
      </p:sp>
      <p:grpSp>
        <p:nvGrpSpPr>
          <p:cNvPr id="31" name="组合 30"/>
          <p:cNvGrpSpPr/>
          <p:nvPr/>
        </p:nvGrpSpPr>
        <p:grpSpPr>
          <a:xfrm>
            <a:off x="378187" y="342899"/>
            <a:ext cx="3994175" cy="561490"/>
            <a:chOff x="378187" y="186021"/>
            <a:chExt cx="5130401" cy="721217"/>
          </a:xfrm>
        </p:grpSpPr>
        <p:sp>
          <p:nvSpPr>
            <p:cNvPr id="32"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平台介绍</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378187" y="314393"/>
              <a:ext cx="2228557" cy="549829"/>
              <a:chOff x="157476" y="152440"/>
              <a:chExt cx="2474408" cy="847436"/>
            </a:xfrm>
          </p:grpSpPr>
          <p:sp>
            <p:nvSpPr>
              <p:cNvPr id="38"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39"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34"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35"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36"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37"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grpSp>
        <p:nvGrpSpPr>
          <p:cNvPr id="24" name="组合 23"/>
          <p:cNvGrpSpPr/>
          <p:nvPr/>
        </p:nvGrpSpPr>
        <p:grpSpPr bwMode="auto">
          <a:xfrm>
            <a:off x="7331403" y="3641469"/>
            <a:ext cx="2836069" cy="2748342"/>
            <a:chOff x="6660230" y="3686925"/>
            <a:chExt cx="2484016" cy="3221123"/>
          </a:xfrm>
        </p:grpSpPr>
        <p:sp>
          <p:nvSpPr>
            <p:cNvPr id="25" name="Rectangle 4"/>
            <p:cNvSpPr>
              <a:spLocks noChangeArrowheads="1"/>
            </p:cNvSpPr>
            <p:nvPr/>
          </p:nvSpPr>
          <p:spPr bwMode="blackGray">
            <a:xfrm rot="16200000">
              <a:off x="6316702" y="4030453"/>
              <a:ext cx="3171071" cy="2484016"/>
            </a:xfrm>
            <a:prstGeom prst="rect">
              <a:avLst/>
            </a:prstGeom>
            <a:noFill/>
            <a:ln w="12700" algn="ctr">
              <a:noFill/>
              <a:miter lim="800000"/>
            </a:ln>
            <a:effectLst/>
          </p:spPr>
          <p:txBody>
            <a:bodyPr lIns="1554480" anchor="ctr"/>
            <a:lstStyle/>
            <a:p>
              <a:pPr defTabSz="914400" eaLnBrk="1" fontAlgn="auto" hangingPunct="1">
                <a:lnSpc>
                  <a:spcPct val="150000"/>
                </a:lnSpc>
                <a:spcBef>
                  <a:spcPts val="0"/>
                </a:spcBef>
                <a:spcAft>
                  <a:spcPts val="0"/>
                </a:spcAft>
                <a:defRPr/>
              </a:pPr>
              <a:endParaRPr lang="en-US" altLang="zh-CN" sz="3200" kern="0" dirty="0">
                <a:solidFill>
                  <a:srgbClr val="00206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6" name="AutoShape 6"/>
            <p:cNvSpPr>
              <a:spLocks noChangeArrowheads="1"/>
            </p:cNvSpPr>
            <p:nvPr/>
          </p:nvSpPr>
          <p:spPr bwMode="auto">
            <a:xfrm rot="16200000" flipV="1">
              <a:off x="7721113" y="5493476"/>
              <a:ext cx="1346329" cy="519025"/>
            </a:xfrm>
            <a:prstGeom prst="cube">
              <a:avLst>
                <a:gd name="adj" fmla="val 23792"/>
              </a:avLst>
            </a:prstGeom>
            <a:gradFill rotWithShape="1">
              <a:gsLst>
                <a:gs pos="0">
                  <a:srgbClr val="CE5F0C"/>
                </a:gs>
                <a:gs pos="100000">
                  <a:srgbClr val="482104">
                    <a:alpha val="7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1" hangingPunct="1">
                <a:buFont typeface="Arial" panose="020B0604020202020204" pitchFamily="34" charset="0"/>
                <a:buNone/>
              </a:pPr>
              <a:endParaRPr lang="zh-CN" altLang="zh-CN">
                <a:solidFill>
                  <a:srgbClr val="002060"/>
                </a:solidFill>
                <a:latin typeface="微软雅黑" panose="020B0503020204020204" pitchFamily="34" charset="-122"/>
                <a:ea typeface="微软雅黑" panose="020B0503020204020204" pitchFamily="34" charset="-122"/>
              </a:endParaRPr>
            </a:p>
          </p:txBody>
        </p:sp>
        <p:sp>
          <p:nvSpPr>
            <p:cNvPr id="27" name="AutoShape 7"/>
            <p:cNvSpPr>
              <a:spLocks noChangeArrowheads="1"/>
            </p:cNvSpPr>
            <p:nvPr/>
          </p:nvSpPr>
          <p:spPr bwMode="auto">
            <a:xfrm rot="16200000" flipV="1">
              <a:off x="8033351" y="4626618"/>
              <a:ext cx="721853" cy="519025"/>
            </a:xfrm>
            <a:prstGeom prst="cube">
              <a:avLst>
                <a:gd name="adj" fmla="val 23792"/>
              </a:avLst>
            </a:prstGeom>
            <a:gradFill rotWithShape="1">
              <a:gsLst>
                <a:gs pos="0">
                  <a:srgbClr val="444D0C"/>
                </a:gs>
                <a:gs pos="100000">
                  <a:srgbClr val="93A7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1" hangingPunct="1">
                <a:buFont typeface="Arial" panose="020B0604020202020204" pitchFamily="34" charset="0"/>
                <a:buNone/>
              </a:pPr>
              <a:endParaRPr lang="zh-CN" altLang="zh-CN">
                <a:solidFill>
                  <a:srgbClr val="002060"/>
                </a:solidFill>
                <a:latin typeface="微软雅黑" panose="020B0503020204020204" pitchFamily="34" charset="-122"/>
                <a:ea typeface="微软雅黑" panose="020B0503020204020204" pitchFamily="34" charset="-122"/>
              </a:endParaRPr>
            </a:p>
          </p:txBody>
        </p:sp>
        <p:sp>
          <p:nvSpPr>
            <p:cNvPr id="28" name="AutoShape 12"/>
            <p:cNvSpPr>
              <a:spLocks noChangeArrowheads="1"/>
            </p:cNvSpPr>
            <p:nvPr/>
          </p:nvSpPr>
          <p:spPr bwMode="auto">
            <a:xfrm rot="16200000" flipV="1">
              <a:off x="7126807" y="5927169"/>
              <a:ext cx="501697" cy="504739"/>
            </a:xfrm>
            <a:prstGeom prst="cube">
              <a:avLst>
                <a:gd name="adj" fmla="val 23792"/>
              </a:avLst>
            </a:prstGeom>
            <a:gradFill rotWithShape="1">
              <a:gsLst>
                <a:gs pos="0">
                  <a:srgbClr val="CE5F0C"/>
                </a:gs>
                <a:gs pos="100000">
                  <a:srgbClr val="482104">
                    <a:alpha val="7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1" hangingPunct="1">
                <a:buFont typeface="Arial" panose="020B0604020202020204" pitchFamily="34" charset="0"/>
                <a:buNone/>
              </a:pPr>
              <a:endParaRPr lang="zh-CN" altLang="zh-CN">
                <a:solidFill>
                  <a:srgbClr val="002060"/>
                </a:solidFill>
                <a:latin typeface="微软雅黑" panose="020B0503020204020204" pitchFamily="34" charset="-122"/>
                <a:ea typeface="微软雅黑" panose="020B0503020204020204" pitchFamily="34" charset="-122"/>
              </a:endParaRPr>
            </a:p>
          </p:txBody>
        </p:sp>
        <p:sp>
          <p:nvSpPr>
            <p:cNvPr id="29" name="AutoShape 13"/>
            <p:cNvSpPr>
              <a:spLocks noChangeArrowheads="1"/>
            </p:cNvSpPr>
            <p:nvPr/>
          </p:nvSpPr>
          <p:spPr bwMode="auto">
            <a:xfrm rot="16200000" flipV="1">
              <a:off x="7150356" y="5569683"/>
              <a:ext cx="459360" cy="499977"/>
            </a:xfrm>
            <a:prstGeom prst="cube">
              <a:avLst>
                <a:gd name="adj" fmla="val 23792"/>
              </a:avLst>
            </a:prstGeom>
            <a:gradFill rotWithShape="1">
              <a:gsLst>
                <a:gs pos="0">
                  <a:srgbClr val="333A09"/>
                </a:gs>
                <a:gs pos="100000">
                  <a:srgbClr val="93A7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1" hangingPunct="1">
                <a:buFont typeface="Arial" panose="020B0604020202020204" pitchFamily="34" charset="0"/>
                <a:buNone/>
              </a:pPr>
              <a:endParaRPr lang="zh-CN" altLang="zh-CN">
                <a:solidFill>
                  <a:srgbClr val="002060"/>
                </a:solidFill>
                <a:latin typeface="微软雅黑" panose="020B0503020204020204" pitchFamily="34" charset="-122"/>
                <a:ea typeface="微软雅黑" panose="020B0503020204020204" pitchFamily="34" charset="-122"/>
              </a:endParaRPr>
            </a:p>
          </p:txBody>
        </p:sp>
        <p:sp>
          <p:nvSpPr>
            <p:cNvPr id="30" name="Freeform 14"/>
            <p:cNvSpPr/>
            <p:nvPr/>
          </p:nvSpPr>
          <p:spPr bwMode="gray">
            <a:xfrm flipH="1">
              <a:off x="7018246" y="4848899"/>
              <a:ext cx="1586202" cy="812349"/>
            </a:xfrm>
            <a:custGeom>
              <a:avLst/>
              <a:gdLst>
                <a:gd name="T0" fmla="*/ 206673 w 1755"/>
                <a:gd name="T1" fmla="*/ 495704 h 1413"/>
                <a:gd name="T2" fmla="*/ 940365 w 1755"/>
                <a:gd name="T3" fmla="*/ 1626530 h 1413"/>
                <a:gd name="T4" fmla="*/ 2164905 w 1755"/>
                <a:gd name="T5" fmla="*/ 1673002 h 1413"/>
                <a:gd name="T6" fmla="*/ 3022600 w 1755"/>
                <a:gd name="T7" fmla="*/ 2432050 h 1413"/>
                <a:gd name="T8" fmla="*/ 2216574 w 1755"/>
                <a:gd name="T9" fmla="*/ 1590385 h 1413"/>
                <a:gd name="T10" fmla="*/ 1033368 w 1755"/>
                <a:gd name="T11" fmla="*/ 1492277 h 1413"/>
                <a:gd name="T12" fmla="*/ 408180 w 1755"/>
                <a:gd name="T13" fmla="*/ 361451 h 1413"/>
                <a:gd name="T14" fmla="*/ 609687 w 1755"/>
                <a:gd name="T15" fmla="*/ 222034 h 1413"/>
                <a:gd name="T16" fmla="*/ 10334 w 1755"/>
                <a:gd name="T17" fmla="*/ 0 h 1413"/>
                <a:gd name="T18" fmla="*/ 0 w 1755"/>
                <a:gd name="T19" fmla="*/ 676430 h 1413"/>
                <a:gd name="T20" fmla="*/ 206673 w 1755"/>
                <a:gd name="T21" fmla="*/ 495704 h 14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55"/>
                <a:gd name="T34" fmla="*/ 0 h 1413"/>
                <a:gd name="T35" fmla="*/ 1755 w 1755"/>
                <a:gd name="T36" fmla="*/ 1413 h 14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55" h="1413">
                  <a:moveTo>
                    <a:pt x="120" y="288"/>
                  </a:moveTo>
                  <a:lnTo>
                    <a:pt x="546" y="945"/>
                  </a:lnTo>
                  <a:lnTo>
                    <a:pt x="1257" y="972"/>
                  </a:lnTo>
                  <a:lnTo>
                    <a:pt x="1755" y="1413"/>
                  </a:lnTo>
                  <a:lnTo>
                    <a:pt x="1287" y="924"/>
                  </a:lnTo>
                  <a:lnTo>
                    <a:pt x="600" y="867"/>
                  </a:lnTo>
                  <a:lnTo>
                    <a:pt x="237" y="210"/>
                  </a:lnTo>
                  <a:lnTo>
                    <a:pt x="354" y="129"/>
                  </a:lnTo>
                  <a:lnTo>
                    <a:pt x="6" y="0"/>
                  </a:lnTo>
                  <a:lnTo>
                    <a:pt x="0" y="393"/>
                  </a:lnTo>
                  <a:lnTo>
                    <a:pt x="120" y="288"/>
                  </a:lnTo>
                  <a:close/>
                </a:path>
              </a:pathLst>
            </a:custGeom>
            <a:solidFill>
              <a:srgbClr val="FF0000">
                <a:alpha val="30000"/>
              </a:srgbClr>
            </a:solidFill>
            <a:ln w="9525">
              <a:noFill/>
              <a:roun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defTabSz="910590" eaLnBrk="1" fontAlgn="auto" hangingPunct="1">
                <a:spcBef>
                  <a:spcPts val="0"/>
                </a:spcBef>
                <a:spcAft>
                  <a:spcPts val="0"/>
                </a:spcAft>
                <a:defRPr/>
              </a:pPr>
              <a:endParaRPr lang="zh-CN" altLang="zh-CN" kern="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 name="TextBox 37"/>
            <p:cNvSpPr txBox="1"/>
            <p:nvPr/>
          </p:nvSpPr>
          <p:spPr>
            <a:xfrm>
              <a:off x="6896335" y="6456750"/>
              <a:ext cx="800086" cy="451298"/>
            </a:xfrm>
            <a:prstGeom prst="rect">
              <a:avLst/>
            </a:prstGeom>
            <a:noFill/>
          </p:spPr>
          <p:txBody>
            <a:bodyPr wrap="none">
              <a:spAutoFit/>
              <a:scene3d>
                <a:camera prst="orthographicFront"/>
                <a:lightRig rig="threePt" dir="t"/>
              </a:scene3d>
              <a:sp3d extrusionH="57150">
                <a:bevelT w="38100" h="38100"/>
              </a:sp3d>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defTabSz="910590" eaLnBrk="1" hangingPunct="1">
                <a:defRPr/>
              </a:pPr>
              <a:r>
                <a:rPr lang="zh-CN" altLang="en-US" sz="1600" dirty="0">
                  <a:solidFill>
                    <a:srgbClr val="002060"/>
                  </a:solidFill>
                  <a:latin typeface="微软雅黑" panose="020B0503020204020204" pitchFamily="34" charset="-122"/>
                  <a:ea typeface="微软雅黑" panose="020B0503020204020204" pitchFamily="34" charset="-122"/>
                  <a:sym typeface="+mn-ea"/>
                </a:rPr>
                <a:t>单个馆</a:t>
              </a:r>
              <a:endParaRPr lang="zh-CN" altLang="en-US" sz="1600" dirty="0">
                <a:solidFill>
                  <a:srgbClr val="002060"/>
                </a:solidFill>
                <a:latin typeface="微软雅黑" panose="020B0503020204020204" pitchFamily="34" charset="-122"/>
                <a:ea typeface="微软雅黑" panose="020B0503020204020204" pitchFamily="34" charset="-122"/>
                <a:sym typeface="+mn-ea"/>
              </a:endParaRPr>
            </a:p>
          </p:txBody>
        </p:sp>
        <p:sp>
          <p:nvSpPr>
            <p:cNvPr id="41" name="TextBox 38"/>
            <p:cNvSpPr txBox="1"/>
            <p:nvPr/>
          </p:nvSpPr>
          <p:spPr>
            <a:xfrm>
              <a:off x="6796714" y="4947919"/>
              <a:ext cx="790741" cy="613227"/>
            </a:xfrm>
            <a:prstGeom prst="rect">
              <a:avLst/>
            </a:prstGeom>
            <a:noFill/>
          </p:spPr>
          <p:txBody>
            <a:bodyPr wrap="none">
              <a:spAutoFit/>
              <a:scene3d>
                <a:camera prst="orthographicFront"/>
                <a:lightRig rig="threePt" dir="t"/>
              </a:scene3d>
              <a:sp3d extrusionH="57150">
                <a:bevelT w="38100" h="38100"/>
              </a:sp3d>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algn="ctr" defTabSz="910590" eaLnBrk="1" hangingPunct="1">
                <a:defRPr/>
              </a:pPr>
              <a:r>
                <a:rPr lang="zh-CN" altLang="en-US" sz="1400" b="1" dirty="0">
                  <a:solidFill>
                    <a:srgbClr val="002060"/>
                  </a:solidFill>
                  <a:latin typeface="微软雅黑" panose="020B0503020204020204" pitchFamily="34" charset="-122"/>
                  <a:ea typeface="微软雅黑" panose="020B0503020204020204" pitchFamily="34" charset="-122"/>
                  <a:sym typeface="+mn-ea"/>
                </a:rPr>
                <a:t>资源量</a:t>
              </a:r>
              <a:endParaRPr lang="en-US" altLang="zh-CN" sz="1400" b="1" dirty="0">
                <a:solidFill>
                  <a:srgbClr val="002060"/>
                </a:solidFill>
                <a:latin typeface="微软雅黑" panose="020B0503020204020204" pitchFamily="34" charset="-122"/>
                <a:ea typeface="微软雅黑" panose="020B0503020204020204" pitchFamily="34" charset="-122"/>
                <a:sym typeface="+mn-ea"/>
              </a:endParaRPr>
            </a:p>
            <a:p>
              <a:pPr algn="ctr" defTabSz="910590" eaLnBrk="1" hangingPunct="1">
                <a:defRPr/>
              </a:pPr>
              <a:r>
                <a:rPr lang="zh-CN" altLang="en-US" sz="1400" b="1" dirty="0">
                  <a:solidFill>
                    <a:srgbClr val="002060"/>
                  </a:solidFill>
                  <a:latin typeface="微软雅黑" panose="020B0503020204020204" pitchFamily="34" charset="-122"/>
                  <a:ea typeface="微软雅黑" panose="020B0503020204020204" pitchFamily="34" charset="-122"/>
                  <a:sym typeface="+mn-ea"/>
                </a:rPr>
                <a:t>非常有限</a:t>
              </a:r>
              <a:endParaRPr lang="zh-CN" altLang="en-US" sz="1400" b="1" dirty="0">
                <a:solidFill>
                  <a:srgbClr val="002060"/>
                </a:solidFill>
                <a:latin typeface="微软雅黑" panose="020B0503020204020204" pitchFamily="34" charset="-122"/>
                <a:ea typeface="微软雅黑" panose="020B0503020204020204" pitchFamily="34" charset="-122"/>
                <a:sym typeface="+mn-ea"/>
              </a:endParaRPr>
            </a:p>
          </p:txBody>
        </p:sp>
        <p:sp>
          <p:nvSpPr>
            <p:cNvPr id="43" name="TextBox 39"/>
            <p:cNvSpPr txBox="1"/>
            <p:nvPr/>
          </p:nvSpPr>
          <p:spPr>
            <a:xfrm>
              <a:off x="8149830" y="6497776"/>
              <a:ext cx="521171" cy="396793"/>
            </a:xfrm>
            <a:prstGeom prst="rect">
              <a:avLst/>
            </a:prstGeom>
            <a:noFill/>
          </p:spPr>
          <p:txBody>
            <a:bodyPr wrap="none">
              <a:spAutoFit/>
              <a:scene3d>
                <a:camera prst="orthographicFront"/>
                <a:lightRig rig="threePt" dir="t"/>
              </a:scene3d>
              <a:sp3d extrusionH="57150">
                <a:bevelT w="38100" h="38100"/>
              </a:sp3d>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defTabSz="910590" eaLnBrk="1" hangingPunct="1">
                <a:defRPr/>
              </a:pPr>
              <a:r>
                <a:rPr lang="zh-CN" altLang="en-US" sz="1600" dirty="0">
                  <a:solidFill>
                    <a:srgbClr val="002060"/>
                  </a:solidFill>
                  <a:latin typeface="微软雅黑" panose="020B0503020204020204" pitchFamily="34" charset="-122"/>
                  <a:ea typeface="微软雅黑" panose="020B0503020204020204" pitchFamily="34" charset="-122"/>
                  <a:sym typeface="+mn-ea"/>
                </a:rPr>
                <a:t>百链</a:t>
              </a:r>
              <a:endParaRPr lang="zh-CN" altLang="en-US" sz="1600" dirty="0">
                <a:solidFill>
                  <a:srgbClr val="002060"/>
                </a:solidFill>
                <a:latin typeface="微软雅黑" panose="020B0503020204020204" pitchFamily="34" charset="-122"/>
                <a:ea typeface="微软雅黑" panose="020B0503020204020204" pitchFamily="34" charset="-122"/>
                <a:sym typeface="+mn-ea"/>
              </a:endParaRPr>
            </a:p>
          </p:txBody>
        </p:sp>
        <p:sp>
          <p:nvSpPr>
            <p:cNvPr id="44" name="TextBox 40"/>
            <p:cNvSpPr txBox="1">
              <a:spLocks noChangeArrowheads="1"/>
            </p:cNvSpPr>
            <p:nvPr/>
          </p:nvSpPr>
          <p:spPr bwMode="auto">
            <a:xfrm>
              <a:off x="7830887" y="4202888"/>
              <a:ext cx="1181535" cy="40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en-US" altLang="zh-CN" sz="1400" b="1">
                  <a:solidFill>
                    <a:srgbClr val="002060"/>
                  </a:solidFill>
                  <a:latin typeface="微软雅黑" panose="020B0503020204020204" pitchFamily="34" charset="-122"/>
                  <a:ea typeface="微软雅黑" panose="020B0503020204020204" pitchFamily="34" charset="-122"/>
                </a:rPr>
                <a:t>8</a:t>
              </a:r>
              <a:r>
                <a:rPr lang="zh-CN" altLang="en-US" sz="1400" b="1">
                  <a:solidFill>
                    <a:srgbClr val="002060"/>
                  </a:solidFill>
                  <a:latin typeface="微软雅黑" panose="020B0503020204020204" pitchFamily="34" charset="-122"/>
                  <a:ea typeface="微软雅黑" panose="020B0503020204020204" pitchFamily="34" charset="-122"/>
                </a:rPr>
                <a:t>亿条元数据</a:t>
              </a:r>
              <a:endParaRPr lang="zh-CN" altLang="en-US" sz="1400" b="1">
                <a:solidFill>
                  <a:srgbClr val="00206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17" presetClass="entr" presetSubtype="10" fill="hold" grpId="1" nodeType="withEffec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par>
                                <p:cTn id="17" presetID="17" presetClass="entr" presetSubtype="10" fill="hold" grpId="3" nodeType="withEffect">
                                  <p:iterate type="lt">
                                    <p:tmPct val="10000"/>
                                  </p:iterate>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childTnLst>
                                </p:cTn>
                              </p:par>
                              <p:par>
                                <p:cTn id="21" presetID="22" presetClass="entr" presetSubtype="1" fill="hold" grpId="0" nodeType="withEffec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grpId="2" nodeType="withEffec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1"/>
      <p:bldP spid="3" grpId="2"/>
      <p:bldP spid="20" grpId="3"/>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print"/>
          <a:stretch>
            <a:fillRect/>
          </a:stretch>
        </p:blipFill>
        <p:spPr>
          <a:xfrm>
            <a:off x="719405" y="1749009"/>
            <a:ext cx="11240807" cy="5124951"/>
          </a:xfrm>
          <a:prstGeom prst="rect">
            <a:avLst/>
          </a:prstGeom>
          <a:effectLst>
            <a:glow rad="63500">
              <a:schemeClr val="bg1"/>
            </a:glow>
          </a:effectLst>
        </p:spPr>
      </p:pic>
      <p:pic>
        <p:nvPicPr>
          <p:cNvPr id="21" name="图片 20" descr="PPT14.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117" y="1989668"/>
            <a:ext cx="1488016"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descr="PPT14.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17" y="2061634"/>
            <a:ext cx="1473200"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descr="PPT14.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4288102"/>
            <a:ext cx="2207683"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41" descr="PPT14.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267" y="4004734"/>
            <a:ext cx="1921933"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2" descr="PPT14.0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8434" y="3505200"/>
            <a:ext cx="1754717"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descr="PPT14.0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6217" y="3166534"/>
            <a:ext cx="1574800"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descr="PPT1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2885" y="4076700"/>
            <a:ext cx="2070100"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5" descr="PPT14.0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2884" y="2544234"/>
            <a:ext cx="1921933"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descr="PPT14.1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2701" y="2709334"/>
            <a:ext cx="1401233"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7" descr="PPT14.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8500" y="3166534"/>
            <a:ext cx="2260600"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8" descr="PPT14.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2100" y="2637368"/>
            <a:ext cx="2423584"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descr="PPT14.1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3185" y="4366684"/>
            <a:ext cx="2296583" cy="52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50" descr="PPT14.1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1434" y="3357034"/>
            <a:ext cx="1682751"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0" name="TextBox 1"/>
          <p:cNvSpPr txBox="1">
            <a:spLocks noChangeArrowheads="1"/>
          </p:cNvSpPr>
          <p:nvPr/>
        </p:nvSpPr>
        <p:spPr bwMode="auto">
          <a:xfrm>
            <a:off x="505090" y="590518"/>
            <a:ext cx="11181820" cy="6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77" tIns="60939" rIns="121877" bIns="60939">
            <a:spAutoFit/>
          </a:bodyPr>
          <a:lstStyle/>
          <a:p>
            <a:pPr eaLnBrk="1" hangingPunct="1">
              <a:buFont typeface="Arial" panose="020B0604020202020204" pitchFamily="34" charset="0"/>
              <a:buNone/>
            </a:pP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百链跟踪</a:t>
            </a:r>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1000</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多所高校，</a:t>
            </a:r>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500</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个数据库元数据变化，资源 </a:t>
            </a:r>
            <a:r>
              <a:rPr lang="zh-CN" altLang="en-US" sz="3600" b="1" i="1" dirty="0">
                <a:latin typeface="微软雅黑" panose="020B0503020204020204" pitchFamily="34" charset="-122"/>
                <a:ea typeface="微软雅黑" panose="020B0503020204020204" pitchFamily="34" charset="-122"/>
              </a:rPr>
              <a:t>及时更新</a:t>
            </a:r>
            <a:endParaRPr lang="zh-CN" altLang="en-US" sz="2800" b="1" i="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53" presetClass="entr" presetSubtype="16"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par>
                                <p:cTn id="18" presetID="53" presetClass="entr" presetSubtype="16"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par>
                                <p:cTn id="23" presetID="53" presetClass="entr" presetSubtype="16"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par>
                                <p:cTn id="28" presetID="53" presetClass="entr" presetSubtype="16"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par>
                                <p:cTn id="33" presetID="53" presetClass="entr" presetSubtype="16"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par>
                                <p:cTn id="38" presetID="53" presetClass="entr" presetSubtype="16"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par>
                                <p:cTn id="43" presetID="53" presetClass="entr" presetSubtype="16"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Effect transition="in" filter="fade">
                                      <p:cBhvr>
                                        <p:cTn id="47" dur="500"/>
                                        <p:tgtEl>
                                          <p:spTgt spid="46"/>
                                        </p:tgtEl>
                                      </p:cBhvr>
                                    </p:animEffect>
                                  </p:childTnLst>
                                </p:cTn>
                              </p:par>
                              <p:par>
                                <p:cTn id="48" presetID="53" presetClass="entr" presetSubtype="16"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animEffect transition="in" filter="fade">
                                      <p:cBhvr>
                                        <p:cTn id="52" dur="500"/>
                                        <p:tgtEl>
                                          <p:spTgt spid="47"/>
                                        </p:tgtEl>
                                      </p:cBhvr>
                                    </p:animEffect>
                                  </p:childTnLst>
                                </p:cTn>
                              </p:par>
                              <p:par>
                                <p:cTn id="53" presetID="53" presetClass="entr" presetSubtype="16"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ppt_w</p:attrName>
                                        </p:attrNameLst>
                                      </p:cBhvr>
                                      <p:tavLst>
                                        <p:tav tm="0">
                                          <p:val>
                                            <p:fltVal val="0"/>
                                          </p:val>
                                        </p:tav>
                                        <p:tav tm="100000">
                                          <p:val>
                                            <p:strVal val="#ppt_w"/>
                                          </p:val>
                                        </p:tav>
                                      </p:tavLst>
                                    </p:anim>
                                    <p:anim calcmode="lin" valueType="num">
                                      <p:cBhvr>
                                        <p:cTn id="56" dur="500" fill="hold"/>
                                        <p:tgtEl>
                                          <p:spTgt spid="48"/>
                                        </p:tgtEl>
                                        <p:attrNameLst>
                                          <p:attrName>ppt_h</p:attrName>
                                        </p:attrNameLst>
                                      </p:cBhvr>
                                      <p:tavLst>
                                        <p:tav tm="0">
                                          <p:val>
                                            <p:fltVal val="0"/>
                                          </p:val>
                                        </p:tav>
                                        <p:tav tm="100000">
                                          <p:val>
                                            <p:strVal val="#ppt_h"/>
                                          </p:val>
                                        </p:tav>
                                      </p:tavLst>
                                    </p:anim>
                                    <p:animEffect transition="in" filter="fade">
                                      <p:cBhvr>
                                        <p:cTn id="57" dur="500"/>
                                        <p:tgtEl>
                                          <p:spTgt spid="48"/>
                                        </p:tgtEl>
                                      </p:cBhvr>
                                    </p:animEffect>
                                  </p:childTnLst>
                                </p:cTn>
                              </p:par>
                              <p:par>
                                <p:cTn id="58" presetID="53" presetClass="entr" presetSubtype="16"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par>
                                <p:cTn id="63" presetID="53" presetClass="entr" presetSubtype="16"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par>
                                <p:cTn id="68" presetID="9" presetClass="entr" presetSubtype="0" fill="hold"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dissolve">
                                      <p:cBhvr>
                                        <p:cTn id="7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18"/>
          <p:cNvCxnSpPr/>
          <p:nvPr/>
        </p:nvCxnSpPr>
        <p:spPr>
          <a:xfrm>
            <a:off x="692945" y="3965065"/>
            <a:ext cx="10053489" cy="18421"/>
          </a:xfrm>
          <a:prstGeom prst="line">
            <a:avLst/>
          </a:prstGeom>
          <a:ln w="38100">
            <a:prstDash val="sysDash"/>
          </a:ln>
        </p:spPr>
        <p:style>
          <a:lnRef idx="3">
            <a:schemeClr val="accent2"/>
          </a:lnRef>
          <a:fillRef idx="0">
            <a:schemeClr val="accent2"/>
          </a:fillRef>
          <a:effectRef idx="2">
            <a:schemeClr val="accent2"/>
          </a:effectRef>
          <a:fontRef idx="minor">
            <a:schemeClr val="tx1"/>
          </a:fontRef>
        </p:style>
      </p:cxnSp>
      <p:sp>
        <p:nvSpPr>
          <p:cNvPr id="9" name="Oval 39"/>
          <p:cNvSpPr>
            <a:spLocks noChangeArrowheads="1"/>
          </p:cNvSpPr>
          <p:nvPr/>
        </p:nvSpPr>
        <p:spPr bwMode="auto">
          <a:xfrm>
            <a:off x="6031559" y="4395669"/>
            <a:ext cx="2405063" cy="1232025"/>
          </a:xfrm>
          <a:prstGeom prst="ellipse">
            <a:avLst/>
          </a:prstGeom>
          <a:solidFill>
            <a:schemeClr val="accent1">
              <a:lumMod val="50000"/>
            </a:schemeClr>
          </a:solidFill>
          <a:ln w="38100" algn="ctr">
            <a:solidFill>
              <a:srgbClr val="FFFFFF"/>
            </a:solidFill>
            <a:round/>
          </a:ln>
        </p:spPr>
        <p:txBody>
          <a:bodyPr/>
          <a:lstStyle/>
          <a:p>
            <a:pPr defTabSz="914400" eaLnBrk="1" fontAlgn="auto" hangingPunct="1">
              <a:spcBef>
                <a:spcPts val="0"/>
              </a:spcBef>
              <a:spcAft>
                <a:spcPts val="0"/>
              </a:spcAft>
              <a:defRPr/>
            </a:pPr>
            <a:endParaRPr lang="zh-CN" altLang="zh-CN" kern="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0" name="AutoShape 27"/>
          <p:cNvSpPr>
            <a:spLocks noChangeArrowheads="1"/>
          </p:cNvSpPr>
          <p:nvPr/>
        </p:nvSpPr>
        <p:spPr bwMode="auto">
          <a:xfrm>
            <a:off x="6611792" y="4995736"/>
            <a:ext cx="360362" cy="269875"/>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1" name="AutoShape 28"/>
          <p:cNvSpPr>
            <a:spLocks noChangeArrowheads="1"/>
          </p:cNvSpPr>
          <p:nvPr/>
        </p:nvSpPr>
        <p:spPr bwMode="auto">
          <a:xfrm>
            <a:off x="6777684" y="5183194"/>
            <a:ext cx="360363" cy="269875"/>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2" name="Text Box 33"/>
          <p:cNvSpPr txBox="1">
            <a:spLocks noChangeArrowheads="1"/>
          </p:cNvSpPr>
          <p:nvPr/>
        </p:nvSpPr>
        <p:spPr bwMode="auto">
          <a:xfrm>
            <a:off x="6979695" y="4917475"/>
            <a:ext cx="544512" cy="28575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查询</a:t>
            </a: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13" name="Text Box 34"/>
          <p:cNvSpPr txBox="1">
            <a:spLocks noChangeArrowheads="1"/>
          </p:cNvSpPr>
          <p:nvPr/>
        </p:nvSpPr>
        <p:spPr bwMode="auto">
          <a:xfrm>
            <a:off x="7119789" y="5190336"/>
            <a:ext cx="544513" cy="28575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获取</a:t>
            </a: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14" name="Text Box 40"/>
          <p:cNvSpPr txBox="1">
            <a:spLocks noChangeArrowheads="1"/>
          </p:cNvSpPr>
          <p:nvPr/>
        </p:nvSpPr>
        <p:spPr bwMode="auto">
          <a:xfrm>
            <a:off x="6578790" y="4503908"/>
            <a:ext cx="1210588" cy="369332"/>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000" b="1" kern="0" dirty="0">
                <a:solidFill>
                  <a:srgbClr val="F7E993"/>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读者需求</a:t>
            </a:r>
            <a:endParaRPr kumimoji="1" lang="en-US" altLang="zh-CN" sz="1800" b="1"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cxnSp>
        <p:nvCxnSpPr>
          <p:cNvPr id="15" name="AutoShape 62"/>
          <p:cNvCxnSpPr>
            <a:cxnSpLocks noChangeShapeType="1"/>
          </p:cNvCxnSpPr>
          <p:nvPr/>
        </p:nvCxnSpPr>
        <p:spPr bwMode="auto">
          <a:xfrm rot="10800000">
            <a:off x="4758206" y="4839214"/>
            <a:ext cx="1205088" cy="156521"/>
          </a:xfrm>
          <a:prstGeom prst="bentConnector3">
            <a:avLst>
              <a:gd name="adj1" fmla="val 50000"/>
            </a:avLst>
          </a:prstGeom>
          <a:noFill/>
          <a:ln w="57150" algn="ctr">
            <a:solidFill>
              <a:schemeClr val="accent2">
                <a:lumMod val="75000"/>
              </a:schemeClr>
            </a:solidFill>
            <a:miter lim="800000"/>
            <a:tailEnd type="triangle" w="med" len="med"/>
          </a:ln>
          <a:extLst>
            <a:ext uri="{909E8E84-426E-40DD-AFC4-6F175D3DCCD1}">
              <a14:hiddenFill xmlns:a14="http://schemas.microsoft.com/office/drawing/2010/main">
                <a:noFill/>
              </a14:hiddenFill>
            </a:ext>
          </a:extLst>
        </p:spPr>
      </p:cxnSp>
      <p:sp>
        <p:nvSpPr>
          <p:cNvPr id="16" name="AutoShape 4"/>
          <p:cNvSpPr>
            <a:spLocks noChangeArrowheads="1"/>
          </p:cNvSpPr>
          <p:nvPr/>
        </p:nvSpPr>
        <p:spPr bwMode="auto">
          <a:xfrm>
            <a:off x="2884956" y="4421772"/>
            <a:ext cx="1776413" cy="1331912"/>
          </a:xfrm>
          <a:prstGeom prst="cube">
            <a:avLst>
              <a:gd name="adj" fmla="val 25000"/>
            </a:avLst>
          </a:prstGeom>
          <a:solidFill>
            <a:srgbClr val="3366CC">
              <a:alpha val="70000"/>
            </a:srgbClr>
          </a:solidFill>
          <a:ln w="3175" algn="ctr">
            <a:solidFill>
              <a:srgbClr val="FFFFFF"/>
            </a:solid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nvGrpSpPr>
          <p:cNvPr id="17" name="Group 69"/>
          <p:cNvGrpSpPr/>
          <p:nvPr/>
        </p:nvGrpSpPr>
        <p:grpSpPr bwMode="auto">
          <a:xfrm>
            <a:off x="1068497" y="1860461"/>
            <a:ext cx="2894659" cy="2571056"/>
            <a:chOff x="252" y="2920"/>
            <a:chExt cx="1515" cy="1548"/>
          </a:xfrm>
        </p:grpSpPr>
        <p:grpSp>
          <p:nvGrpSpPr>
            <p:cNvPr id="18" name="Group 60"/>
            <p:cNvGrpSpPr/>
            <p:nvPr/>
          </p:nvGrpSpPr>
          <p:grpSpPr bwMode="auto">
            <a:xfrm>
              <a:off x="252" y="2920"/>
              <a:ext cx="1515" cy="938"/>
              <a:chOff x="325" y="2578"/>
              <a:chExt cx="1515" cy="938"/>
            </a:xfrm>
          </p:grpSpPr>
          <p:sp>
            <p:nvSpPr>
              <p:cNvPr id="20" name="Oval 49"/>
              <p:cNvSpPr>
                <a:spLocks noChangeArrowheads="1"/>
              </p:cNvSpPr>
              <p:nvPr/>
            </p:nvSpPr>
            <p:spPr bwMode="auto">
              <a:xfrm>
                <a:off x="325" y="2578"/>
                <a:ext cx="1515" cy="938"/>
              </a:xfrm>
              <a:prstGeom prst="ellipse">
                <a:avLst/>
              </a:prstGeom>
              <a:solidFill>
                <a:schemeClr val="accent1">
                  <a:lumMod val="50000"/>
                </a:schemeClr>
              </a:solidFill>
              <a:ln w="38100" algn="ctr">
                <a:solidFill>
                  <a:srgbClr val="0070C0"/>
                </a:solidFill>
                <a:round/>
              </a:ln>
            </p:spPr>
            <p:txBody>
              <a:bodyPr/>
              <a:lstStyle/>
              <a:p>
                <a:pPr defTabSz="914400" eaLnBrk="1" fontAlgn="auto" hangingPunct="1">
                  <a:spcBef>
                    <a:spcPts val="0"/>
                  </a:spcBef>
                  <a:spcAft>
                    <a:spcPts val="0"/>
                  </a:spcAft>
                  <a:defRPr/>
                </a:pPr>
                <a:endParaRPr lang="zh-CN" altLang="zh-CN" kern="0" dirty="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1" name="AutoShape 44"/>
              <p:cNvSpPr>
                <a:spLocks noChangeArrowheads="1"/>
              </p:cNvSpPr>
              <p:nvPr/>
            </p:nvSpPr>
            <p:spPr bwMode="auto">
              <a:xfrm>
                <a:off x="458" y="2971"/>
                <a:ext cx="227" cy="226"/>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2" name="AutoShape 45"/>
              <p:cNvSpPr>
                <a:spLocks noChangeArrowheads="1"/>
              </p:cNvSpPr>
              <p:nvPr/>
            </p:nvSpPr>
            <p:spPr bwMode="auto">
              <a:xfrm>
                <a:off x="568" y="3116"/>
                <a:ext cx="227" cy="225"/>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3" name="Text Box 47"/>
              <p:cNvSpPr txBox="1">
                <a:spLocks noChangeArrowheads="1"/>
              </p:cNvSpPr>
              <p:nvPr/>
            </p:nvSpPr>
            <p:spPr bwMode="auto">
              <a:xfrm>
                <a:off x="715" y="2969"/>
                <a:ext cx="795" cy="241"/>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本馆馆藏资源</a:t>
                </a:r>
                <a:endParaRPr kumimoji="1" lang="en-US" altLang="zh-CN" sz="14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24" name="Text Box 48"/>
              <p:cNvSpPr txBox="1">
                <a:spLocks noChangeArrowheads="1"/>
              </p:cNvSpPr>
              <p:nvPr/>
            </p:nvSpPr>
            <p:spPr bwMode="auto">
              <a:xfrm>
                <a:off x="773" y="3189"/>
                <a:ext cx="79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hangingPunct="1">
                  <a:lnSpc>
                    <a:spcPct val="90000"/>
                  </a:lnSpc>
                </a:pPr>
                <a:r>
                  <a:rPr lang="zh-CN" altLang="en-US" sz="1400" dirty="0">
                    <a:solidFill>
                      <a:srgbClr val="FFFFFF"/>
                    </a:solidFill>
                    <a:latin typeface="微软雅黑" panose="020B0503020204020204" pitchFamily="34" charset="-122"/>
                    <a:ea typeface="微软雅黑" panose="020B0503020204020204" pitchFamily="34" charset="-122"/>
                    <a:sym typeface="Wingdings" panose="05000000000000000000" pitchFamily="2" charset="2"/>
                  </a:rPr>
                  <a:t>本馆电子资源</a:t>
                </a:r>
                <a:endParaRPr kumimoji="1" lang="en-US" altLang="zh-CN" sz="1400" dirty="0">
                  <a:solidFill>
                    <a:srgbClr val="FFFFFF"/>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25" name="Text Box 50"/>
              <p:cNvSpPr txBox="1">
                <a:spLocks noChangeArrowheads="1"/>
              </p:cNvSpPr>
              <p:nvPr/>
            </p:nvSpPr>
            <p:spPr bwMode="auto">
              <a:xfrm>
                <a:off x="757" y="2659"/>
                <a:ext cx="715" cy="260"/>
              </a:xfrm>
              <a:prstGeom prst="rect">
                <a:avLst/>
              </a:prstGeom>
              <a:noFill/>
              <a:ln w="9525">
                <a:noFill/>
                <a:miter lim="800000"/>
              </a:ln>
            </p:spPr>
            <p:txBody>
              <a:bodyPr wrap="squar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000" b="1" kern="0" dirty="0">
                    <a:solidFill>
                      <a:srgbClr val="F7E993"/>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本馆资源</a:t>
                </a:r>
                <a:endParaRPr kumimoji="1" lang="en-US" altLang="zh-CN" sz="1800" b="1"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grpSp>
        <p:cxnSp>
          <p:nvCxnSpPr>
            <p:cNvPr id="19" name="AutoShape 63"/>
            <p:cNvCxnSpPr>
              <a:cxnSpLocks noChangeShapeType="1"/>
            </p:cNvCxnSpPr>
            <p:nvPr/>
          </p:nvCxnSpPr>
          <p:spPr bwMode="auto">
            <a:xfrm rot="16200000" flipH="1">
              <a:off x="950" y="4044"/>
              <a:ext cx="576" cy="272"/>
            </a:xfrm>
            <a:prstGeom prst="bentConnector3">
              <a:avLst>
                <a:gd name="adj1" fmla="val 50000"/>
              </a:avLst>
            </a:prstGeom>
            <a:ln w="38100">
              <a:tailEnd type="triangle" w="med" len="med"/>
            </a:ln>
          </p:spPr>
          <p:style>
            <a:lnRef idx="3">
              <a:schemeClr val="accent6"/>
            </a:lnRef>
            <a:fillRef idx="0">
              <a:schemeClr val="accent6"/>
            </a:fillRef>
            <a:effectRef idx="2">
              <a:schemeClr val="accent6"/>
            </a:effectRef>
            <a:fontRef idx="minor">
              <a:schemeClr val="tx1"/>
            </a:fontRef>
          </p:style>
        </p:cxnSp>
      </p:grpSp>
      <p:grpSp>
        <p:nvGrpSpPr>
          <p:cNvPr id="26" name="组合 25"/>
          <p:cNvGrpSpPr/>
          <p:nvPr/>
        </p:nvGrpSpPr>
        <p:grpSpPr bwMode="auto">
          <a:xfrm>
            <a:off x="4338541" y="1334031"/>
            <a:ext cx="4696631" cy="3115758"/>
            <a:chOff x="2986845" y="279933"/>
            <a:chExt cx="4612434" cy="3863443"/>
          </a:xfrm>
        </p:grpSpPr>
        <p:sp>
          <p:nvSpPr>
            <p:cNvPr id="27" name="AutoShape 3"/>
            <p:cNvSpPr>
              <a:spLocks noChangeArrowheads="1"/>
            </p:cNvSpPr>
            <p:nvPr/>
          </p:nvSpPr>
          <p:spPr bwMode="auto">
            <a:xfrm>
              <a:off x="3048011" y="279933"/>
              <a:ext cx="4551268" cy="2942158"/>
            </a:xfrm>
            <a:prstGeom prst="cloudCallout">
              <a:avLst>
                <a:gd name="adj1" fmla="val -26884"/>
                <a:gd name="adj2" fmla="val 16968"/>
              </a:avLst>
            </a:prstGeom>
            <a:gradFill rotWithShape="1">
              <a:gsLst>
                <a:gs pos="0">
                  <a:srgbClr val="336699"/>
                </a:gs>
                <a:gs pos="100000">
                  <a:srgbClr val="336699">
                    <a:gamma/>
                    <a:shade val="46275"/>
                    <a:invGamma/>
                  </a:srgbClr>
                </a:gs>
              </a:gsLst>
              <a:path path="rect">
                <a:fillToRect l="50000" t="50000" r="50000" b="50000"/>
              </a:path>
            </a:gradFill>
            <a:ln w="9525">
              <a:noFill/>
              <a:round/>
            </a:ln>
            <a:effectLst/>
          </p:spPr>
          <p:txBody>
            <a:bodyPr/>
            <a:lstStyle/>
            <a:p>
              <a:pPr algn="ctr" defTabSz="914400" eaLnBrk="1" fontAlgn="auto" hangingPunct="1">
                <a:spcBef>
                  <a:spcPts val="0"/>
                </a:spcBef>
                <a:spcAft>
                  <a:spcPts val="0"/>
                </a:spcAft>
                <a:defRPr/>
              </a:pPr>
              <a:endParaRPr lang="en-GB" altLang="zh-CN" kern="0"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Text Box 40"/>
            <p:cNvSpPr txBox="1">
              <a:spLocks noChangeArrowheads="1"/>
            </p:cNvSpPr>
            <p:nvPr/>
          </p:nvSpPr>
          <p:spPr bwMode="auto">
            <a:xfrm>
              <a:off x="4715632" y="772535"/>
              <a:ext cx="1440768" cy="45796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000" b="1" kern="0" dirty="0">
                  <a:solidFill>
                    <a:srgbClr val="F7E993"/>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多馆云服务</a:t>
              </a:r>
              <a:endParaRPr kumimoji="1" lang="en-US" altLang="zh-CN" sz="2000" b="1"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grpSp>
          <p:nvGrpSpPr>
            <p:cNvPr id="29" name="Group 70"/>
            <p:cNvGrpSpPr/>
            <p:nvPr/>
          </p:nvGrpSpPr>
          <p:grpSpPr bwMode="auto">
            <a:xfrm>
              <a:off x="2986845" y="684212"/>
              <a:ext cx="4337051" cy="3459164"/>
              <a:chOff x="1251" y="784"/>
              <a:chExt cx="2732" cy="2179"/>
            </a:xfrm>
          </p:grpSpPr>
          <p:grpSp>
            <p:nvGrpSpPr>
              <p:cNvPr id="30" name="Group 59"/>
              <p:cNvGrpSpPr/>
              <p:nvPr/>
            </p:nvGrpSpPr>
            <p:grpSpPr bwMode="auto">
              <a:xfrm>
                <a:off x="1463" y="784"/>
                <a:ext cx="2520" cy="1372"/>
                <a:chOff x="1488" y="630"/>
                <a:chExt cx="2520" cy="1372"/>
              </a:xfrm>
            </p:grpSpPr>
            <p:sp>
              <p:nvSpPr>
                <p:cNvPr id="32" name="Oval 23"/>
                <p:cNvSpPr>
                  <a:spLocks noChangeArrowheads="1"/>
                </p:cNvSpPr>
                <p:nvPr/>
              </p:nvSpPr>
              <p:spPr bwMode="auto">
                <a:xfrm>
                  <a:off x="1488" y="630"/>
                  <a:ext cx="2520" cy="1372"/>
                </a:xfrm>
                <a:prstGeom prst="ellipse">
                  <a:avLst/>
                </a:prstGeom>
                <a:noFill/>
                <a:ln w="38100" algn="ctr">
                  <a:solidFill>
                    <a:srgbClr val="FFFFFF"/>
                  </a:solidFill>
                  <a:round/>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3" name="AutoShape 5"/>
                <p:cNvSpPr>
                  <a:spLocks noChangeArrowheads="1"/>
                </p:cNvSpPr>
                <p:nvPr/>
              </p:nvSpPr>
              <p:spPr bwMode="auto">
                <a:xfrm>
                  <a:off x="1704" y="1023"/>
                  <a:ext cx="227" cy="228"/>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4" name="AutoShape 6"/>
                <p:cNvSpPr>
                  <a:spLocks noChangeArrowheads="1"/>
                </p:cNvSpPr>
                <p:nvPr/>
              </p:nvSpPr>
              <p:spPr bwMode="auto">
                <a:xfrm>
                  <a:off x="1849" y="1222"/>
                  <a:ext cx="227" cy="228"/>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5" name="AutoShape 9"/>
                <p:cNvSpPr>
                  <a:spLocks noChangeArrowheads="1"/>
                </p:cNvSpPr>
                <p:nvPr/>
              </p:nvSpPr>
              <p:spPr bwMode="auto">
                <a:xfrm>
                  <a:off x="1987" y="1428"/>
                  <a:ext cx="227" cy="227"/>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6" name="AutoShape 10"/>
                <p:cNvSpPr>
                  <a:spLocks noChangeArrowheads="1"/>
                </p:cNvSpPr>
                <p:nvPr/>
              </p:nvSpPr>
              <p:spPr bwMode="auto">
                <a:xfrm>
                  <a:off x="2140" y="1634"/>
                  <a:ext cx="227" cy="227"/>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7" name="Text Box 11"/>
                <p:cNvSpPr txBox="1">
                  <a:spLocks noChangeArrowheads="1"/>
                </p:cNvSpPr>
                <p:nvPr/>
              </p:nvSpPr>
              <p:spPr bwMode="auto">
                <a:xfrm>
                  <a:off x="2005" y="1004"/>
                  <a:ext cx="682"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区域图书馆</a:t>
                  </a: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38" name="Text Box 17"/>
                <p:cNvSpPr txBox="1">
                  <a:spLocks noChangeArrowheads="1"/>
                </p:cNvSpPr>
                <p:nvPr/>
              </p:nvSpPr>
              <p:spPr bwMode="auto">
                <a:xfrm>
                  <a:off x="2202" y="1201"/>
                  <a:ext cx="682"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行业图书馆</a:t>
                  </a: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40" name="Text Box 18"/>
                <p:cNvSpPr txBox="1">
                  <a:spLocks noChangeArrowheads="1"/>
                </p:cNvSpPr>
                <p:nvPr/>
              </p:nvSpPr>
              <p:spPr bwMode="auto">
                <a:xfrm>
                  <a:off x="2144" y="1188"/>
                  <a:ext cx="116" cy="2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42" name="Text Box 20"/>
                <p:cNvSpPr txBox="1">
                  <a:spLocks noChangeArrowheads="1"/>
                </p:cNvSpPr>
                <p:nvPr/>
              </p:nvSpPr>
              <p:spPr bwMode="auto">
                <a:xfrm>
                  <a:off x="2254" y="1340"/>
                  <a:ext cx="116" cy="2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43" name="Text Box 21"/>
                <p:cNvSpPr txBox="1">
                  <a:spLocks noChangeArrowheads="1"/>
                </p:cNvSpPr>
                <p:nvPr/>
              </p:nvSpPr>
              <p:spPr bwMode="auto">
                <a:xfrm>
                  <a:off x="2260" y="1409"/>
                  <a:ext cx="1061"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1800</a:t>
                  </a:r>
                  <a:r>
                    <a:rPr kumimoji="1" lang="zh-CN" altLang="en-US"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个图书馆接入</a:t>
                  </a: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44" name="Text Box 22"/>
                <p:cNvSpPr txBox="1">
                  <a:spLocks noChangeArrowheads="1"/>
                </p:cNvSpPr>
                <p:nvPr/>
              </p:nvSpPr>
              <p:spPr bwMode="auto">
                <a:xfrm>
                  <a:off x="2445" y="1645"/>
                  <a:ext cx="769"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500</a:t>
                  </a:r>
                  <a:r>
                    <a:rPr kumimoji="1" lang="zh-CN" altLang="en-US" sz="1400"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个数据库</a:t>
                  </a:r>
                  <a:endParaRPr kumimoji="1" lang="en-US" altLang="zh-CN" sz="1800" kern="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grpSp>
          <p:cxnSp>
            <p:nvCxnSpPr>
              <p:cNvPr id="31" name="AutoShape 64"/>
              <p:cNvCxnSpPr>
                <a:cxnSpLocks noChangeShapeType="1"/>
              </p:cNvCxnSpPr>
              <p:nvPr/>
            </p:nvCxnSpPr>
            <p:spPr bwMode="auto">
              <a:xfrm rot="5400000">
                <a:off x="1189" y="2157"/>
                <a:ext cx="868" cy="744"/>
              </a:xfrm>
              <a:prstGeom prst="bentConnector3">
                <a:avLst>
                  <a:gd name="adj1" fmla="val 59643"/>
                </a:avLst>
              </a:prstGeom>
              <a:ln w="38100">
                <a:tailEnd type="triangle" w="med" len="med"/>
              </a:ln>
            </p:spPr>
            <p:style>
              <a:lnRef idx="3">
                <a:schemeClr val="accent6"/>
              </a:lnRef>
              <a:fillRef idx="0">
                <a:schemeClr val="accent6"/>
              </a:fillRef>
              <a:effectRef idx="2">
                <a:schemeClr val="accent6"/>
              </a:effectRef>
              <a:fontRef idx="minor">
                <a:schemeClr val="tx1"/>
              </a:fontRef>
            </p:style>
          </p:cxnSp>
        </p:grpSp>
      </p:grpSp>
      <p:sp>
        <p:nvSpPr>
          <p:cNvPr id="45" name="Text Box 40"/>
          <p:cNvSpPr txBox="1">
            <a:spLocks noChangeArrowheads="1"/>
          </p:cNvSpPr>
          <p:nvPr/>
        </p:nvSpPr>
        <p:spPr bwMode="auto">
          <a:xfrm>
            <a:off x="9181159" y="4709327"/>
            <a:ext cx="162095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hangingPunct="1">
              <a:lnSpc>
                <a:spcPct val="90000"/>
              </a:lnSpc>
            </a:pPr>
            <a:r>
              <a:rPr kumimoji="1" lang="zh-CN" altLang="en-US" sz="28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搜索部分</a:t>
            </a:r>
            <a:endParaRPr kumimoji="1" lang="en-US" altLang="zh-CN" sz="28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46" name="Text Box 40"/>
          <p:cNvSpPr txBox="1">
            <a:spLocks noChangeArrowheads="1"/>
          </p:cNvSpPr>
          <p:nvPr/>
        </p:nvSpPr>
        <p:spPr bwMode="auto">
          <a:xfrm>
            <a:off x="9181159" y="2367764"/>
            <a:ext cx="1620957" cy="480131"/>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服务部分</a:t>
            </a:r>
            <a:endParaRPr kumimoji="1" lang="en-US" altLang="zh-CN"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cxnSp>
        <p:nvCxnSpPr>
          <p:cNvPr id="47" name="AutoShape 62"/>
          <p:cNvCxnSpPr>
            <a:cxnSpLocks noChangeShapeType="1"/>
          </p:cNvCxnSpPr>
          <p:nvPr/>
        </p:nvCxnSpPr>
        <p:spPr bwMode="auto">
          <a:xfrm flipV="1">
            <a:off x="4729634" y="5241935"/>
            <a:ext cx="1255890" cy="58346"/>
          </a:xfrm>
          <a:prstGeom prst="bentConnector3">
            <a:avLst>
              <a:gd name="adj1" fmla="val 50000"/>
            </a:avLst>
          </a:prstGeom>
          <a:ln w="57150">
            <a:tailEnd type="triangle" w="med" len="med"/>
          </a:ln>
        </p:spPr>
        <p:style>
          <a:lnRef idx="3">
            <a:schemeClr val="accent6"/>
          </a:lnRef>
          <a:fillRef idx="0">
            <a:schemeClr val="accent6"/>
          </a:fillRef>
          <a:effectRef idx="2">
            <a:schemeClr val="accent6"/>
          </a:effectRef>
          <a:fontRef idx="minor">
            <a:schemeClr val="tx1"/>
          </a:fontRef>
        </p:style>
      </p:cxnSp>
      <p:sp>
        <p:nvSpPr>
          <p:cNvPr id="48" name="Text Box 40"/>
          <p:cNvSpPr txBox="1">
            <a:spLocks noChangeArrowheads="1"/>
          </p:cNvSpPr>
          <p:nvPr/>
        </p:nvSpPr>
        <p:spPr bwMode="auto">
          <a:xfrm>
            <a:off x="9484056" y="2949482"/>
            <a:ext cx="800100" cy="423863"/>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400" b="1" kern="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得到</a:t>
            </a:r>
            <a:endParaRPr kumimoji="1" lang="en-US" altLang="zh-CN" sz="2400" b="1" kern="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49" name="Text Box 40"/>
          <p:cNvSpPr txBox="1">
            <a:spLocks noChangeArrowheads="1"/>
          </p:cNvSpPr>
          <p:nvPr/>
        </p:nvSpPr>
        <p:spPr bwMode="auto">
          <a:xfrm>
            <a:off x="9489134" y="5241935"/>
            <a:ext cx="800100" cy="42545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400" b="1" kern="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找到</a:t>
            </a:r>
            <a:endParaRPr kumimoji="1" lang="en-US" altLang="zh-CN" sz="2400" b="1" kern="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50" name="TextBox 58"/>
          <p:cNvSpPr txBox="1"/>
          <p:nvPr/>
        </p:nvSpPr>
        <p:spPr>
          <a:xfrm>
            <a:off x="3070870" y="4999494"/>
            <a:ext cx="1690687" cy="585788"/>
          </a:xfrm>
          <a:prstGeom prst="rect">
            <a:avLst/>
          </a:prstGeom>
          <a:noFill/>
        </p:spPr>
        <p:txBody>
          <a:bodyPr>
            <a:spAutoFit/>
          </a:bodyPr>
          <a:lstStyle/>
          <a:p>
            <a:pPr defTabSz="910590" eaLnBrk="1" hangingPunct="1">
              <a:defRPr/>
            </a:pPr>
            <a:r>
              <a:rPr lang="zh-CN" altLang="en-US" sz="3200" b="1" dirty="0">
                <a:solidFill>
                  <a:schemeClr val="accent6">
                    <a:lumMod val="20000"/>
                    <a:lumOff val="80000"/>
                  </a:schemeClr>
                </a:solidFill>
                <a:latin typeface="微软雅黑" panose="020B0503020204020204" pitchFamily="34" charset="-122"/>
                <a:ea typeface="微软雅黑" panose="020B0503020204020204" pitchFamily="34" charset="-122"/>
              </a:rPr>
              <a:t>百 链</a:t>
            </a:r>
            <a:endParaRPr lang="zh-CN" altLang="en-US" sz="3200" b="1" dirty="0">
              <a:solidFill>
                <a:schemeClr val="accent6">
                  <a:lumMod val="20000"/>
                  <a:lumOff val="80000"/>
                </a:schemeClr>
              </a:solidFill>
              <a:latin typeface="微软雅黑" panose="020B0503020204020204" pitchFamily="34" charset="-122"/>
              <a:ea typeface="微软雅黑" panose="020B0503020204020204" pitchFamily="34" charset="-122"/>
            </a:endParaRPr>
          </a:p>
        </p:txBody>
      </p:sp>
      <p:sp>
        <p:nvSpPr>
          <p:cNvPr id="51" name="Text Box 40"/>
          <p:cNvSpPr txBox="1">
            <a:spLocks noChangeArrowheads="1"/>
          </p:cNvSpPr>
          <p:nvPr/>
        </p:nvSpPr>
        <p:spPr bwMode="auto">
          <a:xfrm>
            <a:off x="3145223" y="2489543"/>
            <a:ext cx="741362" cy="3698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2000" b="1" kern="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80%</a:t>
            </a:r>
            <a:endParaRPr kumimoji="1" lang="en-US" altLang="zh-CN" sz="2000" b="1" kern="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52" name="Text Box 40"/>
          <p:cNvSpPr txBox="1">
            <a:spLocks noChangeArrowheads="1"/>
          </p:cNvSpPr>
          <p:nvPr/>
        </p:nvSpPr>
        <p:spPr bwMode="auto">
          <a:xfrm>
            <a:off x="7911011" y="2450444"/>
            <a:ext cx="741363" cy="3698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2000" b="1" kern="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20%</a:t>
            </a:r>
            <a:endParaRPr kumimoji="1" lang="en-US" altLang="zh-CN" sz="2000" b="1" kern="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grpSp>
        <p:nvGrpSpPr>
          <p:cNvPr id="53" name="组合 52"/>
          <p:cNvGrpSpPr/>
          <p:nvPr/>
        </p:nvGrpSpPr>
        <p:grpSpPr>
          <a:xfrm>
            <a:off x="378187" y="342899"/>
            <a:ext cx="3994175" cy="561490"/>
            <a:chOff x="378187" y="186021"/>
            <a:chExt cx="5130401" cy="721217"/>
          </a:xfrm>
        </p:grpSpPr>
        <p:sp>
          <p:nvSpPr>
            <p:cNvPr id="54"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工作原理</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55" name="组合 54"/>
            <p:cNvGrpSpPr/>
            <p:nvPr/>
          </p:nvGrpSpPr>
          <p:grpSpPr>
            <a:xfrm>
              <a:off x="378187" y="314393"/>
              <a:ext cx="2228557" cy="549829"/>
              <a:chOff x="157476" y="152440"/>
              <a:chExt cx="2474408" cy="847436"/>
            </a:xfrm>
          </p:grpSpPr>
          <p:sp>
            <p:nvSpPr>
              <p:cNvPr id="60"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61"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56"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57" name="TextBox 23"/>
            <p:cNvSpPr txBox="1"/>
            <p:nvPr/>
          </p:nvSpPr>
          <p:spPr>
            <a:xfrm>
              <a:off x="581167" y="384781"/>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 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8"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59"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500"/>
                                        <p:tgtEl>
                                          <p:spTgt spid="5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6" grpId="0" animBg="1"/>
      <p:bldP spid="45" grpId="0"/>
      <p:bldP spid="46" grpId="0"/>
      <p:bldP spid="48" grpId="0"/>
      <p:bldP spid="49" grpId="0"/>
      <p:bldP spid="50" grpId="0"/>
      <p:bldP spid="51" grpId="0"/>
      <p:bldP spid="5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9"/>
          <p:cNvSpPr/>
          <p:nvPr/>
        </p:nvSpPr>
        <p:spPr>
          <a:xfrm>
            <a:off x="4720540" y="1955334"/>
            <a:ext cx="1598484" cy="510975"/>
          </a:xfrm>
          <a:custGeom>
            <a:avLst/>
            <a:gdLst/>
            <a:ahLst/>
            <a:cxnLst>
              <a:cxn ang="0">
                <a:pos x="0" y="96114"/>
              </a:cxn>
              <a:cxn ang="0">
                <a:pos x="2674178" y="0"/>
              </a:cxn>
              <a:cxn ang="0">
                <a:pos x="2674178" y="421110"/>
              </a:cxn>
              <a:cxn ang="0">
                <a:pos x="194317" y="510708"/>
              </a:cxn>
              <a:cxn ang="0">
                <a:pos x="0" y="96114"/>
              </a:cxn>
            </a:cxnLst>
            <a:rect l="0" t="0" r="0" b="0"/>
            <a:pathLst>
              <a:path w="2601" h="627">
                <a:moveTo>
                  <a:pt x="0" y="118"/>
                </a:moveTo>
                <a:lnTo>
                  <a:pt x="2601" y="0"/>
                </a:lnTo>
                <a:lnTo>
                  <a:pt x="2601" y="517"/>
                </a:lnTo>
                <a:lnTo>
                  <a:pt x="189" y="627"/>
                </a:lnTo>
                <a:lnTo>
                  <a:pt x="0" y="118"/>
                </a:lnTo>
                <a:close/>
              </a:path>
            </a:pathLst>
          </a:custGeom>
          <a:solidFill>
            <a:schemeClr val="bg1"/>
          </a:solidFill>
          <a:ln w="9525">
            <a:noFill/>
          </a:ln>
        </p:spPr>
        <p:txBody>
          <a:bodyPr/>
          <a:lstStyle/>
          <a:p>
            <a:endParaRPr lang="zh-CN" altLang="en-US" sz="1800">
              <a:ea typeface="微软雅黑" panose="020B0503020204020204" pitchFamily="34" charset="-122"/>
            </a:endParaRPr>
          </a:p>
        </p:txBody>
      </p:sp>
      <p:sp>
        <p:nvSpPr>
          <p:cNvPr id="2" name="Freeform 10"/>
          <p:cNvSpPr/>
          <p:nvPr/>
        </p:nvSpPr>
        <p:spPr>
          <a:xfrm>
            <a:off x="4553917" y="1955334"/>
            <a:ext cx="1765107" cy="420524"/>
          </a:xfrm>
          <a:custGeom>
            <a:avLst/>
            <a:gdLst/>
            <a:ahLst/>
            <a:cxnLst>
              <a:cxn ang="0">
                <a:pos x="0" y="0"/>
              </a:cxn>
              <a:cxn ang="0">
                <a:pos x="2883341" y="0"/>
              </a:cxn>
              <a:cxn ang="0">
                <a:pos x="2883341" y="420342"/>
              </a:cxn>
              <a:cxn ang="0">
                <a:pos x="209698" y="420342"/>
              </a:cxn>
              <a:cxn ang="0">
                <a:pos x="0" y="0"/>
              </a:cxn>
            </a:cxnLst>
            <a:rect l="0" t="0" r="0" b="0"/>
            <a:pathLst>
              <a:path w="2805" h="517">
                <a:moveTo>
                  <a:pt x="0" y="0"/>
                </a:moveTo>
                <a:lnTo>
                  <a:pt x="2805" y="0"/>
                </a:lnTo>
                <a:lnTo>
                  <a:pt x="2805" y="517"/>
                </a:lnTo>
                <a:lnTo>
                  <a:pt x="204" y="517"/>
                </a:lnTo>
                <a:lnTo>
                  <a:pt x="0" y="0"/>
                </a:lnTo>
                <a:close/>
              </a:path>
            </a:pathLst>
          </a:custGeom>
          <a:solidFill>
            <a:srgbClr val="004B7D"/>
          </a:solidFill>
          <a:ln w="9525">
            <a:noFill/>
          </a:ln>
        </p:spPr>
        <p:txBody>
          <a:bodyPr/>
          <a:lstStyle/>
          <a:p>
            <a:endParaRPr lang="zh-CN" altLang="en-US" sz="1800">
              <a:ea typeface="微软雅黑" panose="020B0503020204020204" pitchFamily="34" charset="-122"/>
            </a:endParaRPr>
          </a:p>
        </p:txBody>
      </p:sp>
      <p:sp>
        <p:nvSpPr>
          <p:cNvPr id="3" name="Freeform 11"/>
          <p:cNvSpPr/>
          <p:nvPr/>
        </p:nvSpPr>
        <p:spPr>
          <a:xfrm>
            <a:off x="4720540" y="3430169"/>
            <a:ext cx="1598484" cy="507802"/>
          </a:xfrm>
          <a:custGeom>
            <a:avLst/>
            <a:gdLst/>
            <a:ahLst/>
            <a:cxnLst>
              <a:cxn ang="0">
                <a:pos x="0" y="96010"/>
              </a:cxn>
              <a:cxn ang="0">
                <a:pos x="2674178" y="0"/>
              </a:cxn>
              <a:cxn ang="0">
                <a:pos x="2674178" y="420652"/>
              </a:cxn>
              <a:cxn ang="0">
                <a:pos x="194317" y="509339"/>
              </a:cxn>
              <a:cxn ang="0">
                <a:pos x="0" y="96010"/>
              </a:cxn>
            </a:cxnLst>
            <a:rect l="0" t="0" r="0" b="0"/>
            <a:pathLst>
              <a:path w="2601" h="626">
                <a:moveTo>
                  <a:pt x="0" y="118"/>
                </a:moveTo>
                <a:lnTo>
                  <a:pt x="2601" y="0"/>
                </a:lnTo>
                <a:lnTo>
                  <a:pt x="2601" y="517"/>
                </a:lnTo>
                <a:lnTo>
                  <a:pt x="189" y="626"/>
                </a:lnTo>
                <a:lnTo>
                  <a:pt x="0" y="118"/>
                </a:lnTo>
                <a:close/>
              </a:path>
            </a:pathLst>
          </a:custGeom>
          <a:solidFill>
            <a:schemeClr val="bg1"/>
          </a:solidFill>
          <a:ln w="9525">
            <a:noFill/>
          </a:ln>
        </p:spPr>
        <p:txBody>
          <a:bodyPr/>
          <a:lstStyle/>
          <a:p>
            <a:endParaRPr lang="zh-CN" altLang="en-US" sz="1800">
              <a:ea typeface="微软雅黑" panose="020B0503020204020204" pitchFamily="34" charset="-122"/>
            </a:endParaRPr>
          </a:p>
        </p:txBody>
      </p:sp>
      <p:sp>
        <p:nvSpPr>
          <p:cNvPr id="20" name="Freeform 12"/>
          <p:cNvSpPr/>
          <p:nvPr/>
        </p:nvSpPr>
        <p:spPr>
          <a:xfrm>
            <a:off x="4553917" y="3375475"/>
            <a:ext cx="1765107" cy="418936"/>
          </a:xfrm>
          <a:custGeom>
            <a:avLst/>
            <a:gdLst/>
            <a:ahLst/>
            <a:cxnLst>
              <a:cxn ang="0">
                <a:pos x="0" y="0"/>
              </a:cxn>
              <a:cxn ang="0">
                <a:pos x="2883341" y="0"/>
              </a:cxn>
              <a:cxn ang="0">
                <a:pos x="2883341" y="420342"/>
              </a:cxn>
              <a:cxn ang="0">
                <a:pos x="209698" y="420342"/>
              </a:cxn>
              <a:cxn ang="0">
                <a:pos x="0" y="0"/>
              </a:cxn>
            </a:cxnLst>
            <a:rect l="0" t="0" r="0" b="0"/>
            <a:pathLst>
              <a:path w="2805" h="517">
                <a:moveTo>
                  <a:pt x="0" y="0"/>
                </a:moveTo>
                <a:lnTo>
                  <a:pt x="2805" y="0"/>
                </a:lnTo>
                <a:lnTo>
                  <a:pt x="2805" y="517"/>
                </a:lnTo>
                <a:lnTo>
                  <a:pt x="204" y="517"/>
                </a:lnTo>
                <a:lnTo>
                  <a:pt x="0" y="0"/>
                </a:lnTo>
                <a:close/>
              </a:path>
            </a:pathLst>
          </a:custGeom>
          <a:solidFill>
            <a:srgbClr val="4BAF32"/>
          </a:solidFill>
          <a:ln w="9525">
            <a:noFill/>
          </a:ln>
        </p:spPr>
        <p:txBody>
          <a:bodyPr/>
          <a:lstStyle/>
          <a:p>
            <a:endParaRPr lang="zh-CN" altLang="en-US" sz="1800">
              <a:ea typeface="微软雅黑" panose="020B0503020204020204" pitchFamily="34" charset="-122"/>
            </a:endParaRPr>
          </a:p>
        </p:txBody>
      </p:sp>
      <p:sp>
        <p:nvSpPr>
          <p:cNvPr id="21" name="Freeform 13"/>
          <p:cNvSpPr/>
          <p:nvPr/>
        </p:nvSpPr>
        <p:spPr>
          <a:xfrm>
            <a:off x="4720540" y="4732742"/>
            <a:ext cx="1598484" cy="510975"/>
          </a:xfrm>
          <a:custGeom>
            <a:avLst/>
            <a:gdLst/>
            <a:ahLst/>
            <a:cxnLst>
              <a:cxn ang="0">
                <a:pos x="0" y="96929"/>
              </a:cxn>
              <a:cxn ang="0">
                <a:pos x="2674178" y="0"/>
              </a:cxn>
              <a:cxn ang="0">
                <a:pos x="2674178" y="421110"/>
              </a:cxn>
              <a:cxn ang="0">
                <a:pos x="194317" y="510708"/>
              </a:cxn>
              <a:cxn ang="0">
                <a:pos x="0" y="96929"/>
              </a:cxn>
            </a:cxnLst>
            <a:rect l="0" t="0" r="0" b="0"/>
            <a:pathLst>
              <a:path w="2601" h="627">
                <a:moveTo>
                  <a:pt x="0" y="119"/>
                </a:moveTo>
                <a:lnTo>
                  <a:pt x="2601" y="0"/>
                </a:lnTo>
                <a:lnTo>
                  <a:pt x="2601" y="517"/>
                </a:lnTo>
                <a:lnTo>
                  <a:pt x="189" y="627"/>
                </a:lnTo>
                <a:lnTo>
                  <a:pt x="0" y="119"/>
                </a:lnTo>
                <a:close/>
              </a:path>
            </a:pathLst>
          </a:custGeom>
          <a:solidFill>
            <a:schemeClr val="bg1"/>
          </a:solidFill>
          <a:ln w="9525">
            <a:noFill/>
          </a:ln>
        </p:spPr>
        <p:txBody>
          <a:bodyPr/>
          <a:lstStyle/>
          <a:p>
            <a:endParaRPr lang="zh-CN" altLang="en-US" sz="1800">
              <a:ea typeface="微软雅黑" panose="020B0503020204020204" pitchFamily="34" charset="-122"/>
            </a:endParaRPr>
          </a:p>
        </p:txBody>
      </p:sp>
      <p:sp>
        <p:nvSpPr>
          <p:cNvPr id="22" name="Freeform 14"/>
          <p:cNvSpPr/>
          <p:nvPr/>
        </p:nvSpPr>
        <p:spPr>
          <a:xfrm>
            <a:off x="4553917" y="4732741"/>
            <a:ext cx="1765107" cy="420523"/>
          </a:xfrm>
          <a:custGeom>
            <a:avLst/>
            <a:gdLst/>
            <a:ahLst/>
            <a:cxnLst>
              <a:cxn ang="0">
                <a:pos x="0" y="0"/>
              </a:cxn>
              <a:cxn ang="0">
                <a:pos x="2883341" y="0"/>
              </a:cxn>
              <a:cxn ang="0">
                <a:pos x="2883341" y="420342"/>
              </a:cxn>
              <a:cxn ang="0">
                <a:pos x="209698" y="420342"/>
              </a:cxn>
              <a:cxn ang="0">
                <a:pos x="0" y="0"/>
              </a:cxn>
            </a:cxnLst>
            <a:rect l="0" t="0" r="0" b="0"/>
            <a:pathLst>
              <a:path w="2805" h="517">
                <a:moveTo>
                  <a:pt x="0" y="0"/>
                </a:moveTo>
                <a:lnTo>
                  <a:pt x="2805" y="0"/>
                </a:lnTo>
                <a:lnTo>
                  <a:pt x="2805" y="517"/>
                </a:lnTo>
                <a:lnTo>
                  <a:pt x="204" y="517"/>
                </a:lnTo>
                <a:lnTo>
                  <a:pt x="0" y="0"/>
                </a:lnTo>
                <a:close/>
              </a:path>
            </a:pathLst>
          </a:custGeom>
          <a:solidFill>
            <a:srgbClr val="004B7D"/>
          </a:solidFill>
          <a:ln w="9525">
            <a:noFill/>
          </a:ln>
        </p:spPr>
        <p:txBody>
          <a:bodyPr/>
          <a:lstStyle/>
          <a:p>
            <a:endParaRPr lang="zh-CN" altLang="en-US" sz="1800">
              <a:ea typeface="微软雅黑" panose="020B0503020204020204" pitchFamily="34" charset="-122"/>
            </a:endParaRPr>
          </a:p>
        </p:txBody>
      </p:sp>
      <p:sp>
        <p:nvSpPr>
          <p:cNvPr id="23" name="TextBox 16"/>
          <p:cNvSpPr txBox="1"/>
          <p:nvPr/>
        </p:nvSpPr>
        <p:spPr>
          <a:xfrm>
            <a:off x="5164883" y="1911019"/>
            <a:ext cx="492443" cy="461665"/>
          </a:xfrm>
          <a:prstGeom prst="rect">
            <a:avLst/>
          </a:prstGeom>
          <a:noFill/>
        </p:spPr>
        <p:txBody>
          <a:bodyPr wrap="none" rtlCol="0">
            <a:spAutoFit/>
          </a:bodyPr>
          <a:lstStyle/>
          <a:p>
            <a:pPr algn="l" defTabSz="913765" fontAlgn="base">
              <a:spcBef>
                <a:spcPct val="0"/>
              </a:spcBef>
              <a:spcAft>
                <a:spcPct val="0"/>
              </a:spcAft>
              <a:defRPr/>
            </a:pPr>
            <a:r>
              <a:rPr lang="zh-CN" altLang="en-US" sz="2400" dirty="0">
                <a:solidFill>
                  <a:srgbClr val="F8F8F8"/>
                </a:solidFill>
                <a:latin typeface="微软雅黑" panose="020B0503020204020204" pitchFamily="34" charset="-122"/>
                <a:ea typeface="微软雅黑" panose="020B0503020204020204" pitchFamily="34" charset="-122"/>
              </a:rPr>
              <a:t>查</a:t>
            </a:r>
            <a:endParaRPr lang="zh-CN" altLang="en-US" sz="2400" dirty="0">
              <a:solidFill>
                <a:srgbClr val="F8F8F8"/>
              </a:solidFill>
              <a:latin typeface="微软雅黑" panose="020B0503020204020204" pitchFamily="34" charset="-122"/>
              <a:ea typeface="微软雅黑" panose="020B0503020204020204" pitchFamily="34" charset="-122"/>
            </a:endParaRPr>
          </a:p>
        </p:txBody>
      </p:sp>
      <p:sp>
        <p:nvSpPr>
          <p:cNvPr id="24" name="TextBox 17"/>
          <p:cNvSpPr txBox="1"/>
          <p:nvPr/>
        </p:nvSpPr>
        <p:spPr>
          <a:xfrm>
            <a:off x="5164883" y="3337466"/>
            <a:ext cx="492443" cy="461665"/>
          </a:xfrm>
          <a:prstGeom prst="rect">
            <a:avLst/>
          </a:prstGeom>
          <a:noFill/>
        </p:spPr>
        <p:txBody>
          <a:bodyPr wrap="none" rtlCol="0">
            <a:spAutoFit/>
          </a:bodyPr>
          <a:lstStyle/>
          <a:p>
            <a:pPr algn="l" defTabSz="913765" fontAlgn="base">
              <a:spcBef>
                <a:spcPct val="0"/>
              </a:spcBef>
              <a:spcAft>
                <a:spcPct val="0"/>
              </a:spcAft>
              <a:defRPr/>
            </a:pPr>
            <a:r>
              <a:rPr lang="zh-CN" altLang="en-US" sz="2400" dirty="0">
                <a:solidFill>
                  <a:srgbClr val="F8F8F8"/>
                </a:solidFill>
                <a:latin typeface="微软雅黑" panose="020B0503020204020204" pitchFamily="34" charset="-122"/>
                <a:ea typeface="微软雅黑" panose="020B0503020204020204" pitchFamily="34" charset="-122"/>
              </a:rPr>
              <a:t>读</a:t>
            </a:r>
            <a:endParaRPr lang="zh-CN" altLang="en-US" sz="2400" dirty="0">
              <a:solidFill>
                <a:srgbClr val="F8F8F8"/>
              </a:solidFill>
              <a:latin typeface="微软雅黑" panose="020B0503020204020204" pitchFamily="34" charset="-122"/>
              <a:ea typeface="微软雅黑" panose="020B0503020204020204" pitchFamily="34" charset="-122"/>
            </a:endParaRPr>
          </a:p>
        </p:txBody>
      </p:sp>
      <p:sp>
        <p:nvSpPr>
          <p:cNvPr id="25" name="TextBox 18"/>
          <p:cNvSpPr txBox="1"/>
          <p:nvPr/>
        </p:nvSpPr>
        <p:spPr>
          <a:xfrm>
            <a:off x="5164883" y="4691599"/>
            <a:ext cx="492443" cy="461665"/>
          </a:xfrm>
          <a:prstGeom prst="rect">
            <a:avLst/>
          </a:prstGeom>
          <a:noFill/>
        </p:spPr>
        <p:txBody>
          <a:bodyPr wrap="none" rtlCol="0">
            <a:spAutoFit/>
          </a:bodyPr>
          <a:lstStyle/>
          <a:p>
            <a:pPr algn="l" defTabSz="913765" fontAlgn="base">
              <a:spcBef>
                <a:spcPct val="0"/>
              </a:spcBef>
              <a:spcAft>
                <a:spcPct val="0"/>
              </a:spcAft>
              <a:defRPr/>
            </a:pPr>
            <a:r>
              <a:rPr lang="zh-CN" altLang="en-US" sz="2400" dirty="0">
                <a:solidFill>
                  <a:srgbClr val="F8F8F8"/>
                </a:solidFill>
                <a:latin typeface="微软雅黑" panose="020B0503020204020204" pitchFamily="34" charset="-122"/>
                <a:ea typeface="微软雅黑" panose="020B0503020204020204" pitchFamily="34" charset="-122"/>
              </a:rPr>
              <a:t>传</a:t>
            </a:r>
            <a:endParaRPr lang="zh-CN" altLang="en-US" sz="2400" dirty="0">
              <a:solidFill>
                <a:srgbClr val="F8F8F8"/>
              </a:solidFill>
              <a:latin typeface="微软雅黑" panose="020B0503020204020204" pitchFamily="34" charset="-122"/>
              <a:ea typeface="微软雅黑" panose="020B0503020204020204" pitchFamily="34" charset="-122"/>
            </a:endParaRPr>
          </a:p>
        </p:txBody>
      </p:sp>
      <p:sp>
        <p:nvSpPr>
          <p:cNvPr id="26" name="TextBox 19"/>
          <p:cNvSpPr txBox="1"/>
          <p:nvPr/>
        </p:nvSpPr>
        <p:spPr>
          <a:xfrm>
            <a:off x="4534874" y="2475513"/>
            <a:ext cx="6552225" cy="787523"/>
          </a:xfrm>
          <a:prstGeom prst="rect">
            <a:avLst/>
          </a:prstGeom>
          <a:noFill/>
        </p:spPr>
        <p:txBody>
          <a:bodyPr wrap="square" rtlCol="0">
            <a:spAutoFit/>
          </a:bodyPr>
          <a:lstStyle/>
          <a:p>
            <a:pPr defTabSz="913765" fontAlgn="base">
              <a:lnSpc>
                <a:spcPct val="150000"/>
              </a:lnSpc>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●“一站式”检索为读者检索全球所有的学术资源，百链目前拥有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亿条元数据，查找范围广泛。</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20"/>
          <p:cNvSpPr txBox="1"/>
          <p:nvPr/>
        </p:nvSpPr>
        <p:spPr>
          <a:xfrm>
            <a:off x="4534875" y="3887714"/>
            <a:ext cx="6552225" cy="787523"/>
          </a:xfrm>
          <a:prstGeom prst="rect">
            <a:avLst/>
          </a:prstGeom>
          <a:noFill/>
        </p:spPr>
        <p:txBody>
          <a:bodyPr wrap="square" rtlCol="0">
            <a:spAutoFit/>
          </a:bodyPr>
          <a:lstStyle/>
          <a:p>
            <a:pPr defTabSz="913765" fontAlgn="base">
              <a:lnSpc>
                <a:spcPct val="150000"/>
              </a:lnSpc>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对本校图书馆拥有的资源，百链提供精确的链接地址，读者点击全文链接就可以查看全文。使读者一搜即得。</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Box 21"/>
          <p:cNvSpPr txBox="1"/>
          <p:nvPr/>
        </p:nvSpPr>
        <p:spPr>
          <a:xfrm>
            <a:off x="4553917" y="5315934"/>
            <a:ext cx="6552225" cy="1156855"/>
          </a:xfrm>
          <a:prstGeom prst="rect">
            <a:avLst/>
          </a:prstGeom>
          <a:noFill/>
        </p:spPr>
        <p:txBody>
          <a:bodyPr wrap="square" rtlCol="0">
            <a:spAutoFit/>
          </a:bodyPr>
          <a:lstStyle/>
          <a:p>
            <a:pPr defTabSz="913765" fontAlgn="base">
              <a:lnSpc>
                <a:spcPct val="150000"/>
              </a:lnSpc>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平台提供的原文传递服务，申请文献传递，通过电子邮件获取全国参考馆员的服务，中文资源传递满足率达</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96%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以上，外文资源传递满足率达</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90%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以上。</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1936" y="1972641"/>
            <a:ext cx="3650265" cy="3650265"/>
          </a:xfrm>
          <a:prstGeom prst="rect">
            <a:avLst/>
          </a:prstGeom>
        </p:spPr>
      </p:pic>
      <p:sp>
        <p:nvSpPr>
          <p:cNvPr id="39" name="矩形 38"/>
          <p:cNvSpPr/>
          <p:nvPr/>
        </p:nvSpPr>
        <p:spPr>
          <a:xfrm>
            <a:off x="8377267" y="457825"/>
            <a:ext cx="3264162" cy="461665"/>
          </a:xfrm>
          <a:prstGeom prst="rect">
            <a:avLst/>
          </a:prstGeom>
          <a:ln w="12700">
            <a:solidFill>
              <a:srgbClr val="FA771B"/>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en-US" altLang="zh-CN" sz="2400" b="1" i="0" u="none" strike="noStrike" kern="1200" cap="none" spc="0" normalizeH="0" baseline="0" noProof="0" dirty="0">
                <a:ln>
                  <a:noFill/>
                </a:ln>
                <a:solidFill>
                  <a:srgbClr val="FA771B"/>
                </a:solidFill>
                <a:effectLst/>
                <a:uLnTx/>
                <a:uFillTx/>
                <a:latin typeface="微软雅黑" panose="020B0503020204020204" pitchFamily="34" charset="-122"/>
                <a:ea typeface="微软雅黑" panose="020B0503020204020204" pitchFamily="34" charset="-122"/>
              </a:rPr>
              <a:t>www.blyun.com</a:t>
            </a:r>
            <a:endParaRPr kumimoji="0" lang="en-US" altLang="zh-CN" sz="2400" b="1" i="0" u="none" strike="noStrike" kern="1200" cap="none" spc="0" normalizeH="0" baseline="0" noProof="0" dirty="0">
              <a:ln>
                <a:noFill/>
              </a:ln>
              <a:solidFill>
                <a:srgbClr val="FA771B"/>
              </a:solidFill>
              <a:effectLst/>
              <a:uLnTx/>
              <a:uFillTx/>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78187" y="342899"/>
            <a:ext cx="3994175" cy="561490"/>
            <a:chOff x="378187" y="186021"/>
            <a:chExt cx="5130401" cy="721217"/>
          </a:xfrm>
        </p:grpSpPr>
        <p:sp>
          <p:nvSpPr>
            <p:cNvPr id="41"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核心功能</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378187" y="314393"/>
              <a:ext cx="2228557" cy="549829"/>
              <a:chOff x="157476" y="152440"/>
              <a:chExt cx="2474408" cy="847436"/>
            </a:xfrm>
          </p:grpSpPr>
          <p:sp>
            <p:nvSpPr>
              <p:cNvPr id="47"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48"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43"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44"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5"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46"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pic>
        <p:nvPicPr>
          <p:cNvPr id="51" name="图片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933" y="343745"/>
            <a:ext cx="2016584" cy="7409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3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400"/>
                                        <p:tgtEl>
                                          <p:spTgt spid="2"/>
                                        </p:tgtEl>
                                      </p:cBhvr>
                                    </p:animEffect>
                                  </p:childTnLst>
                                </p:cTn>
                              </p:par>
                              <p:par>
                                <p:cTn id="16" presetID="31" presetClass="entr" presetSubtype="0" fill="hold" grpId="4"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300" fill="hold"/>
                                        <p:tgtEl>
                                          <p:spTgt spid="23"/>
                                        </p:tgtEl>
                                        <p:attrNameLst>
                                          <p:attrName>ppt_w</p:attrName>
                                        </p:attrNameLst>
                                      </p:cBhvr>
                                      <p:tavLst>
                                        <p:tav tm="0">
                                          <p:val>
                                            <p:fltVal val="0"/>
                                          </p:val>
                                        </p:tav>
                                        <p:tav tm="100000">
                                          <p:val>
                                            <p:strVal val="#ppt_w"/>
                                          </p:val>
                                        </p:tav>
                                      </p:tavLst>
                                    </p:anim>
                                    <p:anim calcmode="lin" valueType="num">
                                      <p:cBhvr>
                                        <p:cTn id="19" dur="300" fill="hold"/>
                                        <p:tgtEl>
                                          <p:spTgt spid="23"/>
                                        </p:tgtEl>
                                        <p:attrNameLst>
                                          <p:attrName>ppt_h</p:attrName>
                                        </p:attrNameLst>
                                      </p:cBhvr>
                                      <p:tavLst>
                                        <p:tav tm="0">
                                          <p:val>
                                            <p:fltVal val="0"/>
                                          </p:val>
                                        </p:tav>
                                        <p:tav tm="100000">
                                          <p:val>
                                            <p:strVal val="#ppt_h"/>
                                          </p:val>
                                        </p:tav>
                                      </p:tavLst>
                                    </p:anim>
                                    <p:anim calcmode="lin" valueType="num">
                                      <p:cBhvr>
                                        <p:cTn id="20" dur="300" fill="hold"/>
                                        <p:tgtEl>
                                          <p:spTgt spid="23"/>
                                        </p:tgtEl>
                                        <p:attrNameLst>
                                          <p:attrName>style.rotation</p:attrName>
                                        </p:attrNameLst>
                                      </p:cBhvr>
                                      <p:tavLst>
                                        <p:tav tm="0">
                                          <p:val>
                                            <p:fltVal val="90"/>
                                          </p:val>
                                        </p:tav>
                                        <p:tav tm="100000">
                                          <p:val>
                                            <p:fltVal val="0"/>
                                          </p:val>
                                        </p:tav>
                                      </p:tavLst>
                                    </p:anim>
                                    <p:animEffect transition="in" filter="fade">
                                      <p:cBhvr>
                                        <p:cTn id="21" dur="300"/>
                                        <p:tgtEl>
                                          <p:spTgt spid="23"/>
                                        </p:tgtEl>
                                      </p:cBhvr>
                                    </p:animEffect>
                                  </p:childTnLst>
                                </p:cTn>
                              </p:par>
                              <p:par>
                                <p:cTn id="22" presetID="22" presetClass="entr" presetSubtype="1" fill="hold" grpId="7"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300"/>
                                        <p:tgtEl>
                                          <p:spTgt spid="3"/>
                                        </p:tgtEl>
                                      </p:cBhvr>
                                    </p:animEffect>
                                  </p:childTnLst>
                                </p:cTn>
                              </p:par>
                              <p:par>
                                <p:cTn id="28" presetID="22" presetClass="entr" presetSubtype="2"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400"/>
                                        <p:tgtEl>
                                          <p:spTgt spid="20"/>
                                        </p:tgtEl>
                                      </p:cBhvr>
                                    </p:animEffect>
                                  </p:childTnLst>
                                </p:cTn>
                              </p:par>
                              <p:par>
                                <p:cTn id="31" presetID="31" presetClass="entr" presetSubtype="0" fill="hold" grpId="5"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300" fill="hold"/>
                                        <p:tgtEl>
                                          <p:spTgt spid="24"/>
                                        </p:tgtEl>
                                        <p:attrNameLst>
                                          <p:attrName>ppt_w</p:attrName>
                                        </p:attrNameLst>
                                      </p:cBhvr>
                                      <p:tavLst>
                                        <p:tav tm="0">
                                          <p:val>
                                            <p:fltVal val="0"/>
                                          </p:val>
                                        </p:tav>
                                        <p:tav tm="100000">
                                          <p:val>
                                            <p:strVal val="#ppt_w"/>
                                          </p:val>
                                        </p:tav>
                                      </p:tavLst>
                                    </p:anim>
                                    <p:anim calcmode="lin" valueType="num">
                                      <p:cBhvr>
                                        <p:cTn id="34" dur="300" fill="hold"/>
                                        <p:tgtEl>
                                          <p:spTgt spid="24"/>
                                        </p:tgtEl>
                                        <p:attrNameLst>
                                          <p:attrName>ppt_h</p:attrName>
                                        </p:attrNameLst>
                                      </p:cBhvr>
                                      <p:tavLst>
                                        <p:tav tm="0">
                                          <p:val>
                                            <p:fltVal val="0"/>
                                          </p:val>
                                        </p:tav>
                                        <p:tav tm="100000">
                                          <p:val>
                                            <p:strVal val="#ppt_h"/>
                                          </p:val>
                                        </p:tav>
                                      </p:tavLst>
                                    </p:anim>
                                    <p:anim calcmode="lin" valueType="num">
                                      <p:cBhvr>
                                        <p:cTn id="35" dur="300" fill="hold"/>
                                        <p:tgtEl>
                                          <p:spTgt spid="24"/>
                                        </p:tgtEl>
                                        <p:attrNameLst>
                                          <p:attrName>style.rotation</p:attrName>
                                        </p:attrNameLst>
                                      </p:cBhvr>
                                      <p:tavLst>
                                        <p:tav tm="0">
                                          <p:val>
                                            <p:fltVal val="90"/>
                                          </p:val>
                                        </p:tav>
                                        <p:tav tm="100000">
                                          <p:val>
                                            <p:fltVal val="0"/>
                                          </p:val>
                                        </p:tav>
                                      </p:tavLst>
                                    </p:anim>
                                    <p:animEffect transition="in" filter="fade">
                                      <p:cBhvr>
                                        <p:cTn id="36" dur="300"/>
                                        <p:tgtEl>
                                          <p:spTgt spid="24"/>
                                        </p:tgtEl>
                                      </p:cBhvr>
                                    </p:animEffect>
                                  </p:childTnLst>
                                </p:cTn>
                              </p:par>
                              <p:par>
                                <p:cTn id="37" presetID="22" presetClass="entr" presetSubtype="1" fill="hold" grpId="8"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500"/>
                                        <p:tgtEl>
                                          <p:spTgt spid="27"/>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300"/>
                                        <p:tgtEl>
                                          <p:spTgt spid="21"/>
                                        </p:tgtEl>
                                      </p:cBhvr>
                                    </p:animEffect>
                                  </p:childTnLst>
                                </p:cTn>
                              </p:par>
                              <p:par>
                                <p:cTn id="43" presetID="22" presetClass="entr" presetSubtype="2"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400"/>
                                        <p:tgtEl>
                                          <p:spTgt spid="22"/>
                                        </p:tgtEl>
                                      </p:cBhvr>
                                    </p:animEffect>
                                  </p:childTnLst>
                                </p:cTn>
                              </p:par>
                              <p:par>
                                <p:cTn id="46" presetID="31" presetClass="entr" presetSubtype="0" fill="hold" grpId="6"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300" fill="hold"/>
                                        <p:tgtEl>
                                          <p:spTgt spid="25"/>
                                        </p:tgtEl>
                                        <p:attrNameLst>
                                          <p:attrName>ppt_w</p:attrName>
                                        </p:attrNameLst>
                                      </p:cBhvr>
                                      <p:tavLst>
                                        <p:tav tm="0">
                                          <p:val>
                                            <p:fltVal val="0"/>
                                          </p:val>
                                        </p:tav>
                                        <p:tav tm="100000">
                                          <p:val>
                                            <p:strVal val="#ppt_w"/>
                                          </p:val>
                                        </p:tav>
                                      </p:tavLst>
                                    </p:anim>
                                    <p:anim calcmode="lin" valueType="num">
                                      <p:cBhvr>
                                        <p:cTn id="49" dur="300" fill="hold"/>
                                        <p:tgtEl>
                                          <p:spTgt spid="25"/>
                                        </p:tgtEl>
                                        <p:attrNameLst>
                                          <p:attrName>ppt_h</p:attrName>
                                        </p:attrNameLst>
                                      </p:cBhvr>
                                      <p:tavLst>
                                        <p:tav tm="0">
                                          <p:val>
                                            <p:fltVal val="0"/>
                                          </p:val>
                                        </p:tav>
                                        <p:tav tm="100000">
                                          <p:val>
                                            <p:strVal val="#ppt_h"/>
                                          </p:val>
                                        </p:tav>
                                      </p:tavLst>
                                    </p:anim>
                                    <p:anim calcmode="lin" valueType="num">
                                      <p:cBhvr>
                                        <p:cTn id="50" dur="300" fill="hold"/>
                                        <p:tgtEl>
                                          <p:spTgt spid="25"/>
                                        </p:tgtEl>
                                        <p:attrNameLst>
                                          <p:attrName>style.rotation</p:attrName>
                                        </p:attrNameLst>
                                      </p:cBhvr>
                                      <p:tavLst>
                                        <p:tav tm="0">
                                          <p:val>
                                            <p:fltVal val="90"/>
                                          </p:val>
                                        </p:tav>
                                        <p:tav tm="100000">
                                          <p:val>
                                            <p:fltVal val="0"/>
                                          </p:val>
                                        </p:tav>
                                      </p:tavLst>
                                    </p:anim>
                                    <p:animEffect transition="in" filter="fade">
                                      <p:cBhvr>
                                        <p:cTn id="51" dur="300"/>
                                        <p:tgtEl>
                                          <p:spTgt spid="25"/>
                                        </p:tgtEl>
                                      </p:cBhvr>
                                    </p:animEffect>
                                  </p:childTnLst>
                                </p:cTn>
                              </p:par>
                              <p:par>
                                <p:cTn id="52" presetID="22" presetClass="entr" presetSubtype="1" fill="hold" grpId="9"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up)">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4"/>
      <p:bldP spid="24" grpId="5"/>
      <p:bldP spid="25" grpId="6"/>
      <p:bldP spid="26" grpId="7"/>
      <p:bldP spid="27" grpId="8"/>
      <p:bldP spid="28" grpId="9"/>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59618" y="0"/>
            <a:ext cx="1207276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07276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5"/>
          <p:cNvGrpSpPr>
            <a:grpSpLocks noChangeAspect="1"/>
          </p:cNvGrpSpPr>
          <p:nvPr/>
        </p:nvGrpSpPr>
        <p:grpSpPr>
          <a:xfrm>
            <a:off x="698649" y="2143011"/>
            <a:ext cx="4851729" cy="3962601"/>
            <a:chOff x="3982285" y="1498295"/>
            <a:chExt cx="4198398" cy="3429000"/>
          </a:xfrm>
        </p:grpSpPr>
        <p:pic>
          <p:nvPicPr>
            <p:cNvPr id="28"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82285" y="1498295"/>
              <a:ext cx="4198398" cy="3429000"/>
            </a:xfrm>
            <a:prstGeom prst="rect">
              <a:avLst/>
            </a:prstGeom>
          </p:spPr>
        </p:pic>
        <p:sp>
          <p:nvSpPr>
            <p:cNvPr id="29" name="Rectangle 7"/>
            <p:cNvSpPr/>
            <p:nvPr/>
          </p:nvSpPr>
          <p:spPr>
            <a:xfrm>
              <a:off x="4289612" y="1667435"/>
              <a:ext cx="3564000" cy="2232212"/>
            </a:xfrm>
            <a:prstGeom prst="rect">
              <a:avLst/>
            </a:prstGeom>
            <a:blipFill>
              <a:blip r:embed="rId2"/>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800" b="0" i="0" u="none" strike="noStrike" kern="0" cap="none" spc="0" normalizeH="0" baseline="0" noProof="0" dirty="0">
                <a:ln>
                  <a:noFill/>
                </a:ln>
                <a:solidFill>
                  <a:prstClr val="white"/>
                </a:solidFill>
                <a:effectLst/>
                <a:uLnTx/>
                <a:uFillTx/>
                <a:latin typeface="Calibri" panose="020F0502020204030204"/>
              </a:endParaRPr>
            </a:p>
          </p:txBody>
        </p:sp>
      </p:grpSp>
      <p:grpSp>
        <p:nvGrpSpPr>
          <p:cNvPr id="30" name="Group 8"/>
          <p:cNvGrpSpPr>
            <a:grpSpLocks noChangeAspect="1"/>
          </p:cNvGrpSpPr>
          <p:nvPr/>
        </p:nvGrpSpPr>
        <p:grpSpPr>
          <a:xfrm>
            <a:off x="5866801" y="2441132"/>
            <a:ext cx="734682" cy="677255"/>
            <a:chOff x="1175061" y="5325011"/>
            <a:chExt cx="976315" cy="900000"/>
          </a:xfrm>
        </p:grpSpPr>
        <p:sp>
          <p:nvSpPr>
            <p:cNvPr id="31" name="Oval 9"/>
            <p:cNvSpPr/>
            <p:nvPr/>
          </p:nvSpPr>
          <p:spPr>
            <a:xfrm>
              <a:off x="1216476" y="5325011"/>
              <a:ext cx="900000" cy="900000"/>
            </a:xfrm>
            <a:prstGeom prst="ellipse">
              <a:avLst/>
            </a:prstGeom>
            <a:noFill/>
            <a:ln w="19050" cap="flat" cmpd="sng" algn="ctr">
              <a:solidFill>
                <a:srgbClr val="1B4C98"/>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100" b="0" i="0" u="none" strike="noStrike" kern="0" cap="none" spc="0" normalizeH="0" baseline="0" noProof="0">
                <a:ln>
                  <a:noFill/>
                </a:ln>
                <a:solidFill>
                  <a:srgbClr val="004B7D"/>
                </a:solidFill>
                <a:effectLst/>
                <a:uLnTx/>
                <a:uFillTx/>
                <a:latin typeface="Calibri" panose="020F0502020204030204"/>
              </a:endParaRPr>
            </a:p>
          </p:txBody>
        </p:sp>
        <p:sp>
          <p:nvSpPr>
            <p:cNvPr id="32" name="TextBox 10"/>
            <p:cNvSpPr txBox="1"/>
            <p:nvPr/>
          </p:nvSpPr>
          <p:spPr>
            <a:xfrm>
              <a:off x="1175061" y="5333976"/>
              <a:ext cx="976315" cy="858907"/>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3600" b="1" i="0" u="none" strike="noStrike" kern="0" cap="none" spc="0" normalizeH="0" baseline="0" noProof="0">
                  <a:ln>
                    <a:noFill/>
                  </a:ln>
                  <a:solidFill>
                    <a:srgbClr val="004B7D"/>
                  </a:solidFill>
                  <a:effectLst/>
                  <a:uLnTx/>
                  <a:uFillTx/>
                  <a:latin typeface="微软雅黑" panose="020B0503020204020204" pitchFamily="34" charset="-122"/>
                  <a:ea typeface="微软雅黑" panose="020B0503020204020204" pitchFamily="34" charset="-122"/>
                </a:rPr>
                <a:t>1</a:t>
              </a:r>
              <a:endParaRPr kumimoji="0" lang="id-ID" sz="3600" b="1" i="0" u="none" strike="noStrike" kern="0" cap="none" spc="0" normalizeH="0" baseline="0" noProof="0">
                <a:ln>
                  <a:noFill/>
                </a:ln>
                <a:solidFill>
                  <a:srgbClr val="004B7D"/>
                </a:solidFill>
                <a:effectLst/>
                <a:uLnTx/>
                <a:uFillTx/>
                <a:latin typeface="微软雅黑" panose="020B0503020204020204" pitchFamily="34" charset="-122"/>
                <a:ea typeface="微软雅黑" panose="020B0503020204020204" pitchFamily="34" charset="-122"/>
              </a:endParaRPr>
            </a:p>
          </p:txBody>
        </p:sp>
      </p:grpSp>
      <p:sp>
        <p:nvSpPr>
          <p:cNvPr id="34" name="Rectangle 12"/>
          <p:cNvSpPr/>
          <p:nvPr/>
        </p:nvSpPr>
        <p:spPr bwMode="auto">
          <a:xfrm>
            <a:off x="6949071" y="2310379"/>
            <a:ext cx="4851728" cy="9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3600" b="1" dirty="0">
                <a:solidFill>
                  <a:srgbClr val="004B7D"/>
                </a:solidFill>
                <a:latin typeface="微软雅黑" panose="020B0503020204020204" pitchFamily="34" charset="-122"/>
                <a:ea typeface="微软雅黑" panose="020B0503020204020204" pitchFamily="34" charset="-122"/>
              </a:rPr>
              <a:t>图书的一站式搜索</a:t>
            </a:r>
            <a:endParaRPr lang="zh-CN" altLang="en-US" sz="3600" b="1" dirty="0">
              <a:solidFill>
                <a:srgbClr val="004B7D"/>
              </a:solidFill>
              <a:latin typeface="微软雅黑" panose="020B0503020204020204" pitchFamily="34" charset="-122"/>
              <a:ea typeface="微软雅黑" panose="020B0503020204020204" pitchFamily="34" charset="-122"/>
            </a:endParaRPr>
          </a:p>
        </p:txBody>
      </p:sp>
      <p:sp>
        <p:nvSpPr>
          <p:cNvPr id="36" name="Rectangle 14"/>
          <p:cNvSpPr/>
          <p:nvPr/>
        </p:nvSpPr>
        <p:spPr bwMode="auto">
          <a:xfrm>
            <a:off x="6949071" y="3630730"/>
            <a:ext cx="5008243" cy="94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3600" b="1" dirty="0">
                <a:solidFill>
                  <a:srgbClr val="4BAF32"/>
                </a:solidFill>
                <a:latin typeface="微软雅黑" panose="020B0503020204020204" pitchFamily="34" charset="-122"/>
                <a:ea typeface="微软雅黑" panose="020B0503020204020204" pitchFamily="34" charset="-122"/>
              </a:rPr>
              <a:t>图书的获取服务</a:t>
            </a:r>
            <a:endParaRPr lang="zh-CN" altLang="en-US" sz="3600" b="1" dirty="0">
              <a:solidFill>
                <a:srgbClr val="4BAF32"/>
              </a:solidFill>
              <a:latin typeface="微软雅黑" panose="020B0503020204020204" pitchFamily="34" charset="-122"/>
              <a:ea typeface="微软雅黑" panose="020B0503020204020204" pitchFamily="34" charset="-122"/>
            </a:endParaRPr>
          </a:p>
        </p:txBody>
      </p:sp>
      <p:sp>
        <p:nvSpPr>
          <p:cNvPr id="38" name="Rectangle 16"/>
          <p:cNvSpPr/>
          <p:nvPr/>
        </p:nvSpPr>
        <p:spPr bwMode="auto">
          <a:xfrm>
            <a:off x="6949071" y="4657442"/>
            <a:ext cx="4851728" cy="12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3600" b="1" dirty="0">
                <a:solidFill>
                  <a:srgbClr val="004B7D"/>
                </a:solidFill>
                <a:latin typeface="微软雅黑" panose="020B0503020204020204" pitchFamily="34" charset="-122"/>
                <a:ea typeface="微软雅黑" panose="020B0503020204020204" pitchFamily="34" charset="-122"/>
              </a:rPr>
              <a:t>全新的知识点阅读服务</a:t>
            </a:r>
            <a:endParaRPr lang="zh-CN" altLang="en-US" sz="3600" b="1" dirty="0">
              <a:solidFill>
                <a:srgbClr val="004B7D"/>
              </a:solidFill>
              <a:latin typeface="微软雅黑" panose="020B0503020204020204" pitchFamily="34" charset="-122"/>
              <a:ea typeface="微软雅黑" panose="020B0503020204020204" pitchFamily="34" charset="-122"/>
            </a:endParaRPr>
          </a:p>
        </p:txBody>
      </p:sp>
      <p:grpSp>
        <p:nvGrpSpPr>
          <p:cNvPr id="39" name="Group 17"/>
          <p:cNvGrpSpPr>
            <a:grpSpLocks noChangeAspect="1"/>
          </p:cNvGrpSpPr>
          <p:nvPr/>
        </p:nvGrpSpPr>
        <p:grpSpPr>
          <a:xfrm>
            <a:off x="5875013" y="3721876"/>
            <a:ext cx="734682" cy="677254"/>
            <a:chOff x="4596117" y="5321840"/>
            <a:chExt cx="976314" cy="900000"/>
          </a:xfrm>
        </p:grpSpPr>
        <p:sp>
          <p:nvSpPr>
            <p:cNvPr id="40" name="TextBox 18"/>
            <p:cNvSpPr txBox="1"/>
            <p:nvPr/>
          </p:nvSpPr>
          <p:spPr>
            <a:xfrm>
              <a:off x="4596117" y="5338913"/>
              <a:ext cx="976314" cy="858907"/>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3600" b="1" kern="0">
                  <a:solidFill>
                    <a:srgbClr val="4BAF32"/>
                  </a:solidFill>
                  <a:latin typeface="微软雅黑" panose="020B0503020204020204" pitchFamily="34" charset="-122"/>
                  <a:ea typeface="微软雅黑" panose="020B0503020204020204" pitchFamily="34" charset="-122"/>
                </a:rPr>
                <a:t>2</a:t>
              </a:r>
              <a:endParaRPr kumimoji="0" lang="id-ID" sz="3600" b="1" i="0" u="none" strike="noStrike" kern="0" cap="none" spc="0" normalizeH="0" baseline="0" noProof="0">
                <a:ln>
                  <a:noFill/>
                </a:ln>
                <a:solidFill>
                  <a:srgbClr val="4BAF32"/>
                </a:solidFill>
                <a:effectLst/>
                <a:uLnTx/>
                <a:uFillTx/>
                <a:latin typeface="微软雅黑" panose="020B0503020204020204" pitchFamily="34" charset="-122"/>
                <a:ea typeface="微软雅黑" panose="020B0503020204020204" pitchFamily="34" charset="-122"/>
              </a:endParaRPr>
            </a:p>
          </p:txBody>
        </p:sp>
        <p:sp>
          <p:nvSpPr>
            <p:cNvPr id="41" name="Oval 19"/>
            <p:cNvSpPr/>
            <p:nvPr/>
          </p:nvSpPr>
          <p:spPr>
            <a:xfrm>
              <a:off x="4620206" y="5321840"/>
              <a:ext cx="900000" cy="900000"/>
            </a:xfrm>
            <a:prstGeom prst="ellipse">
              <a:avLst/>
            </a:prstGeom>
            <a:noFill/>
            <a:ln w="19050" cap="flat" cmpd="sng" algn="ctr">
              <a:solidFill>
                <a:srgbClr val="4BAF32"/>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100" b="0" i="0" u="none" strike="noStrike" kern="0" cap="none" spc="0" normalizeH="0" baseline="0" noProof="0">
                <a:ln>
                  <a:noFill/>
                </a:ln>
                <a:solidFill>
                  <a:srgbClr val="4BAF32"/>
                </a:solidFill>
                <a:effectLst/>
                <a:uLnTx/>
                <a:uFillTx/>
                <a:latin typeface="Calibri" panose="020F0502020204030204"/>
              </a:endParaRPr>
            </a:p>
          </p:txBody>
        </p:sp>
      </p:grpSp>
      <p:grpSp>
        <p:nvGrpSpPr>
          <p:cNvPr id="42" name="Group 20"/>
          <p:cNvGrpSpPr>
            <a:grpSpLocks noChangeAspect="1"/>
          </p:cNvGrpSpPr>
          <p:nvPr/>
        </p:nvGrpSpPr>
        <p:grpSpPr>
          <a:xfrm>
            <a:off x="5866650" y="4962937"/>
            <a:ext cx="734682" cy="686013"/>
            <a:chOff x="7992013" y="5361716"/>
            <a:chExt cx="976314" cy="911638"/>
          </a:xfrm>
        </p:grpSpPr>
        <p:sp>
          <p:nvSpPr>
            <p:cNvPr id="43" name="TextBox 21"/>
            <p:cNvSpPr txBox="1"/>
            <p:nvPr/>
          </p:nvSpPr>
          <p:spPr>
            <a:xfrm>
              <a:off x="7992013" y="5414449"/>
              <a:ext cx="976314" cy="858905"/>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3600" b="1" i="0" u="none" strike="noStrike" kern="0" cap="none" spc="0" normalizeH="0" baseline="0" noProof="0">
                  <a:ln>
                    <a:noFill/>
                  </a:ln>
                  <a:solidFill>
                    <a:srgbClr val="004B7D"/>
                  </a:solidFill>
                  <a:effectLst/>
                  <a:uLnTx/>
                  <a:uFillTx/>
                  <a:latin typeface="微软雅黑" panose="020B0503020204020204" pitchFamily="34" charset="-122"/>
                  <a:ea typeface="微软雅黑" panose="020B0503020204020204" pitchFamily="34" charset="-122"/>
                </a:rPr>
                <a:t>3</a:t>
              </a:r>
              <a:endParaRPr kumimoji="0" lang="id-ID" sz="3600" b="1" i="0" u="none" strike="noStrike" kern="0" cap="none" spc="0" normalizeH="0" baseline="0" noProof="0">
                <a:ln>
                  <a:noFill/>
                </a:ln>
                <a:solidFill>
                  <a:srgbClr val="004B7D"/>
                </a:solidFill>
                <a:effectLst/>
                <a:uLnTx/>
                <a:uFillTx/>
                <a:latin typeface="微软雅黑" panose="020B0503020204020204" pitchFamily="34" charset="-122"/>
                <a:ea typeface="微软雅黑" panose="020B0503020204020204" pitchFamily="34" charset="-122"/>
              </a:endParaRPr>
            </a:p>
          </p:txBody>
        </p:sp>
        <p:sp>
          <p:nvSpPr>
            <p:cNvPr id="44" name="Oval 22"/>
            <p:cNvSpPr/>
            <p:nvPr/>
          </p:nvSpPr>
          <p:spPr>
            <a:xfrm>
              <a:off x="8041284" y="5361716"/>
              <a:ext cx="900000" cy="900000"/>
            </a:xfrm>
            <a:prstGeom prst="ellipse">
              <a:avLst/>
            </a:prstGeom>
            <a:noFill/>
            <a:ln w="19050" cap="flat" cmpd="sng" algn="ctr">
              <a:solidFill>
                <a:srgbClr val="1B4C98"/>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100" b="0" i="0" u="none" strike="noStrike" kern="0" cap="none" spc="0" normalizeH="0" baseline="0" noProof="0">
                <a:ln>
                  <a:noFill/>
                </a:ln>
                <a:solidFill>
                  <a:srgbClr val="004B7D"/>
                </a:solidFill>
                <a:effectLst/>
                <a:uLnTx/>
                <a:uFillTx/>
                <a:latin typeface="Calibri" panose="020F0502020204030204"/>
              </a:endParaRPr>
            </a:p>
          </p:txBody>
        </p:sp>
      </p:grpSp>
      <p:grpSp>
        <p:nvGrpSpPr>
          <p:cNvPr id="50" name="组合 49"/>
          <p:cNvGrpSpPr/>
          <p:nvPr/>
        </p:nvGrpSpPr>
        <p:grpSpPr>
          <a:xfrm>
            <a:off x="378187" y="342899"/>
            <a:ext cx="3994175" cy="561490"/>
            <a:chOff x="378187" y="186021"/>
            <a:chExt cx="5130401" cy="721217"/>
          </a:xfrm>
        </p:grpSpPr>
        <p:sp>
          <p:nvSpPr>
            <p:cNvPr id="51"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核心功能</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378187" y="314393"/>
              <a:ext cx="2228557" cy="549829"/>
              <a:chOff x="157476" y="152440"/>
              <a:chExt cx="2474408" cy="847436"/>
            </a:xfrm>
          </p:grpSpPr>
          <p:sp>
            <p:nvSpPr>
              <p:cNvPr id="57"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58"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53"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54"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55"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56"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pic>
        <p:nvPicPr>
          <p:cNvPr id="60" name="图片 5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800" y="2332496"/>
            <a:ext cx="4118610" cy="25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矩形 60"/>
          <p:cNvSpPr/>
          <p:nvPr/>
        </p:nvSpPr>
        <p:spPr>
          <a:xfrm>
            <a:off x="4989324" y="368360"/>
            <a:ext cx="653544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3200" dirty="0">
                <a:latin typeface="微软雅黑" panose="020B0503020204020204" pitchFamily="34" charset="-122"/>
                <a:ea typeface="微软雅黑" panose="020B0503020204020204" pitchFamily="34" charset="-122"/>
              </a:rPr>
              <a:t>校内</a:t>
            </a:r>
            <a:r>
              <a:rPr lang="en-US" altLang="zh-CN" sz="3200" dirty="0">
                <a:latin typeface="微软雅黑" panose="020B0503020204020204" pitchFamily="34" charset="-122"/>
                <a:ea typeface="微软雅黑" panose="020B0503020204020204" pitchFamily="34" charset="-122"/>
              </a:rPr>
              <a:t>IP</a:t>
            </a:r>
            <a:r>
              <a:rPr lang="zh-CN" altLang="en-US" sz="3200" dirty="0">
                <a:latin typeface="微软雅黑" panose="020B0503020204020204" pitchFamily="34" charset="-122"/>
                <a:ea typeface="微软雅黑" panose="020B0503020204020204" pitchFamily="34" charset="-122"/>
              </a:rPr>
              <a:t>访问：</a:t>
            </a:r>
            <a:r>
              <a:rPr kumimoji="0" lang="en-US" altLang="zh-CN" sz="3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www</a:t>
            </a:r>
            <a:r>
              <a:rPr lang="en-US" altLang="zh-CN" sz="3200" b="1" dirty="0">
                <a:solidFill>
                  <a:srgbClr val="FF0000"/>
                </a:solidFill>
                <a:latin typeface="微软雅黑" panose="020B0503020204020204" pitchFamily="34" charset="-122"/>
                <a:ea typeface="微软雅黑" panose="020B0503020204020204" pitchFamily="34" charset="-122"/>
              </a:rPr>
              <a:t>.duxiu.com</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endParaRPr lang="zh-CN" altLang="en-US" sz="3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heel(1)">
                                      <p:cBhvr>
                                        <p:cTn id="17" dur="2000"/>
                                        <p:tgtEl>
                                          <p:spTgt spid="30"/>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21" presetClass="entr" presetSubtype="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heel(1)">
                                      <p:cBhvr>
                                        <p:cTn id="23" dur="2000"/>
                                        <p:tgtEl>
                                          <p:spTgt spid="39"/>
                                        </p:tgtEl>
                                      </p:cBhvr>
                                    </p:animEffect>
                                  </p:childTnLst>
                                </p:cTn>
                              </p:par>
                              <p:par>
                                <p:cTn id="24" presetID="10" presetClass="entr" presetSubtype="0" fill="hold" grpId="3"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21" presetClass="entr" presetSubtype="1"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heel(1)">
                                      <p:cBhvr>
                                        <p:cTn id="29" dur="2000"/>
                                        <p:tgtEl>
                                          <p:spTgt spid="42"/>
                                        </p:tgtEl>
                                      </p:cBhvr>
                                    </p:animEffect>
                                  </p:childTnLst>
                                </p:cTn>
                              </p:par>
                              <p:par>
                                <p:cTn id="30" presetID="10" presetClass="entr" presetSubtype="0" fill="hold" grpId="5"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p:bldP spid="36" grpId="3"/>
      <p:bldP spid="38" grpId="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sp>
        <p:nvSpPr>
          <p:cNvPr id="6" name="圆角矩形标注 7"/>
          <p:cNvSpPr/>
          <p:nvPr/>
        </p:nvSpPr>
        <p:spPr>
          <a:xfrm>
            <a:off x="6732584" y="2052109"/>
            <a:ext cx="2976033" cy="713317"/>
          </a:xfrm>
          <a:prstGeom prst="wedgeRoundRectCallout">
            <a:avLst>
              <a:gd name="adj1" fmla="val 47958"/>
              <a:gd name="adj2" fmla="val 109808"/>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右侧相关</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
        <p:nvSpPr>
          <p:cNvPr id="7" name="AutoShape 4"/>
          <p:cNvSpPr>
            <a:spLocks noChangeArrowheads="1"/>
          </p:cNvSpPr>
          <p:nvPr/>
        </p:nvSpPr>
        <p:spPr bwMode="auto">
          <a:xfrm>
            <a:off x="128061" y="1333500"/>
            <a:ext cx="1390648" cy="552450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8" name="圆角矩形标注 7"/>
          <p:cNvSpPr/>
          <p:nvPr/>
        </p:nvSpPr>
        <p:spPr>
          <a:xfrm>
            <a:off x="1646770" y="1338792"/>
            <a:ext cx="2952749" cy="713317"/>
          </a:xfrm>
          <a:prstGeom prst="wedgeRoundRectCallout">
            <a:avLst>
              <a:gd name="adj1" fmla="val -46369"/>
              <a:gd name="adj2" fmla="val 12812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左侧聚类</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
        <p:nvSpPr>
          <p:cNvPr id="9" name="AutoShape 4"/>
          <p:cNvSpPr>
            <a:spLocks noChangeArrowheads="1"/>
          </p:cNvSpPr>
          <p:nvPr/>
        </p:nvSpPr>
        <p:spPr bwMode="auto">
          <a:xfrm>
            <a:off x="9813394" y="1333500"/>
            <a:ext cx="2009775" cy="552450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10" name="AutoShape 4"/>
          <p:cNvSpPr>
            <a:spLocks noChangeArrowheads="1"/>
          </p:cNvSpPr>
          <p:nvPr/>
        </p:nvSpPr>
        <p:spPr bwMode="auto">
          <a:xfrm>
            <a:off x="1930139" y="4079875"/>
            <a:ext cx="3702049" cy="847725"/>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11" name="圆角矩形标注 7"/>
          <p:cNvSpPr/>
          <p:nvPr/>
        </p:nvSpPr>
        <p:spPr>
          <a:xfrm>
            <a:off x="5946513" y="4092575"/>
            <a:ext cx="2976033" cy="713317"/>
          </a:xfrm>
          <a:prstGeom prst="wedgeRoundRectCallout">
            <a:avLst>
              <a:gd name="adj1" fmla="val -93157"/>
              <a:gd name="adj2" fmla="val 4336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3735" b="1" kern="0" dirty="0">
                <a:solidFill>
                  <a:prstClr val="black"/>
                </a:solidFill>
                <a:latin typeface="微软雅黑" panose="020B0503020204020204" pitchFamily="34" charset="-122"/>
                <a:ea typeface="微软雅黑" panose="020B0503020204020204" pitchFamily="34" charset="-122"/>
                <a:sym typeface="+mn-ea"/>
              </a:rPr>
              <a:t>数据库整合</a:t>
            </a:r>
            <a:endParaRPr lang="zh-CN" altLang="en-US" sz="373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0"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a:off x="1315509" y="4527550"/>
            <a:ext cx="3702049" cy="847725"/>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6" name="圆角矩形标注 7"/>
          <p:cNvSpPr/>
          <p:nvPr/>
        </p:nvSpPr>
        <p:spPr>
          <a:xfrm>
            <a:off x="3166534" y="3655485"/>
            <a:ext cx="2976033" cy="713316"/>
          </a:xfrm>
          <a:prstGeom prst="wedgeRoundRectCallout">
            <a:avLst>
              <a:gd name="adj1" fmla="val -41552"/>
              <a:gd name="adj2" fmla="val 96009"/>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点击题名</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内容占位符 1"/>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50800" y="110066"/>
            <a:ext cx="12159513" cy="6747933"/>
          </a:xfrm>
        </p:spPr>
      </p:pic>
      <p:sp>
        <p:nvSpPr>
          <p:cNvPr id="5" name="五边形 4"/>
          <p:cNvSpPr/>
          <p:nvPr/>
        </p:nvSpPr>
        <p:spPr>
          <a:xfrm>
            <a:off x="5894917" y="1993900"/>
            <a:ext cx="3263900" cy="711200"/>
          </a:xfrm>
          <a:prstGeom prst="homePlate">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电子全文</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
        <p:nvSpPr>
          <p:cNvPr id="4" name="AutoShape 4"/>
          <p:cNvSpPr>
            <a:spLocks noChangeArrowheads="1"/>
          </p:cNvSpPr>
          <p:nvPr/>
        </p:nvSpPr>
        <p:spPr bwMode="auto">
          <a:xfrm>
            <a:off x="9158817" y="1574800"/>
            <a:ext cx="2831041" cy="173990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内容占位符 1"/>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0" y="-21168"/>
            <a:ext cx="12192000" cy="6879167"/>
          </a:xfrm>
        </p:spPr>
      </p:pic>
      <p:sp>
        <p:nvSpPr>
          <p:cNvPr id="5" name="圆角矩形标注 7"/>
          <p:cNvSpPr/>
          <p:nvPr/>
        </p:nvSpPr>
        <p:spPr>
          <a:xfrm>
            <a:off x="5715001" y="5135034"/>
            <a:ext cx="2976033" cy="713317"/>
          </a:xfrm>
          <a:prstGeom prst="wedgeRoundRectCallout">
            <a:avLst>
              <a:gd name="adj1" fmla="val -41872"/>
              <a:gd name="adj2" fmla="val 110698"/>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下载全文</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
        <p:nvSpPr>
          <p:cNvPr id="4" name="AutoShape 4"/>
          <p:cNvSpPr>
            <a:spLocks noChangeArrowheads="1"/>
          </p:cNvSpPr>
          <p:nvPr/>
        </p:nvSpPr>
        <p:spPr bwMode="auto">
          <a:xfrm>
            <a:off x="3796415" y="6440302"/>
            <a:ext cx="4398433" cy="409576"/>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283"/>
            <a:ext cx="12192000" cy="68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4"/>
          <p:cNvSpPr>
            <a:spLocks noChangeArrowheads="1"/>
          </p:cNvSpPr>
          <p:nvPr/>
        </p:nvSpPr>
        <p:spPr bwMode="auto">
          <a:xfrm>
            <a:off x="9158817" y="1574800"/>
            <a:ext cx="2831041" cy="173990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5" name="五边形 13"/>
          <p:cNvSpPr/>
          <p:nvPr/>
        </p:nvSpPr>
        <p:spPr>
          <a:xfrm>
            <a:off x="5198534" y="2743200"/>
            <a:ext cx="4129617" cy="711200"/>
          </a:xfrm>
          <a:prstGeom prst="homePlate">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邮箱接收全文</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7"/>
          <p:cNvSpPr/>
          <p:nvPr/>
        </p:nvSpPr>
        <p:spPr>
          <a:xfrm>
            <a:off x="5232400" y="1341967"/>
            <a:ext cx="3744384" cy="713317"/>
          </a:xfrm>
          <a:prstGeom prst="wedgeRoundRectCallout">
            <a:avLst>
              <a:gd name="adj1" fmla="val -49362"/>
              <a:gd name="adj2" fmla="val 9074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填写传递表单</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462"/>
            <a:ext cx="12191999" cy="686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标注 7"/>
          <p:cNvSpPr/>
          <p:nvPr/>
        </p:nvSpPr>
        <p:spPr>
          <a:xfrm>
            <a:off x="3325284" y="563034"/>
            <a:ext cx="4002616" cy="1399117"/>
          </a:xfrm>
          <a:prstGeom prst="wedgeRoundRectCallout">
            <a:avLst>
              <a:gd name="adj1" fmla="val -49362"/>
              <a:gd name="adj2" fmla="val 9074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收到图书馆回复邮件</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325350" cy="687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7"/>
          <p:cNvSpPr/>
          <p:nvPr/>
        </p:nvSpPr>
        <p:spPr>
          <a:xfrm>
            <a:off x="6959600" y="766234"/>
            <a:ext cx="3744384" cy="785284"/>
          </a:xfrm>
          <a:prstGeom prst="wedgeRoundRectCallout">
            <a:avLst>
              <a:gd name="adj1" fmla="val -49362"/>
              <a:gd name="adj2" fmla="val 9074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传递得到文章</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内容占位符 1"/>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圆角矩形标注 7"/>
          <p:cNvSpPr/>
          <p:nvPr/>
        </p:nvSpPr>
        <p:spPr>
          <a:xfrm>
            <a:off x="6939493" y="2819401"/>
            <a:ext cx="3266017" cy="785283"/>
          </a:xfrm>
          <a:prstGeom prst="wedgeRoundRectCallout">
            <a:avLst>
              <a:gd name="adj1" fmla="val -61135"/>
              <a:gd name="adj2" fmla="val -82582"/>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外文检索</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0"/>
            <a:ext cx="12192000" cy="6858000"/>
          </a:xfrm>
          <a:prstGeom prst="rect">
            <a:avLst/>
          </a:prstGeom>
        </p:spPr>
      </p:pic>
      <p:sp>
        <p:nvSpPr>
          <p:cNvPr id="7" name="AutoShape 4"/>
          <p:cNvSpPr>
            <a:spLocks noChangeArrowheads="1"/>
          </p:cNvSpPr>
          <p:nvPr/>
        </p:nvSpPr>
        <p:spPr bwMode="auto">
          <a:xfrm>
            <a:off x="1815042" y="2979737"/>
            <a:ext cx="3823758" cy="639762"/>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8" name="圆角矩形标注 7"/>
          <p:cNvSpPr/>
          <p:nvPr/>
        </p:nvSpPr>
        <p:spPr>
          <a:xfrm>
            <a:off x="3360737" y="2205038"/>
            <a:ext cx="2735263" cy="639762"/>
          </a:xfrm>
          <a:prstGeom prst="wedgeRoundRectCallout">
            <a:avLst>
              <a:gd name="adj1" fmla="val -75393"/>
              <a:gd name="adj2" fmla="val 89218"/>
              <a:gd name="adj3" fmla="val 16667"/>
            </a:avLst>
          </a:prstGeom>
        </p:spPr>
        <p:style>
          <a:lnRef idx="1">
            <a:schemeClr val="accent1"/>
          </a:lnRef>
          <a:fillRef idx="2">
            <a:schemeClr val="accent1"/>
          </a:fillRef>
          <a:effectRef idx="1">
            <a:schemeClr val="accent1"/>
          </a:effectRef>
          <a:fontRef idx="minor">
            <a:schemeClr val="dk1"/>
          </a:fontRef>
        </p:style>
        <p:txBody>
          <a:bodyPr lIns="91298" tIns="45649" rIns="91298" bIns="45649" anchor="ctr"/>
          <a:lstStyle/>
          <a:p>
            <a:pPr algn="ctr" defTabSz="912495" eaLnBrk="1" fontAlgn="auto" hangingPunct="1">
              <a:spcBef>
                <a:spcPts val="0"/>
              </a:spcBef>
              <a:spcAft>
                <a:spcPts val="0"/>
              </a:spcAft>
              <a:defRPr/>
            </a:pPr>
            <a:r>
              <a:rPr lang="zh-CN" altLang="en-US" sz="2800" b="1" kern="0" dirty="0">
                <a:solidFill>
                  <a:prstClr val="black"/>
                </a:solidFill>
                <a:latin typeface="微软雅黑" panose="020B0503020204020204" pitchFamily="34" charset="-122"/>
                <a:ea typeface="微软雅黑" panose="020B0503020204020204" pitchFamily="34" charset="-122"/>
                <a:sym typeface="+mn-ea"/>
              </a:rPr>
              <a:t>点击题名链接</a:t>
            </a:r>
            <a:endParaRPr lang="zh-CN" altLang="en-US" sz="2800"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13"/>
          <p:cNvSpPr txBox="1"/>
          <p:nvPr/>
        </p:nvSpPr>
        <p:spPr>
          <a:xfrm>
            <a:off x="3737922" y="2812990"/>
            <a:ext cx="7134730" cy="885627"/>
          </a:xfrm>
          <a:prstGeom prst="rect">
            <a:avLst/>
          </a:prstGeom>
        </p:spPr>
        <p:txBody>
          <a:bodyPr wrap="square" lIns="45719" rIns="45719" anchor="ctr">
            <a:spAutoFit/>
          </a:bodyPr>
          <a:lstStyle>
            <a:lvl1pPr algn="ctr">
              <a:lnSpc>
                <a:spcPct val="90000"/>
              </a:lnSpc>
              <a:spcBef>
                <a:spcPts val="1000"/>
              </a:spcBef>
              <a:defRPr sz="5000">
                <a:solidFill>
                  <a:srgbClr val="335DAB"/>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a:lnSpc>
                <a:spcPct val="130000"/>
              </a:lnSpc>
              <a:defRPr/>
            </a:pPr>
            <a:r>
              <a:rPr lang="zh-CN" altLang="en-US" sz="4400" b="1" dirty="0">
                <a:solidFill>
                  <a:schemeClr val="accent1"/>
                </a:solidFill>
                <a:latin typeface="Arial" panose="020B0604020202020204" pitchFamily="34" charset="0"/>
                <a:ea typeface="微软雅黑" panose="020B0503020204020204" pitchFamily="34" charset="-122"/>
              </a:rPr>
              <a:t>图书的一站式检索服务</a:t>
            </a:r>
            <a:endParaRPr lang="zh-CN" altLang="en-US" sz="4400" b="1" dirty="0">
              <a:solidFill>
                <a:schemeClr val="accent1"/>
              </a:solidFill>
              <a:latin typeface="Arial" panose="020B0604020202020204" pitchFamily="34" charset="0"/>
              <a:ea typeface="微软雅黑" panose="020B0503020204020204" pitchFamily="34" charset="-122"/>
            </a:endParaRPr>
          </a:p>
        </p:txBody>
      </p:sp>
      <p:sp>
        <p:nvSpPr>
          <p:cNvPr id="7" name="矩形 6"/>
          <p:cNvSpPr/>
          <p:nvPr/>
        </p:nvSpPr>
        <p:spPr>
          <a:xfrm>
            <a:off x="2259862" y="2658773"/>
            <a:ext cx="1164728" cy="1164728"/>
          </a:xfrm>
          <a:prstGeom prst="rect">
            <a:avLst/>
          </a:prstGeom>
          <a:noFill/>
          <a:ln w="127000" cmpd="thickThi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rgbClr val="1265B0"/>
                </a:solidFill>
              </a:rPr>
              <a:t>1</a:t>
            </a:r>
            <a:endParaRPr lang="zh-CN" altLang="en-US" sz="6600" b="1" dirty="0">
              <a:solidFill>
                <a:srgbClr val="1265B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7"/>
          <p:cNvSpPr/>
          <p:nvPr/>
        </p:nvSpPr>
        <p:spPr>
          <a:xfrm>
            <a:off x="4684184" y="2165351"/>
            <a:ext cx="3647016" cy="706967"/>
          </a:xfrm>
          <a:prstGeom prst="wedgeRoundRectCallout">
            <a:avLst>
              <a:gd name="adj1" fmla="val 73155"/>
              <a:gd name="adj2" fmla="val 21295"/>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3735" b="1" kern="0" dirty="0">
                <a:solidFill>
                  <a:prstClr val="black"/>
                </a:solidFill>
                <a:latin typeface="微软雅黑" panose="020B0503020204020204" pitchFamily="34" charset="-122"/>
                <a:ea typeface="微软雅黑" panose="020B0503020204020204" pitchFamily="34" charset="-122"/>
                <a:sym typeface="+mn-ea"/>
              </a:rPr>
              <a:t>点击</a:t>
            </a:r>
            <a:r>
              <a:rPr lang="en-US" altLang="zh-CN" sz="3735" b="1" kern="0" dirty="0">
                <a:solidFill>
                  <a:prstClr val="black"/>
                </a:solidFill>
                <a:latin typeface="微软雅黑" panose="020B0503020204020204" pitchFamily="34" charset="-122"/>
                <a:ea typeface="微软雅黑" panose="020B0503020204020204" pitchFamily="34" charset="-122"/>
                <a:sym typeface="+mn-ea"/>
              </a:rPr>
              <a:t>EBSCO</a:t>
            </a:r>
            <a:endParaRPr lang="zh-CN" altLang="en-US" sz="3735" b="1" kern="0" dirty="0">
              <a:solidFill>
                <a:prstClr val="black"/>
              </a:solidFill>
              <a:latin typeface="微软雅黑" panose="020B0503020204020204" pitchFamily="34" charset="-122"/>
              <a:ea typeface="微软雅黑" panose="020B0503020204020204" pitchFamily="34" charset="-122"/>
              <a:sym typeface="+mn-ea"/>
            </a:endParaRPr>
          </a:p>
        </p:txBody>
      </p:sp>
      <p:sp>
        <p:nvSpPr>
          <p:cNvPr id="4" name="AutoShape 4"/>
          <p:cNvSpPr>
            <a:spLocks noChangeArrowheads="1"/>
          </p:cNvSpPr>
          <p:nvPr/>
        </p:nvSpPr>
        <p:spPr bwMode="auto">
          <a:xfrm>
            <a:off x="9064096" y="1574800"/>
            <a:ext cx="2128308" cy="234950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noChangeArrowheads="1"/>
          </p:cNvSpPr>
          <p:nvPr>
            <p:ph type="title"/>
          </p:nvPr>
        </p:nvSpPr>
        <p:spPr/>
        <p:txBody>
          <a:bodyPr/>
          <a:lstStyle/>
          <a:p>
            <a:endParaRPr lang="zh-CN" altLang="en-US"/>
          </a:p>
        </p:txBody>
      </p:sp>
      <p:sp>
        <p:nvSpPr>
          <p:cNvPr id="70659" name="内容占位符 2"/>
          <p:cNvSpPr>
            <a:spLocks noGrp="1" noChangeArrowheads="1"/>
          </p:cNvSpPr>
          <p:nvPr>
            <p:ph idx="1"/>
          </p:nvPr>
        </p:nvSpPr>
        <p:spPr/>
        <p:txBody>
          <a:bodyPr/>
          <a:lstStyle/>
          <a:p>
            <a:endParaRPr lang="zh-CN" altLang="en-US"/>
          </a:p>
        </p:txBody>
      </p:sp>
      <p:pic>
        <p:nvPicPr>
          <p:cNvPr id="70660"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7"/>
          <p:cNvSpPr/>
          <p:nvPr/>
        </p:nvSpPr>
        <p:spPr>
          <a:xfrm>
            <a:off x="1678518" y="1600200"/>
            <a:ext cx="2976033" cy="713317"/>
          </a:xfrm>
          <a:prstGeom prst="wedgeRoundRectCallout">
            <a:avLst>
              <a:gd name="adj1" fmla="val -37391"/>
              <a:gd name="adj2" fmla="val 81321"/>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pitchFamily="34" charset="-122"/>
                <a:ea typeface="微软雅黑" panose="020B0503020204020204" pitchFamily="34" charset="-122"/>
                <a:sym typeface="+mn-ea"/>
              </a:rPr>
              <a:t>下载全文</a:t>
            </a:r>
            <a:endParaRPr lang="zh-CN" altLang="en-US" sz="426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标注 7"/>
          <p:cNvSpPr/>
          <p:nvPr/>
        </p:nvSpPr>
        <p:spPr>
          <a:xfrm>
            <a:off x="4781551" y="3037418"/>
            <a:ext cx="3649133" cy="783167"/>
          </a:xfrm>
          <a:prstGeom prst="wedgeRoundRectCallout">
            <a:avLst>
              <a:gd name="adj1" fmla="val 58989"/>
              <a:gd name="adj2" fmla="val 21714"/>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en-US" altLang="zh-CN" sz="3735" b="1" kern="0" dirty="0">
                <a:solidFill>
                  <a:prstClr val="black"/>
                </a:solidFill>
                <a:latin typeface="微软雅黑" panose="020B0503020204020204" pitchFamily="34" charset="-122"/>
                <a:ea typeface="微软雅黑" panose="020B0503020204020204" pitchFamily="34" charset="-122"/>
                <a:sym typeface="+mn-ea"/>
              </a:rPr>
              <a:t> </a:t>
            </a:r>
            <a:r>
              <a:rPr lang="zh-CN" altLang="en-US" sz="3735" b="1" kern="0" dirty="0">
                <a:solidFill>
                  <a:prstClr val="black"/>
                </a:solidFill>
                <a:latin typeface="微软雅黑" panose="020B0503020204020204" pitchFamily="34" charset="-122"/>
                <a:ea typeface="微软雅黑" panose="020B0503020204020204" pitchFamily="34" charset="-122"/>
                <a:sym typeface="+mn-ea"/>
              </a:rPr>
              <a:t>邮箱接收全文</a:t>
            </a:r>
            <a:endParaRPr lang="zh-CN" altLang="en-US" sz="3735" b="1" kern="0" dirty="0">
              <a:solidFill>
                <a:prstClr val="black"/>
              </a:solidFill>
              <a:latin typeface="微软雅黑" panose="020B0503020204020204" pitchFamily="34" charset="-122"/>
              <a:ea typeface="微软雅黑" panose="020B0503020204020204" pitchFamily="34" charset="-122"/>
              <a:sym typeface="+mn-ea"/>
            </a:endParaRPr>
          </a:p>
        </p:txBody>
      </p:sp>
      <p:sp>
        <p:nvSpPr>
          <p:cNvPr id="5" name="AutoShape 4"/>
          <p:cNvSpPr>
            <a:spLocks noChangeArrowheads="1"/>
          </p:cNvSpPr>
          <p:nvPr/>
        </p:nvSpPr>
        <p:spPr bwMode="auto">
          <a:xfrm>
            <a:off x="9111192" y="1546225"/>
            <a:ext cx="2042583" cy="227436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descr="82567108"/>
          <p:cNvPicPr>
            <a:picLocks noChangeAspect="1" noChangeArrowheads="1"/>
          </p:cNvPicPr>
          <p:nvPr/>
        </p:nvPicPr>
        <p:blipFill>
          <a:blip r:embed="rId1">
            <a:clrChange>
              <a:clrFrom>
                <a:srgbClr val="FBFBF9"/>
              </a:clrFrom>
              <a:clrTo>
                <a:srgbClr val="FBFBF9">
                  <a:alpha val="0"/>
                </a:srgbClr>
              </a:clrTo>
            </a:clrChange>
            <a:lum bright="-6000"/>
            <a:extLst>
              <a:ext uri="{28A0092B-C50C-407E-A947-70E740481C1C}">
                <a14:useLocalDpi xmlns:a14="http://schemas.microsoft.com/office/drawing/2010/main" val="0"/>
              </a:ext>
            </a:extLst>
          </a:blip>
          <a:srcRect l="49922" t="56837" r="3258" b="15746"/>
          <a:stretch>
            <a:fillRect/>
          </a:stretch>
        </p:blipFill>
        <p:spPr bwMode="auto">
          <a:xfrm>
            <a:off x="9588500" y="3858685"/>
            <a:ext cx="4572000" cy="295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云形标注 20"/>
          <p:cNvSpPr/>
          <p:nvPr/>
        </p:nvSpPr>
        <p:spPr>
          <a:xfrm>
            <a:off x="6829426" y="190500"/>
            <a:ext cx="4381500" cy="2286000"/>
          </a:xfrm>
          <a:prstGeom prst="cloudCallout">
            <a:avLst>
              <a:gd name="adj1" fmla="val 36254"/>
              <a:gd name="adj2" fmla="val 115170"/>
            </a:avLst>
          </a:prstGeom>
          <a:solidFill>
            <a:srgbClr val="FFFFFF"/>
          </a:solidFill>
        </p:spPr>
        <p:style>
          <a:lnRef idx="1">
            <a:schemeClr val="accent1"/>
          </a:lnRef>
          <a:fillRef idx="2">
            <a:schemeClr val="accent1"/>
          </a:fillRef>
          <a:effectRef idx="1">
            <a:schemeClr val="accent1"/>
          </a:effectRef>
          <a:fontRef idx="minor">
            <a:schemeClr val="dk1"/>
          </a:fontRef>
        </p:style>
        <p:txBody>
          <a:bodyPr anchor="ctr"/>
          <a:lstStyle/>
          <a:p>
            <a:pPr algn="ctr" defTabSz="1219200">
              <a:defRPr/>
            </a:pPr>
            <a:r>
              <a:rPr lang="zh-CN" altLang="en-US" sz="2665" dirty="0">
                <a:solidFill>
                  <a:srgbClr val="000000"/>
                </a:solidFill>
                <a:latin typeface="微软雅黑" panose="020B0503020204020204" pitchFamily="34" charset="-122"/>
                <a:ea typeface="微软雅黑" panose="020B0503020204020204" pitchFamily="34" charset="-122"/>
                <a:sym typeface="+mn-ea"/>
              </a:rPr>
              <a:t>文献传递是谁在进行服务的？</a:t>
            </a:r>
            <a:endParaRPr lang="zh-CN" altLang="en-US" sz="2665" dirty="0">
              <a:solidFill>
                <a:srgbClr val="000000"/>
              </a:solidFill>
              <a:latin typeface="微软雅黑" panose="020B0503020204020204" pitchFamily="34" charset="-122"/>
              <a:ea typeface="微软雅黑" panose="020B0503020204020204" pitchFamily="34" charset="-122"/>
              <a:sym typeface="+mn-ea"/>
            </a:endParaRPr>
          </a:p>
        </p:txBody>
      </p:sp>
      <p:sp>
        <p:nvSpPr>
          <p:cNvPr id="23" name="TextBox 22"/>
          <p:cNvSpPr txBox="1">
            <a:spLocks noChangeArrowheads="1"/>
          </p:cNvSpPr>
          <p:nvPr/>
        </p:nvSpPr>
        <p:spPr bwMode="auto">
          <a:xfrm>
            <a:off x="363009" y="2687675"/>
            <a:ext cx="9623147" cy="14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279650" indent="317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36850" indent="317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4050" indent="317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1250" indent="317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a:lnSpc>
                <a:spcPct val="150000"/>
              </a:lnSpc>
            </a:pP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有该文献的图书馆馆员</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a:p>
            <a:pPr defTabSz="1219200">
              <a:lnSpc>
                <a:spcPct val="150000"/>
              </a:lnSpc>
            </a:pP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通过</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全国图书馆参考咨询服务平台</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处理读者请求</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云形标注 23" hidden="1"/>
          <p:cNvSpPr/>
          <p:nvPr/>
        </p:nvSpPr>
        <p:spPr>
          <a:xfrm>
            <a:off x="7344833" y="1143000"/>
            <a:ext cx="3905251" cy="1642533"/>
          </a:xfrm>
          <a:prstGeom prst="cloudCallout">
            <a:avLst>
              <a:gd name="adj1" fmla="val 36254"/>
              <a:gd name="adj2" fmla="val 115170"/>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200">
              <a:defRPr/>
            </a:pPr>
            <a:r>
              <a:rPr lang="en-US" altLang="zh-CN" sz="5865" dirty="0">
                <a:solidFill>
                  <a:srgbClr val="FF0000"/>
                </a:solidFill>
                <a:sym typeface="+mn-ea"/>
              </a:rPr>
              <a:t>Good</a:t>
            </a:r>
            <a:r>
              <a:rPr lang="zh-CN" altLang="en-US" sz="5865" dirty="0">
                <a:solidFill>
                  <a:srgbClr val="FF0000"/>
                </a:solidFill>
                <a:sym typeface="+mn-ea"/>
              </a:rPr>
              <a:t>！</a:t>
            </a:r>
            <a:endParaRPr lang="zh-CN" altLang="en-US" sz="2665" dirty="0">
              <a:solidFill>
                <a:srgbClr val="00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8" presetClass="entr" presetSubtype="0" accel="10000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strVal val="#ppt_w*2.5"/>
                                          </p:val>
                                        </p:tav>
                                        <p:tav tm="100000">
                                          <p:val>
                                            <p:strVal val="#ppt_w"/>
                                          </p:val>
                                        </p:tav>
                                      </p:tavLst>
                                    </p:anim>
                                    <p:anim calcmode="lin" valueType="num">
                                      <p:cBhvr>
                                        <p:cTn id="20" dur="500" fill="hold"/>
                                        <p:tgtEl>
                                          <p:spTgt spid="23"/>
                                        </p:tgtEl>
                                        <p:attrNameLst>
                                          <p:attrName>ppt_h</p:attrName>
                                        </p:attrNameLst>
                                      </p:cBhvr>
                                      <p:tavLst>
                                        <p:tav tm="0">
                                          <p:val>
                                            <p:strVal val="#ppt_h*0.01"/>
                                          </p:val>
                                        </p:tav>
                                        <p:tav tm="100000">
                                          <p:val>
                                            <p:strVal val="#ppt_h"/>
                                          </p:val>
                                        </p:tav>
                                      </p:tavLst>
                                    </p:anim>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h+1"/>
                                          </p:val>
                                        </p:tav>
                                        <p:tav tm="100000">
                                          <p:val>
                                            <p:strVal val="#ppt_y"/>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4"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云形标注 23" hidden="1"/>
          <p:cNvSpPr/>
          <p:nvPr/>
        </p:nvSpPr>
        <p:spPr>
          <a:xfrm>
            <a:off x="7344833" y="1143000"/>
            <a:ext cx="3905251" cy="1642533"/>
          </a:xfrm>
          <a:prstGeom prst="cloudCallout">
            <a:avLst>
              <a:gd name="adj1" fmla="val 36254"/>
              <a:gd name="adj2" fmla="val 115170"/>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200">
              <a:defRPr/>
            </a:pPr>
            <a:r>
              <a:rPr lang="en-US" altLang="zh-CN" sz="5865" dirty="0">
                <a:solidFill>
                  <a:srgbClr val="FF0000"/>
                </a:solidFill>
                <a:sym typeface="+mn-ea"/>
              </a:rPr>
              <a:t>Good</a:t>
            </a:r>
            <a:r>
              <a:rPr lang="zh-CN" altLang="en-US" sz="5865" dirty="0">
                <a:solidFill>
                  <a:srgbClr val="FF0000"/>
                </a:solidFill>
                <a:sym typeface="+mn-ea"/>
              </a:rPr>
              <a:t>！</a:t>
            </a:r>
            <a:endParaRPr lang="zh-CN" altLang="en-US" sz="2665" dirty="0">
              <a:solidFill>
                <a:srgbClr val="000000"/>
              </a:solidFill>
              <a:latin typeface="微软雅黑" panose="020B0503020204020204" pitchFamily="34" charset="-122"/>
              <a:ea typeface="微软雅黑" panose="020B0503020204020204" pitchFamily="34" charset="-122"/>
              <a:sym typeface="+mn-ea"/>
            </a:endParaRPr>
          </a:p>
        </p:txBody>
      </p:sp>
      <p:pic>
        <p:nvPicPr>
          <p:cNvPr id="76803"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67" y="0"/>
            <a:ext cx="122343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标注 7"/>
          <p:cNvSpPr/>
          <p:nvPr/>
        </p:nvSpPr>
        <p:spPr>
          <a:xfrm>
            <a:off x="6070601" y="857251"/>
            <a:ext cx="3644900" cy="1333500"/>
          </a:xfrm>
          <a:prstGeom prst="wedgeRoundRectCallout">
            <a:avLst>
              <a:gd name="adj1" fmla="val -23284"/>
              <a:gd name="adj2" fmla="val 74571"/>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3735" b="1" kern="0" dirty="0">
                <a:solidFill>
                  <a:prstClr val="black"/>
                </a:solidFill>
                <a:latin typeface="微软雅黑" panose="020B0503020204020204" pitchFamily="34" charset="-122"/>
                <a:ea typeface="微软雅黑" panose="020B0503020204020204" pitchFamily="34" charset="-122"/>
                <a:sym typeface="+mn-ea"/>
              </a:rPr>
              <a:t>参考咨询服务</a:t>
            </a:r>
            <a:endParaRPr lang="en-US" altLang="zh-CN" sz="3735" b="1" kern="0" dirty="0">
              <a:solidFill>
                <a:prstClr val="black"/>
              </a:solidFill>
              <a:latin typeface="微软雅黑" panose="020B0503020204020204" pitchFamily="34" charset="-122"/>
              <a:ea typeface="微软雅黑" panose="020B0503020204020204" pitchFamily="34" charset="-122"/>
              <a:sym typeface="+mn-ea"/>
            </a:endParaRPr>
          </a:p>
          <a:p>
            <a:pPr algn="ctr" defTabSz="1216660">
              <a:defRPr/>
            </a:pPr>
            <a:r>
              <a:rPr lang="zh-CN" altLang="en-US" sz="3735" b="1" kern="0" dirty="0">
                <a:solidFill>
                  <a:prstClr val="black"/>
                </a:solidFill>
                <a:latin typeface="微软雅黑" panose="020B0503020204020204" pitchFamily="34" charset="-122"/>
                <a:ea typeface="微软雅黑" panose="020B0503020204020204" pitchFamily="34" charset="-122"/>
                <a:sym typeface="+mn-ea"/>
              </a:rPr>
              <a:t>处理平台</a:t>
            </a:r>
            <a:endParaRPr lang="zh-CN" altLang="en-US" sz="3735" b="1" kern="0"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750"/>
                            </p:stCondLst>
                            <p:childTnLst>
                              <p:par>
                                <p:cTn id="9" presetID="53" presetClass="entr" presetSubtype="16"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1032"/>
          <p:cNvSpPr/>
          <p:nvPr/>
        </p:nvSpPr>
        <p:spPr>
          <a:xfrm>
            <a:off x="4229235" y="2297551"/>
            <a:ext cx="794380" cy="264794"/>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96B18F"/>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88"/>
          <p:cNvSpPr/>
          <p:nvPr/>
        </p:nvSpPr>
        <p:spPr>
          <a:xfrm flipV="1">
            <a:off x="3959122" y="4024500"/>
            <a:ext cx="794380" cy="272818"/>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3C4157"/>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椭圆 6"/>
          <p:cNvSpPr/>
          <p:nvPr/>
        </p:nvSpPr>
        <p:spPr>
          <a:xfrm>
            <a:off x="5288606" y="2875090"/>
            <a:ext cx="1012604" cy="1012604"/>
          </a:xfrm>
          <a:prstGeom prst="ellipse">
            <a:avLst/>
          </a:prstGeom>
          <a:noFill/>
          <a:ln w="6350">
            <a:solidFill>
              <a:srgbClr val="96B1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8" name="组合 7"/>
          <p:cNvGrpSpPr/>
          <p:nvPr/>
        </p:nvGrpSpPr>
        <p:grpSpPr>
          <a:xfrm>
            <a:off x="4693546" y="2273317"/>
            <a:ext cx="2219395" cy="2222500"/>
            <a:chOff x="3462304" y="1609725"/>
            <a:chExt cx="2219395" cy="2222500"/>
          </a:xfrm>
        </p:grpSpPr>
        <p:sp>
          <p:nvSpPr>
            <p:cNvPr id="9" name="Freeform 31"/>
            <p:cNvSpPr/>
            <p:nvPr/>
          </p:nvSpPr>
          <p:spPr bwMode="auto">
            <a:xfrm>
              <a:off x="4597367" y="2746375"/>
              <a:ext cx="1084332" cy="1085850"/>
            </a:xfrm>
            <a:custGeom>
              <a:avLst/>
              <a:gdLst>
                <a:gd name="T0" fmla="*/ 161 w 303"/>
                <a:gd name="T1" fmla="*/ 0 h 303"/>
                <a:gd name="T2" fmla="*/ 161 w 303"/>
                <a:gd name="T3" fmla="*/ 0 h 303"/>
                <a:gd name="T4" fmla="*/ 115 w 303"/>
                <a:gd name="T5" fmla="*/ 113 h 303"/>
                <a:gd name="T6" fmla="*/ 112 w 303"/>
                <a:gd name="T7" fmla="*/ 116 h 303"/>
                <a:gd name="T8" fmla="*/ 0 w 303"/>
                <a:gd name="T9" fmla="*/ 161 h 303"/>
                <a:gd name="T10" fmla="*/ 0 w 303"/>
                <a:gd name="T11" fmla="*/ 161 h 303"/>
                <a:gd name="T12" fmla="*/ 0 w 303"/>
                <a:gd name="T13" fmla="*/ 303 h 303"/>
                <a:gd name="T14" fmla="*/ 31 w 303"/>
                <a:gd name="T15" fmla="*/ 303 h 303"/>
                <a:gd name="T16" fmla="*/ 37 w 303"/>
                <a:gd name="T17" fmla="*/ 298 h 303"/>
                <a:gd name="T18" fmla="*/ 56 w 303"/>
                <a:gd name="T19" fmla="*/ 248 h 303"/>
                <a:gd name="T20" fmla="*/ 57 w 303"/>
                <a:gd name="T21" fmla="*/ 248 h 303"/>
                <a:gd name="T22" fmla="*/ 66 w 303"/>
                <a:gd name="T23" fmla="*/ 244 h 303"/>
                <a:gd name="T24" fmla="*/ 77 w 303"/>
                <a:gd name="T25" fmla="*/ 242 h 303"/>
                <a:gd name="T26" fmla="*/ 77 w 303"/>
                <a:gd name="T27" fmla="*/ 242 h 303"/>
                <a:gd name="T28" fmla="*/ 118 w 303"/>
                <a:gd name="T29" fmla="*/ 276 h 303"/>
                <a:gd name="T30" fmla="*/ 127 w 303"/>
                <a:gd name="T31" fmla="*/ 277 h 303"/>
                <a:gd name="T32" fmla="*/ 179 w 303"/>
                <a:gd name="T33" fmla="*/ 246 h 303"/>
                <a:gd name="T34" fmla="*/ 182 w 303"/>
                <a:gd name="T35" fmla="*/ 239 h 303"/>
                <a:gd name="T36" fmla="*/ 173 w 303"/>
                <a:gd name="T37" fmla="*/ 186 h 303"/>
                <a:gd name="T38" fmla="*/ 173 w 303"/>
                <a:gd name="T39" fmla="*/ 186 h 303"/>
                <a:gd name="T40" fmla="*/ 180 w 303"/>
                <a:gd name="T41" fmla="*/ 178 h 303"/>
                <a:gd name="T42" fmla="*/ 186 w 303"/>
                <a:gd name="T43" fmla="*/ 173 h 303"/>
                <a:gd name="T44" fmla="*/ 186 w 303"/>
                <a:gd name="T45" fmla="*/ 173 h 303"/>
                <a:gd name="T46" fmla="*/ 239 w 303"/>
                <a:gd name="T47" fmla="*/ 182 h 303"/>
                <a:gd name="T48" fmla="*/ 240 w 303"/>
                <a:gd name="T49" fmla="*/ 182 h 303"/>
                <a:gd name="T50" fmla="*/ 247 w 303"/>
                <a:gd name="T51" fmla="*/ 179 h 303"/>
                <a:gd name="T52" fmla="*/ 277 w 303"/>
                <a:gd name="T53" fmla="*/ 126 h 303"/>
                <a:gd name="T54" fmla="*/ 276 w 303"/>
                <a:gd name="T55" fmla="*/ 118 h 303"/>
                <a:gd name="T56" fmla="*/ 242 w 303"/>
                <a:gd name="T57" fmla="*/ 77 h 303"/>
                <a:gd name="T58" fmla="*/ 242 w 303"/>
                <a:gd name="T59" fmla="*/ 76 h 303"/>
                <a:gd name="T60" fmla="*/ 245 w 303"/>
                <a:gd name="T61" fmla="*/ 66 h 303"/>
                <a:gd name="T62" fmla="*/ 248 w 303"/>
                <a:gd name="T63" fmla="*/ 56 h 303"/>
                <a:gd name="T64" fmla="*/ 248 w 303"/>
                <a:gd name="T65" fmla="*/ 56 h 303"/>
                <a:gd name="T66" fmla="*/ 298 w 303"/>
                <a:gd name="T67" fmla="*/ 37 h 303"/>
                <a:gd name="T68" fmla="*/ 303 w 303"/>
                <a:gd name="T69" fmla="*/ 30 h 303"/>
                <a:gd name="T70" fmla="*/ 303 w 303"/>
                <a:gd name="T71" fmla="*/ 0 h 303"/>
                <a:gd name="T72" fmla="*/ 161 w 303"/>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3" h="303">
                  <a:moveTo>
                    <a:pt x="161" y="0"/>
                  </a:moveTo>
                  <a:cubicBezTo>
                    <a:pt x="161" y="0"/>
                    <a:pt x="161" y="0"/>
                    <a:pt x="161" y="0"/>
                  </a:cubicBezTo>
                  <a:cubicBezTo>
                    <a:pt x="161" y="42"/>
                    <a:pt x="145" y="83"/>
                    <a:pt x="115" y="113"/>
                  </a:cubicBezTo>
                  <a:cubicBezTo>
                    <a:pt x="112" y="116"/>
                    <a:pt x="112" y="116"/>
                    <a:pt x="112" y="116"/>
                  </a:cubicBezTo>
                  <a:cubicBezTo>
                    <a:pt x="82" y="145"/>
                    <a:pt x="42" y="161"/>
                    <a:pt x="0" y="161"/>
                  </a:cubicBezTo>
                  <a:cubicBezTo>
                    <a:pt x="0" y="161"/>
                    <a:pt x="0" y="161"/>
                    <a:pt x="0" y="161"/>
                  </a:cubicBezTo>
                  <a:cubicBezTo>
                    <a:pt x="0" y="303"/>
                    <a:pt x="0" y="303"/>
                    <a:pt x="0" y="303"/>
                  </a:cubicBezTo>
                  <a:cubicBezTo>
                    <a:pt x="31" y="303"/>
                    <a:pt x="31" y="303"/>
                    <a:pt x="31" y="303"/>
                  </a:cubicBezTo>
                  <a:cubicBezTo>
                    <a:pt x="33" y="303"/>
                    <a:pt x="36" y="301"/>
                    <a:pt x="37" y="298"/>
                  </a:cubicBezTo>
                  <a:cubicBezTo>
                    <a:pt x="56" y="248"/>
                    <a:pt x="56" y="248"/>
                    <a:pt x="56" y="248"/>
                  </a:cubicBezTo>
                  <a:cubicBezTo>
                    <a:pt x="56" y="248"/>
                    <a:pt x="56" y="248"/>
                    <a:pt x="57" y="248"/>
                  </a:cubicBezTo>
                  <a:cubicBezTo>
                    <a:pt x="66" y="244"/>
                    <a:pt x="66" y="244"/>
                    <a:pt x="66" y="244"/>
                  </a:cubicBezTo>
                  <a:cubicBezTo>
                    <a:pt x="77" y="242"/>
                    <a:pt x="77" y="242"/>
                    <a:pt x="77" y="242"/>
                  </a:cubicBezTo>
                  <a:cubicBezTo>
                    <a:pt x="77" y="242"/>
                    <a:pt x="77" y="242"/>
                    <a:pt x="77" y="242"/>
                  </a:cubicBezTo>
                  <a:cubicBezTo>
                    <a:pt x="118" y="276"/>
                    <a:pt x="118" y="276"/>
                    <a:pt x="118" y="276"/>
                  </a:cubicBezTo>
                  <a:cubicBezTo>
                    <a:pt x="121" y="278"/>
                    <a:pt x="124" y="278"/>
                    <a:pt x="127" y="277"/>
                  </a:cubicBezTo>
                  <a:cubicBezTo>
                    <a:pt x="179" y="246"/>
                    <a:pt x="179" y="246"/>
                    <a:pt x="179" y="246"/>
                  </a:cubicBezTo>
                  <a:cubicBezTo>
                    <a:pt x="181" y="245"/>
                    <a:pt x="183" y="242"/>
                    <a:pt x="182" y="239"/>
                  </a:cubicBezTo>
                  <a:cubicBezTo>
                    <a:pt x="173" y="186"/>
                    <a:pt x="173" y="186"/>
                    <a:pt x="173" y="186"/>
                  </a:cubicBezTo>
                  <a:cubicBezTo>
                    <a:pt x="173" y="186"/>
                    <a:pt x="173" y="186"/>
                    <a:pt x="173" y="186"/>
                  </a:cubicBezTo>
                  <a:cubicBezTo>
                    <a:pt x="180" y="178"/>
                    <a:pt x="180" y="178"/>
                    <a:pt x="180" y="178"/>
                  </a:cubicBezTo>
                  <a:cubicBezTo>
                    <a:pt x="186" y="173"/>
                    <a:pt x="186" y="173"/>
                    <a:pt x="186" y="173"/>
                  </a:cubicBezTo>
                  <a:cubicBezTo>
                    <a:pt x="186" y="173"/>
                    <a:pt x="186" y="173"/>
                    <a:pt x="186" y="173"/>
                  </a:cubicBezTo>
                  <a:cubicBezTo>
                    <a:pt x="239" y="182"/>
                    <a:pt x="239" y="182"/>
                    <a:pt x="239" y="182"/>
                  </a:cubicBezTo>
                  <a:cubicBezTo>
                    <a:pt x="240" y="182"/>
                    <a:pt x="240" y="182"/>
                    <a:pt x="240" y="182"/>
                  </a:cubicBezTo>
                  <a:cubicBezTo>
                    <a:pt x="243" y="182"/>
                    <a:pt x="245" y="181"/>
                    <a:pt x="247" y="179"/>
                  </a:cubicBezTo>
                  <a:cubicBezTo>
                    <a:pt x="277" y="126"/>
                    <a:pt x="277" y="126"/>
                    <a:pt x="277" y="126"/>
                  </a:cubicBezTo>
                  <a:cubicBezTo>
                    <a:pt x="279" y="124"/>
                    <a:pt x="278" y="120"/>
                    <a:pt x="276" y="118"/>
                  </a:cubicBezTo>
                  <a:cubicBezTo>
                    <a:pt x="242" y="77"/>
                    <a:pt x="242" y="77"/>
                    <a:pt x="242" y="77"/>
                  </a:cubicBezTo>
                  <a:cubicBezTo>
                    <a:pt x="242" y="77"/>
                    <a:pt x="242" y="76"/>
                    <a:pt x="242" y="76"/>
                  </a:cubicBezTo>
                  <a:cubicBezTo>
                    <a:pt x="245" y="66"/>
                    <a:pt x="245" y="66"/>
                    <a:pt x="245" y="66"/>
                  </a:cubicBezTo>
                  <a:cubicBezTo>
                    <a:pt x="248" y="56"/>
                    <a:pt x="248" y="56"/>
                    <a:pt x="248" y="56"/>
                  </a:cubicBezTo>
                  <a:cubicBezTo>
                    <a:pt x="248" y="56"/>
                    <a:pt x="248" y="56"/>
                    <a:pt x="248" y="56"/>
                  </a:cubicBezTo>
                  <a:cubicBezTo>
                    <a:pt x="298" y="37"/>
                    <a:pt x="298" y="37"/>
                    <a:pt x="298" y="37"/>
                  </a:cubicBezTo>
                  <a:cubicBezTo>
                    <a:pt x="301" y="36"/>
                    <a:pt x="303" y="33"/>
                    <a:pt x="303" y="30"/>
                  </a:cubicBezTo>
                  <a:cubicBezTo>
                    <a:pt x="303" y="0"/>
                    <a:pt x="303" y="0"/>
                    <a:pt x="303" y="0"/>
                  </a:cubicBezTo>
                  <a:lnTo>
                    <a:pt x="161" y="0"/>
                  </a:lnTo>
                  <a:close/>
                </a:path>
              </a:pathLst>
            </a:custGeom>
            <a:solidFill>
              <a:schemeClr val="accent1"/>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pitchFamily="34" charset="-122"/>
              </a:endParaRPr>
            </a:p>
          </p:txBody>
        </p:sp>
        <p:sp>
          <p:nvSpPr>
            <p:cNvPr id="10" name="Freeform 32"/>
            <p:cNvSpPr/>
            <p:nvPr/>
          </p:nvSpPr>
          <p:spPr bwMode="auto">
            <a:xfrm>
              <a:off x="3462304" y="2746375"/>
              <a:ext cx="1084332" cy="1085850"/>
            </a:xfrm>
            <a:custGeom>
              <a:avLst/>
              <a:gdLst>
                <a:gd name="T0" fmla="*/ 190 w 303"/>
                <a:gd name="T1" fmla="*/ 115 h 303"/>
                <a:gd name="T2" fmla="*/ 187 w 303"/>
                <a:gd name="T3" fmla="*/ 111 h 303"/>
                <a:gd name="T4" fmla="*/ 142 w 303"/>
                <a:gd name="T5" fmla="*/ 0 h 303"/>
                <a:gd name="T6" fmla="*/ 142 w 303"/>
                <a:gd name="T7" fmla="*/ 0 h 303"/>
                <a:gd name="T8" fmla="*/ 0 w 303"/>
                <a:gd name="T9" fmla="*/ 0 h 303"/>
                <a:gd name="T10" fmla="*/ 0 w 303"/>
                <a:gd name="T11" fmla="*/ 30 h 303"/>
                <a:gd name="T12" fmla="*/ 5 w 303"/>
                <a:gd name="T13" fmla="*/ 37 h 303"/>
                <a:gd name="T14" fmla="*/ 55 w 303"/>
                <a:gd name="T15" fmla="*/ 56 h 303"/>
                <a:gd name="T16" fmla="*/ 56 w 303"/>
                <a:gd name="T17" fmla="*/ 56 h 303"/>
                <a:gd name="T18" fmla="*/ 59 w 303"/>
                <a:gd name="T19" fmla="*/ 66 h 303"/>
                <a:gd name="T20" fmla="*/ 61 w 303"/>
                <a:gd name="T21" fmla="*/ 76 h 303"/>
                <a:gd name="T22" fmla="*/ 61 w 303"/>
                <a:gd name="T23" fmla="*/ 77 h 303"/>
                <a:gd name="T24" fmla="*/ 27 w 303"/>
                <a:gd name="T25" fmla="*/ 118 h 303"/>
                <a:gd name="T26" fmla="*/ 26 w 303"/>
                <a:gd name="T27" fmla="*/ 126 h 303"/>
                <a:gd name="T28" fmla="*/ 57 w 303"/>
                <a:gd name="T29" fmla="*/ 179 h 303"/>
                <a:gd name="T30" fmla="*/ 63 w 303"/>
                <a:gd name="T31" fmla="*/ 182 h 303"/>
                <a:gd name="T32" fmla="*/ 117 w 303"/>
                <a:gd name="T33" fmla="*/ 173 h 303"/>
                <a:gd name="T34" fmla="*/ 117 w 303"/>
                <a:gd name="T35" fmla="*/ 173 h 303"/>
                <a:gd name="T36" fmla="*/ 118 w 303"/>
                <a:gd name="T37" fmla="*/ 173 h 303"/>
                <a:gd name="T38" fmla="*/ 126 w 303"/>
                <a:gd name="T39" fmla="*/ 180 h 303"/>
                <a:gd name="T40" fmla="*/ 130 w 303"/>
                <a:gd name="T41" fmla="*/ 186 h 303"/>
                <a:gd name="T42" fmla="*/ 131 w 303"/>
                <a:gd name="T43" fmla="*/ 186 h 303"/>
                <a:gd name="T44" fmla="*/ 122 w 303"/>
                <a:gd name="T45" fmla="*/ 239 h 303"/>
                <a:gd name="T46" fmla="*/ 125 w 303"/>
                <a:gd name="T47" fmla="*/ 246 h 303"/>
                <a:gd name="T48" fmla="*/ 177 w 303"/>
                <a:gd name="T49" fmla="*/ 277 h 303"/>
                <a:gd name="T50" fmla="*/ 180 w 303"/>
                <a:gd name="T51" fmla="*/ 278 h 303"/>
                <a:gd name="T52" fmla="*/ 185 w 303"/>
                <a:gd name="T53" fmla="*/ 276 h 303"/>
                <a:gd name="T54" fmla="*/ 226 w 303"/>
                <a:gd name="T55" fmla="*/ 243 h 303"/>
                <a:gd name="T56" fmla="*/ 227 w 303"/>
                <a:gd name="T57" fmla="*/ 242 h 303"/>
                <a:gd name="T58" fmla="*/ 227 w 303"/>
                <a:gd name="T59" fmla="*/ 242 h 303"/>
                <a:gd name="T60" fmla="*/ 237 w 303"/>
                <a:gd name="T61" fmla="*/ 244 h 303"/>
                <a:gd name="T62" fmla="*/ 247 w 303"/>
                <a:gd name="T63" fmla="*/ 248 h 303"/>
                <a:gd name="T64" fmla="*/ 248 w 303"/>
                <a:gd name="T65" fmla="*/ 248 h 303"/>
                <a:gd name="T66" fmla="*/ 248 w 303"/>
                <a:gd name="T67" fmla="*/ 248 h 303"/>
                <a:gd name="T68" fmla="*/ 266 w 303"/>
                <a:gd name="T69" fmla="*/ 298 h 303"/>
                <a:gd name="T70" fmla="*/ 273 w 303"/>
                <a:gd name="T71" fmla="*/ 303 h 303"/>
                <a:gd name="T72" fmla="*/ 303 w 303"/>
                <a:gd name="T73" fmla="*/ 303 h 303"/>
                <a:gd name="T74" fmla="*/ 303 w 303"/>
                <a:gd name="T75" fmla="*/ 161 h 303"/>
                <a:gd name="T76" fmla="*/ 190 w 303"/>
                <a:gd name="T77" fmla="*/ 11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303">
                  <a:moveTo>
                    <a:pt x="190" y="115"/>
                  </a:moveTo>
                  <a:cubicBezTo>
                    <a:pt x="187" y="111"/>
                    <a:pt x="187" y="111"/>
                    <a:pt x="187" y="111"/>
                  </a:cubicBezTo>
                  <a:cubicBezTo>
                    <a:pt x="158" y="81"/>
                    <a:pt x="142" y="42"/>
                    <a:pt x="142" y="0"/>
                  </a:cubicBezTo>
                  <a:cubicBezTo>
                    <a:pt x="142" y="0"/>
                    <a:pt x="142" y="0"/>
                    <a:pt x="142" y="0"/>
                  </a:cubicBezTo>
                  <a:cubicBezTo>
                    <a:pt x="0" y="0"/>
                    <a:pt x="0" y="0"/>
                    <a:pt x="0" y="0"/>
                  </a:cubicBezTo>
                  <a:cubicBezTo>
                    <a:pt x="0" y="30"/>
                    <a:pt x="0" y="30"/>
                    <a:pt x="0" y="30"/>
                  </a:cubicBezTo>
                  <a:cubicBezTo>
                    <a:pt x="0" y="33"/>
                    <a:pt x="2" y="36"/>
                    <a:pt x="5" y="37"/>
                  </a:cubicBezTo>
                  <a:cubicBezTo>
                    <a:pt x="55" y="56"/>
                    <a:pt x="55" y="56"/>
                    <a:pt x="55" y="56"/>
                  </a:cubicBezTo>
                  <a:cubicBezTo>
                    <a:pt x="55" y="56"/>
                    <a:pt x="55" y="56"/>
                    <a:pt x="56" y="56"/>
                  </a:cubicBezTo>
                  <a:cubicBezTo>
                    <a:pt x="59" y="66"/>
                    <a:pt x="59" y="66"/>
                    <a:pt x="59" y="66"/>
                  </a:cubicBezTo>
                  <a:cubicBezTo>
                    <a:pt x="61" y="76"/>
                    <a:pt x="61" y="76"/>
                    <a:pt x="61" y="76"/>
                  </a:cubicBezTo>
                  <a:cubicBezTo>
                    <a:pt x="61" y="76"/>
                    <a:pt x="61" y="77"/>
                    <a:pt x="61" y="77"/>
                  </a:cubicBezTo>
                  <a:cubicBezTo>
                    <a:pt x="27" y="118"/>
                    <a:pt x="27" y="118"/>
                    <a:pt x="27" y="118"/>
                  </a:cubicBezTo>
                  <a:cubicBezTo>
                    <a:pt x="25" y="120"/>
                    <a:pt x="25" y="124"/>
                    <a:pt x="26" y="126"/>
                  </a:cubicBezTo>
                  <a:cubicBezTo>
                    <a:pt x="57" y="179"/>
                    <a:pt x="57" y="179"/>
                    <a:pt x="57" y="179"/>
                  </a:cubicBezTo>
                  <a:cubicBezTo>
                    <a:pt x="58" y="181"/>
                    <a:pt x="60" y="182"/>
                    <a:pt x="63" y="182"/>
                  </a:cubicBezTo>
                  <a:cubicBezTo>
                    <a:pt x="117" y="173"/>
                    <a:pt x="117" y="173"/>
                    <a:pt x="117" y="173"/>
                  </a:cubicBezTo>
                  <a:cubicBezTo>
                    <a:pt x="117" y="173"/>
                    <a:pt x="117" y="173"/>
                    <a:pt x="117" y="173"/>
                  </a:cubicBezTo>
                  <a:cubicBezTo>
                    <a:pt x="117" y="173"/>
                    <a:pt x="117" y="173"/>
                    <a:pt x="118" y="173"/>
                  </a:cubicBezTo>
                  <a:cubicBezTo>
                    <a:pt x="126" y="180"/>
                    <a:pt x="126" y="180"/>
                    <a:pt x="126" y="180"/>
                  </a:cubicBezTo>
                  <a:cubicBezTo>
                    <a:pt x="130" y="186"/>
                    <a:pt x="130" y="186"/>
                    <a:pt x="130" y="186"/>
                  </a:cubicBezTo>
                  <a:cubicBezTo>
                    <a:pt x="131" y="186"/>
                    <a:pt x="131" y="186"/>
                    <a:pt x="131" y="186"/>
                  </a:cubicBezTo>
                  <a:cubicBezTo>
                    <a:pt x="122" y="239"/>
                    <a:pt x="122" y="239"/>
                    <a:pt x="122" y="239"/>
                  </a:cubicBezTo>
                  <a:cubicBezTo>
                    <a:pt x="121" y="242"/>
                    <a:pt x="122" y="245"/>
                    <a:pt x="125" y="246"/>
                  </a:cubicBezTo>
                  <a:cubicBezTo>
                    <a:pt x="177" y="277"/>
                    <a:pt x="177" y="277"/>
                    <a:pt x="177" y="277"/>
                  </a:cubicBezTo>
                  <a:cubicBezTo>
                    <a:pt x="178" y="277"/>
                    <a:pt x="179" y="278"/>
                    <a:pt x="180" y="278"/>
                  </a:cubicBezTo>
                  <a:cubicBezTo>
                    <a:pt x="181" y="278"/>
                    <a:pt x="183" y="278"/>
                    <a:pt x="185" y="276"/>
                  </a:cubicBezTo>
                  <a:cubicBezTo>
                    <a:pt x="226" y="243"/>
                    <a:pt x="226" y="243"/>
                    <a:pt x="226" y="243"/>
                  </a:cubicBezTo>
                  <a:cubicBezTo>
                    <a:pt x="227" y="242"/>
                    <a:pt x="227" y="242"/>
                    <a:pt x="227" y="242"/>
                  </a:cubicBezTo>
                  <a:cubicBezTo>
                    <a:pt x="227" y="242"/>
                    <a:pt x="227" y="242"/>
                    <a:pt x="227" y="242"/>
                  </a:cubicBezTo>
                  <a:cubicBezTo>
                    <a:pt x="237" y="244"/>
                    <a:pt x="237" y="244"/>
                    <a:pt x="237" y="244"/>
                  </a:cubicBezTo>
                  <a:cubicBezTo>
                    <a:pt x="247" y="248"/>
                    <a:pt x="247" y="248"/>
                    <a:pt x="247" y="248"/>
                  </a:cubicBezTo>
                  <a:cubicBezTo>
                    <a:pt x="248" y="248"/>
                    <a:pt x="248" y="248"/>
                    <a:pt x="248" y="248"/>
                  </a:cubicBezTo>
                  <a:cubicBezTo>
                    <a:pt x="248" y="248"/>
                    <a:pt x="248" y="248"/>
                    <a:pt x="248" y="248"/>
                  </a:cubicBezTo>
                  <a:cubicBezTo>
                    <a:pt x="266" y="298"/>
                    <a:pt x="266" y="298"/>
                    <a:pt x="266" y="298"/>
                  </a:cubicBezTo>
                  <a:cubicBezTo>
                    <a:pt x="267" y="301"/>
                    <a:pt x="270" y="303"/>
                    <a:pt x="273" y="303"/>
                  </a:cubicBezTo>
                  <a:cubicBezTo>
                    <a:pt x="303" y="303"/>
                    <a:pt x="303" y="303"/>
                    <a:pt x="303" y="303"/>
                  </a:cubicBezTo>
                  <a:cubicBezTo>
                    <a:pt x="303" y="161"/>
                    <a:pt x="303" y="161"/>
                    <a:pt x="303" y="161"/>
                  </a:cubicBezTo>
                  <a:cubicBezTo>
                    <a:pt x="261" y="161"/>
                    <a:pt x="221" y="145"/>
                    <a:pt x="190" y="115"/>
                  </a:cubicBezTo>
                  <a:close/>
                </a:path>
              </a:pathLst>
            </a:custGeom>
            <a:solidFill>
              <a:srgbClr val="86C5C5"/>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pitchFamily="34" charset="-122"/>
              </a:endParaRPr>
            </a:p>
          </p:txBody>
        </p:sp>
        <p:sp>
          <p:nvSpPr>
            <p:cNvPr id="11" name="Freeform 33"/>
            <p:cNvSpPr/>
            <p:nvPr/>
          </p:nvSpPr>
          <p:spPr bwMode="auto">
            <a:xfrm>
              <a:off x="3462304" y="1609725"/>
              <a:ext cx="1084332" cy="1085850"/>
            </a:xfrm>
            <a:custGeom>
              <a:avLst/>
              <a:gdLst>
                <a:gd name="T0" fmla="*/ 188 w 303"/>
                <a:gd name="T1" fmla="*/ 190 h 303"/>
                <a:gd name="T2" fmla="*/ 192 w 303"/>
                <a:gd name="T3" fmla="*/ 186 h 303"/>
                <a:gd name="T4" fmla="*/ 192 w 303"/>
                <a:gd name="T5" fmla="*/ 186 h 303"/>
                <a:gd name="T6" fmla="*/ 303 w 303"/>
                <a:gd name="T7" fmla="*/ 142 h 303"/>
                <a:gd name="T8" fmla="*/ 303 w 303"/>
                <a:gd name="T9" fmla="*/ 142 h 303"/>
                <a:gd name="T10" fmla="*/ 303 w 303"/>
                <a:gd name="T11" fmla="*/ 0 h 303"/>
                <a:gd name="T12" fmla="*/ 273 w 303"/>
                <a:gd name="T13" fmla="*/ 0 h 303"/>
                <a:gd name="T14" fmla="*/ 266 w 303"/>
                <a:gd name="T15" fmla="*/ 5 h 303"/>
                <a:gd name="T16" fmla="*/ 247 w 303"/>
                <a:gd name="T17" fmla="*/ 55 h 303"/>
                <a:gd name="T18" fmla="*/ 247 w 303"/>
                <a:gd name="T19" fmla="*/ 55 h 303"/>
                <a:gd name="T20" fmla="*/ 237 w 303"/>
                <a:gd name="T21" fmla="*/ 58 h 303"/>
                <a:gd name="T22" fmla="*/ 227 w 303"/>
                <a:gd name="T23" fmla="*/ 61 h 303"/>
                <a:gd name="T24" fmla="*/ 226 w 303"/>
                <a:gd name="T25" fmla="*/ 61 h 303"/>
                <a:gd name="T26" fmla="*/ 185 w 303"/>
                <a:gd name="T27" fmla="*/ 27 h 303"/>
                <a:gd name="T28" fmla="*/ 176 w 303"/>
                <a:gd name="T29" fmla="*/ 26 h 303"/>
                <a:gd name="T30" fmla="*/ 124 w 303"/>
                <a:gd name="T31" fmla="*/ 56 h 303"/>
                <a:gd name="T32" fmla="*/ 121 w 303"/>
                <a:gd name="T33" fmla="*/ 64 h 303"/>
                <a:gd name="T34" fmla="*/ 130 w 303"/>
                <a:gd name="T35" fmla="*/ 117 h 303"/>
                <a:gd name="T36" fmla="*/ 130 w 303"/>
                <a:gd name="T37" fmla="*/ 117 h 303"/>
                <a:gd name="T38" fmla="*/ 122 w 303"/>
                <a:gd name="T39" fmla="*/ 126 h 303"/>
                <a:gd name="T40" fmla="*/ 118 w 303"/>
                <a:gd name="T41" fmla="*/ 130 h 303"/>
                <a:gd name="T42" fmla="*/ 117 w 303"/>
                <a:gd name="T43" fmla="*/ 130 h 303"/>
                <a:gd name="T44" fmla="*/ 64 w 303"/>
                <a:gd name="T45" fmla="*/ 121 h 303"/>
                <a:gd name="T46" fmla="*/ 63 w 303"/>
                <a:gd name="T47" fmla="*/ 121 h 303"/>
                <a:gd name="T48" fmla="*/ 57 w 303"/>
                <a:gd name="T49" fmla="*/ 125 h 303"/>
                <a:gd name="T50" fmla="*/ 26 w 303"/>
                <a:gd name="T51" fmla="*/ 177 h 303"/>
                <a:gd name="T52" fmla="*/ 27 w 303"/>
                <a:gd name="T53" fmla="*/ 185 h 303"/>
                <a:gd name="T54" fmla="*/ 61 w 303"/>
                <a:gd name="T55" fmla="*/ 226 h 303"/>
                <a:gd name="T56" fmla="*/ 61 w 303"/>
                <a:gd name="T57" fmla="*/ 227 h 303"/>
                <a:gd name="T58" fmla="*/ 59 w 303"/>
                <a:gd name="T59" fmla="*/ 237 h 303"/>
                <a:gd name="T60" fmla="*/ 56 w 303"/>
                <a:gd name="T61" fmla="*/ 247 h 303"/>
                <a:gd name="T62" fmla="*/ 55 w 303"/>
                <a:gd name="T63" fmla="*/ 247 h 303"/>
                <a:gd name="T64" fmla="*/ 5 w 303"/>
                <a:gd name="T65" fmla="*/ 266 h 303"/>
                <a:gd name="T66" fmla="*/ 0 w 303"/>
                <a:gd name="T67" fmla="*/ 273 h 303"/>
                <a:gd name="T68" fmla="*/ 0 w 303"/>
                <a:gd name="T69" fmla="*/ 303 h 303"/>
                <a:gd name="T70" fmla="*/ 142 w 303"/>
                <a:gd name="T71" fmla="*/ 303 h 303"/>
                <a:gd name="T72" fmla="*/ 188 w 303"/>
                <a:gd name="T73" fmla="*/ 1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3" h="303">
                  <a:moveTo>
                    <a:pt x="188" y="190"/>
                  </a:moveTo>
                  <a:cubicBezTo>
                    <a:pt x="192" y="186"/>
                    <a:pt x="192" y="186"/>
                    <a:pt x="192" y="186"/>
                  </a:cubicBezTo>
                  <a:cubicBezTo>
                    <a:pt x="192" y="186"/>
                    <a:pt x="192" y="186"/>
                    <a:pt x="192" y="186"/>
                  </a:cubicBezTo>
                  <a:cubicBezTo>
                    <a:pt x="222" y="157"/>
                    <a:pt x="262" y="142"/>
                    <a:pt x="303" y="142"/>
                  </a:cubicBezTo>
                  <a:cubicBezTo>
                    <a:pt x="303" y="142"/>
                    <a:pt x="303" y="142"/>
                    <a:pt x="303" y="142"/>
                  </a:cubicBezTo>
                  <a:cubicBezTo>
                    <a:pt x="303" y="0"/>
                    <a:pt x="303" y="0"/>
                    <a:pt x="303" y="0"/>
                  </a:cubicBezTo>
                  <a:cubicBezTo>
                    <a:pt x="273" y="0"/>
                    <a:pt x="273" y="0"/>
                    <a:pt x="273" y="0"/>
                  </a:cubicBezTo>
                  <a:cubicBezTo>
                    <a:pt x="270" y="0"/>
                    <a:pt x="267" y="2"/>
                    <a:pt x="266" y="5"/>
                  </a:cubicBezTo>
                  <a:cubicBezTo>
                    <a:pt x="247" y="55"/>
                    <a:pt x="247" y="55"/>
                    <a:pt x="247" y="55"/>
                  </a:cubicBezTo>
                  <a:cubicBezTo>
                    <a:pt x="247" y="55"/>
                    <a:pt x="247" y="55"/>
                    <a:pt x="247" y="55"/>
                  </a:cubicBezTo>
                  <a:cubicBezTo>
                    <a:pt x="237" y="58"/>
                    <a:pt x="237" y="58"/>
                    <a:pt x="237" y="58"/>
                  </a:cubicBezTo>
                  <a:cubicBezTo>
                    <a:pt x="227" y="61"/>
                    <a:pt x="227" y="61"/>
                    <a:pt x="227" y="61"/>
                  </a:cubicBezTo>
                  <a:cubicBezTo>
                    <a:pt x="227" y="61"/>
                    <a:pt x="226" y="61"/>
                    <a:pt x="226" y="61"/>
                  </a:cubicBezTo>
                  <a:cubicBezTo>
                    <a:pt x="185" y="27"/>
                    <a:pt x="185" y="27"/>
                    <a:pt x="185" y="27"/>
                  </a:cubicBezTo>
                  <a:cubicBezTo>
                    <a:pt x="183" y="25"/>
                    <a:pt x="179" y="24"/>
                    <a:pt x="176" y="26"/>
                  </a:cubicBezTo>
                  <a:cubicBezTo>
                    <a:pt x="124" y="56"/>
                    <a:pt x="124" y="56"/>
                    <a:pt x="124" y="56"/>
                  </a:cubicBezTo>
                  <a:cubicBezTo>
                    <a:pt x="122" y="58"/>
                    <a:pt x="120" y="61"/>
                    <a:pt x="121" y="64"/>
                  </a:cubicBezTo>
                  <a:cubicBezTo>
                    <a:pt x="130" y="117"/>
                    <a:pt x="130" y="117"/>
                    <a:pt x="130" y="117"/>
                  </a:cubicBezTo>
                  <a:cubicBezTo>
                    <a:pt x="130" y="117"/>
                    <a:pt x="130" y="117"/>
                    <a:pt x="130" y="117"/>
                  </a:cubicBezTo>
                  <a:cubicBezTo>
                    <a:pt x="122" y="126"/>
                    <a:pt x="122" y="126"/>
                    <a:pt x="122" y="126"/>
                  </a:cubicBezTo>
                  <a:cubicBezTo>
                    <a:pt x="118" y="130"/>
                    <a:pt x="118" y="130"/>
                    <a:pt x="118" y="130"/>
                  </a:cubicBezTo>
                  <a:cubicBezTo>
                    <a:pt x="117" y="130"/>
                    <a:pt x="117" y="130"/>
                    <a:pt x="117" y="130"/>
                  </a:cubicBezTo>
                  <a:cubicBezTo>
                    <a:pt x="64" y="121"/>
                    <a:pt x="64" y="121"/>
                    <a:pt x="64" y="121"/>
                  </a:cubicBezTo>
                  <a:cubicBezTo>
                    <a:pt x="63" y="121"/>
                    <a:pt x="63" y="121"/>
                    <a:pt x="63" y="121"/>
                  </a:cubicBezTo>
                  <a:cubicBezTo>
                    <a:pt x="60" y="121"/>
                    <a:pt x="58" y="122"/>
                    <a:pt x="57" y="125"/>
                  </a:cubicBezTo>
                  <a:cubicBezTo>
                    <a:pt x="26" y="177"/>
                    <a:pt x="26" y="177"/>
                    <a:pt x="26" y="177"/>
                  </a:cubicBezTo>
                  <a:cubicBezTo>
                    <a:pt x="25" y="179"/>
                    <a:pt x="25" y="183"/>
                    <a:pt x="27" y="185"/>
                  </a:cubicBezTo>
                  <a:cubicBezTo>
                    <a:pt x="61" y="226"/>
                    <a:pt x="61" y="226"/>
                    <a:pt x="61" y="226"/>
                  </a:cubicBezTo>
                  <a:cubicBezTo>
                    <a:pt x="61" y="226"/>
                    <a:pt x="61" y="227"/>
                    <a:pt x="61" y="227"/>
                  </a:cubicBezTo>
                  <a:cubicBezTo>
                    <a:pt x="59" y="237"/>
                    <a:pt x="59" y="237"/>
                    <a:pt x="59" y="237"/>
                  </a:cubicBezTo>
                  <a:cubicBezTo>
                    <a:pt x="56" y="247"/>
                    <a:pt x="56" y="247"/>
                    <a:pt x="56" y="247"/>
                  </a:cubicBezTo>
                  <a:cubicBezTo>
                    <a:pt x="55" y="247"/>
                    <a:pt x="55" y="247"/>
                    <a:pt x="55" y="247"/>
                  </a:cubicBezTo>
                  <a:cubicBezTo>
                    <a:pt x="5" y="266"/>
                    <a:pt x="5" y="266"/>
                    <a:pt x="5" y="266"/>
                  </a:cubicBezTo>
                  <a:cubicBezTo>
                    <a:pt x="2" y="267"/>
                    <a:pt x="0" y="270"/>
                    <a:pt x="0" y="273"/>
                  </a:cubicBezTo>
                  <a:cubicBezTo>
                    <a:pt x="0" y="303"/>
                    <a:pt x="0" y="303"/>
                    <a:pt x="0" y="303"/>
                  </a:cubicBezTo>
                  <a:cubicBezTo>
                    <a:pt x="142" y="303"/>
                    <a:pt x="142" y="303"/>
                    <a:pt x="142" y="303"/>
                  </a:cubicBezTo>
                  <a:cubicBezTo>
                    <a:pt x="142" y="260"/>
                    <a:pt x="158" y="220"/>
                    <a:pt x="188" y="190"/>
                  </a:cubicBezTo>
                  <a:close/>
                </a:path>
              </a:pathLst>
            </a:custGeom>
            <a:solidFill>
              <a:schemeClr val="accent1"/>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pitchFamily="34" charset="-122"/>
              </a:endParaRPr>
            </a:p>
          </p:txBody>
        </p:sp>
        <p:sp>
          <p:nvSpPr>
            <p:cNvPr id="12" name="Freeform 34"/>
            <p:cNvSpPr/>
            <p:nvPr/>
          </p:nvSpPr>
          <p:spPr bwMode="auto">
            <a:xfrm>
              <a:off x="4597367" y="1609725"/>
              <a:ext cx="1084332" cy="1085850"/>
            </a:xfrm>
            <a:custGeom>
              <a:avLst/>
              <a:gdLst>
                <a:gd name="T0" fmla="*/ 113 w 303"/>
                <a:gd name="T1" fmla="*/ 188 h 303"/>
                <a:gd name="T2" fmla="*/ 114 w 303"/>
                <a:gd name="T3" fmla="*/ 189 h 303"/>
                <a:gd name="T4" fmla="*/ 116 w 303"/>
                <a:gd name="T5" fmla="*/ 191 h 303"/>
                <a:gd name="T6" fmla="*/ 161 w 303"/>
                <a:gd name="T7" fmla="*/ 303 h 303"/>
                <a:gd name="T8" fmla="*/ 303 w 303"/>
                <a:gd name="T9" fmla="*/ 303 h 303"/>
                <a:gd name="T10" fmla="*/ 303 w 303"/>
                <a:gd name="T11" fmla="*/ 273 h 303"/>
                <a:gd name="T12" fmla="*/ 298 w 303"/>
                <a:gd name="T13" fmla="*/ 266 h 303"/>
                <a:gd name="T14" fmla="*/ 248 w 303"/>
                <a:gd name="T15" fmla="*/ 247 h 303"/>
                <a:gd name="T16" fmla="*/ 248 w 303"/>
                <a:gd name="T17" fmla="*/ 247 h 303"/>
                <a:gd name="T18" fmla="*/ 245 w 303"/>
                <a:gd name="T19" fmla="*/ 237 h 303"/>
                <a:gd name="T20" fmla="*/ 242 w 303"/>
                <a:gd name="T21" fmla="*/ 227 h 303"/>
                <a:gd name="T22" fmla="*/ 242 w 303"/>
                <a:gd name="T23" fmla="*/ 226 h 303"/>
                <a:gd name="T24" fmla="*/ 276 w 303"/>
                <a:gd name="T25" fmla="*/ 185 h 303"/>
                <a:gd name="T26" fmla="*/ 277 w 303"/>
                <a:gd name="T27" fmla="*/ 177 h 303"/>
                <a:gd name="T28" fmla="*/ 247 w 303"/>
                <a:gd name="T29" fmla="*/ 125 h 303"/>
                <a:gd name="T30" fmla="*/ 240 w 303"/>
                <a:gd name="T31" fmla="*/ 121 h 303"/>
                <a:gd name="T32" fmla="*/ 186 w 303"/>
                <a:gd name="T33" fmla="*/ 130 h 303"/>
                <a:gd name="T34" fmla="*/ 186 w 303"/>
                <a:gd name="T35" fmla="*/ 130 h 303"/>
                <a:gd name="T36" fmla="*/ 179 w 303"/>
                <a:gd name="T37" fmla="*/ 124 h 303"/>
                <a:gd name="T38" fmla="*/ 173 w 303"/>
                <a:gd name="T39" fmla="*/ 117 h 303"/>
                <a:gd name="T40" fmla="*/ 173 w 303"/>
                <a:gd name="T41" fmla="*/ 117 h 303"/>
                <a:gd name="T42" fmla="*/ 173 w 303"/>
                <a:gd name="T43" fmla="*/ 117 h 303"/>
                <a:gd name="T44" fmla="*/ 182 w 303"/>
                <a:gd name="T45" fmla="*/ 64 h 303"/>
                <a:gd name="T46" fmla="*/ 178 w 303"/>
                <a:gd name="T47" fmla="*/ 56 h 303"/>
                <a:gd name="T48" fmla="*/ 126 w 303"/>
                <a:gd name="T49" fmla="*/ 26 h 303"/>
                <a:gd name="T50" fmla="*/ 123 w 303"/>
                <a:gd name="T51" fmla="*/ 25 h 303"/>
                <a:gd name="T52" fmla="*/ 118 w 303"/>
                <a:gd name="T53" fmla="*/ 27 h 303"/>
                <a:gd name="T54" fmla="*/ 77 w 303"/>
                <a:gd name="T55" fmla="*/ 60 h 303"/>
                <a:gd name="T56" fmla="*/ 77 w 303"/>
                <a:gd name="T57" fmla="*/ 61 h 303"/>
                <a:gd name="T58" fmla="*/ 76 w 303"/>
                <a:gd name="T59" fmla="*/ 61 h 303"/>
                <a:gd name="T60" fmla="*/ 66 w 303"/>
                <a:gd name="T61" fmla="*/ 58 h 303"/>
                <a:gd name="T62" fmla="*/ 56 w 303"/>
                <a:gd name="T63" fmla="*/ 55 h 303"/>
                <a:gd name="T64" fmla="*/ 56 w 303"/>
                <a:gd name="T65" fmla="*/ 55 h 303"/>
                <a:gd name="T66" fmla="*/ 37 w 303"/>
                <a:gd name="T67" fmla="*/ 5 h 303"/>
                <a:gd name="T68" fmla="*/ 30 w 303"/>
                <a:gd name="T69" fmla="*/ 0 h 303"/>
                <a:gd name="T70" fmla="*/ 0 w 303"/>
                <a:gd name="T71" fmla="*/ 0 h 303"/>
                <a:gd name="T72" fmla="*/ 0 w 303"/>
                <a:gd name="T73" fmla="*/ 142 h 303"/>
                <a:gd name="T74" fmla="*/ 113 w 303"/>
                <a:gd name="T75" fmla="*/ 18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 h="303">
                  <a:moveTo>
                    <a:pt x="113" y="188"/>
                  </a:moveTo>
                  <a:cubicBezTo>
                    <a:pt x="114" y="189"/>
                    <a:pt x="114" y="189"/>
                    <a:pt x="114" y="189"/>
                  </a:cubicBezTo>
                  <a:cubicBezTo>
                    <a:pt x="116" y="191"/>
                    <a:pt x="116" y="191"/>
                    <a:pt x="116" y="191"/>
                  </a:cubicBezTo>
                  <a:cubicBezTo>
                    <a:pt x="145" y="221"/>
                    <a:pt x="161" y="261"/>
                    <a:pt x="161" y="303"/>
                  </a:cubicBezTo>
                  <a:cubicBezTo>
                    <a:pt x="303" y="303"/>
                    <a:pt x="303" y="303"/>
                    <a:pt x="303" y="303"/>
                  </a:cubicBezTo>
                  <a:cubicBezTo>
                    <a:pt x="303" y="273"/>
                    <a:pt x="303" y="273"/>
                    <a:pt x="303" y="273"/>
                  </a:cubicBezTo>
                  <a:cubicBezTo>
                    <a:pt x="303" y="270"/>
                    <a:pt x="301" y="267"/>
                    <a:pt x="298" y="266"/>
                  </a:cubicBezTo>
                  <a:cubicBezTo>
                    <a:pt x="248" y="247"/>
                    <a:pt x="248" y="247"/>
                    <a:pt x="248" y="247"/>
                  </a:cubicBezTo>
                  <a:cubicBezTo>
                    <a:pt x="248" y="247"/>
                    <a:pt x="248" y="247"/>
                    <a:pt x="248" y="247"/>
                  </a:cubicBezTo>
                  <a:cubicBezTo>
                    <a:pt x="245" y="237"/>
                    <a:pt x="245" y="237"/>
                    <a:pt x="245" y="237"/>
                  </a:cubicBezTo>
                  <a:cubicBezTo>
                    <a:pt x="242" y="227"/>
                    <a:pt x="242" y="227"/>
                    <a:pt x="242" y="227"/>
                  </a:cubicBezTo>
                  <a:cubicBezTo>
                    <a:pt x="242" y="227"/>
                    <a:pt x="242" y="226"/>
                    <a:pt x="242" y="226"/>
                  </a:cubicBezTo>
                  <a:cubicBezTo>
                    <a:pt x="276" y="185"/>
                    <a:pt x="276" y="185"/>
                    <a:pt x="276" y="185"/>
                  </a:cubicBezTo>
                  <a:cubicBezTo>
                    <a:pt x="278" y="183"/>
                    <a:pt x="279" y="179"/>
                    <a:pt x="277" y="177"/>
                  </a:cubicBezTo>
                  <a:cubicBezTo>
                    <a:pt x="247" y="125"/>
                    <a:pt x="247" y="125"/>
                    <a:pt x="247" y="125"/>
                  </a:cubicBezTo>
                  <a:cubicBezTo>
                    <a:pt x="245" y="122"/>
                    <a:pt x="243" y="121"/>
                    <a:pt x="240" y="121"/>
                  </a:cubicBezTo>
                  <a:cubicBezTo>
                    <a:pt x="186" y="130"/>
                    <a:pt x="186" y="130"/>
                    <a:pt x="186" y="130"/>
                  </a:cubicBezTo>
                  <a:cubicBezTo>
                    <a:pt x="186" y="130"/>
                    <a:pt x="186" y="130"/>
                    <a:pt x="186" y="130"/>
                  </a:cubicBezTo>
                  <a:cubicBezTo>
                    <a:pt x="179" y="124"/>
                    <a:pt x="179" y="124"/>
                    <a:pt x="179" y="124"/>
                  </a:cubicBezTo>
                  <a:cubicBezTo>
                    <a:pt x="173" y="117"/>
                    <a:pt x="173" y="117"/>
                    <a:pt x="173" y="117"/>
                  </a:cubicBezTo>
                  <a:cubicBezTo>
                    <a:pt x="173" y="117"/>
                    <a:pt x="173" y="117"/>
                    <a:pt x="173" y="117"/>
                  </a:cubicBezTo>
                  <a:cubicBezTo>
                    <a:pt x="173" y="117"/>
                    <a:pt x="173" y="117"/>
                    <a:pt x="173" y="117"/>
                  </a:cubicBezTo>
                  <a:cubicBezTo>
                    <a:pt x="182" y="64"/>
                    <a:pt x="182" y="64"/>
                    <a:pt x="182" y="64"/>
                  </a:cubicBezTo>
                  <a:cubicBezTo>
                    <a:pt x="182" y="61"/>
                    <a:pt x="181" y="58"/>
                    <a:pt x="178" y="56"/>
                  </a:cubicBezTo>
                  <a:cubicBezTo>
                    <a:pt x="126" y="26"/>
                    <a:pt x="126" y="26"/>
                    <a:pt x="126" y="26"/>
                  </a:cubicBezTo>
                  <a:cubicBezTo>
                    <a:pt x="125" y="25"/>
                    <a:pt x="124" y="25"/>
                    <a:pt x="123" y="25"/>
                  </a:cubicBezTo>
                  <a:cubicBezTo>
                    <a:pt x="122" y="25"/>
                    <a:pt x="120" y="25"/>
                    <a:pt x="118" y="27"/>
                  </a:cubicBezTo>
                  <a:cubicBezTo>
                    <a:pt x="77" y="60"/>
                    <a:pt x="77" y="60"/>
                    <a:pt x="77" y="60"/>
                  </a:cubicBezTo>
                  <a:cubicBezTo>
                    <a:pt x="77" y="61"/>
                    <a:pt x="77" y="61"/>
                    <a:pt x="77" y="61"/>
                  </a:cubicBezTo>
                  <a:cubicBezTo>
                    <a:pt x="76" y="61"/>
                    <a:pt x="76" y="61"/>
                    <a:pt x="76" y="61"/>
                  </a:cubicBezTo>
                  <a:cubicBezTo>
                    <a:pt x="66" y="58"/>
                    <a:pt x="66" y="58"/>
                    <a:pt x="66" y="58"/>
                  </a:cubicBezTo>
                  <a:cubicBezTo>
                    <a:pt x="56" y="55"/>
                    <a:pt x="56" y="55"/>
                    <a:pt x="56" y="55"/>
                  </a:cubicBezTo>
                  <a:cubicBezTo>
                    <a:pt x="56" y="55"/>
                    <a:pt x="56" y="55"/>
                    <a:pt x="56" y="55"/>
                  </a:cubicBezTo>
                  <a:cubicBezTo>
                    <a:pt x="37" y="5"/>
                    <a:pt x="37" y="5"/>
                    <a:pt x="37" y="5"/>
                  </a:cubicBezTo>
                  <a:cubicBezTo>
                    <a:pt x="36" y="2"/>
                    <a:pt x="33" y="0"/>
                    <a:pt x="30" y="0"/>
                  </a:cubicBezTo>
                  <a:cubicBezTo>
                    <a:pt x="0" y="0"/>
                    <a:pt x="0" y="0"/>
                    <a:pt x="0" y="0"/>
                  </a:cubicBezTo>
                  <a:cubicBezTo>
                    <a:pt x="0" y="142"/>
                    <a:pt x="0" y="142"/>
                    <a:pt x="0" y="142"/>
                  </a:cubicBezTo>
                  <a:cubicBezTo>
                    <a:pt x="43" y="142"/>
                    <a:pt x="83" y="158"/>
                    <a:pt x="113" y="188"/>
                  </a:cubicBezTo>
                  <a:close/>
                </a:path>
              </a:pathLst>
            </a:custGeom>
            <a:solidFill>
              <a:srgbClr val="86C5C5"/>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pitchFamily="34" charset="-122"/>
              </a:endParaRPr>
            </a:p>
          </p:txBody>
        </p:sp>
      </p:grpSp>
      <p:grpSp>
        <p:nvGrpSpPr>
          <p:cNvPr id="13" name="组合 12"/>
          <p:cNvGrpSpPr/>
          <p:nvPr/>
        </p:nvGrpSpPr>
        <p:grpSpPr>
          <a:xfrm>
            <a:off x="2986842" y="4365751"/>
            <a:ext cx="3643313" cy="2245830"/>
            <a:chOff x="1262063" y="3209925"/>
            <a:chExt cx="4414838" cy="2878137"/>
          </a:xfrm>
          <a:effectLst>
            <a:outerShdw blurRad="63500" dist="25400" dir="2700000" algn="tl" rotWithShape="0">
              <a:prstClr val="black">
                <a:alpha val="20000"/>
              </a:prstClr>
            </a:outerShdw>
          </a:effectLst>
        </p:grpSpPr>
        <p:sp>
          <p:nvSpPr>
            <p:cNvPr id="14" name="Freeform 10"/>
            <p:cNvSpPr/>
            <p:nvPr/>
          </p:nvSpPr>
          <p:spPr bwMode="auto">
            <a:xfrm>
              <a:off x="4810126" y="3209925"/>
              <a:ext cx="866775" cy="539750"/>
            </a:xfrm>
            <a:custGeom>
              <a:avLst/>
              <a:gdLst>
                <a:gd name="T0" fmla="*/ 223 w 231"/>
                <a:gd name="T1" fmla="*/ 32 h 144"/>
                <a:gd name="T2" fmla="*/ 138 w 231"/>
                <a:gd name="T3" fmla="*/ 44 h 144"/>
                <a:gd name="T4" fmla="*/ 126 w 231"/>
                <a:gd name="T5" fmla="*/ 58 h 144"/>
                <a:gd name="T6" fmla="*/ 106 w 231"/>
                <a:gd name="T7" fmla="*/ 78 h 144"/>
                <a:gd name="T8" fmla="*/ 90 w 231"/>
                <a:gd name="T9" fmla="*/ 97 h 144"/>
                <a:gd name="T10" fmla="*/ 74 w 231"/>
                <a:gd name="T11" fmla="*/ 108 h 144"/>
                <a:gd name="T12" fmla="*/ 0 w 231"/>
                <a:gd name="T13" fmla="*/ 141 h 144"/>
                <a:gd name="T14" fmla="*/ 25 w 231"/>
                <a:gd name="T15" fmla="*/ 141 h 144"/>
                <a:gd name="T16" fmla="*/ 22 w 231"/>
                <a:gd name="T17" fmla="*/ 143 h 144"/>
                <a:gd name="T18" fmla="*/ 99 w 231"/>
                <a:gd name="T19" fmla="*/ 131 h 144"/>
                <a:gd name="T20" fmla="*/ 172 w 231"/>
                <a:gd name="T21" fmla="*/ 100 h 144"/>
                <a:gd name="T22" fmla="*/ 223 w 231"/>
                <a:gd name="T23"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144">
                  <a:moveTo>
                    <a:pt x="223" y="32"/>
                  </a:moveTo>
                  <a:cubicBezTo>
                    <a:pt x="214" y="18"/>
                    <a:pt x="178" y="0"/>
                    <a:pt x="138" y="44"/>
                  </a:cubicBezTo>
                  <a:cubicBezTo>
                    <a:pt x="136" y="46"/>
                    <a:pt x="128" y="57"/>
                    <a:pt x="126" y="58"/>
                  </a:cubicBezTo>
                  <a:cubicBezTo>
                    <a:pt x="117" y="68"/>
                    <a:pt x="114" y="70"/>
                    <a:pt x="106" y="78"/>
                  </a:cubicBezTo>
                  <a:cubicBezTo>
                    <a:pt x="98" y="86"/>
                    <a:pt x="91" y="96"/>
                    <a:pt x="90" y="97"/>
                  </a:cubicBezTo>
                  <a:cubicBezTo>
                    <a:pt x="88" y="99"/>
                    <a:pt x="80" y="104"/>
                    <a:pt x="74" y="108"/>
                  </a:cubicBezTo>
                  <a:cubicBezTo>
                    <a:pt x="53" y="123"/>
                    <a:pt x="0" y="141"/>
                    <a:pt x="0" y="141"/>
                  </a:cubicBezTo>
                  <a:cubicBezTo>
                    <a:pt x="6" y="142"/>
                    <a:pt x="14" y="142"/>
                    <a:pt x="25" y="141"/>
                  </a:cubicBezTo>
                  <a:cubicBezTo>
                    <a:pt x="23" y="142"/>
                    <a:pt x="22" y="143"/>
                    <a:pt x="22" y="143"/>
                  </a:cubicBezTo>
                  <a:cubicBezTo>
                    <a:pt x="35" y="144"/>
                    <a:pt x="67" y="140"/>
                    <a:pt x="99" y="131"/>
                  </a:cubicBezTo>
                  <a:cubicBezTo>
                    <a:pt x="130" y="125"/>
                    <a:pt x="159" y="114"/>
                    <a:pt x="172" y="100"/>
                  </a:cubicBezTo>
                  <a:cubicBezTo>
                    <a:pt x="199" y="69"/>
                    <a:pt x="231" y="44"/>
                    <a:pt x="223" y="32"/>
                  </a:cubicBezTo>
                  <a:close/>
                </a:path>
              </a:pathLst>
            </a:custGeom>
            <a:solidFill>
              <a:srgbClr val="DBB5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5" name="Freeform 11"/>
            <p:cNvSpPr/>
            <p:nvPr/>
          </p:nvSpPr>
          <p:spPr bwMode="auto">
            <a:xfrm>
              <a:off x="3328988" y="3292475"/>
              <a:ext cx="2336800" cy="1074738"/>
            </a:xfrm>
            <a:custGeom>
              <a:avLst/>
              <a:gdLst>
                <a:gd name="T0" fmla="*/ 623 w 623"/>
                <a:gd name="T1" fmla="*/ 42 h 287"/>
                <a:gd name="T2" fmla="*/ 536 w 623"/>
                <a:gd name="T3" fmla="*/ 46 h 287"/>
                <a:gd name="T4" fmla="*/ 524 w 623"/>
                <a:gd name="T5" fmla="*/ 62 h 287"/>
                <a:gd name="T6" fmla="*/ 473 w 623"/>
                <a:gd name="T7" fmla="*/ 92 h 287"/>
                <a:gd name="T8" fmla="*/ 398 w 623"/>
                <a:gd name="T9" fmla="*/ 108 h 287"/>
                <a:gd name="T10" fmla="*/ 354 w 623"/>
                <a:gd name="T11" fmla="*/ 100 h 287"/>
                <a:gd name="T12" fmla="*/ 280 w 623"/>
                <a:gd name="T13" fmla="*/ 94 h 287"/>
                <a:gd name="T14" fmla="*/ 355 w 623"/>
                <a:gd name="T15" fmla="*/ 80 h 287"/>
                <a:gd name="T16" fmla="*/ 430 w 623"/>
                <a:gd name="T17" fmla="*/ 58 h 287"/>
                <a:gd name="T18" fmla="*/ 414 w 623"/>
                <a:gd name="T19" fmla="*/ 12 h 287"/>
                <a:gd name="T20" fmla="*/ 290 w 623"/>
                <a:gd name="T21" fmla="*/ 14 h 287"/>
                <a:gd name="T22" fmla="*/ 164 w 623"/>
                <a:gd name="T23" fmla="*/ 13 h 287"/>
                <a:gd name="T24" fmla="*/ 70 w 623"/>
                <a:gd name="T25" fmla="*/ 62 h 287"/>
                <a:gd name="T26" fmla="*/ 4 w 623"/>
                <a:gd name="T27" fmla="*/ 119 h 287"/>
                <a:gd name="T28" fmla="*/ 9 w 623"/>
                <a:gd name="T29" fmla="*/ 126 h 287"/>
                <a:gd name="T30" fmla="*/ 0 w 623"/>
                <a:gd name="T31" fmla="*/ 135 h 287"/>
                <a:gd name="T32" fmla="*/ 61 w 623"/>
                <a:gd name="T33" fmla="*/ 287 h 287"/>
                <a:gd name="T34" fmla="*/ 97 w 623"/>
                <a:gd name="T35" fmla="*/ 252 h 287"/>
                <a:gd name="T36" fmla="*/ 103 w 623"/>
                <a:gd name="T37" fmla="*/ 261 h 287"/>
                <a:gd name="T38" fmla="*/ 158 w 623"/>
                <a:gd name="T39" fmla="*/ 214 h 287"/>
                <a:gd name="T40" fmla="*/ 359 w 623"/>
                <a:gd name="T41" fmla="*/ 199 h 287"/>
                <a:gd name="T42" fmla="*/ 384 w 623"/>
                <a:gd name="T43" fmla="*/ 192 h 287"/>
                <a:gd name="T44" fmla="*/ 514 w 623"/>
                <a:gd name="T45" fmla="*/ 156 h 287"/>
                <a:gd name="T46" fmla="*/ 589 w 623"/>
                <a:gd name="T47" fmla="*/ 84 h 287"/>
                <a:gd name="T48" fmla="*/ 618 w 623"/>
                <a:gd name="T49" fmla="*/ 51 h 287"/>
                <a:gd name="T50" fmla="*/ 623 w 623"/>
                <a:gd name="T51" fmla="*/ 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3" h="287">
                  <a:moveTo>
                    <a:pt x="623" y="42"/>
                  </a:moveTo>
                  <a:cubicBezTo>
                    <a:pt x="618" y="28"/>
                    <a:pt x="577" y="0"/>
                    <a:pt x="536" y="46"/>
                  </a:cubicBezTo>
                  <a:cubicBezTo>
                    <a:pt x="530" y="53"/>
                    <a:pt x="525" y="62"/>
                    <a:pt x="524" y="62"/>
                  </a:cubicBezTo>
                  <a:cubicBezTo>
                    <a:pt x="516" y="62"/>
                    <a:pt x="488" y="80"/>
                    <a:pt x="473" y="92"/>
                  </a:cubicBezTo>
                  <a:cubicBezTo>
                    <a:pt x="461" y="96"/>
                    <a:pt x="417" y="100"/>
                    <a:pt x="398" y="108"/>
                  </a:cubicBezTo>
                  <a:cubicBezTo>
                    <a:pt x="396" y="109"/>
                    <a:pt x="369" y="101"/>
                    <a:pt x="354" y="100"/>
                  </a:cubicBezTo>
                  <a:cubicBezTo>
                    <a:pt x="321" y="96"/>
                    <a:pt x="291" y="101"/>
                    <a:pt x="280" y="94"/>
                  </a:cubicBezTo>
                  <a:cubicBezTo>
                    <a:pt x="256" y="80"/>
                    <a:pt x="255" y="83"/>
                    <a:pt x="355" y="80"/>
                  </a:cubicBezTo>
                  <a:cubicBezTo>
                    <a:pt x="404" y="78"/>
                    <a:pt x="422" y="73"/>
                    <a:pt x="430" y="58"/>
                  </a:cubicBezTo>
                  <a:cubicBezTo>
                    <a:pt x="438" y="44"/>
                    <a:pt x="431" y="18"/>
                    <a:pt x="414" y="12"/>
                  </a:cubicBezTo>
                  <a:cubicBezTo>
                    <a:pt x="387" y="1"/>
                    <a:pt x="338" y="11"/>
                    <a:pt x="290" y="14"/>
                  </a:cubicBezTo>
                  <a:cubicBezTo>
                    <a:pt x="243" y="8"/>
                    <a:pt x="199" y="6"/>
                    <a:pt x="164" y="13"/>
                  </a:cubicBezTo>
                  <a:cubicBezTo>
                    <a:pt x="133" y="20"/>
                    <a:pt x="98" y="37"/>
                    <a:pt x="70" y="62"/>
                  </a:cubicBezTo>
                  <a:cubicBezTo>
                    <a:pt x="54" y="76"/>
                    <a:pt x="28" y="99"/>
                    <a:pt x="4" y="119"/>
                  </a:cubicBezTo>
                  <a:cubicBezTo>
                    <a:pt x="9" y="126"/>
                    <a:pt x="9" y="126"/>
                    <a:pt x="9" y="126"/>
                  </a:cubicBezTo>
                  <a:cubicBezTo>
                    <a:pt x="4" y="130"/>
                    <a:pt x="1" y="133"/>
                    <a:pt x="0" y="135"/>
                  </a:cubicBezTo>
                  <a:cubicBezTo>
                    <a:pt x="61" y="287"/>
                    <a:pt x="61" y="287"/>
                    <a:pt x="61" y="287"/>
                  </a:cubicBezTo>
                  <a:cubicBezTo>
                    <a:pt x="75" y="275"/>
                    <a:pt x="86" y="263"/>
                    <a:pt x="97" y="252"/>
                  </a:cubicBezTo>
                  <a:cubicBezTo>
                    <a:pt x="103" y="261"/>
                    <a:pt x="103" y="261"/>
                    <a:pt x="103" y="261"/>
                  </a:cubicBezTo>
                  <a:cubicBezTo>
                    <a:pt x="115" y="238"/>
                    <a:pt x="151" y="215"/>
                    <a:pt x="158" y="214"/>
                  </a:cubicBezTo>
                  <a:cubicBezTo>
                    <a:pt x="227" y="198"/>
                    <a:pt x="277" y="197"/>
                    <a:pt x="359" y="199"/>
                  </a:cubicBezTo>
                  <a:cubicBezTo>
                    <a:pt x="364" y="199"/>
                    <a:pt x="377" y="195"/>
                    <a:pt x="384" y="192"/>
                  </a:cubicBezTo>
                  <a:cubicBezTo>
                    <a:pt x="427" y="172"/>
                    <a:pt x="479" y="174"/>
                    <a:pt x="514" y="156"/>
                  </a:cubicBezTo>
                  <a:cubicBezTo>
                    <a:pt x="532" y="134"/>
                    <a:pt x="568" y="106"/>
                    <a:pt x="589" y="84"/>
                  </a:cubicBezTo>
                  <a:cubicBezTo>
                    <a:pt x="599" y="73"/>
                    <a:pt x="614" y="56"/>
                    <a:pt x="618" y="51"/>
                  </a:cubicBezTo>
                  <a:cubicBezTo>
                    <a:pt x="619" y="50"/>
                    <a:pt x="623" y="45"/>
                    <a:pt x="623" y="42"/>
                  </a:cubicBez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6" name="Freeform 12"/>
            <p:cNvSpPr/>
            <p:nvPr/>
          </p:nvSpPr>
          <p:spPr bwMode="auto">
            <a:xfrm>
              <a:off x="4738688" y="3367088"/>
              <a:ext cx="187325" cy="157163"/>
            </a:xfrm>
            <a:custGeom>
              <a:avLst/>
              <a:gdLst>
                <a:gd name="T0" fmla="*/ 40 w 50"/>
                <a:gd name="T1" fmla="*/ 0 h 42"/>
                <a:gd name="T2" fmla="*/ 10 w 50"/>
                <a:gd name="T3" fmla="*/ 2 h 42"/>
                <a:gd name="T4" fmla="*/ 9 w 50"/>
                <a:gd name="T5" fmla="*/ 40 h 42"/>
                <a:gd name="T6" fmla="*/ 43 w 50"/>
                <a:gd name="T7" fmla="*/ 38 h 42"/>
                <a:gd name="T8" fmla="*/ 47 w 50"/>
                <a:gd name="T9" fmla="*/ 30 h 42"/>
                <a:gd name="T10" fmla="*/ 40 w 50"/>
                <a:gd name="T11" fmla="*/ 0 h 42"/>
              </a:gdLst>
              <a:ahLst/>
              <a:cxnLst>
                <a:cxn ang="0">
                  <a:pos x="T0" y="T1"/>
                </a:cxn>
                <a:cxn ang="0">
                  <a:pos x="T2" y="T3"/>
                </a:cxn>
                <a:cxn ang="0">
                  <a:pos x="T4" y="T5"/>
                </a:cxn>
                <a:cxn ang="0">
                  <a:pos x="T6" y="T7"/>
                </a:cxn>
                <a:cxn ang="0">
                  <a:pos x="T8" y="T9"/>
                </a:cxn>
                <a:cxn ang="0">
                  <a:pos x="T10" y="T11"/>
                </a:cxn>
              </a:cxnLst>
              <a:rect l="0" t="0" r="r" b="b"/>
              <a:pathLst>
                <a:path w="50" h="42">
                  <a:moveTo>
                    <a:pt x="40" y="0"/>
                  </a:moveTo>
                  <a:cubicBezTo>
                    <a:pt x="28" y="1"/>
                    <a:pt x="17" y="1"/>
                    <a:pt x="10" y="2"/>
                  </a:cubicBezTo>
                  <a:cubicBezTo>
                    <a:pt x="0" y="3"/>
                    <a:pt x="1" y="33"/>
                    <a:pt x="9" y="40"/>
                  </a:cubicBezTo>
                  <a:cubicBezTo>
                    <a:pt x="17" y="41"/>
                    <a:pt x="36" y="42"/>
                    <a:pt x="43" y="38"/>
                  </a:cubicBezTo>
                  <a:cubicBezTo>
                    <a:pt x="43" y="38"/>
                    <a:pt x="46" y="36"/>
                    <a:pt x="47" y="30"/>
                  </a:cubicBezTo>
                  <a:cubicBezTo>
                    <a:pt x="50" y="16"/>
                    <a:pt x="48" y="3"/>
                    <a:pt x="4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7" name="Freeform 13"/>
            <p:cNvSpPr/>
            <p:nvPr/>
          </p:nvSpPr>
          <p:spPr bwMode="auto">
            <a:xfrm>
              <a:off x="5500688" y="3441700"/>
              <a:ext cx="146050" cy="165100"/>
            </a:xfrm>
            <a:custGeom>
              <a:avLst/>
              <a:gdLst>
                <a:gd name="T0" fmla="*/ 23 w 39"/>
                <a:gd name="T1" fmla="*/ 4 h 44"/>
                <a:gd name="T2" fmla="*/ 8 w 39"/>
                <a:gd name="T3" fmla="*/ 24 h 44"/>
                <a:gd name="T4" fmla="*/ 10 w 39"/>
                <a:gd name="T5" fmla="*/ 44 h 44"/>
                <a:gd name="T6" fmla="*/ 39 w 39"/>
                <a:gd name="T7" fmla="*/ 11 h 44"/>
                <a:gd name="T8" fmla="*/ 23 w 39"/>
                <a:gd name="T9" fmla="*/ 4 h 44"/>
              </a:gdLst>
              <a:ahLst/>
              <a:cxnLst>
                <a:cxn ang="0">
                  <a:pos x="T0" y="T1"/>
                </a:cxn>
                <a:cxn ang="0">
                  <a:pos x="T2" y="T3"/>
                </a:cxn>
                <a:cxn ang="0">
                  <a:pos x="T4" y="T5"/>
                </a:cxn>
                <a:cxn ang="0">
                  <a:pos x="T6" y="T7"/>
                </a:cxn>
                <a:cxn ang="0">
                  <a:pos x="T8" y="T9"/>
                </a:cxn>
              </a:cxnLst>
              <a:rect l="0" t="0" r="r" b="b"/>
              <a:pathLst>
                <a:path w="39" h="44">
                  <a:moveTo>
                    <a:pt x="23" y="4"/>
                  </a:moveTo>
                  <a:cubicBezTo>
                    <a:pt x="23" y="4"/>
                    <a:pt x="16" y="12"/>
                    <a:pt x="8" y="24"/>
                  </a:cubicBezTo>
                  <a:cubicBezTo>
                    <a:pt x="0" y="37"/>
                    <a:pt x="10" y="44"/>
                    <a:pt x="10" y="44"/>
                  </a:cubicBezTo>
                  <a:cubicBezTo>
                    <a:pt x="39" y="11"/>
                    <a:pt x="39" y="11"/>
                    <a:pt x="39" y="11"/>
                  </a:cubicBezTo>
                  <a:cubicBezTo>
                    <a:pt x="28" y="0"/>
                    <a:pt x="23" y="4"/>
                    <a:pt x="23"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8" name="Freeform 14"/>
            <p:cNvSpPr/>
            <p:nvPr/>
          </p:nvSpPr>
          <p:spPr bwMode="auto">
            <a:xfrm>
              <a:off x="1787527" y="3656013"/>
              <a:ext cx="2066925" cy="1979613"/>
            </a:xfrm>
            <a:custGeom>
              <a:avLst/>
              <a:gdLst>
                <a:gd name="T0" fmla="*/ 1302 w 1302"/>
                <a:gd name="T1" fmla="*/ 333 h 1247"/>
                <a:gd name="T2" fmla="*/ 997 w 1302"/>
                <a:gd name="T3" fmla="*/ 0 h 1247"/>
                <a:gd name="T4" fmla="*/ 0 w 1302"/>
                <a:gd name="T5" fmla="*/ 914 h 1247"/>
                <a:gd name="T6" fmla="*/ 305 w 1302"/>
                <a:gd name="T7" fmla="*/ 1247 h 1247"/>
                <a:gd name="T8" fmla="*/ 1302 w 1302"/>
                <a:gd name="T9" fmla="*/ 333 h 1247"/>
              </a:gdLst>
              <a:ahLst/>
              <a:cxnLst>
                <a:cxn ang="0">
                  <a:pos x="T0" y="T1"/>
                </a:cxn>
                <a:cxn ang="0">
                  <a:pos x="T2" y="T3"/>
                </a:cxn>
                <a:cxn ang="0">
                  <a:pos x="T4" y="T5"/>
                </a:cxn>
                <a:cxn ang="0">
                  <a:pos x="T6" y="T7"/>
                </a:cxn>
                <a:cxn ang="0">
                  <a:pos x="T8" y="T9"/>
                </a:cxn>
              </a:cxnLst>
              <a:rect l="0" t="0" r="r" b="b"/>
              <a:pathLst>
                <a:path w="1302" h="1247">
                  <a:moveTo>
                    <a:pt x="1302" y="333"/>
                  </a:moveTo>
                  <a:lnTo>
                    <a:pt x="997" y="0"/>
                  </a:lnTo>
                  <a:lnTo>
                    <a:pt x="0" y="914"/>
                  </a:lnTo>
                  <a:lnTo>
                    <a:pt x="305" y="1247"/>
                  </a:lnTo>
                  <a:lnTo>
                    <a:pt x="1302" y="3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9" name="Freeform 15"/>
            <p:cNvSpPr/>
            <p:nvPr/>
          </p:nvSpPr>
          <p:spPr bwMode="auto">
            <a:xfrm>
              <a:off x="1262063" y="3738563"/>
              <a:ext cx="2468563" cy="2349499"/>
            </a:xfrm>
            <a:custGeom>
              <a:avLst/>
              <a:gdLst>
                <a:gd name="T0" fmla="*/ 1555 w 1555"/>
                <a:gd name="T1" fmla="*/ 368 h 1480"/>
                <a:gd name="T2" fmla="*/ 1217 w 1555"/>
                <a:gd name="T3" fmla="*/ 0 h 1480"/>
                <a:gd name="T4" fmla="*/ 0 w 1555"/>
                <a:gd name="T5" fmla="*/ 1114 h 1480"/>
                <a:gd name="T6" fmla="*/ 336 w 1555"/>
                <a:gd name="T7" fmla="*/ 1480 h 1480"/>
                <a:gd name="T8" fmla="*/ 1555 w 1555"/>
                <a:gd name="T9" fmla="*/ 368 h 1480"/>
              </a:gdLst>
              <a:ahLst/>
              <a:cxnLst>
                <a:cxn ang="0">
                  <a:pos x="T0" y="T1"/>
                </a:cxn>
                <a:cxn ang="0">
                  <a:pos x="T2" y="T3"/>
                </a:cxn>
                <a:cxn ang="0">
                  <a:pos x="T4" y="T5"/>
                </a:cxn>
                <a:cxn ang="0">
                  <a:pos x="T6" y="T7"/>
                </a:cxn>
                <a:cxn ang="0">
                  <a:pos x="T8" y="T9"/>
                </a:cxn>
              </a:cxnLst>
              <a:rect l="0" t="0" r="r" b="b"/>
              <a:pathLst>
                <a:path w="1555" h="1480">
                  <a:moveTo>
                    <a:pt x="1555" y="368"/>
                  </a:moveTo>
                  <a:lnTo>
                    <a:pt x="1217" y="0"/>
                  </a:lnTo>
                  <a:lnTo>
                    <a:pt x="0" y="1114"/>
                  </a:lnTo>
                  <a:lnTo>
                    <a:pt x="336" y="1480"/>
                  </a:lnTo>
                  <a:lnTo>
                    <a:pt x="1555" y="368"/>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0" name="Freeform 16"/>
            <p:cNvSpPr/>
            <p:nvPr/>
          </p:nvSpPr>
          <p:spPr bwMode="auto">
            <a:xfrm>
              <a:off x="1262063" y="3738563"/>
              <a:ext cx="2119314" cy="1971675"/>
            </a:xfrm>
            <a:custGeom>
              <a:avLst/>
              <a:gdLst>
                <a:gd name="T0" fmla="*/ 1335 w 1335"/>
                <a:gd name="T1" fmla="*/ 129 h 1242"/>
                <a:gd name="T2" fmla="*/ 1217 w 1335"/>
                <a:gd name="T3" fmla="*/ 0 h 1242"/>
                <a:gd name="T4" fmla="*/ 0 w 1335"/>
                <a:gd name="T5" fmla="*/ 1114 h 1242"/>
                <a:gd name="T6" fmla="*/ 119 w 1335"/>
                <a:gd name="T7" fmla="*/ 1242 h 1242"/>
                <a:gd name="T8" fmla="*/ 1335 w 1335"/>
                <a:gd name="T9" fmla="*/ 129 h 1242"/>
              </a:gdLst>
              <a:ahLst/>
              <a:cxnLst>
                <a:cxn ang="0">
                  <a:pos x="T0" y="T1"/>
                </a:cxn>
                <a:cxn ang="0">
                  <a:pos x="T2" y="T3"/>
                </a:cxn>
                <a:cxn ang="0">
                  <a:pos x="T4" y="T5"/>
                </a:cxn>
                <a:cxn ang="0">
                  <a:pos x="T6" y="T7"/>
                </a:cxn>
                <a:cxn ang="0">
                  <a:pos x="T8" y="T9"/>
                </a:cxn>
              </a:cxnLst>
              <a:rect l="0" t="0" r="r" b="b"/>
              <a:pathLst>
                <a:path w="1335" h="1242">
                  <a:moveTo>
                    <a:pt x="1335" y="129"/>
                  </a:moveTo>
                  <a:lnTo>
                    <a:pt x="1217" y="0"/>
                  </a:lnTo>
                  <a:lnTo>
                    <a:pt x="0" y="1114"/>
                  </a:lnTo>
                  <a:lnTo>
                    <a:pt x="119" y="1242"/>
                  </a:lnTo>
                  <a:lnTo>
                    <a:pt x="1335" y="129"/>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grpSp>
          <p:nvGrpSpPr>
            <p:cNvPr id="21" name="组合 20"/>
            <p:cNvGrpSpPr/>
            <p:nvPr/>
          </p:nvGrpSpPr>
          <p:grpSpPr>
            <a:xfrm>
              <a:off x="3006726" y="3849688"/>
              <a:ext cx="220663" cy="211138"/>
              <a:chOff x="3006726" y="3849688"/>
              <a:chExt cx="220663" cy="211138"/>
            </a:xfrm>
          </p:grpSpPr>
          <p:sp>
            <p:nvSpPr>
              <p:cNvPr id="22" name="Freeform 17"/>
              <p:cNvSpPr/>
              <p:nvPr/>
            </p:nvSpPr>
            <p:spPr bwMode="auto">
              <a:xfrm>
                <a:off x="3114676" y="3849688"/>
                <a:ext cx="112713" cy="112713"/>
              </a:xfrm>
              <a:custGeom>
                <a:avLst/>
                <a:gdLst>
                  <a:gd name="T0" fmla="*/ 11 w 30"/>
                  <a:gd name="T1" fmla="*/ 2 h 30"/>
                  <a:gd name="T2" fmla="*/ 2 w 30"/>
                  <a:gd name="T3" fmla="*/ 19 h 30"/>
                  <a:gd name="T4" fmla="*/ 18 w 30"/>
                  <a:gd name="T5" fmla="*/ 28 h 30"/>
                  <a:gd name="T6" fmla="*/ 28 w 30"/>
                  <a:gd name="T7" fmla="*/ 12 h 30"/>
                  <a:gd name="T8" fmla="*/ 11 w 30"/>
                  <a:gd name="T9" fmla="*/ 2 h 30"/>
                </a:gdLst>
                <a:ahLst/>
                <a:cxnLst>
                  <a:cxn ang="0">
                    <a:pos x="T0" y="T1"/>
                  </a:cxn>
                  <a:cxn ang="0">
                    <a:pos x="T2" y="T3"/>
                  </a:cxn>
                  <a:cxn ang="0">
                    <a:pos x="T4" y="T5"/>
                  </a:cxn>
                  <a:cxn ang="0">
                    <a:pos x="T6" y="T7"/>
                  </a:cxn>
                  <a:cxn ang="0">
                    <a:pos x="T8" y="T9"/>
                  </a:cxn>
                </a:cxnLst>
                <a:rect l="0" t="0" r="r" b="b"/>
                <a:pathLst>
                  <a:path w="30" h="30">
                    <a:moveTo>
                      <a:pt x="11" y="2"/>
                    </a:moveTo>
                    <a:cubicBezTo>
                      <a:pt x="4" y="4"/>
                      <a:pt x="0" y="12"/>
                      <a:pt x="2" y="19"/>
                    </a:cubicBezTo>
                    <a:cubicBezTo>
                      <a:pt x="4" y="26"/>
                      <a:pt x="11" y="30"/>
                      <a:pt x="18" y="28"/>
                    </a:cubicBezTo>
                    <a:cubicBezTo>
                      <a:pt x="25" y="26"/>
                      <a:pt x="30" y="19"/>
                      <a:pt x="28" y="12"/>
                    </a:cubicBezTo>
                    <a:cubicBezTo>
                      <a:pt x="26" y="5"/>
                      <a:pt x="18"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3" name="Freeform 18"/>
              <p:cNvSpPr/>
              <p:nvPr/>
            </p:nvSpPr>
            <p:spPr bwMode="auto">
              <a:xfrm>
                <a:off x="3171826" y="3879850"/>
                <a:ext cx="19050" cy="22225"/>
              </a:xfrm>
              <a:custGeom>
                <a:avLst/>
                <a:gdLst>
                  <a:gd name="T0" fmla="*/ 2 w 5"/>
                  <a:gd name="T1" fmla="*/ 0 h 6"/>
                  <a:gd name="T2" fmla="*/ 0 w 5"/>
                  <a:gd name="T3" fmla="*/ 4 h 6"/>
                  <a:gd name="T4" fmla="*/ 3 w 5"/>
                  <a:gd name="T5" fmla="*/ 5 h 6"/>
                  <a:gd name="T6" fmla="*/ 5 w 5"/>
                  <a:gd name="T7" fmla="*/ 2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1"/>
                      <a:pt x="0" y="2"/>
                      <a:pt x="0" y="4"/>
                    </a:cubicBezTo>
                    <a:cubicBezTo>
                      <a:pt x="0" y="5"/>
                      <a:pt x="2" y="6"/>
                      <a:pt x="3" y="5"/>
                    </a:cubicBezTo>
                    <a:cubicBezTo>
                      <a:pt x="5" y="5"/>
                      <a:pt x="5" y="4"/>
                      <a:pt x="5" y="2"/>
                    </a:cubicBezTo>
                    <a:cubicBezTo>
                      <a:pt x="5" y="1"/>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4" name="Freeform 19"/>
              <p:cNvSpPr/>
              <p:nvPr/>
            </p:nvSpPr>
            <p:spPr bwMode="auto">
              <a:xfrm>
                <a:off x="3175001" y="3902075"/>
                <a:ext cx="22225" cy="23813"/>
              </a:xfrm>
              <a:custGeom>
                <a:avLst/>
                <a:gdLst>
                  <a:gd name="T0" fmla="*/ 3 w 6"/>
                  <a:gd name="T1" fmla="*/ 1 h 6"/>
                  <a:gd name="T2" fmla="*/ 1 w 6"/>
                  <a:gd name="T3" fmla="*/ 4 h 6"/>
                  <a:gd name="T4" fmla="*/ 4 w 6"/>
                  <a:gd name="T5" fmla="*/ 6 h 6"/>
                  <a:gd name="T6" fmla="*/ 6 w 6"/>
                  <a:gd name="T7" fmla="*/ 3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1" y="1"/>
                      <a:pt x="0" y="3"/>
                      <a:pt x="1" y="4"/>
                    </a:cubicBezTo>
                    <a:cubicBezTo>
                      <a:pt x="1" y="5"/>
                      <a:pt x="3" y="6"/>
                      <a:pt x="4" y="6"/>
                    </a:cubicBezTo>
                    <a:cubicBezTo>
                      <a:pt x="5" y="5"/>
                      <a:pt x="6" y="4"/>
                      <a:pt x="6" y="3"/>
                    </a:cubicBezTo>
                    <a:cubicBezTo>
                      <a:pt x="5" y="1"/>
                      <a:pt x="4" y="0"/>
                      <a:pt x="3"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5" name="Freeform 20"/>
              <p:cNvSpPr/>
              <p:nvPr/>
            </p:nvSpPr>
            <p:spPr bwMode="auto">
              <a:xfrm>
                <a:off x="3144838" y="3887788"/>
                <a:ext cx="19050" cy="22225"/>
              </a:xfrm>
              <a:custGeom>
                <a:avLst/>
                <a:gdLst>
                  <a:gd name="T0" fmla="*/ 2 w 5"/>
                  <a:gd name="T1" fmla="*/ 0 h 6"/>
                  <a:gd name="T2" fmla="*/ 0 w 5"/>
                  <a:gd name="T3" fmla="*/ 4 h 6"/>
                  <a:gd name="T4" fmla="*/ 3 w 5"/>
                  <a:gd name="T5" fmla="*/ 5 h 6"/>
                  <a:gd name="T6" fmla="*/ 5 w 5"/>
                  <a:gd name="T7" fmla="*/ 2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1"/>
                      <a:pt x="0" y="2"/>
                      <a:pt x="0" y="4"/>
                    </a:cubicBezTo>
                    <a:cubicBezTo>
                      <a:pt x="0" y="5"/>
                      <a:pt x="2" y="6"/>
                      <a:pt x="3" y="5"/>
                    </a:cubicBezTo>
                    <a:cubicBezTo>
                      <a:pt x="4" y="5"/>
                      <a:pt x="5" y="4"/>
                      <a:pt x="5" y="2"/>
                    </a:cubicBezTo>
                    <a:cubicBezTo>
                      <a:pt x="5" y="1"/>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6" name="Freeform 21"/>
              <p:cNvSpPr/>
              <p:nvPr/>
            </p:nvSpPr>
            <p:spPr bwMode="auto">
              <a:xfrm>
                <a:off x="3149601" y="3910013"/>
                <a:ext cx="22225" cy="22225"/>
              </a:xfrm>
              <a:custGeom>
                <a:avLst/>
                <a:gdLst>
                  <a:gd name="T0" fmla="*/ 2 w 6"/>
                  <a:gd name="T1" fmla="*/ 1 h 6"/>
                  <a:gd name="T2" fmla="*/ 1 w 6"/>
                  <a:gd name="T3" fmla="*/ 4 h 6"/>
                  <a:gd name="T4" fmla="*/ 4 w 6"/>
                  <a:gd name="T5" fmla="*/ 6 h 6"/>
                  <a:gd name="T6" fmla="*/ 6 w 6"/>
                  <a:gd name="T7" fmla="*/ 3 h 6"/>
                  <a:gd name="T8" fmla="*/ 2 w 6"/>
                  <a:gd name="T9" fmla="*/ 1 h 6"/>
                </a:gdLst>
                <a:ahLst/>
                <a:cxnLst>
                  <a:cxn ang="0">
                    <a:pos x="T0" y="T1"/>
                  </a:cxn>
                  <a:cxn ang="0">
                    <a:pos x="T2" y="T3"/>
                  </a:cxn>
                  <a:cxn ang="0">
                    <a:pos x="T4" y="T5"/>
                  </a:cxn>
                  <a:cxn ang="0">
                    <a:pos x="T6" y="T7"/>
                  </a:cxn>
                  <a:cxn ang="0">
                    <a:pos x="T8" y="T9"/>
                  </a:cxn>
                </a:cxnLst>
                <a:rect l="0" t="0" r="r" b="b"/>
                <a:pathLst>
                  <a:path w="6" h="6">
                    <a:moveTo>
                      <a:pt x="2" y="1"/>
                    </a:moveTo>
                    <a:cubicBezTo>
                      <a:pt x="1" y="1"/>
                      <a:pt x="0" y="3"/>
                      <a:pt x="1" y="4"/>
                    </a:cubicBezTo>
                    <a:cubicBezTo>
                      <a:pt x="1" y="5"/>
                      <a:pt x="2" y="6"/>
                      <a:pt x="4" y="6"/>
                    </a:cubicBezTo>
                    <a:cubicBezTo>
                      <a:pt x="5" y="5"/>
                      <a:pt x="6" y="4"/>
                      <a:pt x="6" y="3"/>
                    </a:cubicBezTo>
                    <a:cubicBezTo>
                      <a:pt x="5" y="1"/>
                      <a:pt x="4" y="0"/>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7" name="Freeform 22"/>
              <p:cNvSpPr/>
              <p:nvPr/>
            </p:nvSpPr>
            <p:spPr bwMode="auto">
              <a:xfrm>
                <a:off x="3006726" y="3951288"/>
                <a:ext cx="112713" cy="109538"/>
              </a:xfrm>
              <a:custGeom>
                <a:avLst/>
                <a:gdLst>
                  <a:gd name="T0" fmla="*/ 11 w 30"/>
                  <a:gd name="T1" fmla="*/ 2 h 29"/>
                  <a:gd name="T2" fmla="*/ 2 w 30"/>
                  <a:gd name="T3" fmla="*/ 18 h 29"/>
                  <a:gd name="T4" fmla="*/ 18 w 30"/>
                  <a:gd name="T5" fmla="*/ 27 h 29"/>
                  <a:gd name="T6" fmla="*/ 28 w 30"/>
                  <a:gd name="T7" fmla="*/ 11 h 29"/>
                  <a:gd name="T8" fmla="*/ 11 w 30"/>
                  <a:gd name="T9" fmla="*/ 2 h 29"/>
                </a:gdLst>
                <a:ahLst/>
                <a:cxnLst>
                  <a:cxn ang="0">
                    <a:pos x="T0" y="T1"/>
                  </a:cxn>
                  <a:cxn ang="0">
                    <a:pos x="T2" y="T3"/>
                  </a:cxn>
                  <a:cxn ang="0">
                    <a:pos x="T4" y="T5"/>
                  </a:cxn>
                  <a:cxn ang="0">
                    <a:pos x="T6" y="T7"/>
                  </a:cxn>
                  <a:cxn ang="0">
                    <a:pos x="T8" y="T9"/>
                  </a:cxn>
                </a:cxnLst>
                <a:rect l="0" t="0" r="r" b="b"/>
                <a:pathLst>
                  <a:path w="30" h="28">
                    <a:moveTo>
                      <a:pt x="11" y="2"/>
                    </a:moveTo>
                    <a:cubicBezTo>
                      <a:pt x="4" y="4"/>
                      <a:pt x="0" y="11"/>
                      <a:pt x="2" y="18"/>
                    </a:cubicBezTo>
                    <a:cubicBezTo>
                      <a:pt x="4" y="25"/>
                      <a:pt x="11" y="29"/>
                      <a:pt x="18" y="27"/>
                    </a:cubicBezTo>
                    <a:cubicBezTo>
                      <a:pt x="25" y="25"/>
                      <a:pt x="30" y="18"/>
                      <a:pt x="28" y="11"/>
                    </a:cubicBezTo>
                    <a:cubicBezTo>
                      <a:pt x="26" y="4"/>
                      <a:pt x="18"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8" name="Freeform 23"/>
              <p:cNvSpPr/>
              <p:nvPr/>
            </p:nvSpPr>
            <p:spPr bwMode="auto">
              <a:xfrm>
                <a:off x="3062288" y="3981450"/>
                <a:ext cx="19050" cy="19050"/>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1" y="0"/>
                      <a:pt x="0" y="2"/>
                      <a:pt x="0" y="3"/>
                    </a:cubicBezTo>
                    <a:cubicBezTo>
                      <a:pt x="0" y="5"/>
                      <a:pt x="2" y="5"/>
                      <a:pt x="3" y="5"/>
                    </a:cubicBezTo>
                    <a:cubicBezTo>
                      <a:pt x="5" y="5"/>
                      <a:pt x="5" y="3"/>
                      <a:pt x="5" y="2"/>
                    </a:cubicBezTo>
                    <a:cubicBezTo>
                      <a:pt x="5"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9" name="Freeform 24"/>
              <p:cNvSpPr/>
              <p:nvPr/>
            </p:nvSpPr>
            <p:spPr bwMode="auto">
              <a:xfrm>
                <a:off x="3067051" y="4003675"/>
                <a:ext cx="22225" cy="22225"/>
              </a:xfrm>
              <a:custGeom>
                <a:avLst/>
                <a:gdLst>
                  <a:gd name="T0" fmla="*/ 3 w 6"/>
                  <a:gd name="T1" fmla="*/ 0 h 6"/>
                  <a:gd name="T2" fmla="*/ 1 w 6"/>
                  <a:gd name="T3" fmla="*/ 4 h 6"/>
                  <a:gd name="T4" fmla="*/ 4 w 6"/>
                  <a:gd name="T5" fmla="*/ 5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5"/>
                    </a:cubicBezTo>
                    <a:cubicBezTo>
                      <a:pt x="5" y="5"/>
                      <a:pt x="6" y="4"/>
                      <a:pt x="6"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30" name="Freeform 25"/>
              <p:cNvSpPr/>
              <p:nvPr/>
            </p:nvSpPr>
            <p:spPr bwMode="auto">
              <a:xfrm>
                <a:off x="3036888" y="3989388"/>
                <a:ext cx="19050" cy="19050"/>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0" y="0"/>
                      <a:pt x="0" y="2"/>
                      <a:pt x="0" y="3"/>
                    </a:cubicBezTo>
                    <a:cubicBezTo>
                      <a:pt x="0" y="4"/>
                      <a:pt x="2" y="5"/>
                      <a:pt x="3" y="5"/>
                    </a:cubicBezTo>
                    <a:cubicBezTo>
                      <a:pt x="4" y="5"/>
                      <a:pt x="5" y="3"/>
                      <a:pt x="5" y="2"/>
                    </a:cubicBezTo>
                    <a:cubicBezTo>
                      <a:pt x="5"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31" name="Freeform 26"/>
              <p:cNvSpPr/>
              <p:nvPr/>
            </p:nvSpPr>
            <p:spPr bwMode="auto">
              <a:xfrm>
                <a:off x="3040063" y="4011613"/>
                <a:ext cx="22225" cy="22225"/>
              </a:xfrm>
              <a:custGeom>
                <a:avLst/>
                <a:gdLst>
                  <a:gd name="T0" fmla="*/ 3 w 6"/>
                  <a:gd name="T1" fmla="*/ 0 h 6"/>
                  <a:gd name="T2" fmla="*/ 1 w 6"/>
                  <a:gd name="T3" fmla="*/ 4 h 6"/>
                  <a:gd name="T4" fmla="*/ 4 w 6"/>
                  <a:gd name="T5" fmla="*/ 5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5"/>
                    </a:cubicBezTo>
                    <a:cubicBezTo>
                      <a:pt x="5" y="5"/>
                      <a:pt x="6" y="4"/>
                      <a:pt x="6"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grpSp>
      </p:grpSp>
      <p:sp>
        <p:nvSpPr>
          <p:cNvPr id="32" name="矩形 31"/>
          <p:cNvSpPr/>
          <p:nvPr/>
        </p:nvSpPr>
        <p:spPr>
          <a:xfrm>
            <a:off x="5071218" y="2656957"/>
            <a:ext cx="314509"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pitchFamily="34" charset="-122"/>
              </a:rPr>
              <a:t>A</a:t>
            </a:r>
            <a:endParaRPr lang="zh-CN" altLang="zh-CN" sz="2000">
              <a:ln w="6350">
                <a:noFill/>
              </a:ln>
              <a:latin typeface="Impact" panose="020B0806030902050204" pitchFamily="34" charset="0"/>
              <a:ea typeface="微软雅黑" panose="020B0503020204020204" pitchFamily="34" charset="-122"/>
            </a:endParaRPr>
          </a:p>
        </p:txBody>
      </p:sp>
      <p:sp>
        <p:nvSpPr>
          <p:cNvPr id="33" name="矩形 32"/>
          <p:cNvSpPr/>
          <p:nvPr/>
        </p:nvSpPr>
        <p:spPr>
          <a:xfrm>
            <a:off x="6226960" y="2656957"/>
            <a:ext cx="325730"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pitchFamily="34" charset="-122"/>
              </a:rPr>
              <a:t>B</a:t>
            </a:r>
            <a:endParaRPr lang="zh-CN" altLang="zh-CN" sz="2000">
              <a:ln w="6350">
                <a:noFill/>
              </a:ln>
              <a:latin typeface="Impact" panose="020B0806030902050204" pitchFamily="34" charset="0"/>
              <a:ea typeface="微软雅黑" panose="020B0503020204020204" pitchFamily="34" charset="-122"/>
            </a:endParaRPr>
          </a:p>
        </p:txBody>
      </p:sp>
      <p:sp>
        <p:nvSpPr>
          <p:cNvPr id="34" name="矩形 33"/>
          <p:cNvSpPr/>
          <p:nvPr/>
        </p:nvSpPr>
        <p:spPr>
          <a:xfrm>
            <a:off x="5071218" y="3687804"/>
            <a:ext cx="327333"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pitchFamily="34" charset="-122"/>
              </a:rPr>
              <a:t>D</a:t>
            </a:r>
            <a:endParaRPr lang="zh-CN" altLang="zh-CN" sz="2000">
              <a:ln w="6350">
                <a:noFill/>
              </a:ln>
              <a:latin typeface="Impact" panose="020B0806030902050204" pitchFamily="34" charset="0"/>
              <a:ea typeface="微软雅黑" panose="020B0503020204020204" pitchFamily="34" charset="-122"/>
            </a:endParaRPr>
          </a:p>
        </p:txBody>
      </p:sp>
      <p:sp>
        <p:nvSpPr>
          <p:cNvPr id="35" name="矩形 34"/>
          <p:cNvSpPr/>
          <p:nvPr/>
        </p:nvSpPr>
        <p:spPr>
          <a:xfrm>
            <a:off x="6226158" y="3687804"/>
            <a:ext cx="327333"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pitchFamily="34" charset="-122"/>
              </a:rPr>
              <a:t>C</a:t>
            </a:r>
            <a:endParaRPr lang="zh-CN" altLang="zh-CN" sz="2000">
              <a:ln w="6350">
                <a:noFill/>
              </a:ln>
              <a:latin typeface="Impact" panose="020B0806030902050204" pitchFamily="34" charset="0"/>
              <a:ea typeface="微软雅黑" panose="020B0503020204020204" pitchFamily="34" charset="-122"/>
            </a:endParaRPr>
          </a:p>
        </p:txBody>
      </p:sp>
      <p:sp>
        <p:nvSpPr>
          <p:cNvPr id="36" name="矩形 35"/>
          <p:cNvSpPr/>
          <p:nvPr/>
        </p:nvSpPr>
        <p:spPr>
          <a:xfrm>
            <a:off x="5406747" y="3118862"/>
            <a:ext cx="800219" cy="486928"/>
          </a:xfrm>
          <a:prstGeom prst="rect">
            <a:avLst/>
          </a:prstGeom>
        </p:spPr>
        <p:txBody>
          <a:bodyPr wrap="none" tIns="0" bIns="0">
            <a:spAutoFit/>
          </a:bodyPr>
          <a:lstStyle/>
          <a:p>
            <a:pPr algn="ctr">
              <a:lnSpc>
                <a:spcPct val="150000"/>
              </a:lnSpc>
            </a:pPr>
            <a:r>
              <a:rPr lang="zh-CN" altLang="en-US" sz="2400" b="1" dirty="0">
                <a:ln w="6350">
                  <a:noFill/>
                </a:ln>
                <a:latin typeface="Impact" panose="020B0806030902050204" pitchFamily="34" charset="0"/>
                <a:ea typeface="微软雅黑" panose="020B0503020204020204" pitchFamily="34" charset="-122"/>
              </a:rPr>
              <a:t>百链</a:t>
            </a:r>
            <a:endParaRPr lang="zh-CN" altLang="en-US" sz="2400" b="1" dirty="0">
              <a:ln w="6350">
                <a:noFill/>
              </a:ln>
              <a:latin typeface="Impact" panose="020B0806030902050204" pitchFamily="34" charset="0"/>
              <a:ea typeface="微软雅黑" panose="020B0503020204020204" pitchFamily="34" charset="-122"/>
            </a:endParaRPr>
          </a:p>
        </p:txBody>
      </p:sp>
      <p:sp>
        <p:nvSpPr>
          <p:cNvPr id="37" name="任意多边形 89"/>
          <p:cNvSpPr/>
          <p:nvPr/>
        </p:nvSpPr>
        <p:spPr>
          <a:xfrm flipH="1">
            <a:off x="6407863" y="2120848"/>
            <a:ext cx="808666" cy="264794"/>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3C4157"/>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任意多边形 91"/>
          <p:cNvSpPr/>
          <p:nvPr/>
        </p:nvSpPr>
        <p:spPr>
          <a:xfrm flipH="1" flipV="1">
            <a:off x="6706820" y="4087914"/>
            <a:ext cx="903884" cy="393317"/>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96B18F"/>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文本框 58"/>
          <p:cNvSpPr txBox="1"/>
          <p:nvPr/>
        </p:nvSpPr>
        <p:spPr>
          <a:xfrm>
            <a:off x="347835" y="1746031"/>
            <a:ext cx="3801779" cy="1380042"/>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pitchFamily="34" charset="-122"/>
                <a:ea typeface="微软雅黑" panose="020B0503020204020204" pitchFamily="34" charset="-122"/>
              </a:rPr>
              <a:t>从</a:t>
            </a:r>
            <a:r>
              <a:rPr lang="zh-CN" altLang="en-US" sz="2400" b="1" u="sng" dirty="0">
                <a:latin typeface="微软雅黑" panose="020B0503020204020204" pitchFamily="34" charset="-122"/>
                <a:ea typeface="微软雅黑" panose="020B0503020204020204" pitchFamily="34" charset="-122"/>
              </a:rPr>
              <a:t>馆藏</a:t>
            </a:r>
            <a:r>
              <a:rPr lang="zh-CN" altLang="en-US" sz="2400" b="1" dirty="0">
                <a:latin typeface="微软雅黑" panose="020B0503020204020204" pitchFamily="34" charset="-122"/>
                <a:ea typeface="微软雅黑" panose="020B0503020204020204" pitchFamily="34" charset="-122"/>
              </a:rPr>
              <a:t>部分内容到</a:t>
            </a:r>
            <a:r>
              <a:rPr lang="zh-CN" altLang="en-US" sz="2400" b="1" u="sng" dirty="0">
                <a:latin typeface="微软雅黑" panose="020B0503020204020204" pitchFamily="34" charset="-122"/>
                <a:ea typeface="微软雅黑" panose="020B0503020204020204" pitchFamily="34" charset="-122"/>
              </a:rPr>
              <a:t>全部</a:t>
            </a:r>
            <a:r>
              <a:rPr lang="zh-CN" altLang="en-US" sz="2400" b="1" dirty="0">
                <a:latin typeface="微软雅黑" panose="020B0503020204020204" pitchFamily="34" charset="-122"/>
                <a:ea typeface="微软雅黑" panose="020B0503020204020204" pitchFamily="34" charset="-122"/>
              </a:rPr>
              <a:t>内容</a:t>
            </a:r>
            <a:endParaRPr lang="en-US" altLang="zh-CN" sz="2400" b="1" dirty="0">
              <a:latin typeface="微软雅黑" panose="020B0503020204020204" pitchFamily="34" charset="-122"/>
              <a:ea typeface="微软雅黑" panose="020B0503020204020204" pitchFamily="34" charset="-122"/>
            </a:endParaRPr>
          </a:p>
          <a:p>
            <a:pPr algn="just">
              <a:lnSpc>
                <a:spcPct val="120000"/>
              </a:lnSpc>
            </a:pPr>
            <a:endParaRPr lang="en-US" altLang="zh-CN" sz="1200" dirty="0">
              <a:latin typeface="微软雅黑" panose="020B0503020204020204" pitchFamily="34" charset="-122"/>
              <a:ea typeface="微软雅黑" panose="020B0503020204020204" pitchFamily="34" charset="-122"/>
            </a:endParaRPr>
          </a:p>
          <a:p>
            <a:pPr algn="just">
              <a:lnSpc>
                <a:spcPct val="120000"/>
              </a:lnSpc>
            </a:pPr>
            <a:r>
              <a:rPr lang="zh-CN" altLang="en-US" sz="1200" dirty="0">
                <a:latin typeface="微软雅黑" panose="020B0503020204020204" pitchFamily="34" charset="-122"/>
                <a:ea typeface="微软雅黑" panose="020B0503020204020204" pitchFamily="34" charset="-122"/>
              </a:rPr>
              <a:t>百链预先索引国内外出版的各种学术元数据，实现了读者同时从来自不同国家和数据库的文章获取资源，读者的获取资源范围从本馆馆藏扩展到了全部出版文献</a:t>
            </a:r>
            <a:endParaRPr lang="en-US" altLang="zh-CN" sz="1400" dirty="0">
              <a:latin typeface="微软雅黑" panose="020B0503020204020204" pitchFamily="34" charset="-122"/>
              <a:ea typeface="微软雅黑" panose="020B0503020204020204" pitchFamily="34" charset="-122"/>
            </a:endParaRPr>
          </a:p>
        </p:txBody>
      </p:sp>
      <p:sp>
        <p:nvSpPr>
          <p:cNvPr id="40" name="文本框 58"/>
          <p:cNvSpPr txBox="1"/>
          <p:nvPr/>
        </p:nvSpPr>
        <p:spPr>
          <a:xfrm>
            <a:off x="204159" y="3794823"/>
            <a:ext cx="3848695" cy="1158443"/>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pitchFamily="34" charset="-122"/>
                <a:ea typeface="微软雅黑" panose="020B0503020204020204" pitchFamily="34" charset="-122"/>
              </a:rPr>
              <a:t>从</a:t>
            </a:r>
            <a:r>
              <a:rPr lang="zh-CN" altLang="en-US" sz="2400" b="1" u="sng" dirty="0">
                <a:latin typeface="微软雅黑" panose="020B0503020204020204" pitchFamily="34" charset="-122"/>
                <a:ea typeface="微软雅黑" panose="020B0503020204020204" pitchFamily="34" charset="-122"/>
              </a:rPr>
              <a:t>本馆</a:t>
            </a:r>
            <a:r>
              <a:rPr lang="zh-CN" altLang="en-US" sz="2400" b="1" dirty="0">
                <a:latin typeface="微软雅黑" panose="020B0503020204020204" pitchFamily="34" charset="-122"/>
                <a:ea typeface="微软雅黑" panose="020B0503020204020204" pitchFamily="34" charset="-122"/>
              </a:rPr>
              <a:t>服务到</a:t>
            </a:r>
            <a:r>
              <a:rPr lang="zh-CN" altLang="en-US" sz="2400" b="1" u="sng" dirty="0">
                <a:latin typeface="微软雅黑" panose="020B0503020204020204" pitchFamily="34" charset="-122"/>
                <a:ea typeface="微软雅黑" panose="020B0503020204020204" pitchFamily="34" charset="-122"/>
              </a:rPr>
              <a:t>多馆</a:t>
            </a:r>
            <a:r>
              <a:rPr lang="zh-CN" altLang="en-US" sz="2400" b="1" dirty="0">
                <a:latin typeface="微软雅黑" panose="020B0503020204020204" pitchFamily="34" charset="-122"/>
                <a:ea typeface="微软雅黑" panose="020B0503020204020204" pitchFamily="34" charset="-122"/>
              </a:rPr>
              <a:t>联合服务</a:t>
            </a:r>
            <a:endParaRPr lang="en-US" altLang="zh-CN" sz="2400" b="1" dirty="0">
              <a:latin typeface="微软雅黑" panose="020B0503020204020204" pitchFamily="34" charset="-122"/>
              <a:ea typeface="微软雅黑" panose="020B0503020204020204" pitchFamily="34" charset="-122"/>
            </a:endParaRPr>
          </a:p>
          <a:p>
            <a:pPr algn="just">
              <a:lnSpc>
                <a:spcPct val="120000"/>
              </a:lnSpc>
            </a:pPr>
            <a:endParaRPr lang="en-US" altLang="zh-CN" sz="1200" b="1" dirty="0">
              <a:latin typeface="微软雅黑" panose="020B0503020204020204" pitchFamily="34" charset="-122"/>
              <a:ea typeface="微软雅黑" panose="020B0503020204020204" pitchFamily="34" charset="-122"/>
            </a:endParaRPr>
          </a:p>
          <a:p>
            <a:pPr algn="just">
              <a:lnSpc>
                <a:spcPct val="120000"/>
              </a:lnSpc>
            </a:pPr>
            <a:r>
              <a:rPr lang="zh-CN" altLang="en-US" sz="1200" dirty="0">
                <a:latin typeface="微软雅黑" panose="020B0503020204020204" pitchFamily="34" charset="-122"/>
                <a:ea typeface="微软雅黑" panose="020B0503020204020204" pitchFamily="34" charset="-122"/>
              </a:rPr>
              <a:t>百链实现全国多个图书馆资源的联合获取，文献获取途径向导，互联互通，共同协作共享服务</a:t>
            </a:r>
            <a:endParaRPr lang="en-US" altLang="zh-CN" sz="1600" dirty="0">
              <a:latin typeface="微软雅黑" panose="020B0503020204020204" pitchFamily="34" charset="-122"/>
              <a:ea typeface="微软雅黑" panose="020B0503020204020204" pitchFamily="34" charset="-122"/>
            </a:endParaRPr>
          </a:p>
        </p:txBody>
      </p:sp>
      <p:sp>
        <p:nvSpPr>
          <p:cNvPr id="41" name="文本框 58"/>
          <p:cNvSpPr txBox="1"/>
          <p:nvPr/>
        </p:nvSpPr>
        <p:spPr>
          <a:xfrm>
            <a:off x="7311292" y="1694311"/>
            <a:ext cx="4426688" cy="1380042"/>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pitchFamily="34" charset="-122"/>
                <a:ea typeface="微软雅黑" panose="020B0503020204020204" pitchFamily="34" charset="-122"/>
              </a:rPr>
              <a:t>从</a:t>
            </a:r>
            <a:r>
              <a:rPr lang="zh-CN" altLang="en-US" sz="2400" b="1" u="sng" dirty="0">
                <a:latin typeface="微软雅黑" panose="020B0503020204020204" pitchFamily="34" charset="-122"/>
                <a:ea typeface="微软雅黑" panose="020B0503020204020204" pitchFamily="34" charset="-122"/>
              </a:rPr>
              <a:t>分散</a:t>
            </a:r>
            <a:r>
              <a:rPr lang="zh-CN" altLang="en-US" sz="2400" b="1" dirty="0">
                <a:latin typeface="微软雅黑" panose="020B0503020204020204" pitchFamily="34" charset="-122"/>
                <a:ea typeface="微软雅黑" panose="020B0503020204020204" pitchFamily="34" charset="-122"/>
              </a:rPr>
              <a:t>的多个数据库到</a:t>
            </a:r>
            <a:r>
              <a:rPr lang="zh-CN" altLang="en-US" sz="2400" b="1" u="sng" dirty="0">
                <a:latin typeface="微软雅黑" panose="020B0503020204020204" pitchFamily="34" charset="-122"/>
                <a:ea typeface="微软雅黑" panose="020B0503020204020204" pitchFamily="34" charset="-122"/>
              </a:rPr>
              <a:t>统一</a:t>
            </a:r>
            <a:r>
              <a:rPr lang="zh-CN" altLang="en-US" sz="2400" b="1" dirty="0">
                <a:latin typeface="微软雅黑" panose="020B0503020204020204" pitchFamily="34" charset="-122"/>
                <a:ea typeface="微软雅黑" panose="020B0503020204020204" pitchFamily="34" charset="-122"/>
              </a:rPr>
              <a:t>调度</a:t>
            </a:r>
            <a:endParaRPr lang="en-US" altLang="zh-CN" sz="2400" b="1" dirty="0">
              <a:latin typeface="微软雅黑" panose="020B0503020204020204" pitchFamily="34" charset="-122"/>
              <a:ea typeface="微软雅黑" panose="020B0503020204020204" pitchFamily="34" charset="-122"/>
            </a:endParaRPr>
          </a:p>
          <a:p>
            <a:pPr algn="just">
              <a:lnSpc>
                <a:spcPct val="120000"/>
              </a:lnSpc>
            </a:pPr>
            <a:endParaRPr lang="en-US" altLang="zh-CN" sz="1200" b="1" dirty="0">
              <a:solidFill>
                <a:srgbClr val="FF0000"/>
              </a:solidFill>
              <a:latin typeface="微软雅黑" panose="020B0503020204020204" pitchFamily="34" charset="-122"/>
              <a:ea typeface="微软雅黑" panose="020B0503020204020204" pitchFamily="34" charset="-122"/>
            </a:endParaRPr>
          </a:p>
          <a:p>
            <a:pPr algn="just">
              <a:lnSpc>
                <a:spcPct val="120000"/>
              </a:lnSpc>
            </a:pPr>
            <a:r>
              <a:rPr lang="zh-CN" altLang="en-US" sz="1200" dirty="0">
                <a:latin typeface="微软雅黑" panose="020B0503020204020204" pitchFamily="34" charset="-122"/>
                <a:ea typeface="微软雅黑" panose="020B0503020204020204" pitchFamily="34" charset="-122"/>
              </a:rPr>
              <a:t>百链帮助图书馆实现资源的整合与利用，百链将图书馆购买的各种数据库和开放资源进行准确链接，特别是图书馆各种特色数据库的整合，使得每个数据库不再是信息孤岛</a:t>
            </a:r>
            <a:endParaRPr lang="en-US" altLang="zh-CN" sz="1400" dirty="0">
              <a:latin typeface="微软雅黑" panose="020B0503020204020204" pitchFamily="34" charset="-122"/>
              <a:ea typeface="微软雅黑" panose="020B0503020204020204" pitchFamily="34" charset="-122"/>
            </a:endParaRPr>
          </a:p>
        </p:txBody>
      </p:sp>
      <p:sp>
        <p:nvSpPr>
          <p:cNvPr id="42" name="文本框 58"/>
          <p:cNvSpPr txBox="1"/>
          <p:nvPr/>
        </p:nvSpPr>
        <p:spPr>
          <a:xfrm>
            <a:off x="7610704" y="3952892"/>
            <a:ext cx="3897098" cy="1380042"/>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pitchFamily="34" charset="-122"/>
                <a:ea typeface="微软雅黑" panose="020B0503020204020204" pitchFamily="34" charset="-122"/>
              </a:rPr>
              <a:t>从提供</a:t>
            </a:r>
            <a:r>
              <a:rPr lang="zh-CN" altLang="en-US" sz="2400" b="1" u="sng" dirty="0">
                <a:latin typeface="微软雅黑" panose="020B0503020204020204" pitchFamily="34" charset="-122"/>
                <a:ea typeface="微软雅黑" panose="020B0503020204020204" pitchFamily="34" charset="-122"/>
              </a:rPr>
              <a:t>资源</a:t>
            </a:r>
            <a:r>
              <a:rPr lang="zh-CN" altLang="en-US" sz="2400" b="1" dirty="0">
                <a:latin typeface="微软雅黑" panose="020B0503020204020204" pitchFamily="34" charset="-122"/>
                <a:ea typeface="微软雅黑" panose="020B0503020204020204" pitchFamily="34" charset="-122"/>
              </a:rPr>
              <a:t>到提供</a:t>
            </a:r>
            <a:r>
              <a:rPr lang="zh-CN" altLang="en-US" sz="2400" b="1" u="sng" dirty="0">
                <a:latin typeface="微软雅黑" panose="020B0503020204020204" pitchFamily="34" charset="-122"/>
                <a:ea typeface="微软雅黑" panose="020B0503020204020204" pitchFamily="34" charset="-122"/>
              </a:rPr>
              <a:t>服务</a:t>
            </a:r>
            <a:endParaRPr lang="en-US" altLang="zh-CN" sz="2400" b="1" u="sng" dirty="0">
              <a:latin typeface="微软雅黑" panose="020B0503020204020204" pitchFamily="34" charset="-122"/>
              <a:ea typeface="微软雅黑" panose="020B0503020204020204" pitchFamily="34" charset="-122"/>
            </a:endParaRPr>
          </a:p>
          <a:p>
            <a:pPr algn="just">
              <a:lnSpc>
                <a:spcPct val="120000"/>
              </a:lnSpc>
            </a:pPr>
            <a:endParaRPr lang="en-US" altLang="zh-CN" sz="1200" dirty="0">
              <a:latin typeface="微软雅黑" panose="020B0503020204020204" pitchFamily="34" charset="-122"/>
              <a:ea typeface="微软雅黑" panose="020B0503020204020204" pitchFamily="34" charset="-122"/>
            </a:endParaRPr>
          </a:p>
          <a:p>
            <a:pPr algn="just">
              <a:lnSpc>
                <a:spcPct val="120000"/>
              </a:lnSpc>
            </a:pPr>
            <a:r>
              <a:rPr lang="zh-CN" altLang="en-US" sz="1200" dirty="0">
                <a:latin typeface="微软雅黑" panose="020B0503020204020204" pitchFamily="34" charset="-122"/>
                <a:ea typeface="微软雅黑" panose="020B0503020204020204" pitchFamily="34" charset="-122"/>
              </a:rPr>
              <a:t>百链通过对图书馆资源、应用系统、人员的整合，帮助图书馆从为读者提供资源转变为提供服务，满足读者个性化需求</a:t>
            </a:r>
            <a:endParaRPr lang="en-US" altLang="zh-CN" sz="1600" dirty="0">
              <a:latin typeface="微软雅黑" panose="020B0503020204020204" pitchFamily="34" charset="-122"/>
              <a:ea typeface="微软雅黑" panose="020B0503020204020204" pitchFamily="34" charset="-122"/>
            </a:endParaRPr>
          </a:p>
        </p:txBody>
      </p:sp>
      <p:grpSp>
        <p:nvGrpSpPr>
          <p:cNvPr id="43" name="组合 42"/>
          <p:cNvGrpSpPr/>
          <p:nvPr/>
        </p:nvGrpSpPr>
        <p:grpSpPr>
          <a:xfrm>
            <a:off x="378187" y="342899"/>
            <a:ext cx="3994175" cy="561490"/>
            <a:chOff x="378187" y="186021"/>
            <a:chExt cx="5130401" cy="721217"/>
          </a:xfrm>
        </p:grpSpPr>
        <p:sp>
          <p:nvSpPr>
            <p:cNvPr id="44"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使用价值</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378187" y="314393"/>
              <a:ext cx="2228557" cy="549829"/>
              <a:chOff x="157476" y="152440"/>
              <a:chExt cx="2474408" cy="847436"/>
            </a:xfrm>
          </p:grpSpPr>
          <p:sp>
            <p:nvSpPr>
              <p:cNvPr id="50"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51"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46"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47"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8"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49"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childTnLst>
                                    <p:set>
                                      <p:cBhvr>
                                        <p:cTn id="11" dur="1" fill="hold">
                                          <p:stCondLst>
                                            <p:cond delay="0"/>
                                          </p:stCondLst>
                                        </p:cTn>
                                        <p:tgtEl>
                                          <p:spTgt spid="8"/>
                                        </p:tgtEl>
                                        <p:attrNameLst>
                                          <p:attrName>style.visibility</p:attrName>
                                        </p:attrNameLst>
                                      </p:cBhvr>
                                      <p:to>
                                        <p:strVal val="visible"/>
                                      </p:to>
                                    </p:set>
                                    <p:anim calcmode="lin" valueType="num">
                                      <p:cBhvr>
                                        <p:cTn id="12" dur="300" fill="hold"/>
                                        <p:tgtEl>
                                          <p:spTgt spid="8"/>
                                        </p:tgtEl>
                                        <p:attrNameLst>
                                          <p:attrName>ppt_w</p:attrName>
                                        </p:attrNameLst>
                                      </p:cBhvr>
                                      <p:tavLst>
                                        <p:tav tm="0">
                                          <p:val>
                                            <p:fltVal val="0"/>
                                          </p:val>
                                        </p:tav>
                                        <p:tav tm="100000">
                                          <p:val>
                                            <p:strVal val="#ppt_w"/>
                                          </p:val>
                                        </p:tav>
                                      </p:tavLst>
                                    </p:anim>
                                    <p:anim calcmode="lin" valueType="num">
                                      <p:cBhvr>
                                        <p:cTn id="13" dur="300" fill="hold"/>
                                        <p:tgtEl>
                                          <p:spTgt spid="8"/>
                                        </p:tgtEl>
                                        <p:attrNameLst>
                                          <p:attrName>ppt_h</p:attrName>
                                        </p:attrNameLst>
                                      </p:cBhvr>
                                      <p:tavLst>
                                        <p:tav tm="0">
                                          <p:val>
                                            <p:fltVal val="0"/>
                                          </p:val>
                                        </p:tav>
                                        <p:tav tm="100000">
                                          <p:val>
                                            <p:strVal val="#ppt_h"/>
                                          </p:val>
                                        </p:tav>
                                      </p:tavLst>
                                    </p:anim>
                                    <p:animEffect transition="in" filter="fade">
                                      <p:cBhvr>
                                        <p:cTn id="14" dur="300"/>
                                        <p:tgtEl>
                                          <p:spTgt spid="8"/>
                                        </p:tgtEl>
                                      </p:cBhvr>
                                    </p:animEffect>
                                  </p:childTnLst>
                                </p:cTn>
                              </p:par>
                              <p:par>
                                <p:cTn id="15" presetID="6" presetClass="emph" presetSubtype="0" autoRev="1" fill="hold" nodeType="withEffect">
                                  <p:childTnLst>
                                    <p:animScale>
                                      <p:cBhvr>
                                        <p:cTn id="16" dur="150" fill="hold"/>
                                        <p:tgtEl>
                                          <p:spTgt spid="8"/>
                                        </p:tgtEl>
                                      </p:cBhvr>
                                      <p:by x="110000" y="110000"/>
                                    </p:animScale>
                                  </p:childTnLst>
                                </p:cTn>
                              </p:par>
                              <p:par>
                                <p:cTn id="17" presetID="53" presetClass="entr" presetSubtype="16" fill="hold" grpId="0" nodeType="withEffect">
                                  <p:childTnLst>
                                    <p:set>
                                      <p:cBhvr>
                                        <p:cTn id="18" dur="1" fill="hold">
                                          <p:stCondLst>
                                            <p:cond delay="0"/>
                                          </p:stCondLst>
                                        </p:cTn>
                                        <p:tgtEl>
                                          <p:spTgt spid="36"/>
                                        </p:tgtEl>
                                        <p:attrNameLst>
                                          <p:attrName>style.visibility</p:attrName>
                                        </p:attrNameLst>
                                      </p:cBhvr>
                                      <p:to>
                                        <p:strVal val="visible"/>
                                      </p:to>
                                    </p:set>
                                    <p:anim calcmode="lin" valueType="num">
                                      <p:cBhvr>
                                        <p:cTn id="19" dur="300" fill="hold"/>
                                        <p:tgtEl>
                                          <p:spTgt spid="36"/>
                                        </p:tgtEl>
                                        <p:attrNameLst>
                                          <p:attrName>ppt_w</p:attrName>
                                        </p:attrNameLst>
                                      </p:cBhvr>
                                      <p:tavLst>
                                        <p:tav tm="0">
                                          <p:val>
                                            <p:fltVal val="0"/>
                                          </p:val>
                                        </p:tav>
                                        <p:tav tm="100000">
                                          <p:val>
                                            <p:strVal val="#ppt_w"/>
                                          </p:val>
                                        </p:tav>
                                      </p:tavLst>
                                    </p:anim>
                                    <p:anim calcmode="lin" valueType="num">
                                      <p:cBhvr>
                                        <p:cTn id="20" dur="300" fill="hold"/>
                                        <p:tgtEl>
                                          <p:spTgt spid="36"/>
                                        </p:tgtEl>
                                        <p:attrNameLst>
                                          <p:attrName>ppt_h</p:attrName>
                                        </p:attrNameLst>
                                      </p:cBhvr>
                                      <p:tavLst>
                                        <p:tav tm="0">
                                          <p:val>
                                            <p:fltVal val="0"/>
                                          </p:val>
                                        </p:tav>
                                        <p:tav tm="100000">
                                          <p:val>
                                            <p:strVal val="#ppt_h"/>
                                          </p:val>
                                        </p:tav>
                                      </p:tavLst>
                                    </p:anim>
                                    <p:animEffect transition="in" filter="fade">
                                      <p:cBhvr>
                                        <p:cTn id="21" dur="300"/>
                                        <p:tgtEl>
                                          <p:spTgt spid="36"/>
                                        </p:tgtEl>
                                      </p:cBhvr>
                                    </p:animEffect>
                                  </p:childTnLst>
                                </p:cTn>
                              </p:par>
                              <p:par>
                                <p:cTn id="22" presetID="6" presetClass="emph" presetSubtype="0" autoRev="1" fill="hold" grpId="1" nodeType="withEffect">
                                  <p:childTnLst>
                                    <p:animScale>
                                      <p:cBhvr>
                                        <p:cTn id="23" dur="150" fill="hold"/>
                                        <p:tgtEl>
                                          <p:spTgt spid="36"/>
                                        </p:tgtEl>
                                      </p:cBhvr>
                                      <p:by x="110000" y="110000"/>
                                    </p:animScale>
                                  </p:childTnLst>
                                </p:cTn>
                              </p:par>
                              <p:par>
                                <p:cTn id="24" presetID="53" presetClass="entr" presetSubtype="16" fill="hold" grpId="0" nodeType="withEffect">
                                  <p:childTnLst>
                                    <p:set>
                                      <p:cBhvr>
                                        <p:cTn id="25" dur="1" fill="hold">
                                          <p:stCondLst>
                                            <p:cond delay="0"/>
                                          </p:stCondLst>
                                        </p:cTn>
                                        <p:tgtEl>
                                          <p:spTgt spid="7"/>
                                        </p:tgtEl>
                                        <p:attrNameLst>
                                          <p:attrName>style.visibility</p:attrName>
                                        </p:attrNameLst>
                                      </p:cBhvr>
                                      <p:to>
                                        <p:strVal val="visible"/>
                                      </p:to>
                                    </p:set>
                                    <p:anim calcmode="lin" valueType="num">
                                      <p:cBhvr>
                                        <p:cTn id="26" dur="300" fill="hold"/>
                                        <p:tgtEl>
                                          <p:spTgt spid="7"/>
                                        </p:tgtEl>
                                        <p:attrNameLst>
                                          <p:attrName>ppt_w</p:attrName>
                                        </p:attrNameLst>
                                      </p:cBhvr>
                                      <p:tavLst>
                                        <p:tav tm="0">
                                          <p:val>
                                            <p:fltVal val="0"/>
                                          </p:val>
                                        </p:tav>
                                        <p:tav tm="100000">
                                          <p:val>
                                            <p:strVal val="#ppt_w"/>
                                          </p:val>
                                        </p:tav>
                                      </p:tavLst>
                                    </p:anim>
                                    <p:anim calcmode="lin" valueType="num">
                                      <p:cBhvr>
                                        <p:cTn id="27" dur="300" fill="hold"/>
                                        <p:tgtEl>
                                          <p:spTgt spid="7"/>
                                        </p:tgtEl>
                                        <p:attrNameLst>
                                          <p:attrName>ppt_h</p:attrName>
                                        </p:attrNameLst>
                                      </p:cBhvr>
                                      <p:tavLst>
                                        <p:tav tm="0">
                                          <p:val>
                                            <p:fltVal val="0"/>
                                          </p:val>
                                        </p:tav>
                                        <p:tav tm="100000">
                                          <p:val>
                                            <p:strVal val="#ppt_h"/>
                                          </p:val>
                                        </p:tav>
                                      </p:tavLst>
                                    </p:anim>
                                    <p:animEffect transition="in" filter="fade">
                                      <p:cBhvr>
                                        <p:cTn id="28" dur="300"/>
                                        <p:tgtEl>
                                          <p:spTgt spid="7"/>
                                        </p:tgtEl>
                                      </p:cBhvr>
                                    </p:animEffect>
                                  </p:childTnLst>
                                </p:cTn>
                              </p:par>
                              <p:par>
                                <p:cTn id="29" presetID="6" presetClass="emph" presetSubtype="0" autoRev="1" fill="hold" grpId="1" nodeType="withEffect">
                                  <p:childTnLst>
                                    <p:animScale>
                                      <p:cBhvr>
                                        <p:cTn id="30" dur="150" fill="hold"/>
                                        <p:tgtEl>
                                          <p:spTgt spid="7"/>
                                        </p:tgtEl>
                                      </p:cBhvr>
                                      <p:by x="110000" y="110000"/>
                                    </p:animScale>
                                  </p:childTnLst>
                                </p:cTn>
                              </p:par>
                              <p:par>
                                <p:cTn id="31" presetID="53" presetClass="entr" presetSubtype="16" fill="hold" grpId="0" nodeType="withEffect">
                                  <p:childTnLst>
                                    <p:set>
                                      <p:cBhvr>
                                        <p:cTn id="32" dur="1" fill="hold">
                                          <p:stCondLst>
                                            <p:cond delay="0"/>
                                          </p:stCondLst>
                                        </p:cTn>
                                        <p:tgtEl>
                                          <p:spTgt spid="32"/>
                                        </p:tgtEl>
                                        <p:attrNameLst>
                                          <p:attrName>style.visibility</p:attrName>
                                        </p:attrNameLst>
                                      </p:cBhvr>
                                      <p:to>
                                        <p:strVal val="visible"/>
                                      </p:to>
                                    </p:set>
                                    <p:anim calcmode="lin" valueType="num">
                                      <p:cBhvr>
                                        <p:cTn id="33" dur="300" fill="hold"/>
                                        <p:tgtEl>
                                          <p:spTgt spid="32"/>
                                        </p:tgtEl>
                                        <p:attrNameLst>
                                          <p:attrName>ppt_w</p:attrName>
                                        </p:attrNameLst>
                                      </p:cBhvr>
                                      <p:tavLst>
                                        <p:tav tm="0">
                                          <p:val>
                                            <p:fltVal val="0"/>
                                          </p:val>
                                        </p:tav>
                                        <p:tav tm="100000">
                                          <p:val>
                                            <p:strVal val="#ppt_w"/>
                                          </p:val>
                                        </p:tav>
                                      </p:tavLst>
                                    </p:anim>
                                    <p:anim calcmode="lin" valueType="num">
                                      <p:cBhvr>
                                        <p:cTn id="34" dur="300" fill="hold"/>
                                        <p:tgtEl>
                                          <p:spTgt spid="32"/>
                                        </p:tgtEl>
                                        <p:attrNameLst>
                                          <p:attrName>ppt_h</p:attrName>
                                        </p:attrNameLst>
                                      </p:cBhvr>
                                      <p:tavLst>
                                        <p:tav tm="0">
                                          <p:val>
                                            <p:fltVal val="0"/>
                                          </p:val>
                                        </p:tav>
                                        <p:tav tm="100000">
                                          <p:val>
                                            <p:strVal val="#ppt_h"/>
                                          </p:val>
                                        </p:tav>
                                      </p:tavLst>
                                    </p:anim>
                                    <p:animEffect transition="in" filter="fade">
                                      <p:cBhvr>
                                        <p:cTn id="35" dur="300"/>
                                        <p:tgtEl>
                                          <p:spTgt spid="32"/>
                                        </p:tgtEl>
                                      </p:cBhvr>
                                    </p:animEffect>
                                  </p:childTnLst>
                                </p:cTn>
                              </p:par>
                              <p:par>
                                <p:cTn id="36" presetID="6" presetClass="emph" presetSubtype="0" autoRev="1" fill="hold" grpId="1" nodeType="withEffect">
                                  <p:childTnLst>
                                    <p:animScale>
                                      <p:cBhvr>
                                        <p:cTn id="37" dur="150" fill="hold"/>
                                        <p:tgtEl>
                                          <p:spTgt spid="32"/>
                                        </p:tgtEl>
                                      </p:cBhvr>
                                      <p:by x="110000" y="110000"/>
                                    </p:animScale>
                                  </p:childTnLst>
                                </p:cTn>
                              </p:par>
                              <p:par>
                                <p:cTn id="38" presetID="53" presetClass="entr" presetSubtype="16" fill="hold" grpId="0" nodeType="withEffect">
                                  <p:childTnLst>
                                    <p:set>
                                      <p:cBhvr>
                                        <p:cTn id="39" dur="1" fill="hold">
                                          <p:stCondLst>
                                            <p:cond delay="0"/>
                                          </p:stCondLst>
                                        </p:cTn>
                                        <p:tgtEl>
                                          <p:spTgt spid="33"/>
                                        </p:tgtEl>
                                        <p:attrNameLst>
                                          <p:attrName>style.visibility</p:attrName>
                                        </p:attrNameLst>
                                      </p:cBhvr>
                                      <p:to>
                                        <p:strVal val="visible"/>
                                      </p:to>
                                    </p:set>
                                    <p:anim calcmode="lin" valueType="num">
                                      <p:cBhvr>
                                        <p:cTn id="40" dur="300" fill="hold"/>
                                        <p:tgtEl>
                                          <p:spTgt spid="33"/>
                                        </p:tgtEl>
                                        <p:attrNameLst>
                                          <p:attrName>ppt_w</p:attrName>
                                        </p:attrNameLst>
                                      </p:cBhvr>
                                      <p:tavLst>
                                        <p:tav tm="0">
                                          <p:val>
                                            <p:fltVal val="0"/>
                                          </p:val>
                                        </p:tav>
                                        <p:tav tm="100000">
                                          <p:val>
                                            <p:strVal val="#ppt_w"/>
                                          </p:val>
                                        </p:tav>
                                      </p:tavLst>
                                    </p:anim>
                                    <p:anim calcmode="lin" valueType="num">
                                      <p:cBhvr>
                                        <p:cTn id="41" dur="300" fill="hold"/>
                                        <p:tgtEl>
                                          <p:spTgt spid="33"/>
                                        </p:tgtEl>
                                        <p:attrNameLst>
                                          <p:attrName>ppt_h</p:attrName>
                                        </p:attrNameLst>
                                      </p:cBhvr>
                                      <p:tavLst>
                                        <p:tav tm="0">
                                          <p:val>
                                            <p:fltVal val="0"/>
                                          </p:val>
                                        </p:tav>
                                        <p:tav tm="100000">
                                          <p:val>
                                            <p:strVal val="#ppt_h"/>
                                          </p:val>
                                        </p:tav>
                                      </p:tavLst>
                                    </p:anim>
                                    <p:animEffect transition="in" filter="fade">
                                      <p:cBhvr>
                                        <p:cTn id="42" dur="300"/>
                                        <p:tgtEl>
                                          <p:spTgt spid="33"/>
                                        </p:tgtEl>
                                      </p:cBhvr>
                                    </p:animEffect>
                                  </p:childTnLst>
                                </p:cTn>
                              </p:par>
                              <p:par>
                                <p:cTn id="43" presetID="6" presetClass="emph" presetSubtype="0" autoRev="1" fill="hold" grpId="1" nodeType="withEffect">
                                  <p:childTnLst>
                                    <p:animScale>
                                      <p:cBhvr>
                                        <p:cTn id="44" dur="150" fill="hold"/>
                                        <p:tgtEl>
                                          <p:spTgt spid="33"/>
                                        </p:tgtEl>
                                      </p:cBhvr>
                                      <p:by x="110000" y="110000"/>
                                    </p:animScale>
                                  </p:childTnLst>
                                </p:cTn>
                              </p:par>
                              <p:par>
                                <p:cTn id="45" presetID="53" presetClass="entr" presetSubtype="16" fill="hold" grpId="0" nodeType="withEffect">
                                  <p:childTnLst>
                                    <p:set>
                                      <p:cBhvr>
                                        <p:cTn id="46" dur="1" fill="hold">
                                          <p:stCondLst>
                                            <p:cond delay="0"/>
                                          </p:stCondLst>
                                        </p:cTn>
                                        <p:tgtEl>
                                          <p:spTgt spid="35"/>
                                        </p:tgtEl>
                                        <p:attrNameLst>
                                          <p:attrName>style.visibility</p:attrName>
                                        </p:attrNameLst>
                                      </p:cBhvr>
                                      <p:to>
                                        <p:strVal val="visible"/>
                                      </p:to>
                                    </p:set>
                                    <p:anim calcmode="lin" valueType="num">
                                      <p:cBhvr>
                                        <p:cTn id="47" dur="300" fill="hold"/>
                                        <p:tgtEl>
                                          <p:spTgt spid="35"/>
                                        </p:tgtEl>
                                        <p:attrNameLst>
                                          <p:attrName>ppt_w</p:attrName>
                                        </p:attrNameLst>
                                      </p:cBhvr>
                                      <p:tavLst>
                                        <p:tav tm="0">
                                          <p:val>
                                            <p:fltVal val="0"/>
                                          </p:val>
                                        </p:tav>
                                        <p:tav tm="100000">
                                          <p:val>
                                            <p:strVal val="#ppt_w"/>
                                          </p:val>
                                        </p:tav>
                                      </p:tavLst>
                                    </p:anim>
                                    <p:anim calcmode="lin" valueType="num">
                                      <p:cBhvr>
                                        <p:cTn id="48" dur="300" fill="hold"/>
                                        <p:tgtEl>
                                          <p:spTgt spid="35"/>
                                        </p:tgtEl>
                                        <p:attrNameLst>
                                          <p:attrName>ppt_h</p:attrName>
                                        </p:attrNameLst>
                                      </p:cBhvr>
                                      <p:tavLst>
                                        <p:tav tm="0">
                                          <p:val>
                                            <p:fltVal val="0"/>
                                          </p:val>
                                        </p:tav>
                                        <p:tav tm="100000">
                                          <p:val>
                                            <p:strVal val="#ppt_h"/>
                                          </p:val>
                                        </p:tav>
                                      </p:tavLst>
                                    </p:anim>
                                    <p:animEffect transition="in" filter="fade">
                                      <p:cBhvr>
                                        <p:cTn id="49" dur="300"/>
                                        <p:tgtEl>
                                          <p:spTgt spid="35"/>
                                        </p:tgtEl>
                                      </p:cBhvr>
                                    </p:animEffect>
                                  </p:childTnLst>
                                </p:cTn>
                              </p:par>
                              <p:par>
                                <p:cTn id="50" presetID="6" presetClass="emph" presetSubtype="0" autoRev="1" fill="hold" grpId="1" nodeType="withEffect">
                                  <p:childTnLst>
                                    <p:animScale>
                                      <p:cBhvr>
                                        <p:cTn id="51" dur="150" fill="hold"/>
                                        <p:tgtEl>
                                          <p:spTgt spid="35"/>
                                        </p:tgtEl>
                                      </p:cBhvr>
                                      <p:by x="110000" y="110000"/>
                                    </p:animScale>
                                  </p:childTnLst>
                                </p:cTn>
                              </p:par>
                              <p:par>
                                <p:cTn id="52" presetID="53" presetClass="entr" presetSubtype="16" fill="hold" grpId="0" nodeType="withEffect">
                                  <p:childTnLst>
                                    <p:set>
                                      <p:cBhvr>
                                        <p:cTn id="53" dur="1" fill="hold">
                                          <p:stCondLst>
                                            <p:cond delay="0"/>
                                          </p:stCondLst>
                                        </p:cTn>
                                        <p:tgtEl>
                                          <p:spTgt spid="34"/>
                                        </p:tgtEl>
                                        <p:attrNameLst>
                                          <p:attrName>style.visibility</p:attrName>
                                        </p:attrNameLst>
                                      </p:cBhvr>
                                      <p:to>
                                        <p:strVal val="visible"/>
                                      </p:to>
                                    </p:set>
                                    <p:anim calcmode="lin" valueType="num">
                                      <p:cBhvr>
                                        <p:cTn id="54" dur="300" fill="hold"/>
                                        <p:tgtEl>
                                          <p:spTgt spid="34"/>
                                        </p:tgtEl>
                                        <p:attrNameLst>
                                          <p:attrName>ppt_w</p:attrName>
                                        </p:attrNameLst>
                                      </p:cBhvr>
                                      <p:tavLst>
                                        <p:tav tm="0">
                                          <p:val>
                                            <p:fltVal val="0"/>
                                          </p:val>
                                        </p:tav>
                                        <p:tav tm="100000">
                                          <p:val>
                                            <p:strVal val="#ppt_w"/>
                                          </p:val>
                                        </p:tav>
                                      </p:tavLst>
                                    </p:anim>
                                    <p:anim calcmode="lin" valueType="num">
                                      <p:cBhvr>
                                        <p:cTn id="55" dur="300" fill="hold"/>
                                        <p:tgtEl>
                                          <p:spTgt spid="34"/>
                                        </p:tgtEl>
                                        <p:attrNameLst>
                                          <p:attrName>ppt_h</p:attrName>
                                        </p:attrNameLst>
                                      </p:cBhvr>
                                      <p:tavLst>
                                        <p:tav tm="0">
                                          <p:val>
                                            <p:fltVal val="0"/>
                                          </p:val>
                                        </p:tav>
                                        <p:tav tm="100000">
                                          <p:val>
                                            <p:strVal val="#ppt_h"/>
                                          </p:val>
                                        </p:tav>
                                      </p:tavLst>
                                    </p:anim>
                                    <p:animEffect transition="in" filter="fade">
                                      <p:cBhvr>
                                        <p:cTn id="56" dur="300"/>
                                        <p:tgtEl>
                                          <p:spTgt spid="34"/>
                                        </p:tgtEl>
                                      </p:cBhvr>
                                    </p:animEffect>
                                  </p:childTnLst>
                                </p:cTn>
                              </p:par>
                              <p:par>
                                <p:cTn id="57" presetID="6" presetClass="emph" presetSubtype="0" autoRev="1" fill="hold" grpId="1" nodeType="withEffect">
                                  <p:childTnLst>
                                    <p:animScale>
                                      <p:cBhvr>
                                        <p:cTn id="58" dur="150" fill="hold"/>
                                        <p:tgtEl>
                                          <p:spTgt spid="34"/>
                                        </p:tgtEl>
                                      </p:cBhvr>
                                      <p:by x="110000" y="110000"/>
                                    </p:animScale>
                                  </p:childTnLst>
                                </p:cTn>
                              </p:par>
                              <p:par>
                                <p:cTn id="59" presetID="22" presetClass="entr" presetSubtype="2" fill="hold" grpId="0" nodeType="withEffect">
                                  <p:childTnLst>
                                    <p:set>
                                      <p:cBhvr>
                                        <p:cTn id="60" dur="1" fill="hold">
                                          <p:stCondLst>
                                            <p:cond delay="0"/>
                                          </p:stCondLst>
                                        </p:cTn>
                                        <p:tgtEl>
                                          <p:spTgt spid="5"/>
                                        </p:tgtEl>
                                        <p:attrNameLst>
                                          <p:attrName>style.visibility</p:attrName>
                                        </p:attrNameLst>
                                      </p:cBhvr>
                                      <p:to>
                                        <p:strVal val="visible"/>
                                      </p:to>
                                    </p:set>
                                    <p:animEffect transition="in" filter="wipe(right)">
                                      <p:cBhvr>
                                        <p:cTn id="61" dur="500"/>
                                        <p:tgtEl>
                                          <p:spTgt spid="5"/>
                                        </p:tgtEl>
                                      </p:cBhvr>
                                    </p:animEffect>
                                  </p:childTnLst>
                                </p:cTn>
                              </p:par>
                              <p:par>
                                <p:cTn id="62" presetID="22" presetClass="entr" presetSubtype="8" fill="hold" grpId="0" nodeType="withEffec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par>
                                <p:cTn id="65" presetID="22" presetClass="entr" presetSubtype="2" fill="hold" grpId="0" nodeType="withEffect">
                                  <p:childTnLst>
                                    <p:set>
                                      <p:cBhvr>
                                        <p:cTn id="66" dur="1" fill="hold">
                                          <p:stCondLst>
                                            <p:cond delay="0"/>
                                          </p:stCondLst>
                                        </p:cTn>
                                        <p:tgtEl>
                                          <p:spTgt spid="6"/>
                                        </p:tgtEl>
                                        <p:attrNameLst>
                                          <p:attrName>style.visibility</p:attrName>
                                        </p:attrNameLst>
                                      </p:cBhvr>
                                      <p:to>
                                        <p:strVal val="visible"/>
                                      </p:to>
                                    </p:set>
                                    <p:animEffect transition="in" filter="wipe(right)">
                                      <p:cBhvr>
                                        <p:cTn id="67" dur="500"/>
                                        <p:tgtEl>
                                          <p:spTgt spid="6"/>
                                        </p:tgtEl>
                                      </p:cBhvr>
                                    </p:animEffect>
                                  </p:childTnLst>
                                </p:cTn>
                              </p:par>
                              <p:par>
                                <p:cTn id="68" presetID="22" presetClass="entr" presetSubtype="8" fill="hold" grpId="0" nodeType="withEffec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par>
                                <p:cTn id="71" presetID="22" presetClass="entr" presetSubtype="1" fill="hold" grpId="0" nodeType="withEffect">
                                  <p:childTnLst>
                                    <p:set>
                                      <p:cBhvr>
                                        <p:cTn id="72" dur="1" fill="hold">
                                          <p:stCondLst>
                                            <p:cond delay="0"/>
                                          </p:stCondLst>
                                        </p:cTn>
                                        <p:tgtEl>
                                          <p:spTgt spid="39"/>
                                        </p:tgtEl>
                                        <p:attrNameLst>
                                          <p:attrName>style.visibility</p:attrName>
                                        </p:attrNameLst>
                                      </p:cBhvr>
                                      <p:to>
                                        <p:strVal val="visible"/>
                                      </p:to>
                                    </p:set>
                                    <p:animEffect transition="in" filter="wipe(up)">
                                      <p:cBhvr>
                                        <p:cTn id="73" dur="500"/>
                                        <p:tgtEl>
                                          <p:spTgt spid="39"/>
                                        </p:tgtEl>
                                      </p:cBhvr>
                                    </p:animEffect>
                                  </p:childTnLst>
                                </p:cTn>
                              </p:par>
                              <p:par>
                                <p:cTn id="74" presetID="22" presetClass="entr" presetSubtype="1" fill="hold" grpId="0" nodeType="withEffect">
                                  <p:childTnLst>
                                    <p:set>
                                      <p:cBhvr>
                                        <p:cTn id="75" dur="1" fill="hold">
                                          <p:stCondLst>
                                            <p:cond delay="0"/>
                                          </p:stCondLst>
                                        </p:cTn>
                                        <p:tgtEl>
                                          <p:spTgt spid="40"/>
                                        </p:tgtEl>
                                        <p:attrNameLst>
                                          <p:attrName>style.visibility</p:attrName>
                                        </p:attrNameLst>
                                      </p:cBhvr>
                                      <p:to>
                                        <p:strVal val="visible"/>
                                      </p:to>
                                    </p:set>
                                    <p:animEffect transition="in" filter="wipe(up)">
                                      <p:cBhvr>
                                        <p:cTn id="76" dur="500"/>
                                        <p:tgtEl>
                                          <p:spTgt spid="40"/>
                                        </p:tgtEl>
                                      </p:cBhvr>
                                    </p:animEffect>
                                  </p:childTnLst>
                                </p:cTn>
                              </p:par>
                              <p:par>
                                <p:cTn id="77" presetID="22" presetClass="entr" presetSubtype="1" fill="hold" grpId="0" nodeType="withEffect">
                                  <p:childTnLst>
                                    <p:set>
                                      <p:cBhvr>
                                        <p:cTn id="78" dur="1" fill="hold">
                                          <p:stCondLst>
                                            <p:cond delay="0"/>
                                          </p:stCondLst>
                                        </p:cTn>
                                        <p:tgtEl>
                                          <p:spTgt spid="41"/>
                                        </p:tgtEl>
                                        <p:attrNameLst>
                                          <p:attrName>style.visibility</p:attrName>
                                        </p:attrNameLst>
                                      </p:cBhvr>
                                      <p:to>
                                        <p:strVal val="visible"/>
                                      </p:to>
                                    </p:set>
                                    <p:animEffect transition="in" filter="wipe(up)">
                                      <p:cBhvr>
                                        <p:cTn id="79" dur="500"/>
                                        <p:tgtEl>
                                          <p:spTgt spid="41"/>
                                        </p:tgtEl>
                                      </p:cBhvr>
                                    </p:animEffect>
                                  </p:childTnLst>
                                </p:cTn>
                              </p:par>
                              <p:par>
                                <p:cTn id="80" presetID="22" presetClass="entr" presetSubtype="1" fill="hold" grpId="0" nodeType="withEffect">
                                  <p:childTnLst>
                                    <p:set>
                                      <p:cBhvr>
                                        <p:cTn id="81" dur="1" fill="hold">
                                          <p:stCondLst>
                                            <p:cond delay="0"/>
                                          </p:stCondLst>
                                        </p:cTn>
                                        <p:tgtEl>
                                          <p:spTgt spid="42"/>
                                        </p:tgtEl>
                                        <p:attrNameLst>
                                          <p:attrName>style.visibility</p:attrName>
                                        </p:attrNameLst>
                                      </p:cBhvr>
                                      <p:to>
                                        <p:strVal val="visible"/>
                                      </p:to>
                                    </p:set>
                                    <p:animEffect transition="in" filter="wipe(up)">
                                      <p:cBhvr>
                                        <p:cTn id="8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32" grpId="0"/>
      <p:bldP spid="32" grpId="1"/>
      <p:bldP spid="33" grpId="0"/>
      <p:bldP spid="33" grpId="1"/>
      <p:bldP spid="34" grpId="0"/>
      <p:bldP spid="34" grpId="1"/>
      <p:bldP spid="35" grpId="0"/>
      <p:bldP spid="35" grpId="1"/>
      <p:bldP spid="36" grpId="0"/>
      <p:bldP spid="36" grpId="1"/>
      <p:bldP spid="37" grpId="0" animBg="1"/>
      <p:bldP spid="38" grpId="0" animBg="1"/>
      <p:bldP spid="39" grpId="0"/>
      <p:bldP spid="40" grpId="0"/>
      <p:bldP spid="41" grpId="0"/>
      <p:bldP spid="4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同心圆 35"/>
          <p:cNvSpPr/>
          <p:nvPr/>
        </p:nvSpPr>
        <p:spPr>
          <a:xfrm>
            <a:off x="692857" y="4187030"/>
            <a:ext cx="2592288" cy="2592288"/>
          </a:xfrm>
          <a:prstGeom prst="donut">
            <a:avLst>
              <a:gd name="adj" fmla="val 7852"/>
            </a:avLst>
          </a:prstGeom>
          <a:solidFill>
            <a:schemeClr val="bg1"/>
          </a:solidFill>
          <a:ln>
            <a:solidFill>
              <a:schemeClr val="bg2">
                <a:lumMod val="25000"/>
              </a:schemeClr>
            </a:solid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635000" extrusionH="95250" prstMaterial="flat">
            <a:bevelT h="57150"/>
            <a:bevelB h="571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同心圆 36"/>
          <p:cNvSpPr/>
          <p:nvPr/>
        </p:nvSpPr>
        <p:spPr>
          <a:xfrm>
            <a:off x="1093189" y="4021653"/>
            <a:ext cx="1728192" cy="1728192"/>
          </a:xfrm>
          <a:prstGeom prst="donut">
            <a:avLst>
              <a:gd name="adj" fmla="val 7852"/>
            </a:avLst>
          </a:prstGeom>
          <a:solidFill>
            <a:schemeClr val="bg1"/>
          </a:solidFill>
          <a:ln>
            <a:solidFill>
              <a:schemeClr val="bg2">
                <a:lumMod val="25000"/>
              </a:schemeClr>
            </a:solid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1270000" extrusionH="95250" prstMaterial="flat">
            <a:bevelT w="44450" h="25400"/>
            <a:bevelB w="44450" h="254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highlight>
                <a:srgbClr val="000000"/>
              </a:highlight>
            </a:endParaRPr>
          </a:p>
        </p:txBody>
      </p:sp>
      <p:sp>
        <p:nvSpPr>
          <p:cNvPr id="7" name="同心圆 37"/>
          <p:cNvSpPr/>
          <p:nvPr/>
        </p:nvSpPr>
        <p:spPr>
          <a:xfrm>
            <a:off x="1440678" y="3987888"/>
            <a:ext cx="1033214" cy="1033214"/>
          </a:xfrm>
          <a:prstGeom prst="donut">
            <a:avLst>
              <a:gd name="adj" fmla="val 12925"/>
            </a:avLst>
          </a:prstGeom>
          <a:solidFill>
            <a:schemeClr val="bg1"/>
          </a:solidFill>
          <a:ln>
            <a:solidFill>
              <a:schemeClr val="bg2">
                <a:lumMod val="25000"/>
              </a:schemeClr>
            </a:solid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1905000" extrusionH="95250" prstMaterial="flat">
            <a:bevelT w="38100" h="19050"/>
            <a:bevelB w="38100" h="190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highlight>
                <a:srgbClr val="000000"/>
              </a:highlight>
            </a:endParaRPr>
          </a:p>
        </p:txBody>
      </p:sp>
      <p:sp>
        <p:nvSpPr>
          <p:cNvPr id="8" name="椭圆 7"/>
          <p:cNvSpPr/>
          <p:nvPr/>
        </p:nvSpPr>
        <p:spPr>
          <a:xfrm flipV="1">
            <a:off x="1772977" y="3754982"/>
            <a:ext cx="432048" cy="432048"/>
          </a:xfrm>
          <a:prstGeom prst="ellipse">
            <a:avLst/>
          </a:prstGeom>
          <a:solidFill>
            <a:schemeClr val="bg1"/>
          </a:solidFill>
          <a:ln>
            <a:solidFill>
              <a:schemeClr val="bg2">
                <a:lumMod val="25000"/>
              </a:schemeClr>
            </a:solid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2374900" extrusionH="95250" prstMaterial="flat">
            <a:bevelT w="95250" h="69850"/>
            <a:bevelB w="95250" h="698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highlight>
                <a:srgbClr val="000000"/>
              </a:highlight>
            </a:endParaRPr>
          </a:p>
        </p:txBody>
      </p:sp>
      <p:cxnSp>
        <p:nvCxnSpPr>
          <p:cNvPr id="9" name="直接连接符 8"/>
          <p:cNvCxnSpPr/>
          <p:nvPr/>
        </p:nvCxnSpPr>
        <p:spPr>
          <a:xfrm>
            <a:off x="2371725" y="1891662"/>
            <a:ext cx="3666476"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2638425" y="2795394"/>
            <a:ext cx="3399776"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2933700" y="3815706"/>
            <a:ext cx="3104501"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2" name="直接连接符 11"/>
          <p:cNvCxnSpPr/>
          <p:nvPr/>
        </p:nvCxnSpPr>
        <p:spPr>
          <a:xfrm>
            <a:off x="3285145" y="5028937"/>
            <a:ext cx="2753056"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3" name="TextBox 81"/>
          <p:cNvSpPr txBox="1"/>
          <p:nvPr/>
        </p:nvSpPr>
        <p:spPr>
          <a:xfrm>
            <a:off x="6100113" y="4701650"/>
            <a:ext cx="5748984" cy="523220"/>
          </a:xfrm>
          <a:prstGeom prst="rect">
            <a:avLst/>
          </a:prstGeom>
          <a:noFill/>
        </p:spPr>
        <p:txBody>
          <a:bodyPr wrap="square" rtlCol="0">
            <a:spAutoFit/>
          </a:bodyPr>
          <a:lstStyle/>
          <a:p>
            <a:pPr algn="ctr" defTabSz="1214120">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可查询到  </a:t>
            </a:r>
            <a:r>
              <a:rPr lang="en-US" altLang="zh-CN" sz="2800" b="1" dirty="0">
                <a:solidFill>
                  <a:srgbClr val="4BAF32"/>
                </a:solidFill>
                <a:latin typeface="微软雅黑" panose="020B0503020204020204" pitchFamily="34" charset="-122"/>
                <a:ea typeface="微软雅黑" panose="020B0503020204020204" pitchFamily="34" charset="-122"/>
                <a:sym typeface="+mn-ea"/>
              </a:rPr>
              <a:t>1800</a:t>
            </a:r>
            <a:r>
              <a:rPr lang="zh-CN" altLang="en-US" sz="2800" dirty="0">
                <a:solidFill>
                  <a:srgbClr val="4BAF32"/>
                </a:solidFill>
                <a:latin typeface="微软雅黑" panose="020B0503020204020204" pitchFamily="34" charset="-122"/>
                <a:ea typeface="微软雅黑" panose="020B0503020204020204" pitchFamily="34" charset="-122"/>
                <a:sym typeface="+mn-ea"/>
              </a:rPr>
              <a:t>家</a:t>
            </a:r>
            <a:r>
              <a:rPr lang="zh-CN" altLang="en-US" sz="2800" dirty="0">
                <a:solidFill>
                  <a:srgbClr val="FF0000"/>
                </a:solidFill>
                <a:latin typeface="微软雅黑" panose="020B0503020204020204" pitchFamily="34" charset="-122"/>
                <a:ea typeface="微软雅黑" panose="020B0503020204020204" pitchFamily="34" charset="-122"/>
                <a:sym typeface="+mn-ea"/>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图书馆的馆藏及电子资源</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4" name="TextBox 83"/>
          <p:cNvSpPr txBox="1"/>
          <p:nvPr/>
        </p:nvSpPr>
        <p:spPr>
          <a:xfrm>
            <a:off x="6181075" y="3498433"/>
            <a:ext cx="4913162" cy="523220"/>
          </a:xfrm>
          <a:prstGeom prst="rect">
            <a:avLst/>
          </a:prstGeom>
          <a:noFill/>
        </p:spPr>
        <p:txBody>
          <a:bodyPr wrap="square" rtlCol="0">
            <a:spAutoFit/>
          </a:bodyPr>
          <a:lstStyle/>
          <a:p>
            <a:pPr algn="ctr" defTabSz="1214120">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可查询传递  </a:t>
            </a:r>
            <a:r>
              <a:rPr lang="en-US" altLang="zh-CN" sz="2800" b="1" dirty="0">
                <a:solidFill>
                  <a:srgbClr val="4BAF32"/>
                </a:solidFill>
                <a:latin typeface="微软雅黑" panose="020B0503020204020204" pitchFamily="34" charset="-122"/>
                <a:ea typeface="微软雅黑" panose="020B0503020204020204" pitchFamily="34" charset="-122"/>
                <a:sym typeface="+mn-ea"/>
              </a:rPr>
              <a:t>500</a:t>
            </a:r>
            <a:r>
              <a:rPr lang="zh-CN" altLang="en-US" sz="2800" dirty="0">
                <a:solidFill>
                  <a:srgbClr val="4BAF32"/>
                </a:solidFill>
                <a:latin typeface="微软雅黑" panose="020B0503020204020204" pitchFamily="34" charset="-122"/>
                <a:ea typeface="微软雅黑" panose="020B0503020204020204" pitchFamily="34" charset="-122"/>
                <a:sym typeface="+mn-ea"/>
              </a:rPr>
              <a:t>个</a:t>
            </a:r>
            <a:r>
              <a:rPr lang="zh-CN" altLang="en-US" sz="2800" dirty="0">
                <a:solidFill>
                  <a:srgbClr val="FF0000"/>
                </a:solidFill>
                <a:latin typeface="微软雅黑" panose="020B0503020204020204" pitchFamily="34" charset="-122"/>
                <a:ea typeface="微软雅黑" panose="020B0503020204020204" pitchFamily="34" charset="-122"/>
                <a:sym typeface="+mn-ea"/>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中外文数据库资源</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5" name="TextBox 85"/>
          <p:cNvSpPr txBox="1"/>
          <p:nvPr/>
        </p:nvSpPr>
        <p:spPr>
          <a:xfrm>
            <a:off x="5945331" y="2499305"/>
            <a:ext cx="3859905" cy="523220"/>
          </a:xfrm>
          <a:prstGeom prst="rect">
            <a:avLst/>
          </a:prstGeom>
          <a:noFill/>
        </p:spPr>
        <p:txBody>
          <a:bodyPr wrap="square" rtlCol="0">
            <a:spAutoFit/>
          </a:bodyPr>
          <a:lstStyle/>
          <a:p>
            <a:pPr algn="ctr" defTabSz="1214120">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中文资源传递满足率  </a:t>
            </a:r>
            <a:r>
              <a:rPr lang="en-US" altLang="zh-CN" sz="2800" b="1" dirty="0">
                <a:solidFill>
                  <a:srgbClr val="4BAF32"/>
                </a:solidFill>
                <a:latin typeface="微软雅黑" panose="020B0503020204020204" pitchFamily="34" charset="-122"/>
                <a:ea typeface="微软雅黑" panose="020B0503020204020204" pitchFamily="34" charset="-122"/>
                <a:sym typeface="+mn-ea"/>
              </a:rPr>
              <a:t>96%</a:t>
            </a:r>
            <a:endParaRPr lang="zh-CN" altLang="en-US" sz="2800" dirty="0">
              <a:solidFill>
                <a:srgbClr val="4BAF32"/>
              </a:solidFill>
              <a:latin typeface="微软雅黑" panose="020B0503020204020204" pitchFamily="34" charset="-122"/>
              <a:ea typeface="微软雅黑" panose="020B0503020204020204" pitchFamily="34" charset="-122"/>
              <a:sym typeface="+mn-ea"/>
            </a:endParaRPr>
          </a:p>
        </p:txBody>
      </p:sp>
      <p:sp>
        <p:nvSpPr>
          <p:cNvPr id="16" name="TextBox 87"/>
          <p:cNvSpPr txBox="1"/>
          <p:nvPr/>
        </p:nvSpPr>
        <p:spPr>
          <a:xfrm>
            <a:off x="5945332" y="1579678"/>
            <a:ext cx="3859905" cy="523220"/>
          </a:xfrm>
          <a:prstGeom prst="rect">
            <a:avLst/>
          </a:prstGeom>
          <a:noFill/>
        </p:spPr>
        <p:txBody>
          <a:bodyPr wrap="square" rtlCol="0">
            <a:spAutoFit/>
          </a:bodyPr>
          <a:lstStyle/>
          <a:p>
            <a:pPr algn="ctr" defTabSz="1214120">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外文资源传递满足率  </a:t>
            </a:r>
            <a:r>
              <a:rPr lang="en-US" altLang="zh-CN" sz="2800" b="1" dirty="0">
                <a:solidFill>
                  <a:srgbClr val="4BAF32"/>
                </a:solidFill>
                <a:latin typeface="微软雅黑" panose="020B0503020204020204" pitchFamily="34" charset="-122"/>
                <a:ea typeface="微软雅黑" panose="020B0503020204020204" pitchFamily="34" charset="-122"/>
                <a:sym typeface="+mn-ea"/>
              </a:rPr>
              <a:t>90%</a:t>
            </a:r>
            <a:endParaRPr lang="zh-CN" altLang="en-US" sz="2800" b="1" dirty="0">
              <a:solidFill>
                <a:srgbClr val="4BAF32"/>
              </a:solidFill>
              <a:latin typeface="微软雅黑" panose="020B0503020204020204" pitchFamily="34" charset="-122"/>
              <a:ea typeface="微软雅黑" panose="020B0503020204020204" pitchFamily="34" charset="-122"/>
              <a:sym typeface="+mn-ea"/>
            </a:endParaRPr>
          </a:p>
        </p:txBody>
      </p:sp>
      <p:grpSp>
        <p:nvGrpSpPr>
          <p:cNvPr id="21" name="组合 20"/>
          <p:cNvGrpSpPr/>
          <p:nvPr/>
        </p:nvGrpSpPr>
        <p:grpSpPr>
          <a:xfrm>
            <a:off x="378187" y="342899"/>
            <a:ext cx="3994175" cy="561490"/>
            <a:chOff x="378187" y="186021"/>
            <a:chExt cx="5130401" cy="721217"/>
          </a:xfrm>
        </p:grpSpPr>
        <p:sp>
          <p:nvSpPr>
            <p:cNvPr id="22"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使用价值</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378187" y="314393"/>
              <a:ext cx="2228557" cy="549829"/>
              <a:chOff x="157476" y="152440"/>
              <a:chExt cx="2474408" cy="847436"/>
            </a:xfrm>
          </p:grpSpPr>
          <p:sp>
            <p:nvSpPr>
              <p:cNvPr id="28"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29"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24"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25"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6"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27"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500"/>
                            </p:stCondLst>
                            <p:childTnLst>
                              <p:par>
                                <p:cTn id="14" presetID="22" presetClass="entr" presetSubtype="8" fill="hold" grpId="0" nodeType="afterEffec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wipe(left)">
                                      <p:cBhvr>
                                        <p:cTn id="16" dur="100"/>
                                        <p:tgtEl>
                                          <p:spTgt spid="13"/>
                                        </p:tgtEl>
                                      </p:cBhvr>
                                    </p:animEffect>
                                  </p:childTnLst>
                                </p:cTn>
                              </p:par>
                              <p:par>
                                <p:cTn id="17" presetID="36" presetClass="emph" presetSubtype="0" fill="hold" grpId="1" nodeType="withEffect">
                                  <p:iterate type="lt">
                                    <p:tmPct val="30000"/>
                                  </p:iterate>
                                  <p:childTnLst>
                                    <p:animScale>
                                      <p:cBhvr>
                                        <p:cTn id="18" dur="50" autoRev="1" fill="hold">
                                          <p:stCondLst>
                                            <p:cond delay="0"/>
                                          </p:stCondLst>
                                        </p:cTn>
                                        <p:tgtEl>
                                          <p:spTgt spid="13"/>
                                        </p:tgtEl>
                                      </p:cBhvr>
                                      <p:to x="80000" y="100000"/>
                                    </p:animScale>
                                    <p:anim by="(#ppt_w*0.10)" calcmode="lin" valueType="num">
                                      <p:cBhvr>
                                        <p:cTn id="19" dur="50" autoRev="1" fill="hold">
                                          <p:stCondLst>
                                            <p:cond delay="0"/>
                                          </p:stCondLst>
                                        </p:cTn>
                                        <p:tgtEl>
                                          <p:spTgt spid="13"/>
                                        </p:tgtEl>
                                        <p:attrNameLst>
                                          <p:attrName>ppt_x</p:attrName>
                                        </p:attrNameLst>
                                      </p:cBhvr>
                                    </p:anim>
                                    <p:anim by="(-#ppt_w*0.10)" calcmode="lin" valueType="num">
                                      <p:cBhvr>
                                        <p:cTn id="20" dur="50" autoRev="1" fill="hold">
                                          <p:stCondLst>
                                            <p:cond delay="0"/>
                                          </p:stCondLst>
                                        </p:cTn>
                                        <p:tgtEl>
                                          <p:spTgt spid="13"/>
                                        </p:tgtEl>
                                        <p:attrNameLst>
                                          <p:attrName>ppt_y</p:attrName>
                                        </p:attrNameLst>
                                      </p:cBhvr>
                                    </p:anim>
                                    <p:animRot by="-480000">
                                      <p:cBhvr>
                                        <p:cTn id="21" dur="50" autoRev="1" fill="hold">
                                          <p:stCondLst>
                                            <p:cond delay="0"/>
                                          </p:stCondLst>
                                        </p:cTn>
                                        <p:tgtEl>
                                          <p:spTgt spid="13"/>
                                        </p:tgtEl>
                                        <p:attrNameLst>
                                          <p:attrName>r</p:attrName>
                                        </p:attrNameLst>
                                      </p:cBhvr>
                                    </p:animRot>
                                  </p:childTnLst>
                                </p:cTn>
                              </p:par>
                            </p:childTnLst>
                          </p:cTn>
                        </p:par>
                        <p:par>
                          <p:cTn id="22" fill="hold">
                            <p:stCondLst>
                              <p:cond delay="2289"/>
                            </p:stCondLst>
                            <p:childTnLst>
                              <p:par>
                                <p:cTn id="23" presetID="2" presetClass="entr" presetSubtype="1" fill="hold" grpId="0" nodeType="afterEffec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par>
                          <p:cTn id="27" fill="hold">
                            <p:stCondLst>
                              <p:cond delay="3289"/>
                            </p:stCondLst>
                            <p:childTnLst>
                              <p:par>
                                <p:cTn id="28" presetID="22" presetClass="entr" presetSubtype="8" fill="hold" nodeType="afterEffec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3789"/>
                            </p:stCondLst>
                            <p:childTnLst>
                              <p:par>
                                <p:cTn id="32" presetID="22" presetClass="entr" presetSubtype="8" fill="hold" grpId="0" nodeType="afterEffect">
                                  <p:iterate type="lt">
                                    <p:tmPct val="30000"/>
                                  </p:iterate>
                                  <p:childTnLst>
                                    <p:set>
                                      <p:cBhvr>
                                        <p:cTn id="33" dur="1" fill="hold">
                                          <p:stCondLst>
                                            <p:cond delay="0"/>
                                          </p:stCondLst>
                                        </p:cTn>
                                        <p:tgtEl>
                                          <p:spTgt spid="14"/>
                                        </p:tgtEl>
                                        <p:attrNameLst>
                                          <p:attrName>style.visibility</p:attrName>
                                        </p:attrNameLst>
                                      </p:cBhvr>
                                      <p:to>
                                        <p:strVal val="visible"/>
                                      </p:to>
                                    </p:set>
                                    <p:animEffect transition="in" filter="wipe(left)">
                                      <p:cBhvr>
                                        <p:cTn id="34" dur="100"/>
                                        <p:tgtEl>
                                          <p:spTgt spid="14"/>
                                        </p:tgtEl>
                                      </p:cBhvr>
                                    </p:animEffect>
                                  </p:childTnLst>
                                </p:cTn>
                              </p:par>
                              <p:par>
                                <p:cTn id="35" presetID="36" presetClass="emph" presetSubtype="0" fill="hold" grpId="1" nodeType="withEffect">
                                  <p:iterate type="lt">
                                    <p:tmPct val="30000"/>
                                  </p:iterate>
                                  <p:childTnLst>
                                    <p:animScale>
                                      <p:cBhvr>
                                        <p:cTn id="36" dur="50" autoRev="1" fill="hold">
                                          <p:stCondLst>
                                            <p:cond delay="0"/>
                                          </p:stCondLst>
                                        </p:cTn>
                                        <p:tgtEl>
                                          <p:spTgt spid="14"/>
                                        </p:tgtEl>
                                      </p:cBhvr>
                                      <p:to x="80000" y="100000"/>
                                    </p:animScale>
                                    <p:anim by="(#ppt_w*0.10)" calcmode="lin" valueType="num">
                                      <p:cBhvr>
                                        <p:cTn id="37" dur="50" autoRev="1" fill="hold">
                                          <p:stCondLst>
                                            <p:cond delay="0"/>
                                          </p:stCondLst>
                                        </p:cTn>
                                        <p:tgtEl>
                                          <p:spTgt spid="14"/>
                                        </p:tgtEl>
                                        <p:attrNameLst>
                                          <p:attrName>ppt_x</p:attrName>
                                        </p:attrNameLst>
                                      </p:cBhvr>
                                    </p:anim>
                                    <p:anim by="(-#ppt_w*0.10)" calcmode="lin" valueType="num">
                                      <p:cBhvr>
                                        <p:cTn id="38" dur="50" autoRev="1" fill="hold">
                                          <p:stCondLst>
                                            <p:cond delay="0"/>
                                          </p:stCondLst>
                                        </p:cTn>
                                        <p:tgtEl>
                                          <p:spTgt spid="14"/>
                                        </p:tgtEl>
                                        <p:attrNameLst>
                                          <p:attrName>ppt_y</p:attrName>
                                        </p:attrNameLst>
                                      </p:cBhvr>
                                    </p:anim>
                                    <p:animRot by="-480000">
                                      <p:cBhvr>
                                        <p:cTn id="39" dur="50" autoRev="1" fill="hold">
                                          <p:stCondLst>
                                            <p:cond delay="0"/>
                                          </p:stCondLst>
                                        </p:cTn>
                                        <p:tgtEl>
                                          <p:spTgt spid="14"/>
                                        </p:tgtEl>
                                        <p:attrNameLst>
                                          <p:attrName>r</p:attrName>
                                        </p:attrNameLst>
                                      </p:cBhvr>
                                    </p:animRot>
                                  </p:childTnLst>
                                </p:cTn>
                              </p:par>
                            </p:childTnLst>
                          </p:cTn>
                        </p:par>
                        <p:par>
                          <p:cTn id="40" fill="hold">
                            <p:stCondLst>
                              <p:cond delay="4489"/>
                            </p:stCondLst>
                            <p:childTnLst>
                              <p:par>
                                <p:cTn id="41" presetID="2" presetClass="entr" presetSubtype="1" fill="hold" grpId="0" nodeType="afterEffec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par>
                          <p:cTn id="45" fill="hold">
                            <p:stCondLst>
                              <p:cond delay="5489"/>
                            </p:stCondLst>
                            <p:childTnLst>
                              <p:par>
                                <p:cTn id="46" presetID="22" presetClass="entr" presetSubtype="8" fill="hold" nodeType="afterEffec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par>
                          <p:cTn id="49" fill="hold">
                            <p:stCondLst>
                              <p:cond delay="5989"/>
                            </p:stCondLst>
                            <p:childTnLst>
                              <p:par>
                                <p:cTn id="50" presetID="22" presetClass="entr" presetSubtype="8" fill="hold" grpId="0" nodeType="afterEffect">
                                  <p:iterate type="lt">
                                    <p:tmPct val="30000"/>
                                  </p:iterate>
                                  <p:childTnLst>
                                    <p:set>
                                      <p:cBhvr>
                                        <p:cTn id="51" dur="1" fill="hold">
                                          <p:stCondLst>
                                            <p:cond delay="0"/>
                                          </p:stCondLst>
                                        </p:cTn>
                                        <p:tgtEl>
                                          <p:spTgt spid="15"/>
                                        </p:tgtEl>
                                        <p:attrNameLst>
                                          <p:attrName>style.visibility</p:attrName>
                                        </p:attrNameLst>
                                      </p:cBhvr>
                                      <p:to>
                                        <p:strVal val="visible"/>
                                      </p:to>
                                    </p:set>
                                    <p:animEffect transition="in" filter="wipe(left)">
                                      <p:cBhvr>
                                        <p:cTn id="52" dur="100"/>
                                        <p:tgtEl>
                                          <p:spTgt spid="15"/>
                                        </p:tgtEl>
                                      </p:cBhvr>
                                    </p:animEffect>
                                  </p:childTnLst>
                                </p:cTn>
                              </p:par>
                              <p:par>
                                <p:cTn id="53" presetID="36" presetClass="emph" presetSubtype="0" fill="hold" grpId="1" nodeType="withEffect">
                                  <p:iterate type="lt">
                                    <p:tmPct val="30000"/>
                                  </p:iterate>
                                  <p:childTnLst>
                                    <p:animScale>
                                      <p:cBhvr>
                                        <p:cTn id="54" dur="50" autoRev="1" fill="hold">
                                          <p:stCondLst>
                                            <p:cond delay="0"/>
                                          </p:stCondLst>
                                        </p:cTn>
                                        <p:tgtEl>
                                          <p:spTgt spid="15"/>
                                        </p:tgtEl>
                                      </p:cBhvr>
                                      <p:to x="80000" y="100000"/>
                                    </p:animScale>
                                    <p:anim by="(#ppt_w*0.10)" calcmode="lin" valueType="num">
                                      <p:cBhvr>
                                        <p:cTn id="55" dur="50" autoRev="1" fill="hold">
                                          <p:stCondLst>
                                            <p:cond delay="0"/>
                                          </p:stCondLst>
                                        </p:cTn>
                                        <p:tgtEl>
                                          <p:spTgt spid="15"/>
                                        </p:tgtEl>
                                        <p:attrNameLst>
                                          <p:attrName>ppt_x</p:attrName>
                                        </p:attrNameLst>
                                      </p:cBhvr>
                                    </p:anim>
                                    <p:anim by="(-#ppt_w*0.10)" calcmode="lin" valueType="num">
                                      <p:cBhvr>
                                        <p:cTn id="56" dur="50" autoRev="1" fill="hold">
                                          <p:stCondLst>
                                            <p:cond delay="0"/>
                                          </p:stCondLst>
                                        </p:cTn>
                                        <p:tgtEl>
                                          <p:spTgt spid="15"/>
                                        </p:tgtEl>
                                        <p:attrNameLst>
                                          <p:attrName>ppt_y</p:attrName>
                                        </p:attrNameLst>
                                      </p:cBhvr>
                                    </p:anim>
                                    <p:animRot by="-480000">
                                      <p:cBhvr>
                                        <p:cTn id="57" dur="50" autoRev="1" fill="hold">
                                          <p:stCondLst>
                                            <p:cond delay="0"/>
                                          </p:stCondLst>
                                        </p:cTn>
                                        <p:tgtEl>
                                          <p:spTgt spid="15"/>
                                        </p:tgtEl>
                                        <p:attrNameLst>
                                          <p:attrName>r</p:attrName>
                                        </p:attrNameLst>
                                      </p:cBhvr>
                                    </p:animRot>
                                  </p:childTnLst>
                                </p:cTn>
                              </p:par>
                            </p:childTnLst>
                          </p:cTn>
                        </p:par>
                        <p:par>
                          <p:cTn id="58" fill="hold">
                            <p:stCondLst>
                              <p:cond delay="6480"/>
                            </p:stCondLst>
                            <p:childTnLst>
                              <p:par>
                                <p:cTn id="59" presetID="2" presetClass="entr" presetSubtype="1" fill="hold" grpId="0" nodeType="afterEffec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1000" fill="hold"/>
                                        <p:tgtEl>
                                          <p:spTgt spid="8"/>
                                        </p:tgtEl>
                                        <p:attrNameLst>
                                          <p:attrName>ppt_x</p:attrName>
                                        </p:attrNameLst>
                                      </p:cBhvr>
                                      <p:tavLst>
                                        <p:tav tm="0">
                                          <p:val>
                                            <p:strVal val="#ppt_x"/>
                                          </p:val>
                                        </p:tav>
                                        <p:tav tm="100000">
                                          <p:val>
                                            <p:strVal val="#ppt_x"/>
                                          </p:val>
                                        </p:tav>
                                      </p:tavLst>
                                    </p:anim>
                                    <p:anim calcmode="lin" valueType="num">
                                      <p:cBhvr additive="base">
                                        <p:cTn id="62" dur="1000" fill="hold"/>
                                        <p:tgtEl>
                                          <p:spTgt spid="8"/>
                                        </p:tgtEl>
                                        <p:attrNameLst>
                                          <p:attrName>ppt_y</p:attrName>
                                        </p:attrNameLst>
                                      </p:cBhvr>
                                      <p:tavLst>
                                        <p:tav tm="0">
                                          <p:val>
                                            <p:strVal val="0-#ppt_h/2"/>
                                          </p:val>
                                        </p:tav>
                                        <p:tav tm="100000">
                                          <p:val>
                                            <p:strVal val="#ppt_y"/>
                                          </p:val>
                                        </p:tav>
                                      </p:tavLst>
                                    </p:anim>
                                  </p:childTnLst>
                                </p:cTn>
                              </p:par>
                            </p:childTnLst>
                          </p:cTn>
                        </p:par>
                        <p:par>
                          <p:cTn id="63" fill="hold">
                            <p:stCondLst>
                              <p:cond delay="7480"/>
                            </p:stCondLst>
                            <p:childTnLst>
                              <p:par>
                                <p:cTn id="64" presetID="22" presetClass="entr" presetSubtype="8" fill="hold" nodeType="afterEffec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par>
                          <p:cTn id="67" fill="hold">
                            <p:stCondLst>
                              <p:cond delay="7980"/>
                            </p:stCondLst>
                            <p:childTnLst>
                              <p:par>
                                <p:cTn id="68" presetID="22" presetClass="entr" presetSubtype="8" fill="hold" grpId="0" nodeType="afterEffect">
                                  <p:iterate type="lt">
                                    <p:tmPct val="30000"/>
                                  </p:iterate>
                                  <p:childTnLst>
                                    <p:set>
                                      <p:cBhvr>
                                        <p:cTn id="69" dur="1" fill="hold">
                                          <p:stCondLst>
                                            <p:cond delay="0"/>
                                          </p:stCondLst>
                                        </p:cTn>
                                        <p:tgtEl>
                                          <p:spTgt spid="16"/>
                                        </p:tgtEl>
                                        <p:attrNameLst>
                                          <p:attrName>style.visibility</p:attrName>
                                        </p:attrNameLst>
                                      </p:cBhvr>
                                      <p:to>
                                        <p:strVal val="visible"/>
                                      </p:to>
                                    </p:set>
                                    <p:animEffect transition="in" filter="wipe(left)">
                                      <p:cBhvr>
                                        <p:cTn id="70" dur="100"/>
                                        <p:tgtEl>
                                          <p:spTgt spid="16"/>
                                        </p:tgtEl>
                                      </p:cBhvr>
                                    </p:animEffect>
                                  </p:childTnLst>
                                </p:cTn>
                              </p:par>
                              <p:par>
                                <p:cTn id="71" presetID="36" presetClass="emph" presetSubtype="0" fill="hold" grpId="1" nodeType="withEffect">
                                  <p:iterate type="lt">
                                    <p:tmPct val="30000"/>
                                  </p:iterate>
                                  <p:childTnLst>
                                    <p:animScale>
                                      <p:cBhvr>
                                        <p:cTn id="72" dur="50" autoRev="1" fill="hold">
                                          <p:stCondLst>
                                            <p:cond delay="0"/>
                                          </p:stCondLst>
                                        </p:cTn>
                                        <p:tgtEl>
                                          <p:spTgt spid="16"/>
                                        </p:tgtEl>
                                      </p:cBhvr>
                                      <p:to x="80000" y="100000"/>
                                    </p:animScale>
                                    <p:anim by="(#ppt_w*0.10)" calcmode="lin" valueType="num">
                                      <p:cBhvr>
                                        <p:cTn id="73" dur="50" autoRev="1" fill="hold">
                                          <p:stCondLst>
                                            <p:cond delay="0"/>
                                          </p:stCondLst>
                                        </p:cTn>
                                        <p:tgtEl>
                                          <p:spTgt spid="16"/>
                                        </p:tgtEl>
                                        <p:attrNameLst>
                                          <p:attrName>ppt_x</p:attrName>
                                        </p:attrNameLst>
                                      </p:cBhvr>
                                    </p:anim>
                                    <p:anim by="(-#ppt_w*0.10)" calcmode="lin" valueType="num">
                                      <p:cBhvr>
                                        <p:cTn id="74" dur="50" autoRev="1" fill="hold">
                                          <p:stCondLst>
                                            <p:cond delay="0"/>
                                          </p:stCondLst>
                                        </p:cTn>
                                        <p:tgtEl>
                                          <p:spTgt spid="16"/>
                                        </p:tgtEl>
                                        <p:attrNameLst>
                                          <p:attrName>ppt_y</p:attrName>
                                        </p:attrNameLst>
                                      </p:cBhvr>
                                    </p:anim>
                                    <p:animRot by="-480000">
                                      <p:cBhvr>
                                        <p:cTn id="75"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p:bldP spid="13" grpId="1"/>
      <p:bldP spid="14" grpId="0"/>
      <p:bldP spid="14" grpId="1"/>
      <p:bldP spid="15" grpId="0"/>
      <p:bldP spid="15" grpId="1"/>
      <p:bldP spid="16" grpId="0"/>
      <p:bldP spid="16"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01987" y="143024"/>
            <a:ext cx="5717812" cy="523184"/>
            <a:chOff x="378187" y="235224"/>
            <a:chExt cx="7344363" cy="672013"/>
          </a:xfrm>
        </p:grpSpPr>
        <p:sp>
          <p:nvSpPr>
            <p:cNvPr id="8" name="TextBox 23"/>
            <p:cNvSpPr txBox="1"/>
            <p:nvPr/>
          </p:nvSpPr>
          <p:spPr>
            <a:xfrm>
              <a:off x="2768971" y="235224"/>
              <a:ext cx="4953579" cy="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lvl="0"/>
              <a:r>
                <a:rPr lang="zh-CN" altLang="en-US" sz="2800" b="1" dirty="0">
                  <a:solidFill>
                    <a:srgbClr val="C00000"/>
                  </a:solidFill>
                  <a:latin typeface="微软雅黑" panose="020B0503020204020204" pitchFamily="34" charset="-122"/>
                  <a:ea typeface="微软雅黑" panose="020B0503020204020204" pitchFamily="34" charset="-122"/>
                  <a:cs typeface="+mn-ea"/>
                </a:rPr>
                <a:t>使用帮助</a:t>
              </a:r>
              <a:endParaRPr lang="zh-CN" altLang="zh-CN" sz="2800" b="1" dirty="0">
                <a:solidFill>
                  <a:srgbClr val="C00000"/>
                </a:solidFill>
                <a:latin typeface="微软雅黑" panose="020B0503020204020204" pitchFamily="34" charset="-122"/>
                <a:ea typeface="微软雅黑" panose="020B0503020204020204" pitchFamily="34" charset="-122"/>
                <a:cs typeface="+mn-ea"/>
              </a:endParaRPr>
            </a:p>
          </p:txBody>
        </p:sp>
        <p:grpSp>
          <p:nvGrpSpPr>
            <p:cNvPr id="9" name="组合 8"/>
            <p:cNvGrpSpPr/>
            <p:nvPr/>
          </p:nvGrpSpPr>
          <p:grpSpPr>
            <a:xfrm>
              <a:off x="378187" y="314393"/>
              <a:ext cx="2228557" cy="549829"/>
              <a:chOff x="157476" y="152440"/>
              <a:chExt cx="2474408" cy="847436"/>
            </a:xfrm>
          </p:grpSpPr>
          <p:sp>
            <p:nvSpPr>
              <p:cNvPr id="14"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5"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10"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11"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12" name="Freeform 28"/>
            <p:cNvSpPr/>
            <p:nvPr/>
          </p:nvSpPr>
          <p:spPr>
            <a:xfrm>
              <a:off x="5018708" y="659602"/>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3" name="Freeform 29"/>
            <p:cNvSpPr/>
            <p:nvPr/>
          </p:nvSpPr>
          <p:spPr>
            <a:xfrm>
              <a:off x="5173533" y="235224"/>
              <a:ext cx="393415"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pic>
        <p:nvPicPr>
          <p:cNvPr id="5" name="图片 4"/>
          <p:cNvPicPr>
            <a:picLocks noChangeAspect="1"/>
          </p:cNvPicPr>
          <p:nvPr/>
        </p:nvPicPr>
        <p:blipFill>
          <a:blip r:embed="rId1"/>
          <a:stretch>
            <a:fillRect/>
          </a:stretch>
        </p:blipFill>
        <p:spPr>
          <a:xfrm>
            <a:off x="743988" y="782455"/>
            <a:ext cx="10551621" cy="5993906"/>
          </a:xfrm>
          <a:prstGeom prst="rect">
            <a:avLst/>
          </a:prstGeom>
        </p:spPr>
      </p:pic>
      <p:sp>
        <p:nvSpPr>
          <p:cNvPr id="26" name="圆角矩形标注 7"/>
          <p:cNvSpPr/>
          <p:nvPr/>
        </p:nvSpPr>
        <p:spPr>
          <a:xfrm>
            <a:off x="7134224" y="3779408"/>
            <a:ext cx="2344209" cy="610657"/>
          </a:xfrm>
          <a:prstGeom prst="wedgeRoundRectCallout">
            <a:avLst>
              <a:gd name="adj1" fmla="val 15921"/>
              <a:gd name="adj2" fmla="val -155854"/>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en-US" altLang="zh-CN" sz="3735" b="1" kern="0" dirty="0">
                <a:solidFill>
                  <a:prstClr val="black"/>
                </a:solidFill>
                <a:latin typeface="微软雅黑" panose="020B0503020204020204" pitchFamily="34" charset="-122"/>
                <a:ea typeface="微软雅黑" panose="020B0503020204020204" pitchFamily="34" charset="-122"/>
                <a:sym typeface="+mn-ea"/>
              </a:rPr>
              <a:t> </a:t>
            </a:r>
            <a:r>
              <a:rPr lang="zh-CN" altLang="en-US" sz="3735" b="1" kern="0" dirty="0">
                <a:solidFill>
                  <a:prstClr val="black"/>
                </a:solidFill>
                <a:latin typeface="微软雅黑" panose="020B0503020204020204" pitchFamily="34" charset="-122"/>
                <a:ea typeface="微软雅黑" panose="020B0503020204020204" pitchFamily="34" charset="-122"/>
                <a:sym typeface="+mn-ea"/>
              </a:rPr>
              <a:t>使用帮助</a:t>
            </a:r>
            <a:endParaRPr lang="zh-CN" altLang="en-US" sz="3735" b="1" kern="0" dirty="0">
              <a:solidFill>
                <a:prstClr val="black"/>
              </a:solidFill>
              <a:latin typeface="微软雅黑" panose="020B0503020204020204" pitchFamily="34" charset="-122"/>
              <a:ea typeface="微软雅黑" panose="020B0503020204020204" pitchFamily="34" charset="-122"/>
              <a:sym typeface="+mn-ea"/>
            </a:endParaRPr>
          </a:p>
        </p:txBody>
      </p:sp>
      <p:pic>
        <p:nvPicPr>
          <p:cNvPr id="29" name="图片 28"/>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37305" cy="6858000"/>
          </a:xfrm>
          <a:prstGeom prst="rect">
            <a:avLst/>
          </a:prstGeom>
        </p:spPr>
      </p:pic>
      <p:pic>
        <p:nvPicPr>
          <p:cNvPr id="5" name="图片 4"/>
          <p:cNvPicPr>
            <a:picLocks noChangeAspect="1"/>
          </p:cNvPicPr>
          <p:nvPr/>
        </p:nvPicPr>
        <p:blipFill>
          <a:blip r:embed="rId2"/>
          <a:stretch>
            <a:fillRect/>
          </a:stretch>
        </p:blipFill>
        <p:spPr>
          <a:xfrm>
            <a:off x="2488368" y="506406"/>
            <a:ext cx="6804997" cy="5407213"/>
          </a:xfrm>
          <a:prstGeom prst="rect">
            <a:avLst/>
          </a:prstGeom>
        </p:spPr>
      </p:pic>
      <p:pic>
        <p:nvPicPr>
          <p:cNvPr id="9" name="图片 8"/>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8187" y="342899"/>
            <a:ext cx="3994175" cy="561490"/>
            <a:chOff x="378187" y="186021"/>
            <a:chExt cx="5130401" cy="721217"/>
          </a:xfrm>
        </p:grpSpPr>
        <p:sp>
          <p:nvSpPr>
            <p:cNvPr id="3"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rPr>
                <a:t>小 互 动</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8187" y="314393"/>
              <a:ext cx="2228557" cy="549829"/>
              <a:chOff x="157476" y="152440"/>
              <a:chExt cx="2474408" cy="847436"/>
            </a:xfrm>
          </p:grpSpPr>
          <p:sp>
            <p:nvSpPr>
              <p:cNvPr id="9"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10"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pitchFamily="34" charset="-122"/>
                </a:endParaRPr>
              </a:p>
            </p:txBody>
          </p:sp>
        </p:grpSp>
        <p:sp>
          <p:nvSpPr>
            <p:cNvPr id="5"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pitchFamily="34" charset="-122"/>
              </a:endParaRPr>
            </a:p>
          </p:txBody>
        </p:sp>
        <p:sp>
          <p:nvSpPr>
            <p:cNvPr id="6"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defTabSz="913765">
                <a:defRPr/>
              </a:pPr>
              <a:r>
                <a:rPr lang="zh-CN" altLang="en-US" sz="1400" kern="0" dirty="0">
                  <a:solidFill>
                    <a:srgbClr val="FFFFFF"/>
                  </a:solidFill>
                  <a:latin typeface="微软雅黑" panose="020B0503020204020204" pitchFamily="34" charset="-122"/>
                  <a:ea typeface="微软雅黑" panose="020B0503020204020204" pitchFamily="34" charset="-122"/>
                </a:rPr>
                <a:t>超星</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7"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pitchFamily="34" charset="-122"/>
              </a:endParaRPr>
            </a:p>
          </p:txBody>
        </p:sp>
        <p:sp>
          <p:nvSpPr>
            <p:cNvPr id="8"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pitchFamily="34" charset="-122"/>
              </a:endParaRPr>
            </a:p>
          </p:txBody>
        </p:sp>
      </p:grpSp>
      <p:sp>
        <p:nvSpPr>
          <p:cNvPr id="13" name="MH_Other_1"/>
          <p:cNvSpPr>
            <a:spLocks noChangeAspect="1"/>
          </p:cNvSpPr>
          <p:nvPr>
            <p:custDataLst>
              <p:tags r:id="rId1"/>
            </p:custDataLst>
          </p:nvPr>
        </p:nvSpPr>
        <p:spPr>
          <a:xfrm>
            <a:off x="830987" y="1930785"/>
            <a:ext cx="718464" cy="719960"/>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rPr>
              <a:t>1</a:t>
            </a:r>
            <a:endPar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MH_Other_2"/>
          <p:cNvSpPr>
            <a:spLocks noChangeAspect="1"/>
          </p:cNvSpPr>
          <p:nvPr>
            <p:custDataLst>
              <p:tags r:id="rId2"/>
            </p:custDataLst>
          </p:nvPr>
        </p:nvSpPr>
        <p:spPr>
          <a:xfrm>
            <a:off x="830987" y="3179766"/>
            <a:ext cx="718464" cy="719960"/>
          </a:xfrm>
          <a:prstGeom prst="ellipse">
            <a:avLst/>
          </a:prstGeom>
          <a:solidFill>
            <a:srgbClr val="FFFFFF"/>
          </a:solidFill>
          <a:ln w="57150" cap="flat" cmpd="sng" algn="ctr">
            <a:solidFill>
              <a:srgbClr val="3F82C4"/>
            </a:solidFill>
            <a:prstDash val="solid"/>
          </a:ln>
          <a:effectLst/>
        </p:spPr>
        <p:txBody>
          <a:bodyPr lIns="0" tIns="0" rIns="0" bIns="0" anchor="ctr"/>
          <a:lstStyle/>
          <a:p>
            <a:pPr algn="ctr">
              <a:defRPr/>
            </a:pPr>
            <a:r>
              <a:rPr lang="en-US" altLang="zh-CN" sz="4215" kern="0" dirty="0">
                <a:solidFill>
                  <a:srgbClr val="3F82C4"/>
                </a:solidFill>
                <a:latin typeface="Arial" panose="020B0604020202020204" pitchFamily="34" charset="0"/>
                <a:ea typeface="微软雅黑" panose="020B0503020204020204" pitchFamily="34" charset="-122"/>
                <a:sym typeface="Arial" panose="020B0604020202020204" pitchFamily="34" charset="0"/>
              </a:rPr>
              <a:t>2</a:t>
            </a:r>
            <a:endParaRPr lang="en-US" altLang="zh-CN" sz="4215" kern="0" dirty="0">
              <a:solidFill>
                <a:srgbClr val="3F82C4"/>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MH_Other_3"/>
          <p:cNvSpPr>
            <a:spLocks noChangeAspect="1"/>
          </p:cNvSpPr>
          <p:nvPr>
            <p:custDataLst>
              <p:tags r:id="rId3"/>
            </p:custDataLst>
          </p:nvPr>
        </p:nvSpPr>
        <p:spPr>
          <a:xfrm>
            <a:off x="830987" y="4428749"/>
            <a:ext cx="718464" cy="719960"/>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rPr>
              <a:t>3</a:t>
            </a:r>
            <a:endParaRPr lang="en-US" altLang="zh-CN" sz="4215" kern="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MH_Text_1"/>
          <p:cNvSpPr/>
          <p:nvPr>
            <p:custDataLst>
              <p:tags r:id="rId4"/>
            </p:custDataLst>
          </p:nvPr>
        </p:nvSpPr>
        <p:spPr>
          <a:xfrm>
            <a:off x="1789426" y="2044704"/>
            <a:ext cx="6447669" cy="492125"/>
          </a:xfrm>
          <a:prstGeom prst="rect">
            <a:avLst/>
          </a:prstGeom>
        </p:spPr>
        <p:txBody>
          <a:bodyPr wrap="square" lIns="0" tIns="0" rIns="0" bIns="0" anchor="ctr">
            <a:spAutoFit/>
          </a:bodyPr>
          <a:lstStyle/>
          <a:p>
            <a:pPr lvl="0"/>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读秀有哪三种检索方式？</a:t>
            </a:r>
            <a:endPar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MH_Text_2"/>
          <p:cNvSpPr/>
          <p:nvPr>
            <p:custDataLst>
              <p:tags r:id="rId5"/>
            </p:custDataLst>
          </p:nvPr>
        </p:nvSpPr>
        <p:spPr>
          <a:xfrm>
            <a:off x="1789426" y="3293527"/>
            <a:ext cx="5720646" cy="492443"/>
          </a:xfrm>
          <a:prstGeom prst="rect">
            <a:avLst/>
          </a:prstGeom>
        </p:spPr>
        <p:txBody>
          <a:bodyPr wrap="square" lIns="0" tIns="0" rIns="0" bIns="0" anchor="ctr">
            <a:spAutoFit/>
          </a:bodyPr>
          <a:lstStyle/>
          <a:p>
            <a:pPr lvl="0"/>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百链可以检索什么类型的资源？</a:t>
            </a:r>
            <a:endPar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MH_Text_3"/>
          <p:cNvSpPr/>
          <p:nvPr>
            <p:custDataLst>
              <p:tags r:id="rId6"/>
            </p:custDataLst>
          </p:nvPr>
        </p:nvSpPr>
        <p:spPr>
          <a:xfrm>
            <a:off x="1789426" y="4321013"/>
            <a:ext cx="7092246" cy="1389483"/>
          </a:xfrm>
          <a:prstGeom prst="rect">
            <a:avLst/>
          </a:prstGeom>
        </p:spPr>
        <p:txBody>
          <a:bodyPr wrap="square" lIns="0" tIns="0" rIns="0" bIns="0" anchor="ctr">
            <a:spAutoFit/>
          </a:bodyPr>
          <a:lstStyle/>
          <a:p>
            <a:pPr>
              <a:lnSpc>
                <a:spcPct val="150000"/>
              </a:lnSpc>
            </a:pPr>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当本馆没有您所需资源时，通过百链的什么方式进行获取？</a:t>
            </a:r>
            <a:endPar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acher_264763"/>
          <p:cNvSpPr>
            <a:spLocks noChangeAspect="1"/>
          </p:cNvSpPr>
          <p:nvPr/>
        </p:nvSpPr>
        <p:spPr bwMode="auto">
          <a:xfrm>
            <a:off x="9147482" y="4116404"/>
            <a:ext cx="2899403" cy="2685164"/>
          </a:xfrm>
          <a:custGeom>
            <a:avLst/>
            <a:gdLst>
              <a:gd name="connsiteX0" fmla="*/ 257331 w 607639"/>
              <a:gd name="connsiteY0" fmla="*/ 145147 h 578637"/>
              <a:gd name="connsiteX1" fmla="*/ 310700 w 607639"/>
              <a:gd name="connsiteY1" fmla="*/ 187169 h 578637"/>
              <a:gd name="connsiteX2" fmla="*/ 297714 w 607639"/>
              <a:gd name="connsiteY2" fmla="*/ 200407 h 578637"/>
              <a:gd name="connsiteX3" fmla="*/ 295134 w 607639"/>
              <a:gd name="connsiteY3" fmla="*/ 205204 h 578637"/>
              <a:gd name="connsiteX4" fmla="*/ 242654 w 607639"/>
              <a:gd name="connsiteY4" fmla="*/ 163804 h 578637"/>
              <a:gd name="connsiteX5" fmla="*/ 240609 w 607639"/>
              <a:gd name="connsiteY5" fmla="*/ 147101 h 578637"/>
              <a:gd name="connsiteX6" fmla="*/ 257331 w 607639"/>
              <a:gd name="connsiteY6" fmla="*/ 145147 h 578637"/>
              <a:gd name="connsiteX7" fmla="*/ 440205 w 607639"/>
              <a:gd name="connsiteY7" fmla="*/ 141131 h 578637"/>
              <a:gd name="connsiteX8" fmla="*/ 461390 w 607639"/>
              <a:gd name="connsiteY8" fmla="*/ 141131 h 578637"/>
              <a:gd name="connsiteX9" fmla="*/ 488984 w 607639"/>
              <a:gd name="connsiteY9" fmla="*/ 210272 h 578637"/>
              <a:gd name="connsiteX10" fmla="*/ 482576 w 607639"/>
              <a:gd name="connsiteY10" fmla="*/ 182189 h 578637"/>
              <a:gd name="connsiteX11" fmla="*/ 483466 w 607639"/>
              <a:gd name="connsiteY11" fmla="*/ 176057 h 578637"/>
              <a:gd name="connsiteX12" fmla="*/ 492189 w 607639"/>
              <a:gd name="connsiteY12" fmla="*/ 160149 h 578637"/>
              <a:gd name="connsiteX13" fmla="*/ 484445 w 607639"/>
              <a:gd name="connsiteY13" fmla="*/ 146108 h 578637"/>
              <a:gd name="connsiteX14" fmla="*/ 484445 w 607639"/>
              <a:gd name="connsiteY14" fmla="*/ 142997 h 578637"/>
              <a:gd name="connsiteX15" fmla="*/ 487204 w 607639"/>
              <a:gd name="connsiteY15" fmla="*/ 141398 h 578637"/>
              <a:gd name="connsiteX16" fmla="*/ 508478 w 607639"/>
              <a:gd name="connsiteY16" fmla="*/ 141398 h 578637"/>
              <a:gd name="connsiteX17" fmla="*/ 511238 w 607639"/>
              <a:gd name="connsiteY17" fmla="*/ 142997 h 578637"/>
              <a:gd name="connsiteX18" fmla="*/ 511327 w 607639"/>
              <a:gd name="connsiteY18" fmla="*/ 146108 h 578637"/>
              <a:gd name="connsiteX19" fmla="*/ 503494 w 607639"/>
              <a:gd name="connsiteY19" fmla="*/ 160238 h 578637"/>
              <a:gd name="connsiteX20" fmla="*/ 512306 w 607639"/>
              <a:gd name="connsiteY20" fmla="*/ 176146 h 578637"/>
              <a:gd name="connsiteX21" fmla="*/ 513196 w 607639"/>
              <a:gd name="connsiteY21" fmla="*/ 182189 h 578637"/>
              <a:gd name="connsiteX22" fmla="*/ 507588 w 607639"/>
              <a:gd name="connsiteY22" fmla="*/ 210272 h 578637"/>
              <a:gd name="connsiteX23" fmla="*/ 534292 w 607639"/>
              <a:gd name="connsiteY23" fmla="*/ 141131 h 578637"/>
              <a:gd name="connsiteX24" fmla="*/ 555922 w 607639"/>
              <a:gd name="connsiteY24" fmla="*/ 141131 h 578637"/>
              <a:gd name="connsiteX25" fmla="*/ 606838 w 607639"/>
              <a:gd name="connsiteY25" fmla="*/ 191698 h 578637"/>
              <a:gd name="connsiteX26" fmla="*/ 607639 w 607639"/>
              <a:gd name="connsiteY26" fmla="*/ 349442 h 578637"/>
              <a:gd name="connsiteX27" fmla="*/ 586187 w 607639"/>
              <a:gd name="connsiteY27" fmla="*/ 371037 h 578637"/>
              <a:gd name="connsiteX28" fmla="*/ 586098 w 607639"/>
              <a:gd name="connsiteY28" fmla="*/ 371037 h 578637"/>
              <a:gd name="connsiteX29" fmla="*/ 564557 w 607639"/>
              <a:gd name="connsiteY29" fmla="*/ 349620 h 578637"/>
              <a:gd name="connsiteX30" fmla="*/ 563845 w 607639"/>
              <a:gd name="connsiteY30" fmla="*/ 191876 h 578637"/>
              <a:gd name="connsiteX31" fmla="*/ 559483 w 607639"/>
              <a:gd name="connsiteY31" fmla="*/ 187699 h 578637"/>
              <a:gd name="connsiteX32" fmla="*/ 555299 w 607639"/>
              <a:gd name="connsiteY32" fmla="*/ 191876 h 578637"/>
              <a:gd name="connsiteX33" fmla="*/ 555299 w 607639"/>
              <a:gd name="connsiteY33" fmla="*/ 552865 h 578637"/>
              <a:gd name="connsiteX34" fmla="*/ 529485 w 607639"/>
              <a:gd name="connsiteY34" fmla="*/ 578637 h 578637"/>
              <a:gd name="connsiteX35" fmla="*/ 503672 w 607639"/>
              <a:gd name="connsiteY35" fmla="*/ 552865 h 578637"/>
              <a:gd name="connsiteX36" fmla="*/ 503672 w 607639"/>
              <a:gd name="connsiteY36" fmla="*/ 346865 h 578637"/>
              <a:gd name="connsiteX37" fmla="*/ 492456 w 607639"/>
              <a:gd name="connsiteY37" fmla="*/ 346865 h 578637"/>
              <a:gd name="connsiteX38" fmla="*/ 492456 w 607639"/>
              <a:gd name="connsiteY38" fmla="*/ 552865 h 578637"/>
              <a:gd name="connsiteX39" fmla="*/ 466731 w 607639"/>
              <a:gd name="connsiteY39" fmla="*/ 578637 h 578637"/>
              <a:gd name="connsiteX40" fmla="*/ 440917 w 607639"/>
              <a:gd name="connsiteY40" fmla="*/ 552865 h 578637"/>
              <a:gd name="connsiteX41" fmla="*/ 441362 w 607639"/>
              <a:gd name="connsiteY41" fmla="*/ 191965 h 578637"/>
              <a:gd name="connsiteX42" fmla="*/ 436823 w 607639"/>
              <a:gd name="connsiteY42" fmla="*/ 187432 h 578637"/>
              <a:gd name="connsiteX43" fmla="*/ 432372 w 607639"/>
              <a:gd name="connsiteY43" fmla="*/ 191876 h 578637"/>
              <a:gd name="connsiteX44" fmla="*/ 431927 w 607639"/>
              <a:gd name="connsiteY44" fmla="*/ 270437 h 578637"/>
              <a:gd name="connsiteX45" fmla="*/ 399081 w 607639"/>
              <a:gd name="connsiteY45" fmla="*/ 288566 h 578637"/>
              <a:gd name="connsiteX46" fmla="*/ 322886 w 607639"/>
              <a:gd name="connsiteY46" fmla="*/ 241287 h 578637"/>
              <a:gd name="connsiteX47" fmla="*/ 315943 w 607639"/>
              <a:gd name="connsiteY47" fmla="*/ 211782 h 578637"/>
              <a:gd name="connsiteX48" fmla="*/ 345584 w 607639"/>
              <a:gd name="connsiteY48" fmla="*/ 204851 h 578637"/>
              <a:gd name="connsiteX49" fmla="*/ 389112 w 607639"/>
              <a:gd name="connsiteY49" fmla="*/ 231867 h 578637"/>
              <a:gd name="connsiteX50" fmla="*/ 389290 w 607639"/>
              <a:gd name="connsiteY50" fmla="*/ 191698 h 578637"/>
              <a:gd name="connsiteX51" fmla="*/ 440205 w 607639"/>
              <a:gd name="connsiteY51" fmla="*/ 141131 h 578637"/>
              <a:gd name="connsiteX52" fmla="*/ 498052 w 607639"/>
              <a:gd name="connsiteY52" fmla="*/ 37964 h 578637"/>
              <a:gd name="connsiteX53" fmla="*/ 542650 w 607639"/>
              <a:gd name="connsiteY53" fmla="*/ 82421 h 578637"/>
              <a:gd name="connsiteX54" fmla="*/ 498052 w 607639"/>
              <a:gd name="connsiteY54" fmla="*/ 126878 h 578637"/>
              <a:gd name="connsiteX55" fmla="*/ 453454 w 607639"/>
              <a:gd name="connsiteY55" fmla="*/ 82421 h 578637"/>
              <a:gd name="connsiteX56" fmla="*/ 498052 w 607639"/>
              <a:gd name="connsiteY56" fmla="*/ 37964 h 578637"/>
              <a:gd name="connsiteX57" fmla="*/ 15486 w 607639"/>
              <a:gd name="connsiteY57" fmla="*/ 0 h 578637"/>
              <a:gd name="connsiteX58" fmla="*/ 358581 w 607639"/>
              <a:gd name="connsiteY58" fmla="*/ 0 h 578637"/>
              <a:gd name="connsiteX59" fmla="*/ 374067 w 607639"/>
              <a:gd name="connsiteY59" fmla="*/ 15466 h 578637"/>
              <a:gd name="connsiteX60" fmla="*/ 374067 w 607639"/>
              <a:gd name="connsiteY60" fmla="*/ 197233 h 578637"/>
              <a:gd name="connsiteX61" fmla="*/ 356890 w 607639"/>
              <a:gd name="connsiteY61" fmla="*/ 186567 h 578637"/>
              <a:gd name="connsiteX62" fmla="*/ 343095 w 607639"/>
              <a:gd name="connsiteY62" fmla="*/ 181057 h 578637"/>
              <a:gd name="connsiteX63" fmla="*/ 343095 w 607639"/>
              <a:gd name="connsiteY63" fmla="*/ 30932 h 578637"/>
              <a:gd name="connsiteX64" fmla="*/ 30972 w 607639"/>
              <a:gd name="connsiteY64" fmla="*/ 30932 h 578637"/>
              <a:gd name="connsiteX65" fmla="*/ 30972 w 607639"/>
              <a:gd name="connsiteY65" fmla="*/ 253941 h 578637"/>
              <a:gd name="connsiteX66" fmla="*/ 304291 w 607639"/>
              <a:gd name="connsiteY66" fmla="*/ 253941 h 578637"/>
              <a:gd name="connsiteX67" fmla="*/ 311500 w 607639"/>
              <a:gd name="connsiteY67" fmla="*/ 259630 h 578637"/>
              <a:gd name="connsiteX68" fmla="*/ 352351 w 607639"/>
              <a:gd name="connsiteY68" fmla="*/ 284873 h 578637"/>
              <a:gd name="connsiteX69" fmla="*/ 15486 w 607639"/>
              <a:gd name="connsiteY69" fmla="*/ 284873 h 578637"/>
              <a:gd name="connsiteX70" fmla="*/ 0 w 607639"/>
              <a:gd name="connsiteY70" fmla="*/ 269407 h 578637"/>
              <a:gd name="connsiteX71" fmla="*/ 0 w 607639"/>
              <a:gd name="connsiteY71" fmla="*/ 15466 h 578637"/>
              <a:gd name="connsiteX72" fmla="*/ 15486 w 607639"/>
              <a:gd name="connsiteY72" fmla="*/ 0 h 57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7639" h="578637">
                <a:moveTo>
                  <a:pt x="257331" y="145147"/>
                </a:moveTo>
                <a:lnTo>
                  <a:pt x="310700" y="187169"/>
                </a:lnTo>
                <a:cubicBezTo>
                  <a:pt x="305541" y="190456"/>
                  <a:pt x="301094" y="194898"/>
                  <a:pt x="297714" y="200407"/>
                </a:cubicBezTo>
                <a:cubicBezTo>
                  <a:pt x="296735" y="202006"/>
                  <a:pt x="295846" y="203605"/>
                  <a:pt x="295134" y="205204"/>
                </a:cubicBezTo>
                <a:lnTo>
                  <a:pt x="242654" y="163804"/>
                </a:lnTo>
                <a:cubicBezTo>
                  <a:pt x="237495" y="159806"/>
                  <a:pt x="236606" y="152254"/>
                  <a:pt x="240609" y="147101"/>
                </a:cubicBezTo>
                <a:cubicBezTo>
                  <a:pt x="244700" y="141948"/>
                  <a:pt x="252172" y="141060"/>
                  <a:pt x="257331" y="145147"/>
                </a:cubicBezTo>
                <a:close/>
                <a:moveTo>
                  <a:pt x="440205" y="141131"/>
                </a:moveTo>
                <a:lnTo>
                  <a:pt x="461390" y="141131"/>
                </a:lnTo>
                <a:cubicBezTo>
                  <a:pt x="463972" y="147796"/>
                  <a:pt x="485246" y="200674"/>
                  <a:pt x="488984" y="210272"/>
                </a:cubicBezTo>
                <a:lnTo>
                  <a:pt x="482576" y="182189"/>
                </a:lnTo>
                <a:cubicBezTo>
                  <a:pt x="482041" y="180145"/>
                  <a:pt x="482398" y="177923"/>
                  <a:pt x="483466" y="176057"/>
                </a:cubicBezTo>
                <a:lnTo>
                  <a:pt x="492189" y="160149"/>
                </a:lnTo>
                <a:lnTo>
                  <a:pt x="484445" y="146108"/>
                </a:lnTo>
                <a:cubicBezTo>
                  <a:pt x="483911" y="145130"/>
                  <a:pt x="483911" y="143886"/>
                  <a:pt x="484445" y="142997"/>
                </a:cubicBezTo>
                <a:cubicBezTo>
                  <a:pt x="485068" y="142020"/>
                  <a:pt x="486047" y="141398"/>
                  <a:pt x="487204" y="141398"/>
                </a:cubicBezTo>
                <a:lnTo>
                  <a:pt x="508478" y="141398"/>
                </a:lnTo>
                <a:cubicBezTo>
                  <a:pt x="509636" y="141398"/>
                  <a:pt x="510704" y="142020"/>
                  <a:pt x="511238" y="142997"/>
                </a:cubicBezTo>
                <a:cubicBezTo>
                  <a:pt x="511772" y="143886"/>
                  <a:pt x="511861" y="145130"/>
                  <a:pt x="511327" y="146108"/>
                </a:cubicBezTo>
                <a:lnTo>
                  <a:pt x="503494" y="160238"/>
                </a:lnTo>
                <a:lnTo>
                  <a:pt x="512306" y="176146"/>
                </a:lnTo>
                <a:cubicBezTo>
                  <a:pt x="513285" y="177923"/>
                  <a:pt x="513641" y="180145"/>
                  <a:pt x="513196" y="182189"/>
                </a:cubicBezTo>
                <a:lnTo>
                  <a:pt x="507588" y="210272"/>
                </a:lnTo>
                <a:cubicBezTo>
                  <a:pt x="520851" y="175968"/>
                  <a:pt x="513196" y="195875"/>
                  <a:pt x="534292" y="141131"/>
                </a:cubicBezTo>
                <a:lnTo>
                  <a:pt x="555922" y="141131"/>
                </a:lnTo>
                <a:cubicBezTo>
                  <a:pt x="583872" y="141131"/>
                  <a:pt x="606660" y="163793"/>
                  <a:pt x="606838" y="191698"/>
                </a:cubicBezTo>
                <a:lnTo>
                  <a:pt x="607639" y="349442"/>
                </a:lnTo>
                <a:cubicBezTo>
                  <a:pt x="607639" y="361261"/>
                  <a:pt x="598115" y="370948"/>
                  <a:pt x="586187" y="371037"/>
                </a:cubicBezTo>
                <a:lnTo>
                  <a:pt x="586098" y="371037"/>
                </a:lnTo>
                <a:cubicBezTo>
                  <a:pt x="574259" y="371037"/>
                  <a:pt x="564646" y="361439"/>
                  <a:pt x="564557" y="349620"/>
                </a:cubicBezTo>
                <a:lnTo>
                  <a:pt x="563845" y="191876"/>
                </a:lnTo>
                <a:cubicBezTo>
                  <a:pt x="563756" y="189565"/>
                  <a:pt x="561886" y="187610"/>
                  <a:pt x="559483" y="187699"/>
                </a:cubicBezTo>
                <a:cubicBezTo>
                  <a:pt x="557169" y="187699"/>
                  <a:pt x="555299" y="189565"/>
                  <a:pt x="555299" y="191876"/>
                </a:cubicBezTo>
                <a:lnTo>
                  <a:pt x="555299" y="552865"/>
                </a:lnTo>
                <a:cubicBezTo>
                  <a:pt x="555299" y="567084"/>
                  <a:pt x="543728" y="578637"/>
                  <a:pt x="529485" y="578637"/>
                </a:cubicBezTo>
                <a:cubicBezTo>
                  <a:pt x="515154" y="578637"/>
                  <a:pt x="503672" y="567084"/>
                  <a:pt x="503672" y="552865"/>
                </a:cubicBezTo>
                <a:lnTo>
                  <a:pt x="503672" y="346865"/>
                </a:lnTo>
                <a:lnTo>
                  <a:pt x="492456" y="346865"/>
                </a:lnTo>
                <a:lnTo>
                  <a:pt x="492456" y="552865"/>
                </a:lnTo>
                <a:cubicBezTo>
                  <a:pt x="492456" y="567084"/>
                  <a:pt x="480973" y="578637"/>
                  <a:pt x="466731" y="578637"/>
                </a:cubicBezTo>
                <a:cubicBezTo>
                  <a:pt x="452400" y="578637"/>
                  <a:pt x="440917" y="567084"/>
                  <a:pt x="440917" y="552865"/>
                </a:cubicBezTo>
                <a:cubicBezTo>
                  <a:pt x="440917" y="324292"/>
                  <a:pt x="441362" y="295409"/>
                  <a:pt x="441362" y="191965"/>
                </a:cubicBezTo>
                <a:cubicBezTo>
                  <a:pt x="441362" y="189476"/>
                  <a:pt x="439315" y="187432"/>
                  <a:pt x="436823" y="187432"/>
                </a:cubicBezTo>
                <a:cubicBezTo>
                  <a:pt x="434419" y="187432"/>
                  <a:pt x="432372" y="189387"/>
                  <a:pt x="432372" y="191876"/>
                </a:cubicBezTo>
                <a:cubicBezTo>
                  <a:pt x="432283" y="201918"/>
                  <a:pt x="432016" y="261994"/>
                  <a:pt x="431927" y="270437"/>
                </a:cubicBezTo>
                <a:cubicBezTo>
                  <a:pt x="431838" y="287144"/>
                  <a:pt x="413412" y="297453"/>
                  <a:pt x="399081" y="288566"/>
                </a:cubicBezTo>
                <a:lnTo>
                  <a:pt x="322886" y="241287"/>
                </a:lnTo>
                <a:cubicBezTo>
                  <a:pt x="312827" y="235066"/>
                  <a:pt x="309712" y="221825"/>
                  <a:pt x="315943" y="211782"/>
                </a:cubicBezTo>
                <a:cubicBezTo>
                  <a:pt x="322174" y="201651"/>
                  <a:pt x="335437" y="198541"/>
                  <a:pt x="345584" y="204851"/>
                </a:cubicBezTo>
                <a:lnTo>
                  <a:pt x="389112" y="231867"/>
                </a:lnTo>
                <a:cubicBezTo>
                  <a:pt x="389290" y="195430"/>
                  <a:pt x="389201" y="214893"/>
                  <a:pt x="389290" y="191698"/>
                </a:cubicBezTo>
                <a:cubicBezTo>
                  <a:pt x="389468" y="163793"/>
                  <a:pt x="412344" y="141131"/>
                  <a:pt x="440205" y="141131"/>
                </a:cubicBezTo>
                <a:close/>
                <a:moveTo>
                  <a:pt x="498052" y="37964"/>
                </a:moveTo>
                <a:cubicBezTo>
                  <a:pt x="522683" y="37964"/>
                  <a:pt x="542650" y="57868"/>
                  <a:pt x="542650" y="82421"/>
                </a:cubicBezTo>
                <a:cubicBezTo>
                  <a:pt x="542650" y="106974"/>
                  <a:pt x="522683" y="126878"/>
                  <a:pt x="498052" y="126878"/>
                </a:cubicBezTo>
                <a:cubicBezTo>
                  <a:pt x="473421" y="126878"/>
                  <a:pt x="453454" y="106974"/>
                  <a:pt x="453454" y="82421"/>
                </a:cubicBezTo>
                <a:cubicBezTo>
                  <a:pt x="453454" y="57868"/>
                  <a:pt x="473421" y="37964"/>
                  <a:pt x="498052" y="37964"/>
                </a:cubicBezTo>
                <a:close/>
                <a:moveTo>
                  <a:pt x="15486" y="0"/>
                </a:moveTo>
                <a:lnTo>
                  <a:pt x="358581" y="0"/>
                </a:lnTo>
                <a:cubicBezTo>
                  <a:pt x="367125" y="0"/>
                  <a:pt x="374067" y="6933"/>
                  <a:pt x="374067" y="15466"/>
                </a:cubicBezTo>
                <a:lnTo>
                  <a:pt x="374067" y="197233"/>
                </a:lnTo>
                <a:lnTo>
                  <a:pt x="356890" y="186567"/>
                </a:lnTo>
                <a:cubicBezTo>
                  <a:pt x="352529" y="183901"/>
                  <a:pt x="347901" y="182034"/>
                  <a:pt x="343095" y="181057"/>
                </a:cubicBezTo>
                <a:lnTo>
                  <a:pt x="343095" y="30932"/>
                </a:lnTo>
                <a:lnTo>
                  <a:pt x="30972" y="30932"/>
                </a:lnTo>
                <a:lnTo>
                  <a:pt x="30972" y="253941"/>
                </a:lnTo>
                <a:lnTo>
                  <a:pt x="304291" y="253941"/>
                </a:lnTo>
                <a:cubicBezTo>
                  <a:pt x="306427" y="256075"/>
                  <a:pt x="308919" y="257941"/>
                  <a:pt x="311500" y="259630"/>
                </a:cubicBezTo>
                <a:lnTo>
                  <a:pt x="352351" y="284873"/>
                </a:lnTo>
                <a:lnTo>
                  <a:pt x="15486" y="284873"/>
                </a:lnTo>
                <a:cubicBezTo>
                  <a:pt x="6942" y="284873"/>
                  <a:pt x="0" y="277940"/>
                  <a:pt x="0" y="269407"/>
                </a:cubicBezTo>
                <a:lnTo>
                  <a:pt x="0" y="15466"/>
                </a:lnTo>
                <a:cubicBezTo>
                  <a:pt x="0" y="6933"/>
                  <a:pt x="6942" y="0"/>
                  <a:pt x="15486" y="0"/>
                </a:cubicBezTo>
                <a:close/>
              </a:path>
            </a:pathLst>
          </a:custGeom>
          <a:solidFill>
            <a:schemeClr val="accent1"/>
          </a:solidFill>
          <a:ln>
            <a:noFill/>
          </a:ln>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pic>
        <p:nvPicPr>
          <p:cNvPr id="6" name="图片 5"/>
          <p:cNvPicPr>
            <a:picLocks noChangeAspect="1"/>
          </p:cNvPicPr>
          <p:nvPr/>
        </p:nvPicPr>
        <p:blipFill>
          <a:blip r:embed="rId2"/>
          <a:stretch>
            <a:fillRect/>
          </a:stretch>
        </p:blipFill>
        <p:spPr>
          <a:xfrm>
            <a:off x="3247458" y="2671855"/>
            <a:ext cx="6406207" cy="3260672"/>
          </a:xfrm>
          <a:prstGeom prst="rect">
            <a:avLst/>
          </a:prstGeom>
        </p:spPr>
      </p:pic>
      <p:sp>
        <p:nvSpPr>
          <p:cNvPr id="7" name="圆角矩形标注 2"/>
          <p:cNvSpPr/>
          <p:nvPr/>
        </p:nvSpPr>
        <p:spPr>
          <a:xfrm>
            <a:off x="1379228" y="2781300"/>
            <a:ext cx="1599766" cy="647700"/>
          </a:xfrm>
          <a:prstGeom prst="wedgeRoundRectCallout">
            <a:avLst>
              <a:gd name="adj1" fmla="val 57951"/>
              <a:gd name="adj2" fmla="val -94125"/>
              <a:gd name="adj3" fmla="val 1666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715" b="1" dirty="0">
                <a:solidFill>
                  <a:srgbClr val="C00000"/>
                </a:solidFill>
                <a:ea typeface="微软雅黑" panose="020B0503020204020204" pitchFamily="34" charset="-122"/>
              </a:rPr>
              <a:t>检索词：模型</a:t>
            </a:r>
            <a:endParaRPr lang="zh-CN" altLang="en-US" sz="1715" b="1" dirty="0">
              <a:solidFill>
                <a:srgbClr val="C00000"/>
              </a:solidFill>
              <a:ea typeface="微软雅黑" panose="020B0503020204020204" pitchFamily="34" charset="-122"/>
            </a:endParaRPr>
          </a:p>
        </p:txBody>
      </p:sp>
      <p:sp>
        <p:nvSpPr>
          <p:cNvPr id="8" name="圆角矩形标注 5"/>
          <p:cNvSpPr/>
          <p:nvPr/>
        </p:nvSpPr>
        <p:spPr>
          <a:xfrm>
            <a:off x="4903748" y="3762139"/>
            <a:ext cx="2130930" cy="647700"/>
          </a:xfrm>
          <a:prstGeom prst="wedgeRoundRectCallout">
            <a:avLst>
              <a:gd name="adj1" fmla="val -62699"/>
              <a:gd name="adj2" fmla="val -96269"/>
              <a:gd name="adj3" fmla="val 1666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715" b="1" dirty="0">
                <a:solidFill>
                  <a:srgbClr val="C00000"/>
                </a:solidFill>
                <a:ea typeface="微软雅黑" panose="020B0503020204020204" pitchFamily="34" charset="-122"/>
              </a:rPr>
              <a:t>检索提示</a:t>
            </a:r>
            <a:endParaRPr lang="zh-CN" altLang="en-US" sz="1715" b="1" dirty="0">
              <a:solidFill>
                <a:srgbClr val="C00000"/>
              </a:solidFill>
              <a:ea typeface="微软雅黑" panose="020B0503020204020204" pitchFamily="34" charset="-122"/>
            </a:endParaRPr>
          </a:p>
        </p:txBody>
      </p:sp>
      <p:sp>
        <p:nvSpPr>
          <p:cNvPr id="9" name="文本框 8"/>
          <p:cNvSpPr txBox="1"/>
          <p:nvPr/>
        </p:nvSpPr>
        <p:spPr>
          <a:xfrm>
            <a:off x="3309279" y="2286365"/>
            <a:ext cx="1165844" cy="385490"/>
          </a:xfrm>
          <a:prstGeom prst="rect">
            <a:avLst/>
          </a:prstGeom>
          <a:noFill/>
        </p:spPr>
        <p:txBody>
          <a:bodyPr wrap="square" rtlCol="0">
            <a:spAutoFit/>
          </a:bodyPr>
          <a:lstStyle/>
          <a:p>
            <a:r>
              <a:rPr lang="zh-CN" altLang="en-US" sz="1905" dirty="0">
                <a:solidFill>
                  <a:schemeClr val="bg2">
                    <a:lumMod val="10000"/>
                  </a:schemeClr>
                </a:solidFill>
                <a:latin typeface="微软雅黑" panose="020B0503020204020204" pitchFamily="34" charset="-122"/>
                <a:ea typeface="微软雅黑" panose="020B0503020204020204" pitchFamily="34" charset="-122"/>
              </a:rPr>
              <a:t>模型</a:t>
            </a:r>
            <a:endParaRPr lang="zh-CN" altLang="en-US" sz="1905"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40937" y="163380"/>
            <a:ext cx="2081350" cy="584775"/>
          </a:xfrm>
          <a:prstGeom prst="rect">
            <a:avLst/>
          </a:prstGeom>
          <a:noFill/>
        </p:spPr>
        <p:txBody>
          <a:bodyPr wrap="squar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快速检索</a:t>
            </a:r>
            <a:endParaRPr lang="zh-CN" altLang="zh-CN" sz="3200" b="1" dirty="0">
              <a:solidFill>
                <a:srgbClr val="C00000"/>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213418" y="2208405"/>
            <a:ext cx="3866764" cy="1323439"/>
          </a:xfrm>
          <a:prstGeom prst="rect">
            <a:avLst/>
          </a:prstGeom>
          <a:noFill/>
        </p:spPr>
        <p:txBody>
          <a:bodyPr wrap="none" rtlCol="0">
            <a:spAutoFit/>
          </a:bodyPr>
          <a:lstStyle/>
          <a:p>
            <a:pPr algn="ctr"/>
            <a:r>
              <a:rPr lang="en-US" altLang="zh-CN" sz="8000" spc="300">
                <a:solidFill>
                  <a:srgbClr val="004B7D"/>
                </a:solidFill>
                <a:latin typeface="微软雅黑" panose="020B0503020204020204" pitchFamily="34" charset="-122"/>
                <a:ea typeface="微软雅黑" panose="020B0503020204020204" pitchFamily="34" charset="-122"/>
                <a:cs typeface="+mn-ea"/>
                <a:sym typeface="+mn-lt"/>
              </a:rPr>
              <a:t>Thanks</a:t>
            </a:r>
            <a:endParaRPr lang="zh-CN" altLang="en-US" sz="8000" spc="300">
              <a:solidFill>
                <a:srgbClr val="004B7D"/>
              </a:solidFill>
              <a:latin typeface="微软雅黑" panose="020B0503020204020204" pitchFamily="34" charset="-122"/>
              <a:ea typeface="微软雅黑" panose="020B0503020204020204" pitchFamily="34" charset="-122"/>
              <a:cs typeface="+mn-ea"/>
              <a:sym typeface="+mn-lt"/>
            </a:endParaRPr>
          </a:p>
        </p:txBody>
      </p:sp>
      <p:sp>
        <p:nvSpPr>
          <p:cNvPr id="19" name="文本框 18"/>
          <p:cNvSpPr txBox="1"/>
          <p:nvPr/>
        </p:nvSpPr>
        <p:spPr>
          <a:xfrm>
            <a:off x="4343788" y="3848554"/>
            <a:ext cx="3877985" cy="523220"/>
          </a:xfrm>
          <a:prstGeom prst="rect">
            <a:avLst/>
          </a:prstGeom>
          <a:noFill/>
        </p:spPr>
        <p:txBody>
          <a:bodyPr wrap="none" rtlCol="0">
            <a:spAutoFit/>
          </a:bodyPr>
          <a:lstStyle/>
          <a:p>
            <a:pPr algn="ctr"/>
            <a:r>
              <a:rPr lang="zh-CN" altLang="en-US" sz="2800" spc="2000" dirty="0">
                <a:solidFill>
                  <a:srgbClr val="004B7D"/>
                </a:solidFill>
                <a:latin typeface="微软雅黑" panose="020B0503020204020204" pitchFamily="34" charset="-122"/>
                <a:ea typeface="微软雅黑" panose="020B0503020204020204" pitchFamily="34" charset="-122"/>
                <a:cs typeface="+mn-ea"/>
                <a:sym typeface="+mn-lt"/>
              </a:rPr>
              <a:t>感谢您的聆听</a:t>
            </a:r>
            <a:endParaRPr lang="zh-CN" altLang="en-US" sz="2800" spc="2000" dirty="0">
              <a:solidFill>
                <a:srgbClr val="004B7D"/>
              </a:solidFill>
              <a:latin typeface="微软雅黑" panose="020B0503020204020204" pitchFamily="34" charset="-122"/>
              <a:ea typeface="微软雅黑" panose="020B0503020204020204" pitchFamily="34" charset="-122"/>
              <a:cs typeface="+mn-ea"/>
              <a:sym typeface="+mn-lt"/>
            </a:endParaRPr>
          </a:p>
        </p:txBody>
      </p:sp>
      <p:grpSp>
        <p:nvGrpSpPr>
          <p:cNvPr id="20" name="组合 19"/>
          <p:cNvGrpSpPr/>
          <p:nvPr/>
        </p:nvGrpSpPr>
        <p:grpSpPr>
          <a:xfrm>
            <a:off x="4464051" y="3345730"/>
            <a:ext cx="3365500" cy="186114"/>
            <a:chOff x="3674825" y="4038512"/>
            <a:chExt cx="4842351" cy="267784"/>
          </a:xfrm>
        </p:grpSpPr>
        <p:sp>
          <p:nvSpPr>
            <p:cNvPr id="21" name="任意多边形 20"/>
            <p:cNvSpPr/>
            <p:nvPr/>
          </p:nvSpPr>
          <p:spPr>
            <a:xfrm>
              <a:off x="6026598" y="4038512"/>
              <a:ext cx="138804" cy="267784"/>
            </a:xfrm>
            <a:custGeom>
              <a:avLst/>
              <a:gdLst>
                <a:gd name="connsiteX0" fmla="*/ 69402 w 138804"/>
                <a:gd name="connsiteY0" fmla="*/ 0 h 267784"/>
                <a:gd name="connsiteX1" fmla="*/ 138804 w 138804"/>
                <a:gd name="connsiteY1" fmla="*/ 78286 h 267784"/>
                <a:gd name="connsiteX2" fmla="*/ 69402 w 138804"/>
                <a:gd name="connsiteY2" fmla="*/ 267784 h 267784"/>
                <a:gd name="connsiteX3" fmla="*/ 0 w 138804"/>
                <a:gd name="connsiteY3" fmla="*/ 78286 h 267784"/>
              </a:gdLst>
              <a:ahLst/>
              <a:cxnLst>
                <a:cxn ang="0">
                  <a:pos x="connsiteX0" y="connsiteY0"/>
                </a:cxn>
                <a:cxn ang="0">
                  <a:pos x="connsiteX1" y="connsiteY1"/>
                </a:cxn>
                <a:cxn ang="0">
                  <a:pos x="connsiteX2" y="connsiteY2"/>
                </a:cxn>
                <a:cxn ang="0">
                  <a:pos x="connsiteX3" y="connsiteY3"/>
                </a:cxn>
              </a:cxnLst>
              <a:rect l="l" t="t" r="r" b="b"/>
              <a:pathLst>
                <a:path w="138804" h="267784">
                  <a:moveTo>
                    <a:pt x="69402" y="0"/>
                  </a:moveTo>
                  <a:lnTo>
                    <a:pt x="138804" y="78286"/>
                  </a:lnTo>
                  <a:lnTo>
                    <a:pt x="69402" y="267784"/>
                  </a:lnTo>
                  <a:lnTo>
                    <a:pt x="0" y="78286"/>
                  </a:lnTo>
                  <a:close/>
                </a:path>
              </a:pathLst>
            </a:custGeom>
            <a:solidFill>
              <a:srgbClr val="004B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4B7D"/>
                </a:solidFill>
                <a:latin typeface="微软雅黑" panose="020B0503020204020204" pitchFamily="34" charset="-122"/>
                <a:ea typeface="微软雅黑" panose="020B0503020204020204" pitchFamily="34" charset="-122"/>
                <a:cs typeface="+mn-ea"/>
                <a:sym typeface="+mn-lt"/>
              </a:endParaRPr>
            </a:p>
          </p:txBody>
        </p:sp>
        <p:grpSp>
          <p:nvGrpSpPr>
            <p:cNvPr id="22" name="组合 21"/>
            <p:cNvGrpSpPr/>
            <p:nvPr/>
          </p:nvGrpSpPr>
          <p:grpSpPr>
            <a:xfrm flipV="1">
              <a:off x="3674825" y="4074839"/>
              <a:ext cx="4842351" cy="45719"/>
              <a:chOff x="3394710" y="4250530"/>
              <a:chExt cx="5392103" cy="0"/>
            </a:xfrm>
          </p:grpSpPr>
          <p:cxnSp>
            <p:nvCxnSpPr>
              <p:cNvPr id="23" name="直接连接符 22"/>
              <p:cNvCxnSpPr/>
              <p:nvPr/>
            </p:nvCxnSpPr>
            <p:spPr>
              <a:xfrm>
                <a:off x="6267450" y="4250530"/>
                <a:ext cx="25193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394710" y="4250530"/>
                <a:ext cx="25193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直角三角形 24"/>
          <p:cNvSpPr/>
          <p:nvPr/>
        </p:nvSpPr>
        <p:spPr>
          <a:xfrm>
            <a:off x="0" y="4467084"/>
            <a:ext cx="5600700" cy="2390916"/>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p:cNvSpPr/>
          <p:nvPr/>
        </p:nvSpPr>
        <p:spPr>
          <a:xfrm>
            <a:off x="0" y="4938931"/>
            <a:ext cx="5600700" cy="1919069"/>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H="1" flipV="1">
            <a:off x="4409405" y="-1"/>
            <a:ext cx="7782595" cy="3085489"/>
          </a:xfrm>
          <a:prstGeom prst="rtTriangle">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flipH="1" flipV="1">
            <a:off x="4394200" y="-1"/>
            <a:ext cx="7782595" cy="2476568"/>
          </a:xfrm>
          <a:prstGeom prst="rtTriangle">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2" nodeType="withEffec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3" nodeType="withEffec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7" presetClass="entr" presetSubtype="0" fill="hold" grpId="5" nodeType="withEffec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7" presetClass="entr" presetSubtype="0" fill="hold" grpId="4" nodeType="withEffec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fltVal val="0"/>
                                          </p:val>
                                        </p:tav>
                                        <p:tav tm="100000">
                                          <p:val>
                                            <p:strVal val="#ppt_w"/>
                                          </p:val>
                                        </p:tav>
                                      </p:tavLst>
                                    </p:anim>
                                    <p:anim calcmode="lin" valueType="num">
                                      <p:cBhvr>
                                        <p:cTn id="29" dur="1000" fill="hold"/>
                                        <p:tgtEl>
                                          <p:spTgt spid="18"/>
                                        </p:tgtEl>
                                        <p:attrNameLst>
                                          <p:attrName>ppt_h</p:attrName>
                                        </p:attrNameLst>
                                      </p:cBhvr>
                                      <p:tavLst>
                                        <p:tav tm="0">
                                          <p:val>
                                            <p:fltVal val="0"/>
                                          </p:val>
                                        </p:tav>
                                        <p:tav tm="100000">
                                          <p:val>
                                            <p:strVal val="#ppt_h"/>
                                          </p:val>
                                        </p:tav>
                                      </p:tavLst>
                                    </p:anim>
                                    <p:animEffect transition="in" filter="fade">
                                      <p:cBhvr>
                                        <p:cTn id="30" dur="1000"/>
                                        <p:tgtEl>
                                          <p:spTgt spid="18"/>
                                        </p:tgtEl>
                                      </p:cBhvr>
                                    </p:animEffect>
                                  </p:childTnLst>
                                </p:cTn>
                              </p:par>
                            </p:childTnLst>
                          </p:cTn>
                        </p:par>
                        <p:par>
                          <p:cTn id="31" fill="hold">
                            <p:stCondLst>
                              <p:cond delay="2000"/>
                            </p:stCondLst>
                            <p:childTnLst>
                              <p:par>
                                <p:cTn id="32" presetID="55" presetClass="entr" presetSubtype="0" fill="hold" nodeType="afterEffec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ppt_w</p:attrName>
                                        </p:attrNameLst>
                                      </p:cBhvr>
                                      <p:tavLst>
                                        <p:tav tm="0">
                                          <p:val>
                                            <p:strVal val="#ppt_w*0.70"/>
                                          </p:val>
                                        </p:tav>
                                        <p:tav tm="100000">
                                          <p:val>
                                            <p:strVal val="#ppt_w"/>
                                          </p:val>
                                        </p:tav>
                                      </p:tavLst>
                                    </p:anim>
                                    <p:anim calcmode="lin" valueType="num">
                                      <p:cBhvr>
                                        <p:cTn id="35" dur="1000" fill="hold"/>
                                        <p:tgtEl>
                                          <p:spTgt spid="20"/>
                                        </p:tgtEl>
                                        <p:attrNameLst>
                                          <p:attrName>ppt_h</p:attrName>
                                        </p:attrNameLst>
                                      </p:cBhvr>
                                      <p:tavLst>
                                        <p:tav tm="0">
                                          <p:val>
                                            <p:strVal val="#ppt_h"/>
                                          </p:val>
                                        </p:tav>
                                        <p:tav tm="100000">
                                          <p:val>
                                            <p:strVal val="#ppt_h"/>
                                          </p:val>
                                        </p:tav>
                                      </p:tavLst>
                                    </p:anim>
                                    <p:animEffect transition="in" filter="fade">
                                      <p:cBhvr>
                                        <p:cTn id="36" dur="1000"/>
                                        <p:tgtEl>
                                          <p:spTgt spid="20"/>
                                        </p:tgtEl>
                                      </p:cBhvr>
                                    </p:animEffect>
                                  </p:childTnLst>
                                </p:cTn>
                              </p:par>
                              <p:par>
                                <p:cTn id="37" presetID="55" presetClass="entr" presetSubtype="0" fill="hold" grpId="1" nodeType="withEffect">
                                  <p:iterate type="lt">
                                    <p:tmPct val="10000"/>
                                  </p:iterate>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strVal val="#ppt_w*0.70"/>
                                          </p:val>
                                        </p:tav>
                                        <p:tav tm="100000">
                                          <p:val>
                                            <p:strVal val="#ppt_w"/>
                                          </p:val>
                                        </p:tav>
                                      </p:tavLst>
                                    </p:anim>
                                    <p:anim calcmode="lin" valueType="num">
                                      <p:cBhvr>
                                        <p:cTn id="40" dur="1000" fill="hold"/>
                                        <p:tgtEl>
                                          <p:spTgt spid="19"/>
                                        </p:tgtEl>
                                        <p:attrNameLst>
                                          <p:attrName>ppt_h</p:attrName>
                                        </p:attrNameLst>
                                      </p:cBhvr>
                                      <p:tavLst>
                                        <p:tav tm="0">
                                          <p:val>
                                            <p:strVal val="#ppt_h"/>
                                          </p:val>
                                        </p:tav>
                                        <p:tav tm="100000">
                                          <p:val>
                                            <p:strVal val="#ppt_h"/>
                                          </p:val>
                                        </p:tav>
                                      </p:tavLst>
                                    </p:anim>
                                    <p:animEffect transition="in" filter="fade">
                                      <p:cBhvr>
                                        <p:cTn id="4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1"/>
      <p:bldP spid="25" grpId="2" animBg="1"/>
      <p:bldP spid="26" grpId="3" animBg="1"/>
      <p:bldP spid="27" grpId="4" animBg="1"/>
      <p:bldP spid="28" grpId="5"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32381" cy="6858000"/>
          </a:xfrm>
          <a:prstGeom prst="rect">
            <a:avLst/>
          </a:prstGeom>
        </p:spPr>
      </p:pic>
      <p:sp>
        <p:nvSpPr>
          <p:cNvPr id="6" name="圆角矩形 5"/>
          <p:cNvSpPr/>
          <p:nvPr/>
        </p:nvSpPr>
        <p:spPr>
          <a:xfrm>
            <a:off x="2615605" y="2396412"/>
            <a:ext cx="4389059" cy="102868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7" name="AutoShape 9"/>
          <p:cNvSpPr>
            <a:spLocks noChangeArrowheads="1"/>
          </p:cNvSpPr>
          <p:nvPr/>
        </p:nvSpPr>
        <p:spPr bwMode="auto">
          <a:xfrm>
            <a:off x="4810135" y="1635898"/>
            <a:ext cx="2880320" cy="1338630"/>
          </a:xfrm>
          <a:prstGeom prst="wedgeRectCallout">
            <a:avLst>
              <a:gd name="adj1" fmla="val 2312"/>
              <a:gd name="adj2" fmla="val 65643"/>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715" b="1" dirty="0">
                <a:solidFill>
                  <a:srgbClr val="C00000"/>
                </a:solidFill>
                <a:ea typeface="微软雅黑" panose="020B0503020204020204" pitchFamily="34" charset="-122"/>
              </a:rPr>
              <a:t>深入到图书目次检索</a:t>
            </a:r>
            <a:endParaRPr lang="zh-CN" altLang="en-US" sz="1715" b="1" dirty="0">
              <a:solidFill>
                <a:srgbClr val="C00000"/>
              </a:solidFill>
              <a:ea typeface="微软雅黑" panose="020B0503020204020204" pitchFamily="34" charset="-122"/>
            </a:endParaRPr>
          </a:p>
        </p:txBody>
      </p:sp>
      <p:sp>
        <p:nvSpPr>
          <p:cNvPr id="8" name="矩形 7"/>
          <p:cNvSpPr/>
          <p:nvPr/>
        </p:nvSpPr>
        <p:spPr>
          <a:xfrm>
            <a:off x="8408628" y="76200"/>
            <a:ext cx="2817600" cy="792088"/>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760" dirty="0">
                <a:solidFill>
                  <a:srgbClr val="C00000"/>
                </a:solidFill>
                <a:latin typeface="微软雅黑" panose="020B0503020204020204" pitchFamily="34" charset="-122"/>
                <a:ea typeface="微软雅黑" panose="020B0503020204020204" pitchFamily="34" charset="-122"/>
              </a:rPr>
              <a:t>目次级检索</a:t>
            </a:r>
            <a:endParaRPr lang="zh-CN" altLang="en-US" sz="2760" dirty="0">
              <a:solidFill>
                <a:srgbClr val="C00000"/>
              </a:solidFill>
              <a:latin typeface="微软雅黑" panose="020B0503020204020204" pitchFamily="34" charset="-122"/>
              <a:ea typeface="微软雅黑" panose="020B0503020204020204" pitchFamily="34" charset="-122"/>
            </a:endParaRPr>
          </a:p>
        </p:txBody>
      </p:sp>
      <p:sp>
        <p:nvSpPr>
          <p:cNvPr id="9" name="圆角矩形 3"/>
          <p:cNvSpPr/>
          <p:nvPr/>
        </p:nvSpPr>
        <p:spPr>
          <a:xfrm>
            <a:off x="1624637" y="1028686"/>
            <a:ext cx="3048340" cy="34289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0"/>
            <a:ext cx="12132381" cy="6858000"/>
          </a:xfrm>
          <a:prstGeom prst="rect">
            <a:avLst/>
          </a:prstGeom>
        </p:spPr>
      </p:pic>
      <p:sp>
        <p:nvSpPr>
          <p:cNvPr id="14" name="矩形 13"/>
          <p:cNvSpPr/>
          <p:nvPr/>
        </p:nvSpPr>
        <p:spPr>
          <a:xfrm>
            <a:off x="8334375" y="136221"/>
            <a:ext cx="2833161" cy="802598"/>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760" dirty="0">
                <a:solidFill>
                  <a:srgbClr val="C00000"/>
                </a:solidFill>
                <a:latin typeface="微软雅黑" panose="020B0503020204020204" pitchFamily="34" charset="-122"/>
                <a:ea typeface="微软雅黑" panose="020B0503020204020204" pitchFamily="34" charset="-122"/>
              </a:rPr>
              <a:t>图书检索结果页</a:t>
            </a:r>
            <a:endParaRPr lang="zh-CN" altLang="en-US" sz="2760" dirty="0">
              <a:solidFill>
                <a:srgbClr val="C00000"/>
              </a:solidFill>
              <a:latin typeface="微软雅黑" panose="020B0503020204020204" pitchFamily="34" charset="-122"/>
              <a:ea typeface="微软雅黑" panose="020B0503020204020204" pitchFamily="34" charset="-122"/>
            </a:endParaRPr>
          </a:p>
        </p:txBody>
      </p:sp>
      <p:sp>
        <p:nvSpPr>
          <p:cNvPr id="15" name="圆角矩形 3"/>
          <p:cNvSpPr/>
          <p:nvPr/>
        </p:nvSpPr>
        <p:spPr>
          <a:xfrm>
            <a:off x="0" y="1524001"/>
            <a:ext cx="1701444" cy="523875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16" name="AutoShape 9"/>
          <p:cNvSpPr>
            <a:spLocks noChangeArrowheads="1"/>
          </p:cNvSpPr>
          <p:nvPr/>
        </p:nvSpPr>
        <p:spPr bwMode="auto">
          <a:xfrm>
            <a:off x="2596830" y="3071190"/>
            <a:ext cx="2575245" cy="994281"/>
          </a:xfrm>
          <a:prstGeom prst="wedgeRectCallout">
            <a:avLst>
              <a:gd name="adj1" fmla="val -82110"/>
              <a:gd name="adj2" fmla="val 12357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rgbClr val="C00000"/>
                </a:solidFill>
                <a:ea typeface="微软雅黑" panose="020B0503020204020204" pitchFamily="34" charset="-122"/>
              </a:rPr>
              <a:t>缩小检索范围</a:t>
            </a:r>
            <a:endParaRPr lang="zh-CN" altLang="en-US" sz="2400" b="1" dirty="0">
              <a:solidFill>
                <a:srgbClr val="C00000"/>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ags/tag1.xml><?xml version="1.0" encoding="utf-8"?>
<p:tagLst xmlns:p="http://schemas.openxmlformats.org/presentationml/2006/main">
  <p:tag name="PA" val="v5.0.5"/>
</p:tagLst>
</file>

<file path=ppt/tags/tag10.xml><?xml version="1.0" encoding="utf-8"?>
<p:tagLst xmlns:p="http://schemas.openxmlformats.org/presentationml/2006/main">
  <p:tag name="PA" val="v5.0.5"/>
</p:tagLst>
</file>

<file path=ppt/tags/tag11.xml><?xml version="1.0" encoding="utf-8"?>
<p:tagLst xmlns:p="http://schemas.openxmlformats.org/presentationml/2006/main">
  <p:tag name="PA" val="v5.0.5"/>
</p:tagLst>
</file>

<file path=ppt/tags/tag12.xml><?xml version="1.0" encoding="utf-8"?>
<p:tagLst xmlns:p="http://schemas.openxmlformats.org/presentationml/2006/main">
  <p:tag name="MH" val="20161022203400"/>
  <p:tag name="MH_LIBRARY" val="GRAPHIC"/>
  <p:tag name="MH_TYPE" val="Other"/>
  <p:tag name="MH_ORDER" val="1"/>
</p:tagLst>
</file>

<file path=ppt/tags/tag13.xml><?xml version="1.0" encoding="utf-8"?>
<p:tagLst xmlns:p="http://schemas.openxmlformats.org/presentationml/2006/main">
  <p:tag name="MH" val="20161022203400"/>
  <p:tag name="MH_LIBRARY" val="GRAPHIC"/>
  <p:tag name="MH_TYPE" val="Other"/>
  <p:tag name="MH_ORDER" val="2"/>
</p:tagLst>
</file>

<file path=ppt/tags/tag14.xml><?xml version="1.0" encoding="utf-8"?>
<p:tagLst xmlns:p="http://schemas.openxmlformats.org/presentationml/2006/main">
  <p:tag name="MH" val="20161022203400"/>
  <p:tag name="MH_LIBRARY" val="GRAPHIC"/>
  <p:tag name="MH_TYPE" val="Other"/>
  <p:tag name="MH_ORDER" val="3"/>
</p:tagLst>
</file>

<file path=ppt/tags/tag15.xml><?xml version="1.0" encoding="utf-8"?>
<p:tagLst xmlns:p="http://schemas.openxmlformats.org/presentationml/2006/main">
  <p:tag name="MH" val="20161022192605"/>
  <p:tag name="MH_LIBRARY" val="GRAPHIC"/>
  <p:tag name="MH_TYPE" val="Text"/>
  <p:tag name="MH_ORDER" val="1"/>
</p:tagLst>
</file>

<file path=ppt/tags/tag16.xml><?xml version="1.0" encoding="utf-8"?>
<p:tagLst xmlns:p="http://schemas.openxmlformats.org/presentationml/2006/main">
  <p:tag name="MH" val="20161022192605"/>
  <p:tag name="MH_LIBRARY" val="GRAPHIC"/>
  <p:tag name="MH_TYPE" val="Text"/>
  <p:tag name="MH_ORDER" val="2"/>
</p:tagLst>
</file>

<file path=ppt/tags/tag17.xml><?xml version="1.0" encoding="utf-8"?>
<p:tagLst xmlns:p="http://schemas.openxmlformats.org/presentationml/2006/main">
  <p:tag name="MH" val="20161022192605"/>
  <p:tag name="MH_LIBRARY" val="GRAPHIC"/>
  <p:tag name="MH_TYPE" val="Text"/>
  <p:tag name="MH_ORDER" val="3"/>
</p:tagLst>
</file>

<file path=ppt/tags/tag18.xml><?xml version="1.0" encoding="utf-8"?>
<p:tagLst xmlns:p="http://schemas.openxmlformats.org/presentationml/2006/main">
  <p:tag name="PA" val="v5.0.5"/>
</p:tagLst>
</file>

<file path=ppt/tags/tag19.xml><?xml version="1.0" encoding="utf-8"?>
<p:tagLst xmlns:p="http://schemas.openxmlformats.org/presentationml/2006/main">
  <p:tag name="PA" val="v5.0.5"/>
</p:tagLst>
</file>

<file path=ppt/tags/tag2.xml><?xml version="1.0" encoding="utf-8"?>
<p:tagLst xmlns:p="http://schemas.openxmlformats.org/presentationml/2006/main">
  <p:tag name="PA" val="v5.0.5"/>
</p:tagLst>
</file>

<file path=ppt/tags/tag20.xml><?xml version="1.0" encoding="utf-8"?>
<p:tagLst xmlns:p="http://schemas.openxmlformats.org/presentationml/2006/main">
  <p:tag name="PA" val="v5.0.5"/>
</p:tagLst>
</file>

<file path=ppt/tags/tag21.xml><?xml version="1.0" encoding="utf-8"?>
<p:tagLst xmlns:p="http://schemas.openxmlformats.org/presentationml/2006/main">
  <p:tag name="PA" val="v5.0.5"/>
</p:tagLst>
</file>

<file path=ppt/tags/tag22.xml><?xml version="1.0" encoding="utf-8"?>
<p:tagLst xmlns:p="http://schemas.openxmlformats.org/presentationml/2006/main">
  <p:tag name="PA" val="v5.0.5"/>
</p:tagLst>
</file>

<file path=ppt/tags/tag23.xml><?xml version="1.0" encoding="utf-8"?>
<p:tagLst xmlns:p="http://schemas.openxmlformats.org/presentationml/2006/main">
  <p:tag name="PA" val="v5.0.5"/>
</p:tagLst>
</file>

<file path=ppt/tags/tag24.xml><?xml version="1.0" encoding="utf-8"?>
<p:tagLst xmlns:p="http://schemas.openxmlformats.org/presentationml/2006/main">
  <p:tag name="PA" val="v5.0.5"/>
</p:tagLst>
</file>

<file path=ppt/tags/tag25.xml><?xml version="1.0" encoding="utf-8"?>
<p:tagLst xmlns:p="http://schemas.openxmlformats.org/presentationml/2006/main">
  <p:tag name="PA" val="v5.0.5"/>
</p:tagLst>
</file>

<file path=ppt/tags/tag26.xml><?xml version="1.0" encoding="utf-8"?>
<p:tagLst xmlns:p="http://schemas.openxmlformats.org/presentationml/2006/main">
  <p:tag name="PA" val="v5.0.5"/>
</p:tagLst>
</file>

<file path=ppt/tags/tag27.xml><?xml version="1.0" encoding="utf-8"?>
<p:tagLst xmlns:p="http://schemas.openxmlformats.org/presentationml/2006/main">
  <p:tag name="PA" val="v5.0.5"/>
</p:tagLst>
</file>

<file path=ppt/tags/tag28.xml><?xml version="1.0" encoding="utf-8"?>
<p:tagLst xmlns:p="http://schemas.openxmlformats.org/presentationml/2006/main">
  <p:tag name="PA" val="v5.0.5"/>
</p:tagLst>
</file>

<file path=ppt/tags/tag29.xml><?xml version="1.0" encoding="utf-8"?>
<p:tagLst xmlns:p="http://schemas.openxmlformats.org/presentationml/2006/main">
  <p:tag name="MH" val="20161022203400"/>
  <p:tag name="MH_LIBRARY" val="GRAPHIC"/>
  <p:tag name="MH_TYPE" val="Other"/>
  <p:tag name="MH_ORDER" val="1"/>
</p:tagLst>
</file>

<file path=ppt/tags/tag3.xml><?xml version="1.0" encoding="utf-8"?>
<p:tagLst xmlns:p="http://schemas.openxmlformats.org/presentationml/2006/main">
  <p:tag name="PA" val="v5.0.5"/>
</p:tagLst>
</file>

<file path=ppt/tags/tag30.xml><?xml version="1.0" encoding="utf-8"?>
<p:tagLst xmlns:p="http://schemas.openxmlformats.org/presentationml/2006/main">
  <p:tag name="MH" val="20161022203400"/>
  <p:tag name="MH_LIBRARY" val="GRAPHIC"/>
  <p:tag name="MH_TYPE" val="Other"/>
  <p:tag name="MH_ORDER" val="2"/>
</p:tagLst>
</file>

<file path=ppt/tags/tag31.xml><?xml version="1.0" encoding="utf-8"?>
<p:tagLst xmlns:p="http://schemas.openxmlformats.org/presentationml/2006/main">
  <p:tag name="MH" val="20161022203400"/>
  <p:tag name="MH_LIBRARY" val="GRAPHIC"/>
  <p:tag name="MH_TYPE" val="Other"/>
  <p:tag name="MH_ORDER" val="3"/>
</p:tagLst>
</file>

<file path=ppt/tags/tag32.xml><?xml version="1.0" encoding="utf-8"?>
<p:tagLst xmlns:p="http://schemas.openxmlformats.org/presentationml/2006/main">
  <p:tag name="MH" val="20161022192605"/>
  <p:tag name="MH_LIBRARY" val="GRAPHIC"/>
  <p:tag name="MH_TYPE" val="Text"/>
  <p:tag name="MH_ORDER" val="1"/>
</p:tagLst>
</file>

<file path=ppt/tags/tag33.xml><?xml version="1.0" encoding="utf-8"?>
<p:tagLst xmlns:p="http://schemas.openxmlformats.org/presentationml/2006/main">
  <p:tag name="MH" val="20161022192605"/>
  <p:tag name="MH_LIBRARY" val="GRAPHIC"/>
  <p:tag name="MH_TYPE" val="Text"/>
  <p:tag name="MH_ORDER" val="2"/>
</p:tagLst>
</file>

<file path=ppt/tags/tag34.xml><?xml version="1.0" encoding="utf-8"?>
<p:tagLst xmlns:p="http://schemas.openxmlformats.org/presentationml/2006/main">
  <p:tag name="MH" val="20161022192605"/>
  <p:tag name="MH_LIBRARY" val="GRAPHIC"/>
  <p:tag name="MH_TYPE" val="Text"/>
  <p:tag name="MH_ORDER" val="3"/>
</p:tagLst>
</file>

<file path=ppt/tags/tag35.xml><?xml version="1.0" encoding="utf-8"?>
<p:tagLst xmlns:p="http://schemas.openxmlformats.org/presentationml/2006/main">
  <p:tag name="AS_NET" val="4.0.30319.42000"/>
  <p:tag name="AS_OS" val="Microsoft Windows NT 6.2.9200.0"/>
  <p:tag name="AS_RELEASE_DATE" val="2016.09.30"/>
  <p:tag name="AS_TITLE" val="Aspose.Slides for .NET 2.0"/>
  <p:tag name="AS_VERSION" val="16.9.0.0"/>
</p:tagLst>
</file>

<file path=ppt/tags/tag4.xml><?xml version="1.0" encoding="utf-8"?>
<p:tagLst xmlns:p="http://schemas.openxmlformats.org/presentationml/2006/main">
  <p:tag name="PA" val="v5.0.5"/>
</p:tagLst>
</file>

<file path=ppt/tags/tag5.xml><?xml version="1.0" encoding="utf-8"?>
<p:tagLst xmlns:p="http://schemas.openxmlformats.org/presentationml/2006/main">
  <p:tag name="PA" val="v5.0.5"/>
</p:tagLst>
</file>

<file path=ppt/tags/tag6.xml><?xml version="1.0" encoding="utf-8"?>
<p:tagLst xmlns:p="http://schemas.openxmlformats.org/presentationml/2006/main">
  <p:tag name="PA" val="v5.0.5"/>
</p:tagLst>
</file>

<file path=ppt/tags/tag7.xml><?xml version="1.0" encoding="utf-8"?>
<p:tagLst xmlns:p="http://schemas.openxmlformats.org/presentationml/2006/main">
  <p:tag name="PA" val="v5.0.5"/>
</p:tagLst>
</file>

<file path=ppt/tags/tag8.xml><?xml version="1.0" encoding="utf-8"?>
<p:tagLst xmlns:p="http://schemas.openxmlformats.org/presentationml/2006/main">
  <p:tag name="PA" val="v5.0.5"/>
</p:tagLst>
</file>

<file path=ppt/tags/tag9.xml><?xml version="1.0" encoding="utf-8"?>
<p:tagLst xmlns:p="http://schemas.openxmlformats.org/presentationml/2006/main">
  <p:tag name="PA" val="v5.0.5"/>
</p:tagLst>
</file>

<file path=ppt/theme/theme1.xml><?xml version="1.0" encoding="utf-8"?>
<a:theme xmlns:a="http://schemas.openxmlformats.org/drawingml/2006/main" name="www.33ppt.com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www.515ppt.com</Template>
  <TotalTime>0</TotalTime>
  <Words>2196</Words>
  <Application>WPS 演示</Application>
  <PresentationFormat>宽屏</PresentationFormat>
  <Paragraphs>504</Paragraphs>
  <Slides>70</Slides>
  <Notes>71</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70</vt:i4>
      </vt:variant>
    </vt:vector>
  </HeadingPairs>
  <TitlesOfParts>
    <vt:vector size="93" baseType="lpstr">
      <vt:lpstr>Arial</vt:lpstr>
      <vt:lpstr>宋体</vt:lpstr>
      <vt:lpstr>Wingdings</vt:lpstr>
      <vt:lpstr>微软雅黑</vt:lpstr>
      <vt:lpstr>Futura Md BT</vt:lpstr>
      <vt:lpstr>Akzidenz-Grotesk BQ Condensed</vt:lpstr>
      <vt:lpstr>Agency FB</vt:lpstr>
      <vt:lpstr>華康娃娃體W7(P)</vt:lpstr>
      <vt:lpstr>MingLiU-ExtB</vt:lpstr>
      <vt:lpstr>Calibri</vt:lpstr>
      <vt:lpstr>Calibri</vt:lpstr>
      <vt:lpstr>Arial Unicode MS</vt:lpstr>
      <vt:lpstr>Calibri Light</vt:lpstr>
      <vt:lpstr>等线</vt:lpstr>
      <vt:lpstr>Times New Roman</vt:lpstr>
      <vt:lpstr>微软雅黑 Light</vt:lpstr>
      <vt:lpstr>黑体</vt:lpstr>
      <vt:lpstr>Segoe</vt:lpstr>
      <vt:lpstr>Impact</vt:lpstr>
      <vt:lpstr>Segoe Print</vt:lpstr>
      <vt:lpstr>HelveticaNeue LT 43 LightEx</vt:lpstr>
      <vt:lpstr>Malgun Gothic</vt:lpstr>
      <vt:lpstr>www.33ppt.com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苏州珀菲科特网络科技有限公司</Company>
  <LinksUpToDate>false</LinksUpToDate>
  <SharedDoc>false</SharedDoc>
  <HyperlinksChanged>false</HyperlinksChanged>
  <AppVersion>14.0000</AppVersion>
  <Manager>www.515ppt.com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www.515ppt.com</dc:title>
  <dc:creator>www.515ppt.com</dc:creator>
  <cp:keywords>更多精品文档，请访问www.515ppt.com</cp:keywords>
  <dc:description>更多精品文档，请访问www.515ppt.com</dc:description>
  <dc:subject>www.515ppt.com</dc:subject>
  <cp:category>www.515ppt.com</cp:category>
  <cp:lastModifiedBy>Young</cp:lastModifiedBy>
  <cp:revision>233</cp:revision>
  <dcterms:created xsi:type="dcterms:W3CDTF">2017-06-13T12:04:00Z</dcterms:created>
  <dcterms:modified xsi:type="dcterms:W3CDTF">2021-06-03T03:39:17Z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eFrom">
    <vt:lpwstr>www.515ppt.com</vt:lpwstr>
  </property>
  <property fmtid="{D5CDD505-2E9C-101B-9397-08002B2CF9AE}" pid="3" name="ICV">
    <vt:lpwstr>CDFD723E690E400AA8FBC03E22F1392F</vt:lpwstr>
  </property>
  <property fmtid="{D5CDD505-2E9C-101B-9397-08002B2CF9AE}" pid="4" name="KSOProductBuildVer">
    <vt:lpwstr>2052-11.1.0.10495</vt:lpwstr>
  </property>
</Properties>
</file>