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410" r:id="rId4"/>
    <p:sldId id="411" r:id="rId6"/>
    <p:sldId id="468" r:id="rId7"/>
    <p:sldId id="440" r:id="rId8"/>
    <p:sldId id="594" r:id="rId9"/>
    <p:sldId id="493" r:id="rId10"/>
    <p:sldId id="675" r:id="rId11"/>
    <p:sldId id="676" r:id="rId12"/>
    <p:sldId id="697" r:id="rId13"/>
    <p:sldId id="698" r:id="rId14"/>
    <p:sldId id="421" r:id="rId15"/>
    <p:sldId id="628" r:id="rId16"/>
    <p:sldId id="629" r:id="rId17"/>
    <p:sldId id="596" r:id="rId18"/>
    <p:sldId id="630" r:id="rId19"/>
    <p:sldId id="599" r:id="rId20"/>
    <p:sldId id="571" r:id="rId21"/>
    <p:sldId id="631" r:id="rId22"/>
    <p:sldId id="633" r:id="rId23"/>
    <p:sldId id="602" r:id="rId24"/>
    <p:sldId id="603" r:id="rId25"/>
    <p:sldId id="604" r:id="rId26"/>
    <p:sldId id="605" r:id="rId27"/>
    <p:sldId id="429" r:id="rId28"/>
    <p:sldId id="430" r:id="rId29"/>
    <p:sldId id="431" r:id="rId30"/>
    <p:sldId id="433" r:id="rId31"/>
    <p:sldId id="434" r:id="rId32"/>
    <p:sldId id="435" r:id="rId33"/>
    <p:sldId id="437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Q" initials="W" lastIdx="2" clrIdx="0"/>
  <p:cmAuthor id="2" name="温 先生" initials="温" lastIdx="1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6496"/>
    <a:srgbClr val="FFFFFF"/>
    <a:srgbClr val="0078C8"/>
    <a:srgbClr val="0096FA"/>
    <a:srgbClr val="004D7F"/>
    <a:srgbClr val="D9D9D9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C3C2611-4C71-4FC5-86AE-919BDF0F9419}" styleName="">
    <a:wholeTbl>
      <a:tcTxStyle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E3E5E8"/>
          </a:solidFill>
        </a:fill>
      </a:tcStyle>
    </a:band2H>
    <a:firstCol>
      <a:tcTxStyle b="on"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15"/>
            </a:schemeClr>
          </a:solidFill>
        </a:fill>
      </a:tcStyle>
    </a:firstCol>
    <a:lastRow>
      <a:tcTxStyle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15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 indent="0" algn="just" defTabSz="133350">
              <a:lnSpc>
                <a:spcPct val="160000"/>
              </a:lnSpc>
              <a:buClrTx/>
              <a:buSzTx/>
              <a:buFont typeface="Arial" panose="020B0604020202020204" pitchFamily="34" charset="0"/>
              <a:buNone/>
              <a:defRPr b="0">
                <a:solidFill>
                  <a:schemeClr val="accent1">
                    <a:hueOff val="114395"/>
                    <a:lumOff val="-24875"/>
                  </a:schemeClr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 spc="15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 spc="15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 spc="15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 spc="15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 spc="15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 spc="15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–Johnny Appleseed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193800" y="4476750"/>
            <a:ext cx="9810751" cy="2952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500" i="1"/>
            </a:lvl1pPr>
          </a:lstStyle>
          <a:p>
            <a:r>
              <a:t>–Johnny Appleseed</a:t>
            </a:r>
          </a:p>
        </p:txBody>
      </p:sp>
      <p:sp>
        <p:nvSpPr>
          <p:cNvPr id="92" name="“在此键入引文。”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193800" y="3005137"/>
            <a:ext cx="9810751" cy="47942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“在此键入引文。”</a:t>
            </a:r>
          </a:p>
        </p:txBody>
      </p:sp>
      <p:sp>
        <p:nvSpPr>
          <p:cNvPr id="9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图像"/>
          <p:cNvSpPr>
            <a:spLocks noGrp="1"/>
          </p:cNvSpPr>
          <p:nvPr>
            <p:ph type="pic" idx="13"/>
          </p:nvPr>
        </p:nvSpPr>
        <p:spPr>
          <a:xfrm>
            <a:off x="-1" y="-1"/>
            <a:ext cx="12192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0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像"/>
          <p:cNvSpPr/>
          <p:nvPr>
            <p:ph type="pic" idx="21"/>
          </p:nvPr>
        </p:nvSpPr>
        <p:spPr>
          <a:xfrm>
            <a:off x="1562099" y="-19051"/>
            <a:ext cx="9067801" cy="6048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9" name="标题文本"/>
          <p:cNvSpPr txBox="1"/>
          <p:nvPr>
            <p:ph type="title" hasCustomPrompt="1"/>
          </p:nvPr>
        </p:nvSpPr>
        <p:spPr>
          <a:xfrm>
            <a:off x="317500" y="4756150"/>
            <a:ext cx="11557001" cy="1003301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0" name="正文级别 1…"/>
          <p:cNvSpPr txBox="1"/>
          <p:nvPr>
            <p:ph type="body" sz="quarter" idx="1" hasCustomPrompt="1"/>
          </p:nvPr>
        </p:nvSpPr>
        <p:spPr>
          <a:xfrm>
            <a:off x="317500" y="5721350"/>
            <a:ext cx="11557001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文本"/>
          <p:cNvSpPr txBox="1"/>
          <p:nvPr>
            <p:ph type="title" hasCustomPrompt="1"/>
          </p:nvPr>
        </p:nvSpPr>
        <p:spPr>
          <a:xfrm>
            <a:off x="889000" y="2266950"/>
            <a:ext cx="10414001" cy="23241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图像"/>
          <p:cNvSpPr/>
          <p:nvPr>
            <p:ph type="pic" idx="21"/>
          </p:nvPr>
        </p:nvSpPr>
        <p:spPr>
          <a:xfrm>
            <a:off x="3975100" y="552449"/>
            <a:ext cx="8629652" cy="57531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37" name="标题文本"/>
          <p:cNvSpPr txBox="1"/>
          <p:nvPr>
            <p:ph type="title" hasCustomPrompt="1"/>
          </p:nvPr>
        </p:nvSpPr>
        <p:spPr>
          <a:xfrm>
            <a:off x="825500" y="476249"/>
            <a:ext cx="5111751" cy="2774951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38" name="正文级别 1…"/>
          <p:cNvSpPr txBox="1"/>
          <p:nvPr>
            <p:ph type="body" sz="quarter" idx="1" hasCustomPrompt="1"/>
          </p:nvPr>
        </p:nvSpPr>
        <p:spPr>
          <a:xfrm>
            <a:off x="825500" y="3263900"/>
            <a:ext cx="5111751" cy="28638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像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317500" y="4756150"/>
            <a:ext cx="11557001" cy="1003301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7500" y="5721350"/>
            <a:ext cx="11557001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5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17500" indent="-317500">
              <a:defRPr sz="2400"/>
            </a:lvl1pPr>
            <a:lvl2pPr marL="793750" indent="-317500">
              <a:defRPr sz="2400"/>
            </a:lvl2pPr>
            <a:lvl3pPr marL="1270000" indent="-317500">
              <a:defRPr sz="2400"/>
            </a:lvl3pPr>
            <a:lvl4pPr marL="1746250" indent="-317500">
              <a:defRPr sz="2400"/>
            </a:lvl4pPr>
            <a:lvl5pPr marL="2222500" indent="-317500"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图像"/>
          <p:cNvSpPr/>
          <p:nvPr>
            <p:ph type="pic" sz="half" idx="21"/>
          </p:nvPr>
        </p:nvSpPr>
        <p:spPr>
          <a:xfrm>
            <a:off x="5480050" y="1574800"/>
            <a:ext cx="6972301" cy="4648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64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5" name="正文级别 1…"/>
          <p:cNvSpPr txBox="1"/>
          <p:nvPr>
            <p:ph type="body" sz="half" idx="1" hasCustomPrompt="1"/>
          </p:nvPr>
        </p:nvSpPr>
        <p:spPr>
          <a:xfrm>
            <a:off x="844550" y="1574800"/>
            <a:ext cx="5111751" cy="4648201"/>
          </a:xfrm>
          <a:prstGeom prst="rect">
            <a:avLst/>
          </a:prstGeom>
        </p:spPr>
        <p:txBody>
          <a:bodyPr/>
          <a:lstStyle>
            <a:lvl1pPr marL="264795" indent="-264795">
              <a:spcBef>
                <a:spcPts val="2250"/>
              </a:spcBef>
              <a:defRPr sz="1800"/>
            </a:lvl1pPr>
            <a:lvl2pPr marL="683895" indent="-264795">
              <a:spcBef>
                <a:spcPts val="2250"/>
              </a:spcBef>
              <a:defRPr sz="1800"/>
            </a:lvl2pPr>
            <a:lvl3pPr marL="1102995" indent="-264795">
              <a:spcBef>
                <a:spcPts val="2250"/>
              </a:spcBef>
              <a:defRPr sz="1800"/>
            </a:lvl3pPr>
            <a:lvl4pPr marL="1522095" indent="-264795">
              <a:spcBef>
                <a:spcPts val="2250"/>
              </a:spcBef>
              <a:defRPr sz="1800"/>
            </a:lvl4pPr>
            <a:lvl5pPr marL="1941195" indent="-264795">
              <a:spcBef>
                <a:spcPts val="2250"/>
              </a:spcBef>
              <a:defRPr sz="1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正文级别 1…"/>
          <p:cNvSpPr txBox="1"/>
          <p:nvPr>
            <p:ph type="body" idx="1" hasCustomPrompt="1"/>
          </p:nvPr>
        </p:nvSpPr>
        <p:spPr>
          <a:xfrm>
            <a:off x="844550" y="889000"/>
            <a:ext cx="10502902" cy="5080001"/>
          </a:xfrm>
          <a:prstGeom prst="rect">
            <a:avLst/>
          </a:prstGeom>
        </p:spPr>
        <p:txBody>
          <a:bodyPr/>
          <a:lstStyle>
            <a:lvl1pPr marL="317500" indent="-317500">
              <a:defRPr sz="2400"/>
            </a:lvl1pPr>
            <a:lvl2pPr marL="793750" indent="-317500">
              <a:defRPr sz="2400"/>
            </a:lvl2pPr>
            <a:lvl3pPr marL="1270000" indent="-317500">
              <a:defRPr sz="2400"/>
            </a:lvl3pPr>
            <a:lvl4pPr marL="1746250" indent="-317500">
              <a:defRPr sz="2400"/>
            </a:lvl4pPr>
            <a:lvl5pPr marL="2222500" indent="-317500"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图像"/>
          <p:cNvSpPr/>
          <p:nvPr>
            <p:ph type="pic" sz="quarter" idx="21"/>
          </p:nvPr>
        </p:nvSpPr>
        <p:spPr>
          <a:xfrm>
            <a:off x="7840670" y="3517900"/>
            <a:ext cx="4198340" cy="2800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2" name="图像"/>
          <p:cNvSpPr/>
          <p:nvPr>
            <p:ph type="pic" sz="quarter" idx="22"/>
          </p:nvPr>
        </p:nvSpPr>
        <p:spPr>
          <a:xfrm>
            <a:off x="7645400" y="565150"/>
            <a:ext cx="4165601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3" name="图像"/>
          <p:cNvSpPr/>
          <p:nvPr>
            <p:ph type="pic" idx="23"/>
          </p:nvPr>
        </p:nvSpPr>
        <p:spPr>
          <a:xfrm>
            <a:off x="-152401" y="565150"/>
            <a:ext cx="8601076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–Johnny Appleseed"/>
          <p:cNvSpPr txBox="1"/>
          <p:nvPr>
            <p:ph type="body" sz="quarter" idx="21" hasCustomPrompt="1"/>
          </p:nvPr>
        </p:nvSpPr>
        <p:spPr>
          <a:xfrm>
            <a:off x="1193800" y="4476750"/>
            <a:ext cx="9810751" cy="2952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500" i="1"/>
            </a:lvl1pPr>
          </a:lstStyle>
          <a:p>
            <a:r>
              <a:t>–Johnny Appleseed</a:t>
            </a:r>
          </a:p>
        </p:txBody>
      </p:sp>
      <p:sp>
        <p:nvSpPr>
          <p:cNvPr id="92" name="“在此键入引文。”"/>
          <p:cNvSpPr txBox="1"/>
          <p:nvPr>
            <p:ph type="body" sz="quarter" idx="22" hasCustomPrompt="1"/>
          </p:nvPr>
        </p:nvSpPr>
        <p:spPr>
          <a:xfrm>
            <a:off x="1193800" y="3005137"/>
            <a:ext cx="9810751" cy="47942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“在此键入引文。”</a:t>
            </a:r>
          </a:p>
        </p:txBody>
      </p:sp>
      <p:sp>
        <p:nvSpPr>
          <p:cNvPr id="9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图像"/>
          <p:cNvSpPr/>
          <p:nvPr>
            <p:ph type="pic" idx="21"/>
          </p:nvPr>
        </p:nvSpPr>
        <p:spPr>
          <a:xfrm>
            <a:off x="-1" y="-1"/>
            <a:ext cx="12192001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0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89000" y="2266950"/>
            <a:ext cx="10414001" cy="23241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图像"/>
          <p:cNvSpPr>
            <a:spLocks noGrp="1"/>
          </p:cNvSpPr>
          <p:nvPr>
            <p:ph type="pic" sz="half" idx="13"/>
          </p:nvPr>
        </p:nvSpPr>
        <p:spPr>
          <a:xfrm>
            <a:off x="6582990" y="476249"/>
            <a:ext cx="4762501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3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25500" y="476249"/>
            <a:ext cx="5111751" cy="2774951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3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25500" y="3263900"/>
            <a:ext cx="5111751" cy="28638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5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17500" indent="-317500">
              <a:defRPr sz="2400"/>
            </a:lvl1pPr>
            <a:lvl2pPr marL="793750" indent="-317500">
              <a:defRPr sz="2400"/>
            </a:lvl2pPr>
            <a:lvl3pPr marL="1270000" indent="-317500">
              <a:defRPr sz="2400"/>
            </a:lvl3pPr>
            <a:lvl4pPr marL="1746250" indent="-317500">
              <a:defRPr sz="2400"/>
            </a:lvl4pPr>
            <a:lvl5pPr marL="2222500" indent="-317500"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图像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1" cy="4648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64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5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44550" y="1574800"/>
            <a:ext cx="5111751" cy="4648201"/>
          </a:xfrm>
          <a:prstGeom prst="rect">
            <a:avLst/>
          </a:prstGeom>
        </p:spPr>
        <p:txBody>
          <a:bodyPr/>
          <a:lstStyle>
            <a:lvl1pPr marL="264795" indent="-264795">
              <a:spcBef>
                <a:spcPts val="2250"/>
              </a:spcBef>
              <a:defRPr sz="1800"/>
            </a:lvl1pPr>
            <a:lvl2pPr marL="683895" indent="-264795">
              <a:spcBef>
                <a:spcPts val="2250"/>
              </a:spcBef>
              <a:defRPr sz="1800"/>
            </a:lvl2pPr>
            <a:lvl3pPr marL="1102995" indent="-264795">
              <a:spcBef>
                <a:spcPts val="2250"/>
              </a:spcBef>
              <a:defRPr sz="1800"/>
            </a:lvl3pPr>
            <a:lvl4pPr marL="1522095" indent="-264795">
              <a:spcBef>
                <a:spcPts val="2250"/>
              </a:spcBef>
              <a:defRPr sz="1800"/>
            </a:lvl4pPr>
            <a:lvl5pPr marL="1941195" indent="-264795">
              <a:spcBef>
                <a:spcPts val="2250"/>
              </a:spcBef>
              <a:defRPr sz="1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44550" y="889000"/>
            <a:ext cx="10502902" cy="5080001"/>
          </a:xfrm>
          <a:prstGeom prst="rect">
            <a:avLst/>
          </a:prstGeom>
        </p:spPr>
        <p:txBody>
          <a:bodyPr/>
          <a:lstStyle>
            <a:lvl1pPr marL="317500" indent="-317500">
              <a:defRPr sz="2400"/>
            </a:lvl1pPr>
            <a:lvl2pPr marL="793750" indent="-317500">
              <a:defRPr sz="2400"/>
            </a:lvl2pPr>
            <a:lvl3pPr marL="1270000" indent="-317500">
              <a:defRPr sz="2400"/>
            </a:lvl3pPr>
            <a:lvl4pPr marL="1746250" indent="-317500">
              <a:defRPr sz="2400"/>
            </a:lvl4pPr>
            <a:lvl5pPr marL="2222500" indent="-317500"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图像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2" name="图像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3" name="图像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1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2" cy="1143001"/>
          </a:xfrm>
          <a:prstGeom prst="rect">
            <a:avLst/>
          </a:prstGeom>
          <a:ln w="3175">
            <a:miter lim="400000"/>
          </a:ln>
        </p:spPr>
        <p:txBody>
          <a:bodyPr lIns="33866" tIns="33866" rIns="33866" bIns="33866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2" cy="4648201"/>
          </a:xfrm>
          <a:prstGeom prst="rect">
            <a:avLst/>
          </a:prstGeom>
          <a:ln w="3175">
            <a:miter lim="400000"/>
          </a:ln>
        </p:spPr>
        <p:txBody>
          <a:bodyPr lIns="33866" tIns="33866" rIns="33866" bIns="33866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77928" y="6540500"/>
            <a:ext cx="229794" cy="217831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17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7880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2642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405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167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930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692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6455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217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844550" y="177800"/>
            <a:ext cx="10502902" cy="1143001"/>
          </a:xfrm>
          <a:prstGeom prst="rect">
            <a:avLst/>
          </a:prstGeom>
          <a:ln w="3175">
            <a:miter lim="400000"/>
          </a:ln>
        </p:spPr>
        <p:txBody>
          <a:bodyPr lIns="33866" tIns="33866" rIns="33866" bIns="33866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844550" y="1574800"/>
            <a:ext cx="10502902" cy="4648201"/>
          </a:xfrm>
          <a:prstGeom prst="rect">
            <a:avLst/>
          </a:prstGeom>
          <a:ln w="3175">
            <a:miter lim="400000"/>
          </a:ln>
        </p:spPr>
        <p:txBody>
          <a:bodyPr lIns="33866" tIns="33866" rIns="33866" bIns="33866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5977928" y="6540500"/>
            <a:ext cx="229794" cy="217831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505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17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7880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2642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405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167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930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692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64553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21785" marR="0" indent="-311150" algn="l" defTabSz="412750" latinLnBrk="0">
        <a:lnSpc>
          <a:spcPct val="100000"/>
        </a:lnSpc>
        <a:spcBef>
          <a:spcPts val="2925"/>
        </a:spcBef>
        <a:spcAft>
          <a:spcPts val="0"/>
        </a:spcAft>
        <a:buClrTx/>
        <a:buSzPct val="125000"/>
        <a:buFontTx/>
        <a:buChar char="•"/>
        <a:defRPr sz="25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tags" Target="../tags/tag45.xml"/><Relationship Id="rId4" Type="http://schemas.openxmlformats.org/officeDocument/2006/relationships/image" Target="../media/image16.png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9.png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50.xml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27.xml"/><Relationship Id="rId10" Type="http://schemas.openxmlformats.org/officeDocument/2006/relationships/tags" Target="../tags/tag51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28.png"/><Relationship Id="rId1" Type="http://schemas.openxmlformats.org/officeDocument/2006/relationships/tags" Target="../tags/tag5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5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5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66.xml"/><Relationship Id="rId7" Type="http://schemas.openxmlformats.org/officeDocument/2006/relationships/image" Target="../media/image38.png"/><Relationship Id="rId6" Type="http://schemas.openxmlformats.org/officeDocument/2006/relationships/tags" Target="../tags/tag65.xml"/><Relationship Id="rId5" Type="http://schemas.openxmlformats.org/officeDocument/2006/relationships/image" Target="../media/image37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36.png"/><Relationship Id="rId10" Type="http://schemas.openxmlformats.org/officeDocument/2006/relationships/notesSlide" Target="../notesSlides/notesSlide17.xml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4.xml"/><Relationship Id="rId6" Type="http://schemas.openxmlformats.org/officeDocument/2006/relationships/image" Target="../media/image42.png"/><Relationship Id="rId5" Type="http://schemas.openxmlformats.org/officeDocument/2006/relationships/tags" Target="../tags/tag73.xml"/><Relationship Id="rId4" Type="http://schemas.openxmlformats.org/officeDocument/2006/relationships/image" Target="../media/image41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45.GIF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5.xml"/><Relationship Id="rId4" Type="http://schemas.openxmlformats.org/officeDocument/2006/relationships/image" Target="../media/image46.GIF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9.xml"/><Relationship Id="rId4" Type="http://schemas.openxmlformats.org/officeDocument/2006/relationships/image" Target="../media/image47.GIF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100.xml"/><Relationship Id="rId11" Type="http://schemas.openxmlformats.org/officeDocument/2006/relationships/image" Target="../media/image48.png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image" Target="../media/image50.png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image" Target="../media/image49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4" Type="http://schemas.openxmlformats.org/officeDocument/2006/relationships/notesSlide" Target="../notesSlides/notesSlide25.x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109.xml"/><Relationship Id="rId11" Type="http://schemas.openxmlformats.org/officeDocument/2006/relationships/image" Target="../media/image51.png"/><Relationship Id="rId10" Type="http://schemas.openxmlformats.org/officeDocument/2006/relationships/tags" Target="../tags/tag108.xml"/><Relationship Id="rId1" Type="http://schemas.openxmlformats.org/officeDocument/2006/relationships/tags" Target="../tags/tag10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13.xml"/><Relationship Id="rId5" Type="http://schemas.openxmlformats.org/officeDocument/2006/relationships/image" Target="../media/image53.png"/><Relationship Id="rId4" Type="http://schemas.openxmlformats.org/officeDocument/2006/relationships/tags" Target="../tags/tag112.xml"/><Relationship Id="rId3" Type="http://schemas.openxmlformats.org/officeDocument/2006/relationships/image" Target="../media/image52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4" Type="http://schemas.openxmlformats.org/officeDocument/2006/relationships/notesSlide" Target="../notesSlides/notesSlide27.x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124.xml"/><Relationship Id="rId11" Type="http://schemas.openxmlformats.org/officeDocument/2006/relationships/image" Target="../media/image54.png"/><Relationship Id="rId10" Type="http://schemas.openxmlformats.org/officeDocument/2006/relationships/tags" Target="../tags/tag123.xml"/><Relationship Id="rId1" Type="http://schemas.openxmlformats.org/officeDocument/2006/relationships/tags" Target="../tags/tag114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26.xml"/><Relationship Id="rId2" Type="http://schemas.openxmlformats.org/officeDocument/2006/relationships/image" Target="../media/image55.png"/><Relationship Id="rId1" Type="http://schemas.openxmlformats.org/officeDocument/2006/relationships/tags" Target="../tags/tag125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28.xml"/><Relationship Id="rId2" Type="http://schemas.openxmlformats.org/officeDocument/2006/relationships/image" Target="../media/image56.png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1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1" Type="http://schemas.openxmlformats.org/officeDocument/2006/relationships/notesSlide" Target="../notesSlides/notesSlide7.xml"/><Relationship Id="rId30" Type="http://schemas.openxmlformats.org/officeDocument/2006/relationships/slideLayout" Target="../slideLayouts/slideLayout14.xml"/><Relationship Id="rId3" Type="http://schemas.openxmlformats.org/officeDocument/2006/relationships/tags" Target="../tags/tag14.xml"/><Relationship Id="rId29" Type="http://schemas.openxmlformats.org/officeDocument/2006/relationships/tags" Target="../tags/tag40.xml"/><Relationship Id="rId28" Type="http://schemas.openxmlformats.org/officeDocument/2006/relationships/tags" Target="../tags/tag39.xml"/><Relationship Id="rId27" Type="http://schemas.openxmlformats.org/officeDocument/2006/relationships/tags" Target="../tags/tag38.xml"/><Relationship Id="rId26" Type="http://schemas.openxmlformats.org/officeDocument/2006/relationships/tags" Target="../tags/tag37.xml"/><Relationship Id="rId25" Type="http://schemas.openxmlformats.org/officeDocument/2006/relationships/tags" Target="../tags/tag36.xml"/><Relationship Id="rId24" Type="http://schemas.openxmlformats.org/officeDocument/2006/relationships/tags" Target="../tags/tag35.xml"/><Relationship Id="rId23" Type="http://schemas.openxmlformats.org/officeDocument/2006/relationships/tags" Target="../tags/tag34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3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chemeClr val="accent1">
                <a:hueOff val="114395"/>
                <a:lumOff val="-24911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阅读模块分解图.png" descr="阅读模块分解图.png"/>
          <p:cNvPicPr>
            <a:picLocks noChangeAspect="1"/>
          </p:cNvPicPr>
          <p:nvPr/>
        </p:nvPicPr>
        <p:blipFill>
          <a:blip r:embed="rId1">
            <a:alphaModFix amt="17324"/>
          </a:blip>
          <a:srcRect t="5654" b="5654"/>
          <a:stretch>
            <a:fillRect/>
          </a:stretch>
        </p:blipFill>
        <p:spPr>
          <a:xfrm>
            <a:off x="0" y="55"/>
            <a:ext cx="12192001" cy="6874083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119" name="专注高等教育，服务高校师生"/>
          <p:cNvSpPr txBox="1"/>
          <p:nvPr/>
        </p:nvSpPr>
        <p:spPr>
          <a:xfrm>
            <a:off x="730806" y="2200355"/>
            <a:ext cx="10730389" cy="972820"/>
          </a:xfrm>
          <a:prstGeom prst="rect">
            <a:avLst/>
          </a:prstGeom>
          <a:ln w="3175">
            <a:miter lim="400000"/>
          </a:ln>
        </p:spPr>
        <p:txBody>
          <a:bodyPr wrap="square" lIns="25399" tIns="25399" rIns="25399" bIns="25399" anchor="ctr">
            <a:spAutoFit/>
          </a:bodyPr>
          <a:lstStyle>
            <a:lvl1pPr>
              <a:defRPr sz="80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algn="dist"/>
            <a:r>
              <a:rPr sz="6000"/>
              <a:t>专注高等教育，服务高校师生</a:t>
            </a:r>
            <a:endParaRPr sz="6000"/>
          </a:p>
        </p:txBody>
      </p:sp>
      <p:sp>
        <p:nvSpPr>
          <p:cNvPr id="3" name="清华大学出版社的数字教学服务思路及产品介绍"/>
          <p:cNvSpPr txBox="1"/>
          <p:nvPr/>
        </p:nvSpPr>
        <p:spPr>
          <a:xfrm>
            <a:off x="2997201" y="3319798"/>
            <a:ext cx="7167880" cy="395605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 sz="3000" b="0" spc="57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algn="l"/>
            <a:r>
              <a:rPr lang="zh-CN" sz="2250"/>
              <a:t>文泉学堂 </a:t>
            </a:r>
            <a:r>
              <a:rPr sz="2250" b="1"/>
              <a:t>哈尔滨理工大学图书馆</a:t>
            </a:r>
            <a:r>
              <a:rPr sz="2250"/>
              <a:t> </a:t>
            </a:r>
            <a:r>
              <a:rPr lang="zh-CN" sz="2250"/>
              <a:t>知识库分享</a:t>
            </a:r>
            <a:endParaRPr lang="zh-CN" sz="2250"/>
          </a:p>
        </p:txBody>
      </p:sp>
      <p:pic>
        <p:nvPicPr>
          <p:cNvPr id="4" name="图像" descr="E:\工作4--清华社\qh 市场部\宣传 视、图\清华社-文字+logo-白.png清华社-文字+logo-白"/>
          <p:cNvPicPr>
            <a:picLocks noChangeAspect="1"/>
          </p:cNvPicPr>
          <p:nvPr/>
        </p:nvPicPr>
        <p:blipFill>
          <a:blip r:embed="rId2"/>
          <a:srcRect l="1849" t="3876" r="4927"/>
          <a:stretch>
            <a:fillRect/>
          </a:stretch>
        </p:blipFill>
        <p:spPr>
          <a:xfrm>
            <a:off x="4963478" y="5636419"/>
            <a:ext cx="2265045" cy="55721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1068" y="511969"/>
            <a:ext cx="5472589" cy="3106103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921068" y="4191953"/>
            <a:ext cx="4441508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60325" indent="-60325" algn="l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当学校将</a:t>
            </a:r>
            <a:r>
              <a:rPr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编目数据对接OPAC系统，</a:t>
            </a:r>
            <a:r>
              <a:rPr 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后就可以</a:t>
            </a:r>
            <a:r>
              <a:rPr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跨库检索，方便</a:t>
            </a:r>
            <a:r>
              <a:rPr 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师生</a:t>
            </a:r>
            <a:r>
              <a:rPr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用户快速检索</a:t>
            </a:r>
            <a:endParaRPr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0325" indent="-60325" algn="l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OPAC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系统软件由高校图书馆向软件厂家单独购买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9575" y="476"/>
            <a:ext cx="3509963" cy="404813"/>
            <a:chOff x="860" y="1"/>
            <a:chExt cx="7370" cy="850"/>
          </a:xfrm>
        </p:grpSpPr>
        <p:sp>
          <p:nvSpPr>
            <p:cNvPr id="3" name="清华大学出版社数字出版业务概述"/>
            <p:cNvSpPr txBox="1"/>
            <p:nvPr/>
          </p:nvSpPr>
          <p:spPr>
            <a:xfrm>
              <a:off x="1217" y="156"/>
              <a:ext cx="5504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135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清华大学出版社数字出版业务概述</a:t>
              </a:r>
              <a:endParaRPr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"/>
            <p:cNvSpPr/>
            <p:nvPr/>
          </p:nvSpPr>
          <p:spPr>
            <a:xfrm>
              <a:off x="860" y="1"/>
              <a:ext cx="7370" cy="850"/>
            </a:xfrm>
            <a:prstGeom prst="rect">
              <a:avLst/>
            </a:prstGeom>
            <a:solidFill>
              <a:schemeClr val="accent1">
                <a:hueOff val="114395"/>
                <a:lumOff val="-24856"/>
              </a:schemeClr>
            </a:solidFill>
            <a:ln w="3175">
              <a:miter lim="400000"/>
            </a:ln>
          </p:spPr>
          <p:txBody>
            <a:bodyPr lIns="0" tIns="0" rIns="0" bIns="0" anchor="ctr"/>
            <a:lstStyle/>
            <a:p>
              <a:pPr>
                <a:defRPr b="0">
                  <a:solidFill>
                    <a:srgbClr val="384D9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350"/>
            </a:p>
          </p:txBody>
        </p:sp>
        <p:sp>
          <p:nvSpPr>
            <p:cNvPr id="5" name="清华大学出版社数字出版业务概述"/>
            <p:cNvSpPr txBox="1"/>
            <p:nvPr/>
          </p:nvSpPr>
          <p:spPr>
            <a:xfrm>
              <a:off x="1484" y="156"/>
              <a:ext cx="6023" cy="540"/>
            </a:xfrm>
            <a:prstGeom prst="rect">
              <a:avLst/>
            </a:prstGeom>
            <a:ln w="3175">
              <a:miter lim="400000"/>
            </a:ln>
          </p:spPr>
          <p:txBody>
            <a:bodyPr wrap="squar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dist"/>
              <a:r>
                <a: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知识库访问方式</a:t>
              </a:r>
              <a:endParaRPr lang="zh-CN" altLang="en-US" sz="1350" spc="50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48425" y="511969"/>
            <a:ext cx="5472113" cy="3106103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48425" y="3689509"/>
            <a:ext cx="5472113" cy="3106103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85" y="511810"/>
            <a:ext cx="5472430" cy="31775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C:\Users\Administrator\Desktop\微信截图_20200715152810.png微信截图_202007151528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256167" y="977119"/>
            <a:ext cx="7560000" cy="519049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6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22" name="圆角矩形 21"/>
          <p:cNvSpPr/>
          <p:nvPr/>
        </p:nvSpPr>
        <p:spPr>
          <a:xfrm>
            <a:off x="9068753" y="3639026"/>
            <a:ext cx="2131695" cy="810578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/>
          </a:p>
        </p:txBody>
      </p:sp>
      <p:sp>
        <p:nvSpPr>
          <p:cNvPr id="4" name="圆角矩形 3"/>
          <p:cNvSpPr/>
          <p:nvPr/>
        </p:nvSpPr>
        <p:spPr>
          <a:xfrm>
            <a:off x="4297045" y="2642235"/>
            <a:ext cx="7007860" cy="7213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/>
          </a:p>
        </p:txBody>
      </p:sp>
      <p:sp>
        <p:nvSpPr>
          <p:cNvPr id="6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10210" y="3971290"/>
            <a:ext cx="3590925" cy="2673985"/>
          </a:xfrm>
          <a:prstGeom prst="rect">
            <a:avLst/>
          </a:prstGeom>
        </p:spPr>
        <p:txBody>
          <a:bodyPr vert="horz" lIns="101599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Font typeface="Arial" panose="020B0604020202020204" pitchFamily="34" charset="0"/>
            </a:pPr>
            <a:r>
              <a:rPr sz="1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资源分类标签</a:t>
            </a:r>
            <a:endParaRPr sz="1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  <a:buFont typeface="Arial" panose="020B0604020202020204" pitchFamily="34" charset="0"/>
            </a:pPr>
            <a:r>
              <a:rPr sz="1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采用多样化标签分类样式，可以⾃动聚合资源。用户在进行资源筛选时更便捷，能够快速定位到自己想要阅读的资源内容。</a:t>
            </a:r>
            <a:endParaRPr sz="18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5" name="文泉学堂详细介绍"/>
          <p:cNvSpPr txBox="1"/>
          <p:nvPr/>
        </p:nvSpPr>
        <p:spPr>
          <a:xfrm>
            <a:off x="1080135" y="40078"/>
            <a:ext cx="1878330" cy="326390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文泉学堂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09575" y="977265"/>
            <a:ext cx="3477895" cy="2711450"/>
          </a:xfrm>
          <a:prstGeom prst="rect">
            <a:avLst/>
          </a:prstGeom>
        </p:spPr>
        <p:txBody>
          <a:bodyPr vert="horz" lIns="101599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Font typeface="Arial" panose="020B0604020202020204" pitchFamily="34" charset="0"/>
            </a:pPr>
            <a:r>
              <a:rPr sz="1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浏览器说明</a:t>
            </a:r>
            <a:endParaRPr sz="1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sz="1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建议您使用IE10以上版本或谷歌、火狐、Safari浏览器。 </a:t>
            </a:r>
            <a:endParaRPr sz="18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sz="1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在使用360、猎豹、QQ等国内浏览器时请开通极速模式。</a:t>
            </a:r>
            <a:endParaRPr sz="18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9"/>
          <p:cNvSpPr txBox="1"/>
          <p:nvPr/>
        </p:nvSpPr>
        <p:spPr>
          <a:xfrm>
            <a:off x="5814060" y="3436144"/>
            <a:ext cx="4886325" cy="1026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/>
              </a:rPr>
              <a:t>挖掘知识库优质资源、策划特色专题、配套软文宣传</a:t>
            </a:r>
            <a:endParaRPr lang="zh-CN" altLang="en-US" sz="13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/>
              </a:rPr>
              <a:t>学科专题建设遵循国家最新版人才培养方案的标准</a:t>
            </a:r>
            <a:endParaRPr lang="zh-CN" altLang="en-US" sz="13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/>
              </a:rPr>
              <a:t>每周更新新书和专题，配合邮件和公众号文章推送</a:t>
            </a:r>
            <a:endParaRPr lang="zh-CN" altLang="en-US" sz="13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"/>
            </a:endParaRPr>
          </a:p>
        </p:txBody>
      </p:sp>
      <p:pic>
        <p:nvPicPr>
          <p:cNvPr id="3079" name="Picture 7" descr="pic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565934" y="405289"/>
            <a:ext cx="6626066" cy="1720691"/>
          </a:xfrm>
          <a:prstGeom prst="rect">
            <a:avLst/>
          </a:prstGeom>
          <a:noFill/>
        </p:spPr>
      </p:pic>
      <p:grpSp>
        <p:nvGrpSpPr>
          <p:cNvPr id="3" name="组合 2"/>
          <p:cNvGrpSpPr/>
          <p:nvPr/>
        </p:nvGrpSpPr>
        <p:grpSpPr>
          <a:xfrm>
            <a:off x="-82391" y="5346383"/>
            <a:ext cx="12273915" cy="1511618"/>
            <a:chOff x="60" y="10189"/>
            <a:chExt cx="27621" cy="340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53" y="10189"/>
              <a:ext cx="4520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97" y="10189"/>
              <a:ext cx="4730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" y="10189"/>
              <a:ext cx="4557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7" y="10189"/>
              <a:ext cx="4556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81" name="Picture 9" descr="C:\Users\孙子清\Desktop\专题建设\【4】010101哲学(改)\【4】010101哲学\【海报】010101哲学\010101哲学-文泉课堂文泉学堂主站右下角广告位375x28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663" y="10189"/>
              <a:ext cx="4644" cy="3402"/>
            </a:xfrm>
            <a:prstGeom prst="rect">
              <a:avLst/>
            </a:prstGeom>
            <a:noFill/>
          </p:spPr>
        </p:pic>
        <p:pic>
          <p:nvPicPr>
            <p:cNvPr id="3087" name="Picture 15" descr="C:\Users\孙子清\AppData\Local\Temp\HZ$D.092.4769\071201统计学-文泉课堂文泉学堂主站右下角广告位375x28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017" y="10189"/>
              <a:ext cx="4665" cy="3402"/>
            </a:xfrm>
            <a:prstGeom prst="rect">
              <a:avLst/>
            </a:prstGeom>
            <a:noFill/>
          </p:spPr>
        </p:pic>
      </p:grpSp>
      <p:grpSp>
        <p:nvGrpSpPr>
          <p:cNvPr id="20" name="组合 19"/>
          <p:cNvGrpSpPr/>
          <p:nvPr/>
        </p:nvGrpSpPr>
        <p:grpSpPr>
          <a:xfrm>
            <a:off x="409575" y="476"/>
            <a:ext cx="3509963" cy="404813"/>
            <a:chOff x="860" y="1"/>
            <a:chExt cx="7370" cy="850"/>
          </a:xfrm>
        </p:grpSpPr>
        <p:sp>
          <p:nvSpPr>
            <p:cNvPr id="21" name="清华大学出版社数字出版业务概述"/>
            <p:cNvSpPr txBox="1"/>
            <p:nvPr/>
          </p:nvSpPr>
          <p:spPr>
            <a:xfrm>
              <a:off x="1217" y="156"/>
              <a:ext cx="5504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135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清华大学出版社数字出版业务概述</a:t>
              </a:r>
              <a:endParaRPr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"/>
            <p:cNvSpPr/>
            <p:nvPr/>
          </p:nvSpPr>
          <p:spPr>
            <a:xfrm>
              <a:off x="860" y="1"/>
              <a:ext cx="7370" cy="850"/>
            </a:xfrm>
            <a:prstGeom prst="rect">
              <a:avLst/>
            </a:prstGeom>
            <a:solidFill>
              <a:schemeClr val="accent1">
                <a:hueOff val="114395"/>
                <a:lumOff val="-24869"/>
              </a:schemeClr>
            </a:solidFill>
            <a:ln w="3175">
              <a:miter lim="400000"/>
            </a:ln>
          </p:spPr>
          <p:txBody>
            <a:bodyPr lIns="0" tIns="0" rIns="0" bIns="0" anchor="ctr"/>
            <a:lstStyle/>
            <a:p>
              <a:pPr>
                <a:defRPr b="0">
                  <a:solidFill>
                    <a:srgbClr val="384D9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350"/>
            </a:p>
          </p:txBody>
        </p:sp>
        <p:sp>
          <p:nvSpPr>
            <p:cNvPr id="23" name="清华大学出版社数字出版业务概述"/>
            <p:cNvSpPr txBox="1"/>
            <p:nvPr/>
          </p:nvSpPr>
          <p:spPr>
            <a:xfrm>
              <a:off x="3018" y="156"/>
              <a:ext cx="3064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zh-CN" altLang="en-US" sz="1350" spc="500">
                  <a:solidFill>
                    <a:srgbClr val="FFFFFF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专题内容建设</a:t>
              </a:r>
              <a:endParaRPr lang="zh-CN" altLang="en-US" sz="1350" spc="50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28150种电子书"/>
          <p:cNvSpPr txBox="1"/>
          <p:nvPr/>
        </p:nvSpPr>
        <p:spPr>
          <a:xfrm>
            <a:off x="5896451" y="2808050"/>
            <a:ext cx="5274469" cy="389890"/>
          </a:xfrm>
          <a:prstGeom prst="rect">
            <a:avLst/>
          </a:prstGeom>
          <a:ln w="3175">
            <a:miter lim="400000"/>
          </a:ln>
        </p:spPr>
        <p:txBody>
          <a:bodyPr wrap="square" lIns="33865" tIns="33865" rIns="33865" bIns="33865" anchor="ctr">
            <a:spAutoFit/>
          </a:bodyPr>
          <a:p>
            <a:pPr algn="l">
              <a:defRPr sz="4000">
                <a:solidFill>
                  <a:srgbClr val="00A2FF">
                    <a:lumOff val="-13469"/>
                  </a:srgbClr>
                </a:solidFill>
              </a:defRPr>
            </a:pPr>
            <a:r>
              <a:rPr lang="zh-CN" sz="2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精品图书</a:t>
            </a:r>
            <a:r>
              <a:rPr sz="2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2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新书 丨 好书   教材 丨 专著</a:t>
            </a:r>
            <a:endParaRPr lang="zh-CN" sz="21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\Users\WangQ\Desktop\微信截图_20230522102245.png微信截图_2023052210224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19143"/>
          <a:stretch>
            <a:fillRect/>
          </a:stretch>
        </p:blipFill>
        <p:spPr>
          <a:xfrm>
            <a:off x="-2854325" y="737235"/>
            <a:ext cx="7569200" cy="453136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sp>
        <p:nvSpPr>
          <p:cNvPr id="5" name="圆角矩形 4"/>
          <p:cNvSpPr/>
          <p:nvPr/>
        </p:nvSpPr>
        <p:spPr>
          <a:xfrm>
            <a:off x="1857375" y="4007485"/>
            <a:ext cx="1961515" cy="117729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/>
          </a:p>
        </p:txBody>
      </p:sp>
    </p:spTree>
    <p:custDataLst>
      <p:tags r:id="rId10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WangQ\Desktop\微信截图_20230522102623.png微信截图_202305221026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367462" y="728834"/>
            <a:ext cx="7286015" cy="540000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0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6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08940" y="974090"/>
            <a:ext cx="3592195" cy="5671185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</a:pP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搜索功能</a:t>
            </a:r>
            <a:endParaRPr kumimoji="0" lang="zh-CN" altLang="en-US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elvetica Neue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关键词搜索：分类号/名词/书号/简写拼音等</a:t>
            </a:r>
            <a:endParaRPr lang="zh-CN" altLang="en-US" sz="180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多维度二次筛选检索：时间、中图分类、书店分类、作者、出版社等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分类导航：中图分类、学科分类</a:t>
            </a:r>
            <a:endParaRPr lang="zh-CN" altLang="en-US" sz="18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8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目录搜索：可对全库图书目录搜索</a:t>
            </a:r>
            <a:endParaRPr lang="zh-CN" altLang="en-US" sz="180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8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高级检索</a:t>
            </a:r>
            <a:r>
              <a:rPr lang="en-US" altLang="zh-CN" sz="18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en-US" altLang="zh-CN" sz="18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专业检索</a:t>
            </a:r>
            <a:r>
              <a:rPr lang="en-US" altLang="zh-CN" sz="18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95" name="文泉学堂详细介绍"/>
          <p:cNvSpPr txBox="1"/>
          <p:nvPr/>
        </p:nvSpPr>
        <p:spPr>
          <a:xfrm>
            <a:off x="976789" y="24838"/>
            <a:ext cx="2081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000">
                <a:latin typeface="微软雅黑" panose="020B0503020204020204" pitchFamily="34" charset="-122"/>
                <a:ea typeface="微软雅黑" panose="020B0503020204020204" pitchFamily="34" charset="-122"/>
              </a:rPr>
              <a:t>文泉学堂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65700" y="1340485"/>
            <a:ext cx="1100455" cy="3600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/>
          </a:p>
        </p:txBody>
      </p:sp>
      <p:sp>
        <p:nvSpPr>
          <p:cNvPr id="23" name="矩形 22"/>
          <p:cNvSpPr/>
          <p:nvPr/>
        </p:nvSpPr>
        <p:spPr>
          <a:xfrm>
            <a:off x="6520815" y="1129665"/>
            <a:ext cx="1396365" cy="35242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 b="1"/>
          </a:p>
        </p:txBody>
      </p:sp>
      <p:sp>
        <p:nvSpPr>
          <p:cNvPr id="3" name="矩形 2"/>
          <p:cNvSpPr/>
          <p:nvPr/>
        </p:nvSpPr>
        <p:spPr>
          <a:xfrm>
            <a:off x="8114030" y="1129665"/>
            <a:ext cx="360045" cy="37465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000"/>
          </a:p>
        </p:txBody>
      </p:sp>
      <p:sp>
        <p:nvSpPr>
          <p:cNvPr id="4" name="矩形 3"/>
          <p:cNvSpPr/>
          <p:nvPr/>
        </p:nvSpPr>
        <p:spPr>
          <a:xfrm>
            <a:off x="8575675" y="1129665"/>
            <a:ext cx="360045" cy="37465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000"/>
          </a:p>
        </p:txBody>
      </p:sp>
      <p:sp>
        <p:nvSpPr>
          <p:cNvPr id="5" name="矩形 4"/>
          <p:cNvSpPr/>
          <p:nvPr/>
        </p:nvSpPr>
        <p:spPr>
          <a:xfrm>
            <a:off x="4777740" y="1742440"/>
            <a:ext cx="1513840" cy="423989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0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6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9099" y="973931"/>
            <a:ext cx="3592354" cy="5089208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</a:pPr>
            <a:r>
              <a:rPr lang="zh-CN"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中图分类标签</a:t>
            </a:r>
            <a:endParaRPr lang="zh-CN" altLang="en-US" sz="1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级分类导航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每项细分分类中都含有相关电子书总量的数值，可以方便用户定向查找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20000"/>
              </a:lnSpc>
            </a:pPr>
            <a:r>
              <a:rPr lang="zh-CN"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学科分类导航栏</a:t>
            </a:r>
            <a:endParaRPr lang="zh-CN" sz="1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2级分类导航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依据2022年《研究生教育学科专业目录》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95" name="文泉学堂详细介绍"/>
          <p:cNvSpPr txBox="1"/>
          <p:nvPr/>
        </p:nvSpPr>
        <p:spPr>
          <a:xfrm>
            <a:off x="976789" y="24838"/>
            <a:ext cx="2081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000">
                <a:latin typeface="微软雅黑" panose="020B0503020204020204" pitchFamily="34" charset="-122"/>
                <a:ea typeface="微软雅黑" panose="020B0503020204020204" pitchFamily="34" charset="-122"/>
              </a:rPr>
              <a:t>文泉学堂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01453" y="425768"/>
            <a:ext cx="7162324" cy="4074795"/>
            <a:chOff x="8458" y="983"/>
            <a:chExt cx="9997" cy="568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8" y="983"/>
              <a:ext cx="9997" cy="5687"/>
            </a:xfrm>
            <a:prstGeom prst="rect">
              <a:avLst/>
            </a:prstGeom>
            <a:ln w="57150">
              <a:solidFill>
                <a:srgbClr val="0076BA"/>
              </a:solidFill>
            </a:ln>
          </p:spPr>
        </p:pic>
        <p:sp>
          <p:nvSpPr>
            <p:cNvPr id="18" name="圆角矩形 17"/>
            <p:cNvSpPr/>
            <p:nvPr/>
          </p:nvSpPr>
          <p:spPr>
            <a:xfrm>
              <a:off x="9513" y="1398"/>
              <a:ext cx="768" cy="39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96501" y="2727484"/>
            <a:ext cx="5562600" cy="3828098"/>
            <a:chOff x="13221" y="5727"/>
            <a:chExt cx="11680" cy="803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21" y="5727"/>
              <a:ext cx="11680" cy="8038"/>
            </a:xfrm>
            <a:prstGeom prst="rect">
              <a:avLst/>
            </a:prstGeom>
            <a:ln w="57150">
              <a:solidFill>
                <a:srgbClr val="0076BA"/>
              </a:solidFill>
            </a:ln>
          </p:spPr>
        </p:pic>
        <p:sp>
          <p:nvSpPr>
            <p:cNvPr id="5" name="圆角矩形 4"/>
            <p:cNvSpPr/>
            <p:nvPr/>
          </p:nvSpPr>
          <p:spPr>
            <a:xfrm>
              <a:off x="13452" y="6538"/>
              <a:ext cx="1193" cy="60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9575" y="1216025"/>
            <a:ext cx="3592195" cy="1230630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</a:pPr>
            <a:r>
              <a:rPr 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“高级检索”和”专业检索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sz="1500" b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泉学堂详细介绍"/>
          <p:cNvSpPr txBox="1"/>
          <p:nvPr/>
        </p:nvSpPr>
        <p:spPr>
          <a:xfrm>
            <a:off x="975043" y="24838"/>
            <a:ext cx="2081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000">
                <a:latin typeface="微软雅黑" panose="020B0503020204020204" pitchFamily="34" charset="-122"/>
                <a:ea typeface="微软雅黑" panose="020B0503020204020204" pitchFamily="34" charset="-122"/>
              </a:rPr>
              <a:t>文泉学堂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\Users\WangQ\Desktop\微信截图_20221007123253.png微信截图_2022100712325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831681" y="0"/>
            <a:ext cx="6360319" cy="3817144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409575" y="0"/>
            <a:ext cx="3509963" cy="404813"/>
            <a:chOff x="860" y="1"/>
            <a:chExt cx="7370" cy="850"/>
          </a:xfrm>
        </p:grpSpPr>
        <p:sp>
          <p:nvSpPr>
            <p:cNvPr id="7" name="清华大学出版社数字出版业务概述"/>
            <p:cNvSpPr txBox="1"/>
            <p:nvPr/>
          </p:nvSpPr>
          <p:spPr>
            <a:xfrm>
              <a:off x="1217" y="156"/>
              <a:ext cx="5504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135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清华大学出版社数字出版业务概述</a:t>
              </a:r>
              <a:endParaRPr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"/>
            <p:cNvSpPr/>
            <p:nvPr/>
          </p:nvSpPr>
          <p:spPr>
            <a:xfrm>
              <a:off x="860" y="1"/>
              <a:ext cx="7370" cy="850"/>
            </a:xfrm>
            <a:prstGeom prst="rect">
              <a:avLst/>
            </a:prstGeom>
            <a:solidFill>
              <a:schemeClr val="accent1">
                <a:hueOff val="114395"/>
                <a:lumOff val="-24864"/>
              </a:schemeClr>
            </a:solidFill>
            <a:ln w="3175">
              <a:miter lim="400000"/>
            </a:ln>
          </p:spPr>
          <p:txBody>
            <a:bodyPr lIns="0" tIns="0" rIns="0" bIns="0" anchor="ctr"/>
            <a:lstStyle/>
            <a:p>
              <a:pPr>
                <a:defRPr b="0">
                  <a:solidFill>
                    <a:srgbClr val="384D9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9" name="清华大学出版社数字出版业务概述"/>
            <p:cNvSpPr txBox="1"/>
            <p:nvPr/>
          </p:nvSpPr>
          <p:spPr>
            <a:xfrm>
              <a:off x="2724" y="156"/>
              <a:ext cx="3643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zh-CN" altLang="en-US" sz="1350" spc="500">
                  <a:solidFill>
                    <a:srgbClr val="FFFFFF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首页</a:t>
              </a:r>
              <a:r>
                <a:rPr lang="en-US" altLang="zh-CN" sz="1350" spc="500">
                  <a:solidFill>
                    <a:srgbClr val="FFFFFF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--</a:t>
              </a:r>
              <a:r>
                <a:rPr lang="zh-CN" altLang="en-US" sz="1350" spc="500">
                  <a:solidFill>
                    <a:srgbClr val="FFFFFF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高级搜索</a:t>
              </a:r>
              <a:endParaRPr lang="zh-CN" altLang="en-US" sz="1350" spc="50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5134"/>
            <a:ext cx="7286625" cy="3779044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681" y="3360896"/>
            <a:ext cx="5586413" cy="3007519"/>
          </a:xfrm>
          <a:prstGeom prst="rect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2275" y="929640"/>
            <a:ext cx="7607300" cy="499872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365" y="3498215"/>
            <a:ext cx="4561205" cy="300609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cxnSp>
        <p:nvCxnSpPr>
          <p:cNvPr id="40" name="肘形连接符 39"/>
          <p:cNvCxnSpPr/>
          <p:nvPr/>
        </p:nvCxnSpPr>
        <p:spPr>
          <a:xfrm rot="5400000" flipV="1">
            <a:off x="5219065" y="3590290"/>
            <a:ext cx="4114165" cy="1466850"/>
          </a:xfrm>
          <a:prstGeom prst="bentConnector3">
            <a:avLst>
              <a:gd name="adj1" fmla="val 40291"/>
            </a:avLst>
          </a:prstGeom>
          <a:ln w="38100">
            <a:solidFill>
              <a:schemeClr val="accent5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矩形"/>
          <p:cNvSpPr/>
          <p:nvPr/>
        </p:nvSpPr>
        <p:spPr>
          <a:xfrm>
            <a:off x="8921750" y="774065"/>
            <a:ext cx="1702435" cy="5734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miter lim="400000"/>
          </a:ln>
          <a:effectLst>
            <a:outerShdw blurRad="165100" dist="76200" dir="5400000" rotWithShape="0">
              <a:srgbClr val="000000">
                <a:alpha val="13413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>
                <a:solidFill>
                  <a:schemeClr val="accent1">
                    <a:lumOff val="-13509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" name="书名、书号检索后模块化展示，最精准的向用户展示想要的数据"/>
          <p:cNvSpPr txBox="1"/>
          <p:nvPr/>
        </p:nvSpPr>
        <p:spPr>
          <a:xfrm>
            <a:off x="9063990" y="817563"/>
            <a:ext cx="1417955" cy="459105"/>
          </a:xfrm>
          <a:prstGeom prst="rect">
            <a:avLst/>
          </a:prstGeom>
          <a:ln w="3175">
            <a:miter lim="400000"/>
          </a:ln>
        </p:spPr>
        <p:txBody>
          <a:bodyPr wrap="square" lIns="45153" tIns="45153" rIns="45153" bIns="45153" anchor="ctr">
            <a:spAutoFit/>
          </a:bodyPr>
          <a:lstStyle>
            <a:lvl1pPr algn="just" defTabSz="177800">
              <a:lnSpc>
                <a:spcPct val="120000"/>
              </a:lnSpc>
              <a:defRPr sz="1500" b="0" spc="29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1000">
                <a:sym typeface="+mn-ea"/>
              </a:rPr>
              <a:t>以搜索“家具设计的尺寸”为例点</a:t>
            </a:r>
            <a:r>
              <a:rPr lang="en-US" altLang="zh-CN" sz="1000">
                <a:sym typeface="+mn-ea"/>
              </a:rPr>
              <a:t>“</a:t>
            </a:r>
            <a:r>
              <a:rPr lang="zh-CN" altLang="en-US" sz="1000">
                <a:sym typeface="+mn-ea"/>
              </a:rPr>
              <a:t>目录搜索</a:t>
            </a:r>
            <a:r>
              <a:rPr lang="en-US" altLang="zh-CN" sz="1000">
                <a:sym typeface="+mn-ea"/>
              </a:rPr>
              <a:t>”</a:t>
            </a:r>
            <a:endParaRPr lang="en-US" altLang="zh-CN" sz="1000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43040" y="774065"/>
            <a:ext cx="4081780" cy="57277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08940" y="974090"/>
            <a:ext cx="3592195" cy="5671185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</a:pPr>
            <a:r>
              <a:rPr lang="zh-CN"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独家发布“目录搜索”功能</a:t>
            </a:r>
            <a:endParaRPr lang="zh-CN" altLang="en-US" sz="1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可基于全库电子书的目录检索用户需要的目录章节，进一步快速定位目录对应正文内容，有助于老师和同学们提升研读效率</a:t>
            </a:r>
            <a:endParaRPr lang="zh-CN" altLang="en-US" sz="18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8385810" y="988060"/>
            <a:ext cx="271780" cy="2717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665"/>
          </a:p>
        </p:txBody>
      </p:sp>
      <p:sp>
        <p:nvSpPr>
          <p:cNvPr id="31" name="矩形"/>
          <p:cNvSpPr/>
          <p:nvPr/>
        </p:nvSpPr>
        <p:spPr>
          <a:xfrm>
            <a:off x="5015865" y="3329305"/>
            <a:ext cx="2236470" cy="11664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miter lim="400000"/>
          </a:ln>
          <a:effectLst>
            <a:outerShdw blurRad="165100" dist="76200" dir="5400000" rotWithShape="0">
              <a:srgbClr val="000000">
                <a:alpha val="13413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>
                <a:solidFill>
                  <a:schemeClr val="accent1">
                    <a:lumOff val="-13508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" name="书名、书号检索后模块化展示，最精准的向用户展示想要的数据"/>
          <p:cNvSpPr txBox="1"/>
          <p:nvPr/>
        </p:nvSpPr>
        <p:spPr>
          <a:xfrm>
            <a:off x="5175250" y="3498215"/>
            <a:ext cx="1918335" cy="828675"/>
          </a:xfrm>
          <a:prstGeom prst="rect">
            <a:avLst/>
          </a:prstGeom>
          <a:ln w="3175">
            <a:miter lim="400000"/>
          </a:ln>
        </p:spPr>
        <p:txBody>
          <a:bodyPr wrap="square" lIns="45153" tIns="45153" rIns="45153" bIns="45153" anchor="ctr">
            <a:spAutoFit/>
          </a:bodyPr>
          <a:lstStyle>
            <a:lvl1pPr algn="just" defTabSz="177800">
              <a:lnSpc>
                <a:spcPct val="120000"/>
              </a:lnSpc>
              <a:defRPr sz="1500" b="0" spc="29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1000">
                <a:sym typeface="+mn-ea"/>
              </a:rPr>
              <a:t>对搜索出的这两个结果，可以通过书名和目录信息选取有效内容，定位正文内容，判断内容的有用性，并就感兴趣的部分展开阅读</a:t>
            </a:r>
            <a:endParaRPr lang="zh-CN" altLang="en-US" sz="1000">
              <a:sym typeface="+mn-ea"/>
            </a:endParaRPr>
          </a:p>
        </p:txBody>
      </p:sp>
      <p:sp>
        <p:nvSpPr>
          <p:cNvPr id="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896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5" name="文泉学堂详细介绍"/>
          <p:cNvSpPr txBox="1"/>
          <p:nvPr/>
        </p:nvSpPr>
        <p:spPr>
          <a:xfrm>
            <a:off x="1231106" y="24838"/>
            <a:ext cx="1573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主页面的介绍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409575" y="1389221"/>
            <a:ext cx="3057525" cy="5065395"/>
          </a:xfrm>
          <a:prstGeom prst="rect">
            <a:avLst/>
          </a:prstGeom>
        </p:spPr>
        <p:txBody>
          <a:bodyPr vert="horz" wrap="square" lIns="101599" tIns="38100" rIns="76200" bIns="38100" rtlCol="0" anchor="t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charset="0"/>
              <a:buChar char="ü"/>
            </a:pPr>
            <a:r>
              <a:rPr 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想读和加书架功能需要登录</a:t>
            </a:r>
            <a:endParaRPr lang="zh-CN" sz="15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ü"/>
            </a:pPr>
            <a:r>
              <a:rPr 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引用：会自动生成这本电子书符合国家标准的GB/T 7714论文用引文内容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9575" y="941070"/>
            <a:ext cx="1992630" cy="280035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99" tIns="25399" rIns="25399" bIns="25399" numCol="1" spcCol="38100" rtlCol="0" anchor="t" forceAA="0">
            <a:spAutoFit/>
          </a:bodyPr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sz="15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图书详情页</a:t>
            </a:r>
            <a:endParaRPr kumimoji="0" lang="zh-CN" altLang="en-US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elvetica Neue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420553" y="542449"/>
            <a:ext cx="7559993" cy="4998720"/>
            <a:chOff x="9282" y="1139"/>
            <a:chExt cx="15874" cy="10496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282" y="1139"/>
              <a:ext cx="15874" cy="10497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/>
          </p:nvSpPr>
          <p:spPr>
            <a:xfrm>
              <a:off x="16499" y="5983"/>
              <a:ext cx="2691" cy="363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</p:grpSp>
      <p:sp>
        <p:nvSpPr>
          <p:cNvPr id="8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09734" y="4251643"/>
            <a:ext cx="3216910" cy="2116455"/>
          </a:xfrm>
          <a:prstGeom prst="rect">
            <a:avLst/>
          </a:prstGeom>
        </p:spPr>
        <p:txBody>
          <a:bodyPr vert="horz" lIns="101599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500">
                <a:latin typeface="微软雅黑" panose="020B0503020204020204" pitchFamily="34" charset="-122"/>
                <a:ea typeface="微软雅黑" panose="020B0503020204020204" pitchFamily="34" charset="-122"/>
              </a:rPr>
              <a:t>附件资源</a:t>
            </a:r>
            <a:r>
              <a:rPr lang="zh-CN" altLang="zh-CN" sz="15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已开通使用或试用的院校师生</a:t>
            </a:r>
            <a:r>
              <a:rPr lang="zh-CN" altLang="zh-CN" sz="1500">
                <a:latin typeface="微软雅黑" panose="020B0503020204020204" pitchFamily="34" charset="-122"/>
                <a:ea typeface="微软雅黑" panose="020B0503020204020204" pitchFamily="34" charset="-122"/>
              </a:rPr>
              <a:t>都可用</a:t>
            </a:r>
            <a:endParaRPr lang="zh-CN" altLang="zh-CN" sz="15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500">
                <a:latin typeface="微软雅黑" panose="020B0503020204020204" pitchFamily="34" charset="-122"/>
                <a:ea typeface="微软雅黑" panose="020B0503020204020204" pitchFamily="34" charset="-122"/>
              </a:rPr>
              <a:t>教学资源仅供</a:t>
            </a:r>
            <a:r>
              <a:rPr lang="zh-CN" altLang="zh-CN" sz="15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已认证教师身份</a:t>
            </a:r>
            <a:r>
              <a:rPr lang="zh-CN" altLang="zh-CN" sz="1500">
                <a:latin typeface="微软雅黑" panose="020B0503020204020204" pitchFamily="34" charset="-122"/>
                <a:ea typeface="微软雅黑" panose="020B0503020204020204" pitchFamily="34" charset="-122"/>
              </a:rPr>
              <a:t>用户使用</a:t>
            </a:r>
            <a:endParaRPr lang="zh-CN" altLang="zh-CN" sz="1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C:\Users\Administrator\Desktop\客服常用图\S-分站图书详情页-引用.pngS-分站图书详情页-引用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664607" y="2849245"/>
            <a:ext cx="3227546" cy="12249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04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14" name="文泉学堂详细介绍"/>
          <p:cNvSpPr txBox="1"/>
          <p:nvPr/>
        </p:nvSpPr>
        <p:spPr>
          <a:xfrm>
            <a:off x="1193959" y="40078"/>
            <a:ext cx="1649730" cy="326390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图书模块的介绍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1871"/>
          <a:stretch>
            <a:fillRect/>
          </a:stretch>
        </p:blipFill>
        <p:spPr>
          <a:xfrm>
            <a:off x="4420553" y="542449"/>
            <a:ext cx="7559993" cy="4190524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9685" y="326390"/>
            <a:ext cx="5527040" cy="3141345"/>
          </a:xfrm>
          <a:prstGeom prst="rect">
            <a:avLst/>
          </a:prstGeom>
        </p:spPr>
      </p:pic>
      <p:pic>
        <p:nvPicPr>
          <p:cNvPr id="668" name="屏幕快照 2018-10-11 下午6.39.59 2.jpg" descr="C:\Users\WangQ\Desktop\微信截图_20230614172103.png微信截图_202306141721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29685" y="3608705"/>
            <a:ext cx="5182235" cy="3026410"/>
          </a:xfrm>
          <a:prstGeom prst="rect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miter lim="400000"/>
            <a:headEnd/>
            <a:tailEnd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09575" y="687070"/>
            <a:ext cx="4010660" cy="652780"/>
          </a:xfrm>
        </p:spPr>
        <p:txBody>
          <a:bodyPr/>
          <a:lstStyle/>
          <a:p>
            <a:pPr algn="l"/>
            <a:r>
              <a:rPr 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高效阅读</a:t>
            </a:r>
            <a:endParaRPr lang="zh-CN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8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603740" y="425450"/>
            <a:ext cx="2401570" cy="2108835"/>
          </a:xfrm>
          <a:prstGeom prst="rect">
            <a:avLst/>
          </a:prstGeom>
          <a:noFill/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sz="1600" b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全高清阅读体验（非纸书扫描），高分屏也可清晰阅读，阅读页宽度大于1000PX，图片中的文字也清晰可见（以MacBook Pro 13寸默认分辨率为例，屏占比超82%）；</a:t>
            </a:r>
            <a:endParaRPr sz="1600" b="0">
              <a:ln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02090" y="4635500"/>
            <a:ext cx="2163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 algn="l"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b="0" spc="200">
                <a:ln>
                  <a:noFill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可全文搜索黄色高亮显示</a:t>
            </a:r>
            <a:endParaRPr b="0" spc="200">
              <a:ln>
                <a:noFill/>
              </a:ln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9575" y="1339850"/>
            <a:ext cx="3220085" cy="4759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lvl="1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ü"/>
            </a:pPr>
            <a:r>
              <a:rPr lang="zh-CN" b="0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电子书文件有完整、详细的图书3级目录；</a:t>
            </a:r>
            <a:endParaRPr lang="zh-CN" b="0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lvl="1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ü"/>
            </a:pPr>
            <a:r>
              <a:rPr lang="zh-CN" b="0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双目录入口（图书主页和阅读页）支持一键跳转对应正文位置；</a:t>
            </a:r>
            <a:endParaRPr lang="zh-CN" b="0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lvl="1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ü"/>
            </a:pPr>
            <a:r>
              <a:rPr lang="zh-CN" b="0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完美支持一号多册图书；</a:t>
            </a:r>
            <a:endParaRPr lang="zh-CN" b="0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lvl="1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ü"/>
            </a:pPr>
            <a:r>
              <a:rPr lang="zh-CN" b="0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高清阅读体验（非纸书扫描）,内容完整无水印干扰；</a:t>
            </a:r>
            <a:endParaRPr lang="zh-CN" b="0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lvl="1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ü"/>
            </a:pPr>
            <a:r>
              <a:rPr lang="zh-CN" b="0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阅读页面增加二维码自动识别功能，可以通过点击二维码播放（调取）对应的音频、视频、文档、资源列表、图片等资源；</a:t>
            </a:r>
            <a:endParaRPr lang="zh-CN" b="0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7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03471" y="24838"/>
            <a:ext cx="1827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图书模块的介绍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6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03471" y="24838"/>
            <a:ext cx="1827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图书模块的介绍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9440" y="1442720"/>
            <a:ext cx="3479800" cy="2407285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8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自动识别并可直接播放（调取）二维码对应资源</a:t>
            </a:r>
            <a:endParaRPr lang="zh-CN" altLang="zh-CN" sz="18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8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在浏览器外独立播放视频，可以同时阅读图书和观看视频</a:t>
            </a:r>
            <a:endParaRPr lang="zh-CN" altLang="zh-CN" sz="18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8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同屏还可以播放音频或展示资源列表，新建窗口展示图片或office文档内容</a:t>
            </a:r>
            <a:endParaRPr lang="zh-CN" altLang="zh-CN" sz="18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49605" y="789940"/>
            <a:ext cx="3046730" cy="652780"/>
          </a:xfrm>
          <a:prstGeom prst="rect">
            <a:avLst/>
          </a:prstGeom>
          <a:ln w="3175">
            <a:miter lim="400000"/>
          </a:ln>
        </p:spPr>
        <p:txBody>
          <a:bodyPr lIns="33865" tIns="33865" rIns="33865" bIns="33865" anchor="ctr">
            <a:normAutofit/>
          </a:bodyPr>
          <a:lstStyle>
            <a:lvl1pPr marL="31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8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64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40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16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93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69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45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2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35" indent="0" algn="l">
              <a:buNone/>
            </a:pPr>
            <a:r>
              <a:rPr 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画中画功能</a:t>
            </a:r>
            <a:endParaRPr lang="zh-CN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428115" y="5135880"/>
            <a:ext cx="3780790" cy="1610995"/>
          </a:xfrm>
          <a:prstGeom prst="rect">
            <a:avLst/>
          </a:prstGeom>
          <a:noFill/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sz="1600" b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使用笔记本电脑+独立显示器的设备党同学可以把性能拉满</a:t>
            </a:r>
            <a:endParaRPr sz="1600" b="0">
              <a:ln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7" name="图片 16" descr="640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835" y="425450"/>
            <a:ext cx="3618230" cy="2274570"/>
          </a:xfrm>
          <a:prstGeom prst="rect">
            <a:avLst/>
          </a:prstGeom>
          <a:ln w="28575">
            <a:solidFill>
              <a:srgbClr val="0078C8"/>
            </a:solidFill>
          </a:ln>
        </p:spPr>
      </p:pic>
      <p:sp>
        <p:nvSpPr>
          <p:cNvPr id="18" name="副标题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320405" y="1442720"/>
            <a:ext cx="3489325" cy="795655"/>
          </a:xfrm>
          <a:prstGeom prst="rect">
            <a:avLst/>
          </a:prstGeom>
          <a:noFill/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点击二维码还可以展示附件的资源列表</a:t>
            </a:r>
            <a:endParaRPr lang="zh-CN" altLang="zh-CN" sz="1600" b="0">
              <a:ln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655" y="2952115"/>
            <a:ext cx="6003925" cy="3794760"/>
          </a:xfrm>
          <a:prstGeom prst="rect">
            <a:avLst/>
          </a:prstGeom>
          <a:ln w="28575">
            <a:solidFill>
              <a:srgbClr val="0078C8"/>
            </a:solidFill>
          </a:ln>
        </p:spPr>
      </p:pic>
    </p:spTree>
    <p:custDataLst>
      <p:tags r:id="rId7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矩形 92"/>
          <p:cNvSpPr/>
          <p:nvPr/>
        </p:nvSpPr>
        <p:spPr>
          <a:xfrm>
            <a:off x="-5239" y="-952"/>
            <a:ext cx="3654743" cy="6859905"/>
          </a:xfrm>
          <a:prstGeom prst="rect">
            <a:avLst/>
          </a:prstGeom>
          <a:gradFill>
            <a:gsLst>
              <a:gs pos="0">
                <a:srgbClr val="326496"/>
              </a:gs>
              <a:gs pos="71000">
                <a:srgbClr val="003264"/>
              </a:gs>
            </a:gsLst>
            <a:lin ang="5400000" scaled="0"/>
          </a:gradFill>
          <a:ln w="12700">
            <a:miter lim="400000"/>
          </a:ln>
        </p:spPr>
        <p:txBody>
          <a:bodyPr lIns="34288" tIns="34288" rIns="34288" bIns="34288" anchor="ctr"/>
          <a:p>
            <a:pPr>
              <a:lnSpc>
                <a:spcPct val="100000"/>
              </a:lnSpc>
              <a:defRPr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500"/>
          </a:p>
        </p:txBody>
      </p:sp>
      <p:pic>
        <p:nvPicPr>
          <p:cNvPr id="2" name="图片 1" descr="C:\Users\Administrator\Desktop\清华社logo.png清华社logo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954"/>
            <a:ext cx="3890010" cy="5066824"/>
          </a:xfrm>
          <a:prstGeom prst="rect">
            <a:avLst/>
          </a:prstGeom>
          <a:noFill/>
        </p:spPr>
      </p:pic>
      <p:pic>
        <p:nvPicPr>
          <p:cNvPr id="3" name="图片 2" descr="清华社 英语-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7299"/>
            <a:ext cx="2646521" cy="180879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382976" y="4483418"/>
            <a:ext cx="539115" cy="1370171"/>
            <a:chOff x="17040" y="6231"/>
            <a:chExt cx="1132" cy="2877"/>
          </a:xfrm>
        </p:grpSpPr>
        <p:sp>
          <p:nvSpPr>
            <p:cNvPr id="17" name="矩形 16"/>
            <p:cNvSpPr/>
            <p:nvPr/>
          </p:nvSpPr>
          <p:spPr>
            <a:xfrm>
              <a:off x="17081" y="6231"/>
              <a:ext cx="1090" cy="484"/>
            </a:xfrm>
            <a:prstGeom prst="rect">
              <a:avLst/>
            </a:prstGeom>
            <a:solidFill>
              <a:srgbClr val="003264"/>
            </a:solidFill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0" tIns="0" rIns="0" bIns="0" numCol="1" spcCol="38100" rtlCol="0" anchor="ctr" forceAA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081" y="6958"/>
              <a:ext cx="1090" cy="484"/>
            </a:xfrm>
            <a:prstGeom prst="rect">
              <a:avLst/>
            </a:prstGeom>
            <a:solidFill>
              <a:srgbClr val="326496"/>
            </a:solidFill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0" tIns="0" rIns="0" bIns="0" numCol="1" spcCol="38100" rtlCol="0" anchor="ctr" forceAA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7040" y="7791"/>
              <a:ext cx="1132" cy="484"/>
            </a:xfrm>
            <a:prstGeom prst="rect">
              <a:avLst/>
            </a:prstGeom>
            <a:solidFill>
              <a:srgbClr val="0078C8"/>
            </a:solidFill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0" tIns="0" rIns="0" bIns="0" numCol="1" spcCol="38100" rtlCol="0" anchor="ctr" forceAA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7040" y="8624"/>
              <a:ext cx="1132" cy="484"/>
            </a:xfrm>
            <a:prstGeom prst="rect">
              <a:avLst/>
            </a:prstGeom>
            <a:solidFill>
              <a:srgbClr val="0096FA"/>
            </a:solidFill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0" tIns="0" rIns="0" bIns="0" numCol="1" spcCol="38100" rtlCol="0" anchor="ctr" forceAA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06440" y="504190"/>
            <a:ext cx="3500120" cy="1128395"/>
            <a:chOff x="10723" y="731"/>
            <a:chExt cx="5512" cy="1777"/>
          </a:xfrm>
        </p:grpSpPr>
        <p:sp>
          <p:nvSpPr>
            <p:cNvPr id="7" name="CONTENTS"/>
            <p:cNvSpPr txBox="1"/>
            <p:nvPr/>
          </p:nvSpPr>
          <p:spPr>
            <a:xfrm>
              <a:off x="12096" y="1920"/>
              <a:ext cx="2767" cy="58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716" tIns="25716" rIns="25716" bIns="25716">
              <a:spAutoFit/>
            </a:bodyPr>
            <a:lstStyle>
              <a:lvl1pPr>
                <a:defRPr sz="6000" b="0">
                  <a:solidFill>
                    <a:schemeClr val="accent3">
                      <a:lumOff val="-2174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微软雅黑 Light" panose="020B0502040204020203" charset="-122"/>
                </a:defRPr>
              </a:lvl1pPr>
            </a:lstStyle>
            <a:p>
              <a:pPr algn="ctr"/>
              <a:r>
                <a:rPr sz="2100">
                  <a:solidFill>
                    <a:schemeClr val="tx1">
                      <a:lumMod val="25000"/>
                      <a:lumOff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 </a:t>
              </a:r>
              <a:endParaRPr sz="2100">
                <a:solidFill>
                  <a:schemeClr val="tx1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CONTENTS"/>
            <p:cNvSpPr txBox="1"/>
            <p:nvPr/>
          </p:nvSpPr>
          <p:spPr>
            <a:xfrm>
              <a:off x="10723" y="731"/>
              <a:ext cx="5512" cy="95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716" tIns="25716" rIns="25716" bIns="25716">
              <a:spAutoFit/>
            </a:bodyPr>
            <a:lstStyle>
              <a:lvl1pPr>
                <a:defRPr sz="6000" b="0">
                  <a:solidFill>
                    <a:schemeClr val="accent3">
                      <a:lumOff val="-2173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微软雅黑 Light" panose="020B0502040204020203" charset="-122"/>
                </a:defRPr>
              </a:lvl1pPr>
            </a:lstStyle>
            <a:p>
              <a:pPr algn="ctr"/>
              <a:r>
                <a:rPr lang="zh-CN" alt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目 录</a:t>
              </a:r>
              <a:endParaRPr lang="zh-CN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48225" y="2000885"/>
            <a:ext cx="6671310" cy="4150995"/>
            <a:chOff x="7596" y="3343"/>
            <a:chExt cx="10506" cy="6537"/>
          </a:xfrm>
        </p:grpSpPr>
        <p:sp>
          <p:nvSpPr>
            <p:cNvPr id="10" name="2019年上半年工作总结…"/>
            <p:cNvSpPr txBox="1"/>
            <p:nvPr/>
          </p:nvSpPr>
          <p:spPr>
            <a:xfrm>
              <a:off x="9584" y="4689"/>
              <a:ext cx="5786" cy="106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7146" tIns="25716" rIns="25716" bIns="25716">
              <a:spAutoFit/>
            </a:bodyPr>
            <a:p>
              <a:pPr algn="dist" defTabSz="177800">
                <a:lnSpc>
                  <a:spcPct val="150000"/>
                </a:lnSpc>
                <a:spcBef>
                  <a:spcPts val="1100"/>
                </a:spcBef>
                <a:defRPr sz="4000" b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zh-CN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文泉学堂知识库简介</a:t>
              </a:r>
              <a:endParaRPr lang="zh-CN" altLang="zh-CN" sz="27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  <p:sp>
          <p:nvSpPr>
            <p:cNvPr id="11" name="线条"/>
            <p:cNvSpPr/>
            <p:nvPr/>
          </p:nvSpPr>
          <p:spPr>
            <a:xfrm rot="10800000" flipV="1">
              <a:off x="9144" y="3644"/>
              <a:ext cx="0" cy="6236"/>
            </a:xfrm>
            <a:prstGeom prst="line">
              <a:avLst/>
            </a:prstGeom>
            <a:ln w="79375" cmpd="sng">
              <a:gradFill>
                <a:gsLst>
                  <a:gs pos="0">
                    <a:srgbClr val="326496"/>
                  </a:gs>
                  <a:gs pos="100000">
                    <a:srgbClr val="003264">
                      <a:alpha val="10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lIns="25716" tIns="25716" rIns="25716" bIns="25716"/>
            <a:p>
              <a:endParaRPr sz="1350"/>
            </a:p>
          </p:txBody>
        </p:sp>
        <p:sp>
          <p:nvSpPr>
            <p:cNvPr id="12" name="2019年上半年工作总结…"/>
            <p:cNvSpPr txBox="1"/>
            <p:nvPr/>
          </p:nvSpPr>
          <p:spPr>
            <a:xfrm>
              <a:off x="9584" y="7381"/>
              <a:ext cx="6567" cy="106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7146" tIns="25716" rIns="25716" bIns="25716">
              <a:spAutoFit/>
            </a:bodyPr>
            <a:p>
              <a:pPr algn="dist" defTabSz="177800">
                <a:lnSpc>
                  <a:spcPct val="150000"/>
                </a:lnSpc>
                <a:spcBef>
                  <a:spcPts val="1100"/>
                </a:spcBef>
                <a:defRPr sz="4000" b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en-US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知识库核心功能</a:t>
              </a:r>
              <a:r>
                <a:rPr lang="zh-CN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介绍</a:t>
              </a:r>
              <a:endParaRPr lang="zh-CN" altLang="en-US" sz="27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  <p:sp>
          <p:nvSpPr>
            <p:cNvPr id="13" name="2019年上半年工作总结…"/>
            <p:cNvSpPr txBox="1"/>
            <p:nvPr/>
          </p:nvSpPr>
          <p:spPr>
            <a:xfrm>
              <a:off x="9584" y="8727"/>
              <a:ext cx="8518" cy="106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7146" tIns="25716" rIns="25716" bIns="25716">
              <a:spAutoFit/>
            </a:bodyPr>
            <a:p>
              <a:pPr algn="dist" defTabSz="177800">
                <a:lnSpc>
                  <a:spcPct val="150000"/>
                </a:lnSpc>
                <a:spcBef>
                  <a:spcPts val="1100"/>
                </a:spcBef>
                <a:defRPr sz="4000" b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en-US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特色教师服务功能及内容介绍</a:t>
              </a:r>
              <a:endParaRPr lang="zh-CN" altLang="en-US" sz="27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96" y="3536"/>
              <a:ext cx="1017" cy="9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p>
              <a:r>
                <a:rPr lang="en-US" altLang="zh-CN" sz="3300" b="0" dirty="0">
                  <a:solidFill>
                    <a:srgbClr val="B7B7B7"/>
                  </a:solidFill>
                  <a:latin typeface="Impact" panose="020B0806030902050204" pitchFamily="34" charset="0"/>
                </a:rPr>
                <a:t>01</a:t>
              </a:r>
              <a:endParaRPr lang="en-US" altLang="zh-CN" sz="3300" b="0" dirty="0">
                <a:solidFill>
                  <a:srgbClr val="B7B7B7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5" name="TextBox 16"/>
            <p:cNvSpPr txBox="1"/>
            <p:nvPr/>
          </p:nvSpPr>
          <p:spPr>
            <a:xfrm>
              <a:off x="7596" y="4882"/>
              <a:ext cx="1103" cy="9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p>
              <a:r>
                <a:rPr lang="en-US" altLang="zh-CN" sz="3300" b="0" dirty="0">
                  <a:solidFill>
                    <a:srgbClr val="B7B7B7"/>
                  </a:solidFill>
                  <a:latin typeface="Impact" panose="020B0806030902050204" pitchFamily="34" charset="0"/>
                </a:rPr>
                <a:t>02</a:t>
              </a:r>
              <a:endParaRPr lang="en-US" altLang="zh-CN" sz="3300" b="0" dirty="0">
                <a:solidFill>
                  <a:srgbClr val="B7B7B7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7596" y="6228"/>
              <a:ext cx="1123" cy="9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p>
              <a:r>
                <a:rPr lang="en-US" altLang="zh-CN" sz="3300" b="0" dirty="0">
                  <a:solidFill>
                    <a:srgbClr val="B7B7B7"/>
                  </a:solidFill>
                  <a:latin typeface="Impact" panose="020B0806030902050204" pitchFamily="34" charset="0"/>
                </a:rPr>
                <a:t>03</a:t>
              </a:r>
              <a:endParaRPr lang="en-US" altLang="zh-CN" sz="3300" b="0" dirty="0">
                <a:solidFill>
                  <a:srgbClr val="B7B7B7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7596" y="7574"/>
              <a:ext cx="1101" cy="9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p>
              <a:r>
                <a:rPr lang="en-US" altLang="zh-CN" sz="3300" b="0" dirty="0">
                  <a:solidFill>
                    <a:srgbClr val="B7B7B7"/>
                  </a:solidFill>
                  <a:latin typeface="Impact" panose="020B0806030902050204" pitchFamily="34" charset="0"/>
                </a:rPr>
                <a:t>04</a:t>
              </a:r>
              <a:endParaRPr lang="en-US" altLang="zh-CN" sz="3300" b="0" dirty="0">
                <a:solidFill>
                  <a:srgbClr val="B7B7B7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2019年上半年工作总结…"/>
            <p:cNvSpPr txBox="1"/>
            <p:nvPr/>
          </p:nvSpPr>
          <p:spPr>
            <a:xfrm>
              <a:off x="9584" y="6035"/>
              <a:ext cx="6567" cy="106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7146" tIns="25716" rIns="25716" bIns="25716">
              <a:spAutoFit/>
            </a:bodyPr>
            <a:p>
              <a:pPr algn="dist" defTabSz="177800">
                <a:lnSpc>
                  <a:spcPct val="150000"/>
                </a:lnSpc>
                <a:spcBef>
                  <a:spcPts val="1100"/>
                </a:spcBef>
                <a:defRPr sz="4000" b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en-US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知识库</a:t>
              </a:r>
              <a:r>
                <a:rPr lang="zh-CN" altLang="en-US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内容资源</a:t>
              </a:r>
              <a:r>
                <a:rPr lang="zh-CN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介绍</a:t>
              </a:r>
              <a:endParaRPr lang="zh-CN" altLang="en-US" sz="27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  <p:sp>
          <p:nvSpPr>
            <p:cNvPr id="6" name="2019年上半年工作总结…"/>
            <p:cNvSpPr txBox="1"/>
            <p:nvPr/>
          </p:nvSpPr>
          <p:spPr>
            <a:xfrm>
              <a:off x="9584" y="3343"/>
              <a:ext cx="5786" cy="106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7146" tIns="25716" rIns="25716" bIns="25716">
              <a:spAutoFit/>
            </a:bodyPr>
            <a:p>
              <a:pPr algn="dist" defTabSz="177800">
                <a:lnSpc>
                  <a:spcPct val="150000"/>
                </a:lnSpc>
                <a:spcBef>
                  <a:spcPts val="1100"/>
                </a:spcBef>
                <a:defRPr sz="4000" b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zh-CN" sz="270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清华大学出版社介绍</a:t>
              </a:r>
              <a:endParaRPr lang="zh-CN" altLang="zh-CN" sz="27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  <p:sp>
          <p:nvSpPr>
            <p:cNvPr id="8" name="TextBox 15"/>
            <p:cNvSpPr txBox="1"/>
            <p:nvPr/>
          </p:nvSpPr>
          <p:spPr>
            <a:xfrm>
              <a:off x="7702" y="8920"/>
              <a:ext cx="1017" cy="9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p>
              <a:r>
                <a:rPr lang="en-US" altLang="zh-CN" sz="3300" b="0" dirty="0">
                  <a:solidFill>
                    <a:srgbClr val="B7B7B7"/>
                  </a:solidFill>
                  <a:latin typeface="Impact" panose="020B0806030902050204" pitchFamily="34" charset="0"/>
                </a:rPr>
                <a:t>05</a:t>
              </a:r>
              <a:endParaRPr lang="en-US" altLang="zh-CN" sz="3300" b="0" dirty="0">
                <a:solidFill>
                  <a:srgbClr val="B7B7B7"/>
                </a:solidFill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06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01883" y="24838"/>
            <a:ext cx="1827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图书模块的介绍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9575" y="2072005"/>
            <a:ext cx="3029585" cy="5015865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阅读页面选定文字内容后，即可弹出操作菜单栏有4种划线颜色，划线自动进行归类。</a:t>
            </a:r>
            <a:endParaRPr lang="zh-CN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endParaRPr lang="zh-CN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阅读页的左侧边栏在目录、书签和搜索图标的基础上，新增划线图标。记录有“划线”的文字内容，当需要查找时可以一键调取。</a:t>
            </a:r>
            <a:endParaRPr lang="zh-CN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49605" y="900430"/>
            <a:ext cx="3046730" cy="1170940"/>
          </a:xfrm>
          <a:prstGeom prst="rect">
            <a:avLst/>
          </a:prstGeom>
          <a:ln w="3175">
            <a:miter lim="400000"/>
          </a:ln>
        </p:spPr>
        <p:txBody>
          <a:bodyPr lIns="33864" tIns="33864" rIns="33864" bIns="33864" anchor="ctr">
            <a:noAutofit/>
          </a:bodyPr>
          <a:lstStyle>
            <a:lvl1pPr marL="31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8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64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40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16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93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69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45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2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35" indent="0" algn="l">
              <a:lnSpc>
                <a:spcPct val="100000"/>
              </a:lnSpc>
              <a:buNone/>
            </a:pP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划线功能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（需用户登录，保存至个人数据中）</a:t>
            </a:r>
            <a:endParaRPr lang="zh-CN" altLang="zh-CN" sz="16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7" name="图片 16" descr="C:\Users\WangQ\Desktop\微信截图_20221116135434.png微信截图_202211161354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64000" y="900430"/>
            <a:ext cx="8128000" cy="3902710"/>
          </a:xfrm>
          <a:prstGeom prst="rect">
            <a:avLst/>
          </a:prstGeom>
          <a:ln w="28575">
            <a:solidFill>
              <a:srgbClr val="0078C8"/>
            </a:solidFill>
          </a:ln>
        </p:spPr>
      </p:pic>
      <p:pic>
        <p:nvPicPr>
          <p:cNvPr id="2" name="图片 1" descr="C:\Users\WangQ\Desktop\微信截图_20221116135639.png微信截图_2022111613563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7225" y="4124960"/>
            <a:ext cx="4740275" cy="2455545"/>
          </a:xfrm>
          <a:prstGeom prst="rect">
            <a:avLst/>
          </a:prstGeom>
          <a:ln w="28575">
            <a:solidFill>
              <a:srgbClr val="0078C8"/>
            </a:solidFill>
          </a:ln>
        </p:spPr>
      </p:pic>
    </p:spTree>
    <p:custDataLst>
      <p:tags r:id="rId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05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01883" y="24838"/>
            <a:ext cx="1827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图书模块的介绍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9575" y="2072005"/>
            <a:ext cx="3029585" cy="2053590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在阅读页面弹出的操作菜单栏选择【复制】，即可复制选中的文字内容，每个帐号每天复制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不超过500字的内容，有助于版权保护，避免大量抄袭。</a:t>
            </a:r>
            <a:endParaRPr lang="zh-CN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buFont typeface="Wingdings" panose="05000000000000000000" charset="0"/>
            </a:pPr>
            <a:endParaRPr lang="zh-CN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49605" y="900430"/>
            <a:ext cx="3046730" cy="1170940"/>
          </a:xfrm>
          <a:prstGeom prst="rect">
            <a:avLst/>
          </a:prstGeom>
          <a:ln w="3175">
            <a:miter lim="400000"/>
          </a:ln>
        </p:spPr>
        <p:txBody>
          <a:bodyPr lIns="33864" tIns="33864" rIns="33864" bIns="33864" anchor="ctr">
            <a:noAutofit/>
          </a:bodyPr>
          <a:lstStyle>
            <a:lvl1pPr marL="31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8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64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40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16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93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69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45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2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35" indent="0" algn="l">
              <a:lnSpc>
                <a:spcPct val="100000"/>
              </a:lnSpc>
              <a:buNone/>
            </a:pP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复制功能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复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30" y="1383030"/>
            <a:ext cx="6240000" cy="4680000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608830" y="900430"/>
            <a:ext cx="6095365" cy="482600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</a:pPr>
            <a:r>
              <a:rPr lang="zh-CN" sz="1800" b="1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提示</a:t>
            </a:r>
            <a:r>
              <a:rPr lang="zh-CN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：下图是个</a:t>
            </a:r>
            <a:r>
              <a:rPr lang="en-US" altLang="zh-CN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GIF</a:t>
            </a:r>
            <a:r>
              <a:rPr lang="zh-CN" altLang="en-US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动画，请全屏演示</a:t>
            </a:r>
            <a:endParaRPr lang="zh-CN" altLang="en-US" sz="1800">
              <a:solidFill>
                <a:srgbClr val="0863A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04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01883" y="24838"/>
            <a:ext cx="1827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图书模块的介绍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9575" y="2072005"/>
            <a:ext cx="3029585" cy="2053590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charset="0"/>
              <a:buChar char="ü"/>
            </a:pPr>
            <a:r>
              <a:rPr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在弹出的操作菜单栏选择【搜本书】，即可全文搜索选定的文字内容，在搜索栏展示搜索结果页面缩略图，并支持一键跳转。</a:t>
            </a:r>
            <a:endParaRPr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49605" y="900430"/>
            <a:ext cx="3046730" cy="1170940"/>
          </a:xfrm>
          <a:prstGeom prst="rect">
            <a:avLst/>
          </a:prstGeom>
          <a:ln w="3175">
            <a:miter lim="400000"/>
          </a:ln>
        </p:spPr>
        <p:txBody>
          <a:bodyPr lIns="33864" tIns="33864" rIns="33864" bIns="33864" anchor="ctr">
            <a:noAutofit/>
          </a:bodyPr>
          <a:lstStyle>
            <a:lvl1pPr marL="31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8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64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40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16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93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69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45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2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35" indent="0" algn="l">
              <a:lnSpc>
                <a:spcPct val="100000"/>
              </a:lnSpc>
              <a:buNone/>
            </a:pP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搜索本书全文功能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608830" y="900430"/>
            <a:ext cx="6095365" cy="482600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</a:pPr>
            <a:r>
              <a:rPr lang="zh-CN" sz="1800" b="1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提示</a:t>
            </a:r>
            <a:r>
              <a:rPr lang="zh-CN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：下图是个</a:t>
            </a:r>
            <a:r>
              <a:rPr lang="en-US" altLang="zh-CN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GIF</a:t>
            </a:r>
            <a:r>
              <a:rPr lang="zh-CN" altLang="en-US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动画，请全屏演示</a:t>
            </a:r>
            <a:endParaRPr lang="zh-CN" altLang="en-US" sz="1800">
              <a:solidFill>
                <a:srgbClr val="0863A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搜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830" y="1477645"/>
            <a:ext cx="6240000" cy="468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03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01883" y="24838"/>
            <a:ext cx="1827530" cy="356870"/>
          </a:xfrm>
          <a:prstGeom prst="rect">
            <a:avLst/>
          </a:prstGeom>
          <a:ln w="3175">
            <a:miter lim="400000"/>
          </a:ln>
        </p:spPr>
        <p:txBody>
          <a:bodyPr wrap="none" lIns="25398" tIns="25398" rIns="25398" bIns="2539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图书模块的介绍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9575" y="2072005"/>
            <a:ext cx="3029585" cy="2053590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charset="0"/>
              <a:buChar char="ü"/>
            </a:pPr>
            <a:r>
              <a:rPr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在弹出的操作菜单栏选择【搜网页】，即可在当前浏览器中新建窗口显示百度搜索选定的文字内容。</a:t>
            </a:r>
            <a:endParaRPr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49605" y="885190"/>
            <a:ext cx="3046730" cy="1170940"/>
          </a:xfrm>
          <a:prstGeom prst="rect">
            <a:avLst/>
          </a:prstGeom>
          <a:ln w="3175">
            <a:miter lim="400000"/>
          </a:ln>
        </p:spPr>
        <p:txBody>
          <a:bodyPr lIns="33864" tIns="33864" rIns="33864" bIns="33864" anchor="ctr">
            <a:noAutofit/>
          </a:bodyPr>
          <a:lstStyle>
            <a:lvl1pPr marL="31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8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64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40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16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930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692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4553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21785" marR="0" indent="-311150" algn="l" defTabSz="41275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Tx/>
              <a:buSzPct val="125000"/>
              <a:buFontTx/>
              <a:buChar char="•"/>
              <a:defRPr sz="2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35" indent="0" algn="l">
              <a:lnSpc>
                <a:spcPct val="100000"/>
              </a:lnSpc>
              <a:buNone/>
            </a:pP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搜网页功能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608830" y="900430"/>
            <a:ext cx="6095365" cy="482600"/>
          </a:xfrm>
          <a:prstGeom prst="rect">
            <a:avLst/>
          </a:prstGeom>
        </p:spPr>
        <p:txBody>
          <a:bodyPr vert="horz" lIns="101598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</a:pPr>
            <a:r>
              <a:rPr lang="zh-CN" sz="1800" b="1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提示</a:t>
            </a:r>
            <a:r>
              <a:rPr lang="zh-CN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：下图是个</a:t>
            </a:r>
            <a:r>
              <a:rPr lang="en-US" altLang="zh-CN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GIF</a:t>
            </a:r>
            <a:r>
              <a:rPr lang="zh-CN" altLang="en-US" sz="1800">
                <a:solidFill>
                  <a:srgbClr val="086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动画，请全屏演示</a:t>
            </a:r>
            <a:endParaRPr lang="zh-CN" altLang="en-US" sz="1800">
              <a:solidFill>
                <a:srgbClr val="0863A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网页搜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830" y="1383030"/>
            <a:ext cx="6240000" cy="468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4290" y="-66675"/>
            <a:ext cx="7863205" cy="699135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390650" y="1426210"/>
            <a:ext cx="2357120" cy="1631315"/>
          </a:xfrm>
          <a:prstGeom prst="rect">
            <a:avLst/>
          </a:prstGeom>
          <a:noFill/>
          <a:ln w="28575">
            <a:solidFill>
              <a:sysClr val="window" lastClr="FFFFFF">
                <a:lumMod val="75000"/>
              </a:sysClr>
            </a:solidFill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926888" y="1781175"/>
            <a:ext cx="933030" cy="10191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20750" y="1802130"/>
            <a:ext cx="2289810" cy="307975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algn="dist"/>
            <a:r>
              <a:rPr lang="en-US" altLang="zh-CN" sz="14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前端的功能操作</a:t>
            </a:r>
            <a:r>
              <a:rPr lang="zh-CN" altLang="en-US" sz="14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及参数</a:t>
            </a:r>
            <a:endParaRPr kumimoji="0" lang="en-US" altLang="zh-CN" sz="1400" b="1" i="0" u="none" strike="noStrike" kern="1200" cap="none" spc="13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20750" y="1981409"/>
            <a:ext cx="4788000" cy="646331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3200" b="1" i="0" u="none" strike="noStrike" kern="1200" cap="none" spc="30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课程模块介绍</a:t>
            </a:r>
            <a:endParaRPr kumimoji="0" lang="zh-CN" altLang="en-US" sz="3200" b="1" i="0" u="none" strike="noStrike" kern="1200" cap="none" spc="300" normalizeH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65195" y="1212215"/>
            <a:ext cx="443230" cy="483870"/>
            <a:chOff x="5436" y="2019"/>
            <a:chExt cx="698" cy="762"/>
          </a:xfrm>
        </p:grpSpPr>
        <p:sp>
          <p:nvSpPr>
            <p:cNvPr id="19" name="矩形 18"/>
            <p:cNvSpPr/>
            <p:nvPr>
              <p:custDataLst>
                <p:tags r:id="rId6"/>
              </p:custDataLst>
            </p:nvPr>
          </p:nvSpPr>
          <p:spPr>
            <a:xfrm>
              <a:off x="5436" y="2019"/>
              <a:ext cx="699" cy="76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十字形 20"/>
            <p:cNvSpPr/>
            <p:nvPr>
              <p:custDataLst>
                <p:tags r:id="rId7"/>
              </p:custDataLst>
            </p:nvPr>
          </p:nvSpPr>
          <p:spPr>
            <a:xfrm>
              <a:off x="5678" y="2290"/>
              <a:ext cx="216" cy="222"/>
            </a:xfrm>
            <a:prstGeom prst="plus">
              <a:avLst>
                <a:gd name="adj" fmla="val 37235"/>
              </a:avLst>
            </a:pr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wrap="square" rtlCol="0" anchor="ctr">
              <a:normAutofit fontScale="25000" lnSpcReduction="20000"/>
            </a:bodyPr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45135" y="3363801"/>
            <a:ext cx="4788000" cy="417358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课程资源：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门课程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支持手机端</a:t>
            </a:r>
            <a:endParaRPr kumimoji="0" lang="zh-CN" altLang="en-US" sz="1600" b="0" i="0" u="none" strike="noStrike" kern="1200" cap="none" spc="150" normalizeH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45135" y="3812909"/>
            <a:ext cx="4788000" cy="41719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课程主页：课件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交互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富媒体</a:t>
            </a:r>
            <a:endParaRPr kumimoji="0" lang="zh-CN" altLang="en-US" sz="1600" b="0" i="0" u="none" strike="noStrike" kern="1200" cap="none" spc="150" normalizeH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45135" y="4261854"/>
            <a:ext cx="4788000" cy="41719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zh-CN" altLang="en-US" sz="1600" b="0" spc="1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适用教学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：自建课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智能组卷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自主学习</a:t>
            </a:r>
            <a:endParaRPr kumimoji="0" lang="zh-CN" altLang="en-US" sz="1600" b="0" i="0" u="none" strike="noStrike" kern="1200" cap="none" spc="150" normalizeH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4625975" y="1192530"/>
            <a:ext cx="7284085" cy="45523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20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93959" y="40078"/>
            <a:ext cx="1649730" cy="326390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课程模块的介绍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61073" y="2942273"/>
            <a:ext cx="2116455" cy="4232910"/>
            <a:chOff x="2018" y="6034"/>
            <a:chExt cx="4444" cy="8888"/>
          </a:xfrm>
        </p:grpSpPr>
        <p:grpSp>
          <p:nvGrpSpPr>
            <p:cNvPr id="23" name="组合 22"/>
            <p:cNvGrpSpPr/>
            <p:nvPr>
              <p:custDataLst>
                <p:tags r:id="rId1"/>
              </p:custDataLst>
            </p:nvPr>
          </p:nvGrpSpPr>
          <p:grpSpPr>
            <a:xfrm rot="0">
              <a:off x="2018" y="6034"/>
              <a:ext cx="4445" cy="8889"/>
              <a:chOff x="5037600" y="1359318"/>
              <a:chExt cx="2116800" cy="4233600"/>
            </a:xfrm>
          </p:grpSpPr>
          <p:sp>
            <p:nvSpPr>
              <p:cNvPr id="6" name="矩形: 圆角 6"/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5037600" y="1359318"/>
                <a:ext cx="2116800" cy="4233600"/>
              </a:xfrm>
              <a:prstGeom prst="roundRect">
                <a:avLst>
                  <a:gd name="adj" fmla="val 8068"/>
                </a:avLst>
              </a:prstGeom>
              <a:solidFill>
                <a:sysClr val="window" lastClr="FFFFFF">
                  <a:lumMod val="85000"/>
                </a:sysClr>
              </a:solidFill>
              <a:ln w="101600"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p:spPr>
            <p:style>
              <a:lnRef idx="2">
                <a:srgbClr val="4472C4">
                  <a:shade val="50000"/>
                </a:srgbClr>
              </a:lnRef>
              <a:fillRef idx="1">
                <a:srgbClr val="4472C4"/>
              </a:fillRef>
              <a:effectRef idx="0">
                <a:srgbClr val="4472C4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2000"/>
              </a:p>
            </p:txBody>
          </p:sp>
          <p:sp>
            <p:nvSpPr>
              <p:cNvPr id="8" name="矩形: 圆角 4"/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5037600" y="1359318"/>
                <a:ext cx="2116800" cy="4233600"/>
              </a:xfrm>
              <a:prstGeom prst="roundRect">
                <a:avLst>
                  <a:gd name="adj" fmla="val 806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72C4">
                  <a:shade val="50000"/>
                </a:srgbClr>
              </a:lnRef>
              <a:fillRef idx="1">
                <a:srgbClr val="4472C4"/>
              </a:fillRef>
              <a:effectRef idx="0">
                <a:srgbClr val="4472C4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2000"/>
              </a:p>
            </p:txBody>
          </p:sp>
        </p:grpSp>
        <p:pic>
          <p:nvPicPr>
            <p:cNvPr id="5" name="图片 4" descr="C:\Users\Administrator\Desktop\客服常用图\S-课程模块手机2.pngS-课程模块手机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096" y="6552"/>
              <a:ext cx="4290" cy="7632"/>
            </a:xfrm>
            <a:prstGeom prst="rect">
              <a:avLst/>
            </a:prstGeom>
          </p:spPr>
        </p:pic>
      </p:grpSp>
      <p:sp>
        <p:nvSpPr>
          <p:cNvPr id="4" name="圆角矩形 3"/>
          <p:cNvSpPr/>
          <p:nvPr/>
        </p:nvSpPr>
        <p:spPr>
          <a:xfrm>
            <a:off x="1193959" y="5619647"/>
            <a:ext cx="1566000" cy="270045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ctr" forceAA="0">
            <a:spAutoFit/>
          </a:bodyPr>
          <a:p>
            <a:pPr marL="0" marR="0" indent="0" algn="ctr" defTabSz="550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53453" y="2940368"/>
            <a:ext cx="2116455" cy="4232910"/>
            <a:chOff x="2218" y="6234"/>
            <a:chExt cx="4444" cy="8888"/>
          </a:xfrm>
        </p:grpSpPr>
        <p:grpSp>
          <p:nvGrpSpPr>
            <p:cNvPr id="13" name="组合 12"/>
            <p:cNvGrpSpPr/>
            <p:nvPr>
              <p:custDataLst>
                <p:tags r:id="rId5"/>
              </p:custDataLst>
            </p:nvPr>
          </p:nvGrpSpPr>
          <p:grpSpPr>
            <a:xfrm rot="0">
              <a:off x="2218" y="6234"/>
              <a:ext cx="4445" cy="8889"/>
              <a:chOff x="5037600" y="1359318"/>
              <a:chExt cx="2116800" cy="4233600"/>
            </a:xfrm>
          </p:grpSpPr>
          <p:sp>
            <p:nvSpPr>
              <p:cNvPr id="14" name="矩形: 圆角 6"/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037600" y="1359318"/>
                <a:ext cx="2116800" cy="4233600"/>
              </a:xfrm>
              <a:prstGeom prst="roundRect">
                <a:avLst>
                  <a:gd name="adj" fmla="val 8068"/>
                </a:avLst>
              </a:prstGeom>
              <a:solidFill>
                <a:sysClr val="window" lastClr="FFFFFF">
                  <a:lumMod val="85000"/>
                </a:sysClr>
              </a:solidFill>
              <a:ln w="101600"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p:spPr>
            <p:style>
              <a:lnRef idx="2">
                <a:srgbClr val="4472C4">
                  <a:shade val="50000"/>
                </a:srgbClr>
              </a:lnRef>
              <a:fillRef idx="1">
                <a:srgbClr val="4472C4"/>
              </a:fillRef>
              <a:effectRef idx="0">
                <a:srgbClr val="4472C4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2000"/>
              </a:p>
            </p:txBody>
          </p:sp>
          <p:sp>
            <p:nvSpPr>
              <p:cNvPr id="15" name="矩形: 圆角 4"/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037600" y="1359318"/>
                <a:ext cx="2116800" cy="4233600"/>
              </a:xfrm>
              <a:prstGeom prst="roundRect">
                <a:avLst>
                  <a:gd name="adj" fmla="val 806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72C4">
                  <a:shade val="50000"/>
                </a:srgbClr>
              </a:lnRef>
              <a:fillRef idx="1">
                <a:srgbClr val="4472C4"/>
              </a:fillRef>
              <a:effectRef idx="0">
                <a:srgbClr val="4472C4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2000"/>
              </a:p>
            </p:txBody>
          </p:sp>
        </p:grpSp>
        <p:pic>
          <p:nvPicPr>
            <p:cNvPr id="16" name="图片 15" descr="C:\Users\Administrator\Desktop\客服常用图\S-课程模块手机1.pngS-课程模块手机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296" y="6753"/>
              <a:ext cx="4290" cy="7630"/>
            </a:xfrm>
            <a:prstGeom prst="rect">
              <a:avLst/>
            </a:prstGeom>
          </p:spPr>
        </p:pic>
      </p:grpSp>
      <p:sp>
        <p:nvSpPr>
          <p:cNvPr id="10" name="副标题 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408940" y="974090"/>
            <a:ext cx="3446780" cy="1515745"/>
          </a:xfrm>
          <a:prstGeom prst="rect">
            <a:avLst/>
          </a:prstGeom>
        </p:spPr>
        <p:txBody>
          <a:bodyPr vert="horz" lIns="101599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课程资源来源于“文泉课堂”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课程支持PC端和手机端，实时同步学习数据</a:t>
            </a:r>
            <a:endParaRPr lang="zh-CN" altLang="en-US" sz="16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C:\Users\Administrator\Desktop\客服常用图\S-课程模块课程页面.pngS-课程模块课程页面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4575810" y="796925"/>
            <a:ext cx="7014845" cy="4822825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9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1193959" y="40078"/>
            <a:ext cx="1649730" cy="326390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课程模块的介绍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9575" y="3846195"/>
            <a:ext cx="3445510" cy="1697355"/>
            <a:chOff x="860" y="7489"/>
            <a:chExt cx="8077" cy="3564"/>
          </a:xfrm>
        </p:grpSpPr>
        <p:sp>
          <p:nvSpPr>
            <p:cNvPr id="10" name="矩形 9"/>
            <p:cNvSpPr/>
            <p:nvPr/>
          </p:nvSpPr>
          <p:spPr>
            <a:xfrm>
              <a:off x="860" y="8430"/>
              <a:ext cx="8077" cy="2623"/>
            </a:xfrm>
            <a:prstGeom prst="rect">
              <a:avLst/>
            </a:prstGeom>
          </p:spPr>
          <p:txBody>
            <a:bodyPr vert="horz" wrap="square" lIns="101599" tIns="38100" rIns="76200" bIns="38100" rtlCol="0" anchor="t">
              <a:noAutofit/>
            </a:bodyPr>
            <a:lstStyle>
              <a:lvl1pPr mar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400" u="none" strike="noStrike" kern="1200" cap="none" spc="200" normalizeH="0" baseline="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tabLst>
                  <a:tab pos="1609725" algn="l"/>
                </a:tabLst>
                <a:defRPr sz="2000" u="none" strike="noStrike" kern="1200" cap="none" spc="150" normalizeH="0" baseline="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u="none" strike="noStrike" kern="1200" cap="none" spc="150" normalizeH="0" baseline="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0" indent="-457200" algn="l">
                <a:buClrTx/>
                <a:buSzTx/>
                <a:buFont typeface="+mj-lt"/>
                <a:buAutoNum type="arabicPeriod"/>
              </a:pPr>
              <a:r>
                <a:rPr lang="en-US" altLang="zh-CN" sz="1500" b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支持复杂公式编辑器，LaTeX语法</a:t>
              </a:r>
              <a:endPara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457200" lvl="0" indent="-457200" algn="l">
                <a:buClrTx/>
                <a:buSzTx/>
                <a:buFont typeface="+mj-lt"/>
                <a:buAutoNum type="arabicPeriod"/>
              </a:pPr>
              <a:r>
                <a:rPr lang="en-US" altLang="zh-CN" sz="1500" b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在线批量导入和导出习题</a:t>
              </a:r>
              <a:endParaRPr lang="zh-CN" altLang="en-US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457200" lvl="0" indent="-457200" algn="l">
                <a:buClrTx/>
                <a:buSzTx/>
                <a:buFont typeface="+mj-lt"/>
                <a:buAutoNum type="arabicPeriod"/>
              </a:pPr>
              <a:r>
                <a:rPr lang="en-US" altLang="zh-CN" sz="1500" b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客观题自动判断对错</a:t>
              </a:r>
              <a:endPara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60" y="7489"/>
              <a:ext cx="4926" cy="831"/>
            </a:xfrm>
            <a:prstGeom prst="rect">
              <a:avLst/>
            </a:prstGeom>
            <a:noFill/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25399" tIns="25399" rIns="25399" bIns="25399" numCol="1" spcCol="38100" rtlCol="0" anchor="t" forceAA="0">
              <a:spAutoFit/>
            </a:bodyPr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课程习题</a:t>
              </a:r>
              <a:endPara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8940" y="974090"/>
            <a:ext cx="3446780" cy="1515745"/>
          </a:xfrm>
          <a:prstGeom prst="rect">
            <a:avLst/>
          </a:prstGeom>
        </p:spPr>
        <p:txBody>
          <a:bodyPr vert="horz" lIns="101599" tIns="38100" rIns="76200" bIns="381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课件种类：视频、音频、图文、文档资料</a:t>
            </a:r>
            <a:endParaRPr lang="en-US" altLang="zh-CN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交互形式：问答、讨论、作业、在线练习、试卷</a:t>
            </a:r>
            <a:endParaRPr lang="en-US" altLang="zh-CN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定制对接外部学习资源：电子教材，实训任务</a:t>
            </a:r>
            <a:endParaRPr lang="zh-CN" altLang="en-US" sz="16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05070" y="4342130"/>
            <a:ext cx="5547995" cy="233426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12995" y="366395"/>
            <a:ext cx="6003290" cy="385318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12065" y="-66675"/>
            <a:ext cx="7863205" cy="699135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390650" y="1426210"/>
            <a:ext cx="2357120" cy="1631315"/>
          </a:xfrm>
          <a:prstGeom prst="rect">
            <a:avLst/>
          </a:prstGeom>
          <a:noFill/>
          <a:ln w="28575">
            <a:solidFill>
              <a:sysClr val="window" lastClr="FFFFFF">
                <a:lumMod val="75000"/>
              </a:sysClr>
            </a:solidFill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926888" y="1781175"/>
            <a:ext cx="933030" cy="10191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20750" y="1802130"/>
            <a:ext cx="2289810" cy="307975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algn="dist"/>
            <a:r>
              <a:rPr lang="en-US" altLang="zh-CN" sz="14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前端的功能操作</a:t>
            </a:r>
            <a:r>
              <a:rPr lang="zh-CN" altLang="en-US" sz="14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及参数</a:t>
            </a:r>
            <a:endParaRPr kumimoji="0" lang="en-US" altLang="zh-CN" sz="1400" b="1" i="0" u="none" strike="noStrike" kern="1200" cap="none" spc="13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20750" y="1981409"/>
            <a:ext cx="4788000" cy="646331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3200" b="1" i="0" u="none" strike="noStrike" kern="1200" cap="none" spc="30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教学服务模块</a:t>
            </a:r>
            <a:endParaRPr kumimoji="0" lang="zh-CN" altLang="en-US" sz="3200" b="1" i="0" u="none" strike="noStrike" kern="1200" cap="none" spc="300" normalizeH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65195" y="1212215"/>
            <a:ext cx="443230" cy="483870"/>
            <a:chOff x="5436" y="2019"/>
            <a:chExt cx="698" cy="762"/>
          </a:xfrm>
        </p:grpSpPr>
        <p:sp>
          <p:nvSpPr>
            <p:cNvPr id="19" name="矩形 18"/>
            <p:cNvSpPr/>
            <p:nvPr>
              <p:custDataLst>
                <p:tags r:id="rId6"/>
              </p:custDataLst>
            </p:nvPr>
          </p:nvSpPr>
          <p:spPr>
            <a:xfrm>
              <a:off x="5436" y="2019"/>
              <a:ext cx="699" cy="76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十字形 20"/>
            <p:cNvSpPr/>
            <p:nvPr>
              <p:custDataLst>
                <p:tags r:id="rId7"/>
              </p:custDataLst>
            </p:nvPr>
          </p:nvSpPr>
          <p:spPr>
            <a:xfrm>
              <a:off x="5678" y="2290"/>
              <a:ext cx="216" cy="222"/>
            </a:xfrm>
            <a:prstGeom prst="plus">
              <a:avLst>
                <a:gd name="adj" fmla="val 37235"/>
              </a:avLst>
            </a:pr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wrap="square" rtlCol="0" anchor="ctr">
              <a:normAutofit fontScale="25000" lnSpcReduction="20000"/>
            </a:bodyPr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45135" y="3363801"/>
            <a:ext cx="4788000" cy="41735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身份认证：</a:t>
            </a:r>
            <a:r>
              <a:rPr lang="zh-CN" altLang="en-US" sz="1600" b="0" spc="15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服务内容</a:t>
            </a:r>
            <a:r>
              <a:rPr lang="en-US" altLang="zh-CN" sz="1600" b="0" spc="15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600" b="0" spc="15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审核时间</a:t>
            </a:r>
            <a:endParaRPr kumimoji="0" lang="en-US" altLang="zh-CN" sz="1600" b="0" i="0" u="none" strike="noStrike" kern="1200" cap="none" spc="150" normalizeH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45135" y="3812909"/>
            <a:ext cx="4788000" cy="41719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样书申请：操作流程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申请限制</a:t>
            </a:r>
            <a:r>
              <a:rPr kumimoji="0" lang="en-US" alt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荐购</a:t>
            </a:r>
            <a:endParaRPr kumimoji="0" lang="zh-CN" altLang="en-US" sz="1600" b="0" i="0" u="none" strike="noStrike" kern="1200" cap="none" spc="150" normalizeH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45135" y="4261854"/>
            <a:ext cx="4788000" cy="41719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sz="1600" b="0" i="0" u="none" strike="noStrike" kern="1200" cap="none" spc="15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课件下载：操作流程</a:t>
            </a:r>
            <a:endParaRPr kumimoji="0" lang="zh-CN" sz="1600" b="0" i="0" u="none" strike="noStrike" kern="1200" cap="none" spc="150" normalizeH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C:\Users\Administrator\Desktop\客服常用图\S-教师服务模块.pngS-教师服务模块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626214" y="815895"/>
            <a:ext cx="7284244" cy="50077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8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965359" y="40078"/>
            <a:ext cx="2106930" cy="326390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教学服务模块的介绍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575" y="1389380"/>
            <a:ext cx="3057525" cy="5065395"/>
          </a:xfrm>
          <a:prstGeom prst="rect">
            <a:avLst/>
          </a:prstGeom>
        </p:spPr>
        <p:txBody>
          <a:bodyPr vert="horz" wrap="square" lIns="101599" tIns="38100" rIns="76200" bIns="38100" rtlCol="0" anchor="t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使用免费的在线阅读、申请纸样书、下载/使用课件、建立自己的专属课程、人工客服快速响应等各种教学资源需求的教师权限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登录账号后再做身份认证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可证明身份的图片：教师证、教工卡、学校官网人物介绍+身份证等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审核信息可以在用户登录后的个人中心查看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9575" y="941070"/>
            <a:ext cx="1992630" cy="46482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99" tIns="25399" rIns="25399" bIns="25399" numCol="1" spcCol="38100" rtlCol="0" anchor="t" forceAA="0">
            <a:spAutoFit/>
          </a:bodyPr>
          <a:p>
            <a:pPr indent="0" algn="l">
              <a:lnSpc>
                <a:spcPct val="150000"/>
              </a:lnSpc>
              <a:buNone/>
            </a:pPr>
            <a:r>
              <a:rPr kumimoji="0" lang="zh-CN" altLang="en-US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Helvetica Neue"/>
              </a:rPr>
              <a:t>教师身份认证</a:t>
            </a:r>
            <a:endParaRPr kumimoji="0" lang="zh-CN" altLang="en-US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elvetica Neue"/>
              <a:sym typeface="Helvetica Neue"/>
            </a:endParaRPr>
          </a:p>
        </p:txBody>
      </p:sp>
      <p:pic>
        <p:nvPicPr>
          <p:cNvPr id="3" name="图片 2" descr="C:\Users\Administrator\Desktop\客服常用图\S-教师认证.pngS-教师认证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175760" y="941070"/>
            <a:ext cx="6849110" cy="4709160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"/>
          <p:cNvSpPr/>
          <p:nvPr/>
        </p:nvSpPr>
        <p:spPr>
          <a:xfrm>
            <a:off x="409575" y="-19050"/>
            <a:ext cx="3219450" cy="444646"/>
          </a:xfrm>
          <a:prstGeom prst="rect">
            <a:avLst/>
          </a:prstGeom>
          <a:solidFill>
            <a:schemeClr val="accent1">
              <a:hueOff val="114395"/>
              <a:lumOff val="-24917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384D9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33" name="文泉学堂详细介绍"/>
          <p:cNvSpPr txBox="1"/>
          <p:nvPr/>
        </p:nvSpPr>
        <p:spPr>
          <a:xfrm>
            <a:off x="965359" y="40078"/>
            <a:ext cx="2106930" cy="326390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教学服务模块的介绍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575" y="1184751"/>
            <a:ext cx="3057525" cy="5469255"/>
          </a:xfrm>
          <a:prstGeom prst="rect">
            <a:avLst/>
          </a:prstGeom>
        </p:spPr>
        <p:txBody>
          <a:bodyPr vert="horz" wrap="square" lIns="101599" tIns="38100" rIns="76200" bIns="38100" rtlCol="0" anchor="t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提供丰富的图书教材，但由于教师服务的电子书审核流程较长，可能有些书会滞后。老师可以留下需求与联系方式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lvl="0" indent="-457200" algn="just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并且所有的电子教材都可以全文阅读（有些图书，出版社并没有信息网络传播权），因此不能提供在线阅读服务，只能申请纸质教材样书。在该页面，并不能申请教材样书，需要回到样书申请⻚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lvl="0" indent="-457200" algn="just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每个教师账号</a:t>
            </a:r>
            <a:r>
              <a:rPr lang="zh-CN" altLang="en-US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</a:t>
            </a:r>
            <a:r>
              <a:rPr lang="zh-CN" altLang="en-US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年内</a:t>
            </a:r>
            <a:r>
              <a:rPr lang="en-US" altLang="zh-CN" sz="15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最多可申请6本样书</a:t>
            </a:r>
            <a:endParaRPr lang="en-US" altLang="zh-CN" sz="15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9575" y="736600"/>
            <a:ext cx="1992630" cy="46482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99" tIns="25399" rIns="25399" bIns="25399" numCol="1" spcCol="38100" rtlCol="0" anchor="t" forceAA="0">
            <a:spAutoFit/>
          </a:bodyPr>
          <a:p>
            <a:pPr indent="0" algn="l">
              <a:lnSpc>
                <a:spcPct val="150000"/>
              </a:lnSpc>
              <a:buNone/>
            </a:pPr>
            <a:r>
              <a:rPr kumimoji="0" lang="zh-CN" altLang="en-US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Helvetica Neue"/>
              </a:rPr>
              <a:t>纸质样书申请</a:t>
            </a:r>
            <a:endParaRPr kumimoji="0" lang="zh-CN" altLang="en-US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elvetica Neue"/>
              <a:sym typeface="Helvetica Neue"/>
            </a:endParaRPr>
          </a:p>
        </p:txBody>
      </p:sp>
      <p:pic>
        <p:nvPicPr>
          <p:cNvPr id="3" name="图片 2" descr="C:\Users\Administrator\Desktop\客服常用图\S-教师服务样书选取.pngS-教师服务样书选取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167505" y="941070"/>
            <a:ext cx="6812280" cy="4718685"/>
          </a:xfrm>
          <a:prstGeom prst="rect">
            <a:avLst/>
          </a:prstGeom>
          <a:ln w="57150">
            <a:solidFill>
              <a:srgbClr val="0076BA"/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图像" descr="E:\工作4--清华社\qh 市场部\宣传 视、图\清华社-文字+logo-紫.png清华社-文字+logo-紫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1001" y="2523649"/>
            <a:ext cx="4372451" cy="104298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137" name="成立于1980年，由中国教育部主管、清华大学主办，国家一级出版社，中国领先的综合性教育与专业出版机构。出版社以出版传统纸质出版物为基础，拥有完整的融合出版供应链和丰富的互联网出版物运营经验。…"/>
          <p:cNvSpPr txBox="1"/>
          <p:nvPr/>
        </p:nvSpPr>
        <p:spPr>
          <a:xfrm>
            <a:off x="4984433" y="688896"/>
            <a:ext cx="6050280" cy="1087755"/>
          </a:xfrm>
          <a:prstGeom prst="rect">
            <a:avLst/>
          </a:prstGeom>
          <a:ln w="3175">
            <a:miter lim="400000"/>
          </a:ln>
        </p:spPr>
        <p:txBody>
          <a:bodyPr wrap="square" lIns="25399" tIns="25399" rIns="25399" bIns="25399" anchor="ctr">
            <a:spAutoFit/>
          </a:bodyPr>
          <a:lstStyle/>
          <a:p>
            <a:pPr marL="457200" indent="-457200" algn="just" defTabSz="177800">
              <a:lnSpc>
                <a:spcPct val="150000"/>
              </a:lnSpc>
              <a:buFont typeface="Wingdings" panose="05000000000000000000" charset="0"/>
              <a:buChar char="n"/>
              <a:defRPr sz="2700" b="0" spc="53">
                <a:uFill>
                  <a:solidFill>
                    <a:srgbClr val="000000"/>
                  </a:solidFill>
                </a:u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pPr>
            <a:r>
              <a:rPr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成立于1980 年，由中国教育部主管、清华大学主办，</a:t>
            </a:r>
            <a:r>
              <a:rPr lang="zh-CN"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作为</a:t>
            </a:r>
            <a:r>
              <a:rPr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中国领先的综合性教育与专业出版机构</a:t>
            </a:r>
            <a:r>
              <a:rPr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，是</a:t>
            </a:r>
            <a:r>
              <a:rPr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国家一级出版社</a:t>
            </a:r>
            <a:r>
              <a:rPr lang="zh-CN"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拥有完整的传统图书出版供应链和丰富的互联网教育产品运营经验。</a:t>
            </a:r>
            <a:endParaRPr sz="15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9" name="清华大学出版社数字出版业务概述"/>
          <p:cNvSpPr txBox="1"/>
          <p:nvPr/>
        </p:nvSpPr>
        <p:spPr>
          <a:xfrm>
            <a:off x="565309" y="84296"/>
            <a:ext cx="2621280" cy="257175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350">
                <a:latin typeface="微软雅黑" panose="020B0503020204020204" pitchFamily="34" charset="-122"/>
                <a:ea typeface="微软雅黑" panose="020B0503020204020204" pitchFamily="34" charset="-122"/>
              </a:rPr>
              <a:t>清华大学出版社数字出版业务概述</a:t>
            </a: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337" name="表格 8"/>
          <p:cNvGraphicFramePr/>
          <p:nvPr>
            <p:custDataLst>
              <p:tags r:id="rId2"/>
            </p:custDataLst>
          </p:nvPr>
        </p:nvGraphicFramePr>
        <p:xfrm>
          <a:off x="5084445" y="2053549"/>
          <a:ext cx="6050280" cy="4289425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{4C3C2611-4C71-4FC5-86AE-919BDF0F9419}</a:tableStyleId>
              </a:tblPr>
              <a:tblGrid>
                <a:gridCol w="2898775"/>
                <a:gridCol w="2251710"/>
                <a:gridCol w="899795"/>
              </a:tblGrid>
              <a:tr h="45402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350" b="1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资质名称</a:t>
                      </a:r>
                      <a:endParaRPr sz="1350" b="1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>
                        <a:hueOff val="47394"/>
                        <a:satOff val="-25685"/>
                        <a:lumOff val="-7476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350" b="1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主管单位</a:t>
                      </a:r>
                      <a:endParaRPr sz="1350" b="1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>
                        <a:hueOff val="47394"/>
                        <a:satOff val="-25685"/>
                        <a:lumOff val="-7476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350" b="1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获批年份</a:t>
                      </a:r>
                      <a:endParaRPr sz="1350" b="1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>
                        <a:hueOff val="47394"/>
                        <a:satOff val="-25685"/>
                        <a:lumOff val="-7476"/>
                      </a:schemeClr>
                    </a:solidFill>
                  </a:tcPr>
                </a:tc>
              </a:tr>
              <a:tr h="431800"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数字出版转型示范单位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国家新闻出版广电总局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 b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2015</a:t>
                      </a:r>
                      <a:endParaRPr sz="1200" b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483870"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国家数字符合出版系统工程应用试点单位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国家新闻出版广电总局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 b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2015</a:t>
                      </a:r>
                      <a:endParaRPr sz="1200" b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496570"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北京市媒体融合发展重点实验室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北京市新闻出版广电局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 b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2017</a:t>
                      </a:r>
                      <a:endParaRPr sz="1200" b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448945"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知识服务模式（综合类）试点单位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中国新闻出版研究院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 b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2018</a:t>
                      </a:r>
                      <a:endParaRPr sz="1200" b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431800"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/>
                        <a:t>CNONIX</a:t>
                      </a:r>
                      <a:r>
                        <a:rPr sz="1200" b="0">
                          <a:sym typeface="宋体" panose="02010600030101010101" pitchFamily="2" charset="-122"/>
                        </a:rPr>
                        <a:t>国家标准应用示范工作示范单位</a:t>
                      </a:r>
                      <a:endParaRPr sz="1200" b="0"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国家新闻出版署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 b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2018</a:t>
                      </a:r>
                      <a:endParaRPr sz="1200" b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445135"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sym typeface="宋体" panose="02010600030101010101" pitchFamily="2" charset="-122"/>
                        </a:rPr>
                        <a:t>重点课题</a:t>
                      </a:r>
                      <a:r>
                        <a:rPr sz="1200" b="0"/>
                        <a:t>A</a:t>
                      </a:r>
                      <a:r>
                        <a:rPr sz="1200" b="0">
                          <a:sym typeface="宋体" panose="02010600030101010101" pitchFamily="2" charset="-122"/>
                        </a:rPr>
                        <a:t>级信用单位</a:t>
                      </a:r>
                      <a:endParaRPr sz="1200" b="0"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北京市科学技术委员会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 b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2018</a:t>
                      </a:r>
                      <a:endParaRPr sz="1200" b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476885"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/>
                        <a:t>ISLI</a:t>
                      </a:r>
                      <a:r>
                        <a:rPr sz="1200" b="0">
                          <a:sym typeface="宋体" panose="02010600030101010101" pitchFamily="2" charset="-122"/>
                        </a:rPr>
                        <a:t>国家标准应用技术支持单位</a:t>
                      </a:r>
                      <a:endParaRPr sz="1200" b="0"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中国音像与数字出版协会</a:t>
                      </a:r>
                      <a:endParaRPr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 b="0" dirty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2018</a:t>
                      </a:r>
                      <a:endParaRPr sz="1200" b="0" dirty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</a:tr>
              <a:tr h="62039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lang="zh-CN" altLang="en-US" sz="1200" b="0">
                          <a:sym typeface="宋体" panose="02010600030101010101" pitchFamily="2" charset="-122"/>
                        </a:rPr>
                        <a:t>教育领域融合出版知识挖掘与服务</a:t>
                      </a:r>
                      <a:endParaRPr lang="zh-CN" altLang="en-US" sz="1200" b="0">
                        <a:sym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lang="zh-CN" altLang="en-US" sz="1200" b="0">
                          <a:sym typeface="宋体" panose="02010600030101010101" pitchFamily="2" charset="-122"/>
                        </a:rPr>
                        <a:t>重点实验室</a:t>
                      </a:r>
                      <a:endParaRPr lang="zh-CN" altLang="en-US" sz="1200" b="0"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  <a:defRPr sz="11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lang="zh-CN" altLang="en-US" sz="1200" b="0"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国家新闻出版署</a:t>
                      </a:r>
                      <a:endParaRPr lang="zh-CN" altLang="en-US" sz="1200" b="0"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altLang="zh-CN" sz="1200" b="0" dirty="0">
                          <a:solidFill>
                            <a:srgbClr val="53585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2021</a:t>
                      </a:r>
                      <a:endParaRPr lang="en-US" altLang="zh-CN" sz="1200" b="0" dirty="0">
                        <a:solidFill>
                          <a:srgbClr val="53585F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1435" marR="51435" marT="51435" marB="51435" anchor="ctr" anchorCtr="0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409575" y="-9525"/>
            <a:ext cx="3219450" cy="444818"/>
            <a:chOff x="860" y="-41"/>
            <a:chExt cx="6760" cy="934"/>
          </a:xfrm>
        </p:grpSpPr>
        <p:sp>
          <p:nvSpPr>
            <p:cNvPr id="3" name="矩形"/>
            <p:cNvSpPr/>
            <p:nvPr/>
          </p:nvSpPr>
          <p:spPr>
            <a:xfrm>
              <a:off x="860" y="-41"/>
              <a:ext cx="6760" cy="934"/>
            </a:xfrm>
            <a:prstGeom prst="rect">
              <a:avLst/>
            </a:prstGeom>
            <a:solidFill>
              <a:schemeClr val="accent1">
                <a:hueOff val="114395"/>
                <a:lumOff val="-24897"/>
              </a:schemeClr>
            </a:solidFill>
            <a:ln w="3175">
              <a:miter lim="400000"/>
            </a:ln>
          </p:spPr>
          <p:txBody>
            <a:bodyPr lIns="0" tIns="0" rIns="0" bIns="0" anchor="ctr"/>
            <a:lstStyle/>
            <a:p>
              <a:pPr>
                <a:defRPr b="0">
                  <a:solidFill>
                    <a:srgbClr val="384D9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4" name="清华大学出版社数字出版业务概述"/>
            <p:cNvSpPr txBox="1"/>
            <p:nvPr/>
          </p:nvSpPr>
          <p:spPr>
            <a:xfrm>
              <a:off x="2387" y="156"/>
              <a:ext cx="3344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135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清华大学出版社</a:t>
              </a:r>
              <a:r>
                <a:rPr lang="zh-CN" sz="135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freddie-marriage-264214.jpg" descr="freddie-marriage-264214.jpg"/>
          <p:cNvPicPr>
            <a:picLocks noChangeAspect="1"/>
          </p:cNvPicPr>
          <p:nvPr/>
        </p:nvPicPr>
        <p:blipFill>
          <a:blip r:embed="rId1" cstate="print"/>
          <a:srcRect t="15601"/>
          <a:stretch>
            <a:fillRect/>
          </a:stretch>
        </p:blipFill>
        <p:spPr>
          <a:xfrm>
            <a:off x="1694" y="0"/>
            <a:ext cx="12188612" cy="6858000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843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949" y="1118527"/>
            <a:ext cx="2273954" cy="62082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844" name="线条"/>
          <p:cNvSpPr/>
          <p:nvPr/>
        </p:nvSpPr>
        <p:spPr>
          <a:xfrm flipV="1">
            <a:off x="6074047" y="1151021"/>
            <a:ext cx="1" cy="192560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sp>
        <p:nvSpPr>
          <p:cNvPr id="2" name="产品支持：温韫辉 407830650@qq.com…"/>
          <p:cNvSpPr txBox="1"/>
          <p:nvPr/>
        </p:nvSpPr>
        <p:spPr>
          <a:xfrm>
            <a:off x="6357754" y="961340"/>
            <a:ext cx="4003040" cy="1544320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 anchor="ctr">
            <a:spAutoFit/>
          </a:bodyPr>
          <a:p>
            <a:pPr algn="just" defTabSz="266700">
              <a:lnSpc>
                <a:spcPct val="150000"/>
              </a:lnSpc>
              <a:defRPr b="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产品支持：</a:t>
            </a: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王祺</a:t>
            </a:r>
            <a:endParaRPr lang="zh-CN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defTabSz="266700">
              <a:lnSpc>
                <a:spcPct val="150000"/>
              </a:lnSpc>
              <a:defRPr b="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电话：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13264537297</a:t>
            </a:r>
            <a:endParaRPr sz="1600" b="1">
              <a:uFill>
                <a:solidFill>
                  <a:srgbClr val="0000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defTabSz="266700">
              <a:lnSpc>
                <a:spcPct val="150000"/>
              </a:lnSpc>
              <a:defRPr b="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邮箱：</a:t>
            </a:r>
            <a:r>
              <a:rPr lang="en-US" sz="1600" b="1">
                <a:uFill>
                  <a:solidFill>
                    <a:srgbClr val="0000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463247297</a:t>
            </a:r>
            <a:r>
              <a:rPr sz="1600" b="1">
                <a:uFill>
                  <a:solidFill>
                    <a:srgbClr val="0000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@qq.com</a:t>
            </a:r>
            <a:endParaRPr sz="1600" b="1">
              <a:uFill>
                <a:solidFill>
                  <a:srgbClr val="0000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defTabSz="266700">
              <a:lnSpc>
                <a:spcPct val="150000"/>
              </a:lnSpc>
              <a:defRPr b="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地址：北京市海淀区双清路学研大厦A座5层</a:t>
            </a:r>
            <a:endParaRPr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矩形 92"/>
          <p:cNvSpPr/>
          <p:nvPr/>
        </p:nvSpPr>
        <p:spPr>
          <a:xfrm>
            <a:off x="0" y="-952"/>
            <a:ext cx="12192000" cy="3140393"/>
          </a:xfrm>
          <a:prstGeom prst="rect">
            <a:avLst/>
          </a:prstGeom>
          <a:gradFill>
            <a:gsLst>
              <a:gs pos="0">
                <a:srgbClr val="326496"/>
              </a:gs>
              <a:gs pos="71000">
                <a:srgbClr val="003264"/>
              </a:gs>
            </a:gsLst>
            <a:lin ang="5400000" scaled="0"/>
          </a:gradFill>
          <a:ln w="12700">
            <a:miter lim="400000"/>
          </a:ln>
        </p:spPr>
        <p:txBody>
          <a:bodyPr lIns="34288" tIns="34288" rIns="34288" bIns="34288" anchor="ctr"/>
          <a:p>
            <a:pPr>
              <a:lnSpc>
                <a:spcPct val="100000"/>
              </a:lnSpc>
              <a:defRPr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500"/>
          </a:p>
        </p:txBody>
      </p:sp>
      <p:sp>
        <p:nvSpPr>
          <p:cNvPr id="125" name="纸质图书每年销售码洋…"/>
          <p:cNvSpPr txBox="1"/>
          <p:nvPr/>
        </p:nvSpPr>
        <p:spPr>
          <a:xfrm>
            <a:off x="3340019" y="3548780"/>
            <a:ext cx="3707130" cy="1993265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/>
          <a:p>
            <a:pPr algn="r" defTabSz="177800">
              <a:lnSpc>
                <a:spcPct val="150000"/>
              </a:lnSpc>
              <a:spcBef>
                <a:spcPts val="1100"/>
              </a:spcBef>
              <a:defRPr sz="4000" b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>
                <a:solidFill>
                  <a:schemeClr val="bg2">
                    <a:lumMod val="10000"/>
                  </a:schemeClr>
                </a:solidFill>
              </a:rPr>
              <a:t>纸质图书每年销售码洋</a:t>
            </a:r>
            <a:endParaRPr sz="2400">
              <a:solidFill>
                <a:schemeClr val="bg2">
                  <a:lumMod val="10000"/>
                </a:schemeClr>
              </a:solidFill>
            </a:endParaRPr>
          </a:p>
          <a:p>
            <a:pPr algn="r" defTabSz="177800">
              <a:lnSpc>
                <a:spcPct val="150000"/>
              </a:lnSpc>
              <a:spcBef>
                <a:spcPts val="1100"/>
              </a:spcBef>
              <a:defRPr sz="4000" b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>
                <a:solidFill>
                  <a:schemeClr val="bg2">
                    <a:lumMod val="10000"/>
                  </a:schemeClr>
                </a:solidFill>
              </a:rPr>
              <a:t>采购来源按大学出版社排名</a:t>
            </a:r>
            <a:endParaRPr sz="2400">
              <a:solidFill>
                <a:schemeClr val="bg2">
                  <a:lumMod val="10000"/>
                </a:schemeClr>
              </a:solidFill>
            </a:endParaRPr>
          </a:p>
          <a:p>
            <a:pPr algn="r" defTabSz="177800">
              <a:lnSpc>
                <a:spcPct val="150000"/>
              </a:lnSpc>
              <a:spcBef>
                <a:spcPts val="1100"/>
              </a:spcBef>
              <a:defRPr sz="4000" b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>
                <a:solidFill>
                  <a:schemeClr val="bg2">
                    <a:lumMod val="10000"/>
                  </a:schemeClr>
                </a:solidFill>
              </a:rPr>
              <a:t>采购来源按单体出版社排名</a:t>
            </a:r>
            <a:endParaRPr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6" name="清华大学出版社图书馆市场业务介绍"/>
          <p:cNvSpPr txBox="1"/>
          <p:nvPr/>
        </p:nvSpPr>
        <p:spPr>
          <a:xfrm>
            <a:off x="921306" y="1507490"/>
            <a:ext cx="10349389" cy="741680"/>
          </a:xfrm>
          <a:prstGeom prst="rect">
            <a:avLst/>
          </a:prstGeom>
          <a:ln w="3175">
            <a:miter lim="400000"/>
          </a:ln>
        </p:spPr>
        <p:txBody>
          <a:bodyPr wrap="square" lIns="25399" tIns="25399" rIns="25399" bIns="25399" anchor="ctr">
            <a:spAutoFit/>
          </a:bodyPr>
          <a:lstStyle>
            <a:lvl1pPr algn="just" defTabSz="177800">
              <a:lnSpc>
                <a:spcPct val="241000"/>
              </a:lnSpc>
              <a:spcBef>
                <a:spcPts val="1100"/>
              </a:spcBef>
              <a:defRPr sz="6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algn="dist">
              <a:lnSpc>
                <a:spcPct val="100000"/>
              </a:lnSpc>
            </a:pPr>
            <a:r>
              <a:rPr sz="4500">
                <a:solidFill>
                  <a:schemeClr val="bg1"/>
                </a:solidFill>
              </a:rPr>
              <a:t>清华大学出版社图书馆市场业务介绍</a:t>
            </a:r>
            <a:endParaRPr sz="4500">
              <a:solidFill>
                <a:schemeClr val="bg1"/>
              </a:solidFill>
            </a:endParaRPr>
          </a:p>
        </p:txBody>
      </p:sp>
      <p:sp>
        <p:nvSpPr>
          <p:cNvPr id="129" name="1.5亿…"/>
          <p:cNvSpPr txBox="1"/>
          <p:nvPr/>
        </p:nvSpPr>
        <p:spPr>
          <a:xfrm>
            <a:off x="7583091" y="3548780"/>
            <a:ext cx="1028700" cy="1993265"/>
          </a:xfrm>
          <a:prstGeom prst="rect">
            <a:avLst/>
          </a:prstGeom>
          <a:ln w="3175">
            <a:miter lim="400000"/>
          </a:ln>
        </p:spPr>
        <p:txBody>
          <a:bodyPr wrap="none" lIns="25399" tIns="25399" rIns="25399" bIns="25399" anchor="ctr">
            <a:spAutoFit/>
          </a:bodyPr>
          <a:lstStyle/>
          <a:p>
            <a:pPr algn="just" defTabSz="177800">
              <a:lnSpc>
                <a:spcPct val="150000"/>
              </a:lnSpc>
              <a:spcBef>
                <a:spcPts val="1100"/>
              </a:spcBef>
              <a:defRPr sz="40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 b="1">
                <a:solidFill>
                  <a:srgbClr val="0078C8"/>
                </a:solidFill>
              </a:rPr>
              <a:t>1.</a:t>
            </a:r>
            <a:r>
              <a:rPr lang="en-US" sz="2400" b="1">
                <a:solidFill>
                  <a:srgbClr val="0078C8"/>
                </a:solidFill>
              </a:rPr>
              <a:t>6 </a:t>
            </a:r>
            <a:r>
              <a:rPr sz="2400" b="1">
                <a:solidFill>
                  <a:srgbClr val="0078C8"/>
                </a:solidFill>
              </a:rPr>
              <a:t>亿</a:t>
            </a:r>
            <a:endParaRPr sz="2400" b="1">
              <a:solidFill>
                <a:srgbClr val="0078C8"/>
              </a:solidFill>
            </a:endParaRPr>
          </a:p>
          <a:p>
            <a:pPr algn="just" defTabSz="177800">
              <a:lnSpc>
                <a:spcPct val="150000"/>
              </a:lnSpc>
              <a:spcBef>
                <a:spcPts val="1100"/>
              </a:spcBef>
              <a:defRPr sz="40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 b="1">
                <a:solidFill>
                  <a:srgbClr val="0078C8"/>
                </a:solidFill>
              </a:rPr>
              <a:t>第 1 位</a:t>
            </a:r>
            <a:endParaRPr sz="2400" b="1">
              <a:solidFill>
                <a:srgbClr val="0078C8"/>
              </a:solidFill>
            </a:endParaRPr>
          </a:p>
          <a:p>
            <a:pPr algn="just" defTabSz="177800">
              <a:lnSpc>
                <a:spcPct val="150000"/>
              </a:lnSpc>
              <a:spcBef>
                <a:spcPts val="1100"/>
              </a:spcBef>
              <a:defRPr sz="40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 b="1">
                <a:solidFill>
                  <a:srgbClr val="0078C8"/>
                </a:solidFill>
              </a:rPr>
              <a:t>前 </a:t>
            </a:r>
            <a:r>
              <a:rPr lang="en-US" sz="2400" b="1">
                <a:solidFill>
                  <a:srgbClr val="0078C8"/>
                </a:solidFill>
              </a:rPr>
              <a:t>5</a:t>
            </a:r>
            <a:r>
              <a:rPr sz="2400" b="1">
                <a:solidFill>
                  <a:srgbClr val="0078C8"/>
                </a:solidFill>
              </a:rPr>
              <a:t> 位</a:t>
            </a:r>
            <a:endParaRPr sz="2400" b="1">
              <a:solidFill>
                <a:srgbClr val="0078C8"/>
              </a:solidFill>
            </a:endParaRPr>
          </a:p>
        </p:txBody>
      </p:sp>
      <p:sp>
        <p:nvSpPr>
          <p:cNvPr id="552" name="线条"/>
          <p:cNvSpPr/>
          <p:nvPr/>
        </p:nvSpPr>
        <p:spPr>
          <a:xfrm rot="10800000" flipV="1">
            <a:off x="7210425" y="3575291"/>
            <a:ext cx="5715" cy="2168843"/>
          </a:xfrm>
          <a:prstGeom prst="line">
            <a:avLst/>
          </a:prstGeom>
          <a:ln w="38100" cmpd="sng">
            <a:gradFill>
              <a:gsLst>
                <a:gs pos="0">
                  <a:srgbClr val="326496"/>
                </a:gs>
                <a:gs pos="100000">
                  <a:srgbClr val="003264">
                    <a:alpha val="10000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lIns="34288" tIns="34288" rIns="34288" bIns="34288"/>
          <a:p>
            <a:endParaRPr sz="15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C:\Users\WangQ\Desktop\微信截图_20230310172721.png微信截图_202303101727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5298" y="425530"/>
            <a:ext cx="3630930" cy="2469356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1338263" y="3024664"/>
            <a:ext cx="1905000" cy="280035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99" tIns="25399" rIns="25399" bIns="25399" numCol="1" spcCol="38100" rtlCol="0" anchor="t" forceAA="0">
            <a:spAutoFit/>
          </a:bodyPr>
          <a:lstStyle/>
          <a:p>
            <a:pPr marL="0" marR="0" indent="0" algn="ctr" defTabSz="550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网络出版服务许可证</a:t>
            </a:r>
            <a:endParaRPr kumimoji="0" lang="zh-CN" altLang="en-US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392001" y="303371"/>
            <a:ext cx="3538061" cy="2987040"/>
            <a:chOff x="17621" y="637"/>
            <a:chExt cx="7429" cy="6272"/>
          </a:xfrm>
        </p:grpSpPr>
        <p:sp>
          <p:nvSpPr>
            <p:cNvPr id="59" name="文本框 58"/>
            <p:cNvSpPr txBox="1"/>
            <p:nvPr/>
          </p:nvSpPr>
          <p:spPr>
            <a:xfrm>
              <a:off x="19335" y="6321"/>
              <a:ext cx="4000" cy="588"/>
            </a:xfrm>
            <a:prstGeom prst="rect">
              <a:avLst/>
            </a:prstGeom>
            <a:noFill/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25399" tIns="25399" rIns="25399" bIns="25399" numCol="1" spcCol="38100" rtlCol="0" anchor="t" forceAA="0">
              <a:spAutoFit/>
            </a:bodyPr>
            <a:lstStyle/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5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出版物经营许可证</a:t>
              </a:r>
              <a:endPara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1" name="图片 10" descr="C:\Users\WangQ\Desktop\出版物经验许可证-2022.jpg出版物经验许可证-202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621" y="637"/>
              <a:ext cx="7429" cy="5513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4705826" y="2765108"/>
            <a:ext cx="3060859" cy="511175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99" tIns="25399" rIns="25399" bIns="25399" numCol="1" spcCol="38100" rtlCol="0" anchor="t" forceAA="0">
            <a:spAutoFit/>
          </a:bodyPr>
          <a:p>
            <a:pPr marL="0" marR="0" indent="0" algn="ctr" defTabSz="550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信息系统安全等级保护备案证号：</a:t>
            </a:r>
            <a:endParaRPr kumimoji="0" lang="zh-CN" altLang="en-US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550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11010844527-20001</a:t>
            </a:r>
            <a:endParaRPr kumimoji="0" lang="zh-CN" altLang="en-US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735" y="546735"/>
            <a:ext cx="3758565" cy="22536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09575" y="476"/>
            <a:ext cx="3509963" cy="404813"/>
            <a:chOff x="860" y="1"/>
            <a:chExt cx="7370" cy="850"/>
          </a:xfrm>
        </p:grpSpPr>
        <p:sp>
          <p:nvSpPr>
            <p:cNvPr id="21" name="清华大学出版社数字出版业务概述"/>
            <p:cNvSpPr txBox="1"/>
            <p:nvPr/>
          </p:nvSpPr>
          <p:spPr>
            <a:xfrm>
              <a:off x="1217" y="156"/>
              <a:ext cx="5504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135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清华大学出版社数字出版业务概述</a:t>
              </a:r>
              <a:endParaRPr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"/>
            <p:cNvSpPr/>
            <p:nvPr/>
          </p:nvSpPr>
          <p:spPr>
            <a:xfrm>
              <a:off x="860" y="1"/>
              <a:ext cx="7370" cy="850"/>
            </a:xfrm>
            <a:prstGeom prst="rect">
              <a:avLst/>
            </a:prstGeom>
            <a:solidFill>
              <a:schemeClr val="accent1">
                <a:hueOff val="114395"/>
                <a:lumOff val="-24873"/>
              </a:schemeClr>
            </a:solidFill>
            <a:ln w="3175">
              <a:miter lim="400000"/>
            </a:ln>
          </p:spPr>
          <p:txBody>
            <a:bodyPr lIns="0" tIns="0" rIns="0" bIns="0" anchor="ctr"/>
            <a:lstStyle/>
            <a:p>
              <a:pPr>
                <a:defRPr b="0">
                  <a:solidFill>
                    <a:srgbClr val="384D9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3" name="清华大学出版社数字出版业务概述"/>
            <p:cNvSpPr txBox="1"/>
            <p:nvPr/>
          </p:nvSpPr>
          <p:spPr>
            <a:xfrm>
              <a:off x="2245" y="156"/>
              <a:ext cx="4544" cy="540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25399" tIns="25399" rIns="25399" bIns="25399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1350" spc="500">
                  <a:solidFill>
                    <a:srgbClr val="FFFFFF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清华大学出版社</a:t>
              </a:r>
              <a:r>
                <a:rPr lang="zh-CN" sz="1350" spc="500">
                  <a:solidFill>
                    <a:srgbClr val="FFFFFF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介绍</a:t>
              </a:r>
              <a:endParaRPr lang="zh-CN" sz="1350" spc="50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484721" y="3462814"/>
            <a:ext cx="2185511" cy="3219450"/>
            <a:chOff x="8507" y="7271"/>
            <a:chExt cx="4589" cy="6760"/>
          </a:xfrm>
        </p:grpSpPr>
        <p:pic>
          <p:nvPicPr>
            <p:cNvPr id="46" name="图片 4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769" y="7271"/>
              <a:ext cx="4065" cy="5760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8507" y="13443"/>
              <a:ext cx="4589" cy="588"/>
            </a:xfrm>
            <a:prstGeom prst="rect">
              <a:avLst/>
            </a:prstGeom>
            <a:noFill/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25399" tIns="25399" rIns="25399" bIns="25399" numCol="1" spcCol="38100" rtlCol="0" anchor="t" forceAA="0">
              <a:spAutoFit/>
            </a:bodyPr>
            <a:lstStyle/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5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Helvetica Neue"/>
                </a:rPr>
                <a:t>“文泉”41 类注册商标</a:t>
              </a:r>
              <a:endPara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82665" y="3534728"/>
            <a:ext cx="2202656" cy="3263265"/>
            <a:chOff x="13953" y="7422"/>
            <a:chExt cx="4625" cy="6852"/>
          </a:xfrm>
        </p:grpSpPr>
        <p:pic>
          <p:nvPicPr>
            <p:cNvPr id="48" name="图片 47"/>
            <p:cNvPicPr/>
            <p:nvPr/>
          </p:nvPicPr>
          <p:blipFill>
            <a:blip r:embed="rId5"/>
            <a:srcRect l="6376" r="2447" b="7978"/>
            <a:stretch>
              <a:fillRect/>
            </a:stretch>
          </p:blipFill>
          <p:spPr>
            <a:xfrm>
              <a:off x="14286" y="7422"/>
              <a:ext cx="3958" cy="56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9" name="文本框 48"/>
            <p:cNvSpPr txBox="1"/>
            <p:nvPr/>
          </p:nvSpPr>
          <p:spPr>
            <a:xfrm>
              <a:off x="13953" y="13201"/>
              <a:ext cx="4625" cy="1073"/>
            </a:xfrm>
            <a:prstGeom prst="rect">
              <a:avLst/>
            </a:prstGeom>
            <a:noFill/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25399" tIns="25399" rIns="25399" bIns="25399" numCol="1" spcCol="38100" rtlCol="0" anchor="t" forceAA="0">
              <a:spAutoFit/>
            </a:bodyPr>
            <a:lstStyle/>
            <a:p>
              <a:pPr marL="0" marR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5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elvetica Neue"/>
                  <a:sym typeface="Helvetica Neue"/>
                </a:rPr>
                <a:t>电信与信息服务</a:t>
              </a:r>
              <a:endPara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Helvetica Neue"/>
              </a:endParaRPr>
            </a:p>
            <a:p>
              <a:pPr marL="0" marR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5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elvetica Neue"/>
                  <a:sym typeface="Helvetica Neue"/>
                </a:rPr>
                <a:t>业务经营许可证</a:t>
              </a:r>
              <a:endParaRPr kumimoji="0" lang="zh-CN" altLang="en-US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Helvetica Neue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697754" y="3462814"/>
            <a:ext cx="2501741" cy="3335179"/>
            <a:chOff x="19434" y="7271"/>
            <a:chExt cx="5253" cy="7003"/>
          </a:xfrm>
        </p:grpSpPr>
        <p:pic>
          <p:nvPicPr>
            <p:cNvPr id="50" name="图片 4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0028" y="7271"/>
              <a:ext cx="4065" cy="5760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9434" y="13201"/>
              <a:ext cx="5253" cy="1073"/>
            </a:xfrm>
            <a:prstGeom prst="rect">
              <a:avLst/>
            </a:prstGeom>
            <a:noFill/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25399" tIns="25399" rIns="25399" bIns="25399" numCol="1" spcCol="38100" rtlCol="0" fromWordArt="0" anchor="t" anchorCtr="0" forceAA="0" compatLnSpc="1">
              <a:spAutoFit/>
            </a:bodyPr>
            <a:lstStyle/>
            <a:p>
              <a:pPr lvl="0" algn="ctr"/>
              <a:r>
                <a:rPr lang="zh-CN" altLang="en-US" sz="15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Helvetica Neue"/>
                </a:rPr>
                <a:t>文泉学堂软件著作权</a:t>
              </a:r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/>
              </a:endParaRPr>
            </a:p>
            <a:p>
              <a:pPr lvl="0" algn="ctr"/>
              <a:r>
                <a:rPr lang="zh-CN" altLang="en-US" sz="15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Helvetica Neue"/>
                </a:rPr>
                <a:t>登记证书</a:t>
              </a:r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59155" y="3462655"/>
            <a:ext cx="2397760" cy="3360420"/>
            <a:chOff x="1353" y="5453"/>
            <a:chExt cx="3776" cy="5292"/>
          </a:xfrm>
        </p:grpSpPr>
        <p:sp>
          <p:nvSpPr>
            <p:cNvPr id="3" name="文本框 2"/>
            <p:cNvSpPr txBox="1"/>
            <p:nvPr/>
          </p:nvSpPr>
          <p:spPr>
            <a:xfrm>
              <a:off x="1353" y="9941"/>
              <a:ext cx="3777" cy="805"/>
            </a:xfrm>
            <a:prstGeom prst="rect">
              <a:avLst/>
            </a:prstGeom>
            <a:noFill/>
            <a:ln w="3175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25399" tIns="25399" rIns="25399" bIns="25399" numCol="1" spcCol="38100" rtlCol="0" anchor="t" forceAA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5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elvetica Neue"/>
                  <a:sym typeface="Helvetica Neue"/>
                </a:rPr>
                <a:t>增值电信业务经营许可证ICP</a:t>
              </a:r>
              <a:endParaRPr kumimoji="0" lang="zh-CN" altLang="en-US" sz="15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rcRect t="3093" r="3460"/>
            <a:stretch>
              <a:fillRect/>
            </a:stretch>
          </p:blipFill>
          <p:spPr>
            <a:xfrm>
              <a:off x="1684" y="5453"/>
              <a:ext cx="3153" cy="451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179796" y="857250"/>
            <a:ext cx="7832408" cy="2694146"/>
            <a:chOff x="4577" y="1800"/>
            <a:chExt cx="16446" cy="5657"/>
          </a:xfrm>
        </p:grpSpPr>
        <p:pic>
          <p:nvPicPr>
            <p:cNvPr id="4" name="图片 3" descr="微信图片_2020092714070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9" y="1800"/>
              <a:ext cx="11043" cy="207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4577" y="3635"/>
              <a:ext cx="16447" cy="3823"/>
              <a:chOff x="4293" y="6142"/>
              <a:chExt cx="16447" cy="3823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4293" y="8559"/>
                <a:ext cx="16446" cy="48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0" tIns="0" rIns="0" bIns="0" numCol="1" spcCol="38100" rtlCol="0" anchor="ctr" forceAA="0">
                <a:spAutoFit/>
              </a:bodyPr>
              <a:lstStyle/>
              <a:p>
                <a:pPr marL="0" marR="0" indent="0" algn="ctr" defTabSz="55054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5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37" name="年轻人的新知识课堂。…"/>
              <p:cNvSpPr txBox="1"/>
              <p:nvPr/>
            </p:nvSpPr>
            <p:spPr>
              <a:xfrm>
                <a:off x="4293" y="6142"/>
                <a:ext cx="16447" cy="2318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lIns="38100" tIns="38100" rIns="38100" bIns="38100" anchor="ctr"/>
              <a:lstStyle>
                <a:lvl1pPr defTabSz="914400">
                  <a:lnSpc>
                    <a:spcPct val="130000"/>
                  </a:lnSpc>
                  <a:defRPr sz="8000" b="0">
                    <a:uFill>
                      <a:solidFill>
                        <a:srgbClr val="000000"/>
                      </a:solidFill>
                    </a:uFill>
                    <a:latin typeface="微软雅黑 Light" panose="020B0502040204020203" charset="-122"/>
                    <a:ea typeface="微软雅黑 Light" panose="020B0502040204020203" charset="-122"/>
                    <a:cs typeface="微软雅黑 Light" panose="020B0502040204020203" charset="-122"/>
                    <a:sym typeface="微软雅黑 Light" panose="020B0502040204020203" charset="-122"/>
                  </a:defRPr>
                </a:lvl1pPr>
              </a:lstStyle>
              <a:p>
                <a:pPr algn="dist"/>
                <a:r>
                  <a:rPr sz="495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高等教育学科建设知识库</a:t>
                </a:r>
                <a:endParaRPr sz="495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年轻人的新知识课堂。…"/>
              <p:cNvSpPr txBox="1"/>
              <p:nvPr/>
            </p:nvSpPr>
            <p:spPr>
              <a:xfrm>
                <a:off x="4383" y="7647"/>
                <a:ext cx="16266" cy="2318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lIns="38100" tIns="38100" rIns="38100" bIns="38100" anchor="ctr"/>
              <a:lstStyle>
                <a:lvl1pPr defTabSz="914400">
                  <a:lnSpc>
                    <a:spcPct val="130000"/>
                  </a:lnSpc>
                  <a:defRPr sz="8000" b="0">
                    <a:uFill>
                      <a:solidFill>
                        <a:srgbClr val="000000"/>
                      </a:solidFill>
                    </a:uFill>
                    <a:latin typeface="微软雅黑 Light" panose="020B0502040204020203" charset="-122"/>
                    <a:ea typeface="微软雅黑 Light" panose="020B0502040204020203" charset="-122"/>
                    <a:cs typeface="微软雅黑 Light" panose="020B0502040204020203" charset="-122"/>
                    <a:sym typeface="微软雅黑 Light" panose="020B0502040204020203" charset="-122"/>
                  </a:defRPr>
                </a:lvl1pPr>
              </a:lstStyle>
              <a:p>
                <a:pPr algn="dist">
                  <a:lnSpc>
                    <a:spcPct val="100000"/>
                  </a:lnSpc>
                </a:pPr>
                <a:r>
                  <a:rPr sz="18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Higher Education Knowledge Base</a:t>
                </a:r>
                <a:endParaRPr sz="18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2180273" y="3551873"/>
            <a:ext cx="7832408" cy="308356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25399" tIns="25399" rIns="25399" bIns="25399" numCol="1" spcCol="38100" rtlCol="0" anchor="t" forceAA="0" upright="0">
            <a:spAutoFit/>
          </a:bodyPr>
          <a:p>
            <a:pPr algn="just" defTabSz="177800">
              <a:lnSpc>
                <a:spcPct val="140000"/>
              </a:lnSpc>
              <a:defRPr sz="2700" b="0" spc="53">
                <a:uFill>
                  <a:solidFill>
                    <a:srgbClr val="000000"/>
                  </a:solidFill>
                </a:u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pP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响应教育部“实施教育数字化战略行动”的工作目标，创新数字资源供给模式，丰富数字教育资源和服务供给，</a:t>
            </a:r>
            <a:r>
              <a:rPr lang="zh-CN" alt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紧密贴合高校“双一流”“双高”学科、专业建设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清华大学出版社联合多家大学出版社</a:t>
            </a:r>
            <a:r>
              <a:rPr 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聚合高等教育专业内容资源，</a:t>
            </a:r>
            <a:r>
              <a:rPr 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优势互补，</a:t>
            </a:r>
            <a:r>
              <a:rPr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形成以电子书和配套的多媒体附件为基础，涵盖特色课程资源，内嵌教师服务功能的专业知识服务平台</a:t>
            </a:r>
            <a:r>
              <a:rPr 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智能搜索引擎结合多维度筛选、排序功能，媒体融合，高清阅读体验，师生用户可以快捷、精准查找知识内容，高效率阅读、学习和辅助教学工作。</a:t>
            </a:r>
            <a:endParaRPr sz="1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defTabSz="177800">
              <a:lnSpc>
                <a:spcPct val="140000"/>
              </a:lnSpc>
              <a:defRPr sz="2700" b="0" spc="53">
                <a:uFill>
                  <a:solidFill>
                    <a:srgbClr val="000000"/>
                  </a:solidFill>
                </a:u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pPr>
            <a:endParaRPr kumimoji="0" lang="zh-CN" altLang="en-US" sz="1500" b="1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Placeholder 1"/>
          <p:cNvSpPr txBox="1"/>
          <p:nvPr>
            <p:custDataLst>
              <p:tags r:id="rId1"/>
            </p:custDataLst>
          </p:nvPr>
        </p:nvSpPr>
        <p:spPr>
          <a:xfrm>
            <a:off x="3987165" y="469900"/>
            <a:ext cx="4156075" cy="7588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 defTabSz="12185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3600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资源统计数据</a:t>
            </a:r>
            <a:endParaRPr lang="zh-CN" altLang="en-US" sz="3600" b="1" spc="3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 rot="0">
            <a:off x="2301240" y="648335"/>
            <a:ext cx="340360" cy="402590"/>
            <a:chOff x="3211122" y="609462"/>
            <a:chExt cx="340133" cy="402569"/>
          </a:xfrm>
          <a:solidFill>
            <a:sysClr val="window" lastClr="FFFFFF">
              <a:lumMod val="85000"/>
            </a:sysClr>
          </a:solidFill>
        </p:grpSpPr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>
              <a:off x="3499400" y="609462"/>
              <a:ext cx="51855" cy="4025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4"/>
              </p:custDataLst>
            </p:nvPr>
          </p:nvSpPr>
          <p:spPr>
            <a:xfrm>
              <a:off x="3356853" y="735806"/>
              <a:ext cx="50102" cy="2762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5"/>
              </p:custDataLst>
            </p:nvPr>
          </p:nvSpPr>
          <p:spPr>
            <a:xfrm>
              <a:off x="3211122" y="852488"/>
              <a:ext cx="51855" cy="159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 rot="0">
            <a:off x="9507855" y="638810"/>
            <a:ext cx="340360" cy="402590"/>
            <a:chOff x="3268272" y="1083754"/>
            <a:chExt cx="340133" cy="402569"/>
          </a:xfrm>
          <a:solidFill>
            <a:sysClr val="window" lastClr="FFFFFF">
              <a:lumMod val="85000"/>
            </a:sysClr>
          </a:solidFill>
        </p:grpSpPr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3268272" y="1083754"/>
              <a:ext cx="51855" cy="4025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3414003" y="1210098"/>
              <a:ext cx="49922" cy="2762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3556550" y="1326780"/>
              <a:ext cx="51855" cy="159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>
            <p:custDataLst>
              <p:tags r:id="rId10"/>
            </p:custDataLst>
          </p:nvPr>
        </p:nvSpPr>
        <p:spPr>
          <a:xfrm>
            <a:off x="10025380" y="4724400"/>
            <a:ext cx="2008505" cy="584835"/>
          </a:xfrm>
          <a:prstGeom prst="rect">
            <a:avLst/>
          </a:prstGeom>
        </p:spPr>
        <p:txBody>
          <a:bodyPr wrap="square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" algn="l"/>
              </a:tabLst>
              <a:defRPr/>
            </a:pPr>
            <a:r>
              <a:rPr kumimoji="0" lang="en-US" altLang="zh-CN" sz="2000" b="1" i="0" u="none" strike="noStrike" kern="1200" cap="none" spc="150" normalizeH="0" noProof="0">
                <a:ln>
                  <a:noFill/>
                </a:ln>
                <a:solidFill>
                  <a:srgbClr val="1F74A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15021</a:t>
            </a:r>
            <a:r>
              <a:rPr kumimoji="0" lang="zh-CN" altLang="en-US" sz="2000" b="1" i="0" u="none" strike="noStrike" kern="1200" cap="none" spc="150" normalizeH="0" noProof="0">
                <a:ln>
                  <a:noFill/>
                </a:ln>
                <a:solidFill>
                  <a:srgbClr val="1F74A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篇</a:t>
            </a:r>
            <a:endParaRPr kumimoji="0" lang="zh-CN" altLang="en-US" sz="2000" b="1" i="0" u="none" strike="noStrike" kern="1200" cap="none" spc="150" normalizeH="0" noProof="0">
              <a:ln>
                <a:noFill/>
              </a:ln>
              <a:solidFill>
                <a:srgbClr val="1F74A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>
            <p:custDataLst>
              <p:tags r:id="rId11"/>
            </p:custDataLst>
          </p:nvPr>
        </p:nvSpPr>
        <p:spPr>
          <a:xfrm>
            <a:off x="10024110" y="5186045"/>
            <a:ext cx="2009140" cy="372110"/>
          </a:xfrm>
          <a:prstGeom prst="rect">
            <a:avLst/>
          </a:prstGeom>
        </p:spPr>
        <p:txBody>
          <a:bodyPr wrap="square" lIns="90000" tIns="46800" rIns="90000" bIns="46800" anchor="t" anchorCtr="0"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400" b="0" i="0" u="none" strike="noStrike" kern="1200" cap="none" spc="150" normalizeH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期刊中的文章</a:t>
            </a:r>
            <a:endParaRPr kumimoji="0" lang="zh-CN" sz="1400" b="0" i="0" u="none" strike="noStrike" kern="1200" cap="none" spc="15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>
            <p:custDataLst>
              <p:tags r:id="rId12"/>
            </p:custDataLst>
          </p:nvPr>
        </p:nvSpPr>
        <p:spPr>
          <a:xfrm>
            <a:off x="8048625" y="4724400"/>
            <a:ext cx="2008505" cy="584835"/>
          </a:xfrm>
          <a:prstGeom prst="rect">
            <a:avLst/>
          </a:prstGeom>
        </p:spPr>
        <p:txBody>
          <a:bodyPr wrap="square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" algn="l"/>
              </a:tabLst>
              <a:defRPr/>
            </a:pPr>
            <a:r>
              <a:rPr kumimoji="0" lang="en-US" altLang="zh-CN" sz="2000" b="1" i="0" u="none" strike="noStrike" kern="1200" cap="none" spc="150" normalizeH="0" noProof="0">
                <a:ln>
                  <a:noFill/>
                </a:ln>
                <a:solidFill>
                  <a:srgbClr val="1AA3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4949</a:t>
            </a:r>
            <a:r>
              <a:rPr kumimoji="0" lang="zh-CN" altLang="en-US" sz="2000" b="1" i="0" u="none" strike="noStrike" kern="1200" cap="none" spc="150" normalizeH="0" noProof="0">
                <a:ln>
                  <a:noFill/>
                </a:ln>
                <a:solidFill>
                  <a:srgbClr val="1AA3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kumimoji="0" lang="zh-CN" altLang="en-US" sz="2000" b="1" i="0" u="none" strike="noStrike" kern="1200" cap="none" spc="150" normalizeH="0" noProof="0">
              <a:ln>
                <a:noFill/>
              </a:ln>
              <a:solidFill>
                <a:srgbClr val="1AA3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>
            <p:custDataLst>
              <p:tags r:id="rId13"/>
            </p:custDataLst>
          </p:nvPr>
        </p:nvSpPr>
        <p:spPr>
          <a:xfrm>
            <a:off x="8047355" y="5186045"/>
            <a:ext cx="2008505" cy="372110"/>
          </a:xfrm>
          <a:prstGeom prst="rect">
            <a:avLst/>
          </a:prstGeom>
        </p:spPr>
        <p:txBody>
          <a:bodyPr wrap="square" lIns="90000" tIns="46800" rIns="90000" bIns="46800" anchor="t" anchorCtr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150" normalizeH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既有课件又有附件的图书数量</a:t>
            </a:r>
            <a:endParaRPr kumimoji="0" lang="zh-CN" altLang="en-US" sz="1400" b="0" i="0" u="none" strike="noStrike" kern="1200" cap="none" spc="15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>
            <p:custDataLst>
              <p:tags r:id="rId14"/>
            </p:custDataLst>
          </p:nvPr>
        </p:nvSpPr>
        <p:spPr>
          <a:xfrm>
            <a:off x="6071235" y="4724400"/>
            <a:ext cx="2009140" cy="584835"/>
          </a:xfrm>
          <a:prstGeom prst="rect">
            <a:avLst/>
          </a:prstGeom>
        </p:spPr>
        <p:txBody>
          <a:bodyPr wrap="square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" algn="l"/>
              </a:tabLst>
              <a:defRPr/>
            </a:pPr>
            <a:r>
              <a:rPr kumimoji="0" lang="en-US" altLang="zh-CN" sz="2000" b="1" i="0" u="none" strike="noStrike" kern="1200" cap="none" spc="150" normalizeH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13047</a:t>
            </a:r>
            <a:r>
              <a:rPr kumimoji="0" lang="zh-CN" altLang="en-US" sz="2000" b="1" i="0" u="none" strike="noStrike" kern="1200" cap="none" spc="150" normalizeH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kumimoji="0" lang="zh-CN" altLang="en-US" sz="2000" b="1" i="0" u="none" strike="noStrike" kern="1200" cap="none" spc="150" normalizeH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>
            <p:custDataLst>
              <p:tags r:id="rId15"/>
            </p:custDataLst>
          </p:nvPr>
        </p:nvSpPr>
        <p:spPr>
          <a:xfrm>
            <a:off x="6070600" y="5186045"/>
            <a:ext cx="2008505" cy="372110"/>
          </a:xfrm>
          <a:prstGeom prst="rect">
            <a:avLst/>
          </a:prstGeom>
        </p:spPr>
        <p:txBody>
          <a:bodyPr wrap="square" lIns="90000" tIns="46800" rIns="90000" bIns="46800" anchor="t" anchorCtr="0"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150" normalizeH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有附件的图书数量</a:t>
            </a:r>
            <a:endParaRPr kumimoji="0" lang="zh-CN" altLang="en-US" sz="1400" b="0" i="0" u="none" strike="noStrike" kern="1200" cap="none" spc="15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>
            <p:custDataLst>
              <p:tags r:id="rId16"/>
            </p:custDataLst>
          </p:nvPr>
        </p:nvSpPr>
        <p:spPr>
          <a:xfrm>
            <a:off x="4093845" y="4724400"/>
            <a:ext cx="2009140" cy="584835"/>
          </a:xfrm>
          <a:prstGeom prst="rect">
            <a:avLst/>
          </a:prstGeom>
        </p:spPr>
        <p:txBody>
          <a:bodyPr wrap="square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" algn="l"/>
              </a:tabLst>
              <a:defRPr/>
            </a:pPr>
            <a:r>
              <a:rPr kumimoji="0" lang="en-US" altLang="zh-CN" sz="2000" b="1" i="0" u="none" strike="noStrike" kern="1200" cap="none" spc="150" normalizeH="0" noProof="0">
                <a:ln>
                  <a:noFill/>
                </a:ln>
                <a:solidFill>
                  <a:srgbClr val="A56CE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15792</a:t>
            </a:r>
            <a:r>
              <a:rPr kumimoji="0" lang="zh-CN" altLang="en-US" sz="2000" b="1" i="0" u="none" strike="noStrike" kern="1200" cap="none" spc="150" normalizeH="0" noProof="0">
                <a:ln>
                  <a:noFill/>
                </a:ln>
                <a:solidFill>
                  <a:srgbClr val="A56CE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kumimoji="0" lang="zh-CN" altLang="en-US" sz="2000" b="1" i="0" u="none" strike="noStrike" kern="1200" cap="none" spc="150" normalizeH="0" noProof="0">
              <a:ln>
                <a:noFill/>
              </a:ln>
              <a:solidFill>
                <a:srgbClr val="A56CE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>
            <p:custDataLst>
              <p:tags r:id="rId17"/>
            </p:custDataLst>
          </p:nvPr>
        </p:nvSpPr>
        <p:spPr>
          <a:xfrm>
            <a:off x="4094480" y="5186045"/>
            <a:ext cx="2007870" cy="372110"/>
          </a:xfrm>
          <a:prstGeom prst="rect">
            <a:avLst/>
          </a:prstGeom>
        </p:spPr>
        <p:txBody>
          <a:bodyPr wrap="square" lIns="90000" tIns="46800" rIns="90000" bIns="46800" anchor="t" anchorCtr="0"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150" normalizeH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有课件的图书数量</a:t>
            </a:r>
            <a:endParaRPr kumimoji="0" lang="zh-CN" altLang="en-US" sz="1400" b="0" i="0" u="none" strike="noStrike" kern="1200" cap="none" spc="15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>
            <p:custDataLst>
              <p:tags r:id="rId18"/>
            </p:custDataLst>
          </p:nvPr>
        </p:nvSpPr>
        <p:spPr>
          <a:xfrm>
            <a:off x="140335" y="5186045"/>
            <a:ext cx="2008505" cy="372110"/>
          </a:xfrm>
          <a:prstGeom prst="rect">
            <a:avLst/>
          </a:prstGeom>
        </p:spPr>
        <p:txBody>
          <a:bodyPr wrap="square" lIns="90000" tIns="46800" rIns="90000" bIns="46800" anchor="t" anchorCtr="0"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0" i="0" u="none" strike="noStrike" kern="1200" cap="none" spc="150" normalizeH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课件总数量</a:t>
            </a:r>
            <a:endParaRPr kumimoji="0" sz="1400" b="0" i="0" u="none" strike="noStrike" kern="1200" cap="none" spc="15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>
            <p:custDataLst>
              <p:tags r:id="rId19"/>
            </p:custDataLst>
          </p:nvPr>
        </p:nvSpPr>
        <p:spPr>
          <a:xfrm>
            <a:off x="2116455" y="4724400"/>
            <a:ext cx="2009140" cy="584835"/>
          </a:xfrm>
          <a:prstGeom prst="rect">
            <a:avLst/>
          </a:prstGeom>
        </p:spPr>
        <p:txBody>
          <a:bodyPr wrap="square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" algn="l"/>
              </a:tabLst>
              <a:defRPr/>
            </a:pPr>
            <a:r>
              <a:rPr kumimoji="0" lang="en-US" altLang="zh-CN" sz="2000" b="1" i="0" u="none" strike="noStrike" kern="1200" cap="none" spc="15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336540</a:t>
            </a:r>
            <a:r>
              <a:rPr kumimoji="0" lang="zh-CN" altLang="en-US" sz="2000" b="1" i="0" u="none" strike="noStrike" kern="1200" cap="none" spc="15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kumimoji="0" lang="zh-CN" altLang="en-US" sz="2000" b="1" i="0" u="none" strike="noStrike" kern="1200" cap="none" spc="150" normalizeH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>
            <p:custDataLst>
              <p:tags r:id="rId20"/>
            </p:custDataLst>
          </p:nvPr>
        </p:nvSpPr>
        <p:spPr>
          <a:xfrm>
            <a:off x="2117090" y="5186045"/>
            <a:ext cx="2009140" cy="372110"/>
          </a:xfrm>
          <a:prstGeom prst="rect">
            <a:avLst/>
          </a:prstGeom>
        </p:spPr>
        <p:txBody>
          <a:bodyPr wrap="square" lIns="90000" tIns="46800" rIns="90000" bIns="46800" anchor="t" anchorCtr="0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150" normalizeH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附件总数量</a:t>
            </a:r>
            <a:endParaRPr kumimoji="0" lang="zh-CN" altLang="en-US" sz="1400" b="0" i="0" u="none" strike="noStrike" kern="1200" cap="none" spc="15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>
            <p:custDataLst>
              <p:tags r:id="rId21"/>
            </p:custDataLst>
          </p:nvPr>
        </p:nvSpPr>
        <p:spPr>
          <a:xfrm>
            <a:off x="139065" y="4705350"/>
            <a:ext cx="2009140" cy="584835"/>
          </a:xfrm>
          <a:prstGeom prst="rect">
            <a:avLst/>
          </a:prstGeom>
        </p:spPr>
        <p:txBody>
          <a:bodyPr wrap="square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" algn="l"/>
              </a:tabLst>
              <a:defRPr/>
            </a:pPr>
            <a:r>
              <a:rPr kumimoji="0" lang="en-US" sz="2000" b="1" i="0" u="none" strike="noStrike" kern="1200" cap="none" spc="150" normalizeH="0" noProof="0">
                <a:ln>
                  <a:noFill/>
                </a:ln>
                <a:solidFill>
                  <a:srgbClr val="FF4F4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19657</a:t>
            </a:r>
            <a:r>
              <a:rPr kumimoji="0" lang="zh-CN" sz="2000" b="1" i="0" u="none" strike="noStrike" kern="1200" cap="none" spc="150" normalizeH="0" noProof="0">
                <a:ln>
                  <a:noFill/>
                </a:ln>
                <a:solidFill>
                  <a:srgbClr val="FF4F4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kumimoji="0" lang="zh-CN" sz="2000" b="1" i="0" u="none" strike="noStrike" kern="1200" cap="none" spc="150" normalizeH="0" noProof="0">
              <a:ln>
                <a:noFill/>
              </a:ln>
              <a:solidFill>
                <a:srgbClr val="FF4F4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2"/>
            </p:custDataLst>
          </p:nvPr>
        </p:nvCxnSpPr>
        <p:spPr>
          <a:xfrm>
            <a:off x="10139680" y="4724400"/>
            <a:ext cx="0" cy="353695"/>
          </a:xfrm>
          <a:prstGeom prst="line">
            <a:avLst/>
          </a:prstGeom>
          <a:ln w="9525">
            <a:solidFill>
              <a:sysClr val="window" lastClr="FFFFFF">
                <a:lumMod val="8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2" name="直接连接符 11"/>
          <p:cNvCxnSpPr/>
          <p:nvPr>
            <p:custDataLst>
              <p:tags r:id="rId23"/>
            </p:custDataLst>
          </p:nvPr>
        </p:nvCxnSpPr>
        <p:spPr>
          <a:xfrm>
            <a:off x="6045200" y="4724400"/>
            <a:ext cx="0" cy="353695"/>
          </a:xfrm>
          <a:prstGeom prst="line">
            <a:avLst/>
          </a:prstGeom>
          <a:ln w="9525">
            <a:solidFill>
              <a:sysClr val="window" lastClr="FFFFFF">
                <a:lumMod val="8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3" name="直接连接符 12"/>
          <p:cNvCxnSpPr/>
          <p:nvPr>
            <p:custDataLst>
              <p:tags r:id="rId24"/>
            </p:custDataLst>
          </p:nvPr>
        </p:nvCxnSpPr>
        <p:spPr>
          <a:xfrm>
            <a:off x="1950720" y="4724400"/>
            <a:ext cx="0" cy="353695"/>
          </a:xfrm>
          <a:prstGeom prst="line">
            <a:avLst/>
          </a:prstGeom>
          <a:ln w="9525">
            <a:solidFill>
              <a:sysClr val="window" lastClr="FFFFFF">
                <a:lumMod val="8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4" name="直接连接符 13"/>
          <p:cNvCxnSpPr/>
          <p:nvPr>
            <p:custDataLst>
              <p:tags r:id="rId25"/>
            </p:custDataLst>
          </p:nvPr>
        </p:nvCxnSpPr>
        <p:spPr>
          <a:xfrm>
            <a:off x="8092440" y="4724400"/>
            <a:ext cx="0" cy="353695"/>
          </a:xfrm>
          <a:prstGeom prst="line">
            <a:avLst/>
          </a:prstGeom>
          <a:ln w="9525">
            <a:solidFill>
              <a:sysClr val="window" lastClr="FFFFFF">
                <a:lumMod val="8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51" name="直接连接符 50"/>
          <p:cNvCxnSpPr/>
          <p:nvPr>
            <p:custDataLst>
              <p:tags r:id="rId26"/>
            </p:custDataLst>
          </p:nvPr>
        </p:nvCxnSpPr>
        <p:spPr>
          <a:xfrm>
            <a:off x="3997960" y="4724400"/>
            <a:ext cx="0" cy="353695"/>
          </a:xfrm>
          <a:prstGeom prst="line">
            <a:avLst/>
          </a:prstGeom>
          <a:ln w="9525">
            <a:solidFill>
              <a:sysClr val="window" lastClr="FFFFFF">
                <a:lumMod val="8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5" name="TextBox 1327"/>
          <p:cNvSpPr txBox="1"/>
          <p:nvPr>
            <p:custDataLst>
              <p:tags r:id="rId27"/>
            </p:custDataLst>
          </p:nvPr>
        </p:nvSpPr>
        <p:spPr>
          <a:xfrm>
            <a:off x="4796790" y="1095375"/>
            <a:ext cx="2510155" cy="587375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lstStyle/>
          <a:p>
            <a:pPr marL="0" marR="0" lvl="0" indent="0" algn="dist" defTabSz="121856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截至</a:t>
            </a:r>
            <a:r>
              <a:rPr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202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4</a:t>
            </a:r>
            <a:r>
              <a:rPr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年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2</a:t>
            </a:r>
            <a:r>
              <a:rPr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月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20</a:t>
            </a:r>
            <a:r>
              <a:rPr sz="14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日</a:t>
            </a:r>
            <a:endParaRPr kumimoji="0" lang="zh-CN" altLang="en-US" sz="1400" b="1" i="0" u="none" strike="noStrike" kern="1200" cap="none" spc="150" normalizeH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28"/>
            </p:custDataLst>
          </p:nvPr>
        </p:nvSpPr>
        <p:spPr>
          <a:xfrm>
            <a:off x="0" y="1942783"/>
            <a:ext cx="12192635" cy="23272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28150种电子书"/>
          <p:cNvSpPr txBox="1"/>
          <p:nvPr/>
        </p:nvSpPr>
        <p:spPr>
          <a:xfrm>
            <a:off x="974725" y="2588260"/>
            <a:ext cx="1268095" cy="1036320"/>
          </a:xfrm>
          <a:prstGeom prst="rect">
            <a:avLst/>
          </a:prstGeom>
          <a:ln w="3175">
            <a:miter lim="400000"/>
          </a:ln>
        </p:spPr>
        <p:txBody>
          <a:bodyPr wrap="square" lIns="33865" tIns="33865" rIns="33865" bIns="33865" anchor="ctr">
            <a:spAutoFit/>
          </a:bodyPr>
          <a:p>
            <a:pPr algn="ctr">
              <a:buClrTx/>
              <a:buSzTx/>
              <a:buFontTx/>
              <a:defRPr sz="4000">
                <a:solidFill>
                  <a:schemeClr val="accent1">
                    <a:lumOff val="-13488"/>
                  </a:schemeClr>
                </a:solidFill>
              </a:defRPr>
            </a:pPr>
            <a:r>
              <a:rPr sz="2400" b="1">
                <a:solidFill>
                  <a:srgbClr val="0096F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电子书</a:t>
            </a:r>
            <a:endParaRPr sz="2400" b="1">
              <a:solidFill>
                <a:srgbClr val="0096F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 sz="4000">
                <a:solidFill>
                  <a:srgbClr val="00A2FF">
                    <a:lumOff val="-13480"/>
                  </a:srgbClr>
                </a:solidFill>
              </a:defRPr>
            </a:pPr>
            <a:endParaRPr lang="en-US" altLang="zh-CN" sz="21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 sz="4000">
                <a:solidFill>
                  <a:srgbClr val="00A2FF">
                    <a:lumOff val="-13480"/>
                  </a:srgbClr>
                </a:solidFill>
              </a:defRPr>
            </a:pPr>
            <a:r>
              <a:rPr lang="en-US" altLang="zh-CN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万多</a:t>
            </a:r>
            <a:r>
              <a:rPr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</a:t>
            </a:r>
            <a:r>
              <a:rPr sz="21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sz="2100" b="1">
              <a:solidFill>
                <a:srgbClr val="2272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75083个多媒体附件和课件"/>
          <p:cNvSpPr txBox="1"/>
          <p:nvPr/>
        </p:nvSpPr>
        <p:spPr>
          <a:xfrm>
            <a:off x="3165475" y="2588260"/>
            <a:ext cx="1400810" cy="1036320"/>
          </a:xfrm>
          <a:prstGeom prst="rect">
            <a:avLst/>
          </a:prstGeom>
          <a:ln w="3175">
            <a:miter lim="400000"/>
          </a:ln>
        </p:spPr>
        <p:txBody>
          <a:bodyPr wrap="none" lIns="33865" tIns="33865" rIns="33865" bIns="33865" anchor="ctr">
            <a:spAutoFit/>
          </a:bodyPr>
          <a:p>
            <a:pPr algn="ctr">
              <a:defRPr sz="4000"/>
            </a:pPr>
            <a:r>
              <a:rPr sz="2400" b="1">
                <a:solidFill>
                  <a:srgbClr val="0096F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多媒体附件</a:t>
            </a:r>
            <a:endParaRPr sz="2100" b="1">
              <a:solidFill>
                <a:srgbClr val="2272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defRPr sz="4000"/>
            </a:pPr>
            <a:endParaRPr lang="en-US" altLang="zh-CN" sz="21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 Neue Medium"/>
            </a:endParaRPr>
          </a:p>
          <a:p>
            <a:pPr algn="ctr">
              <a:defRPr sz="4000"/>
            </a:pPr>
            <a:r>
              <a:rPr lang="en-US" altLang="zh-CN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 Medium"/>
              </a:rPr>
              <a:t>20万</a:t>
            </a:r>
            <a:r>
              <a:rPr lang="zh-CN" altLang="en-US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 Medium"/>
              </a:rPr>
              <a:t>多</a:t>
            </a:r>
            <a:r>
              <a:rPr lang="en-US" altLang="zh-CN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sz="2100" b="1">
              <a:solidFill>
                <a:srgbClr val="2272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50门在线专业课程资源"/>
          <p:cNvSpPr txBox="1"/>
          <p:nvPr/>
        </p:nvSpPr>
        <p:spPr>
          <a:xfrm>
            <a:off x="9602470" y="2588260"/>
            <a:ext cx="1667510" cy="1036320"/>
          </a:xfrm>
          <a:prstGeom prst="rect">
            <a:avLst/>
          </a:prstGeom>
          <a:ln w="3175">
            <a:miter lim="400000"/>
          </a:ln>
        </p:spPr>
        <p:txBody>
          <a:bodyPr wrap="none" lIns="33865" tIns="33865" rIns="33865" bIns="33865" anchor="ctr">
            <a:spAutoFit/>
          </a:bodyPr>
          <a:p>
            <a:pPr algn="ctr">
              <a:defRPr sz="4000">
                <a:solidFill>
                  <a:srgbClr val="00A2FF">
                    <a:lumOff val="-13480"/>
                  </a:srgbClr>
                </a:solidFill>
              </a:defRPr>
            </a:pPr>
            <a:r>
              <a:rPr sz="2400" b="1">
                <a:solidFill>
                  <a:srgbClr val="0096F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在线课程资源</a:t>
            </a:r>
            <a:endParaRPr sz="2100" b="1">
              <a:solidFill>
                <a:srgbClr val="2272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 sz="4000">
                <a:solidFill>
                  <a:srgbClr val="00A2FF">
                    <a:lumOff val="-13480"/>
                  </a:srgbClr>
                </a:solidFill>
              </a:defRPr>
            </a:pPr>
            <a:endParaRPr lang="en-US" altLang="zh-CN" sz="21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 sz="4000">
                <a:solidFill>
                  <a:srgbClr val="00A2FF">
                    <a:lumOff val="-13480"/>
                  </a:srgbClr>
                </a:solidFill>
              </a:defRPr>
            </a:pPr>
            <a:r>
              <a:rPr lang="en-US" altLang="zh-CN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600门</a:t>
            </a:r>
            <a:r>
              <a:rPr sz="21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sz="2100" b="1">
              <a:solidFill>
                <a:srgbClr val="2272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75083个多媒体附件和课件"/>
          <p:cNvSpPr txBox="1"/>
          <p:nvPr/>
        </p:nvSpPr>
        <p:spPr>
          <a:xfrm>
            <a:off x="5488940" y="2588260"/>
            <a:ext cx="1134110" cy="1036320"/>
          </a:xfrm>
          <a:prstGeom prst="rect">
            <a:avLst/>
          </a:prstGeom>
          <a:ln w="3175">
            <a:miter lim="400000"/>
          </a:ln>
        </p:spPr>
        <p:txBody>
          <a:bodyPr wrap="none" lIns="33865" tIns="33865" rIns="33865" bIns="33865" anchor="ctr">
            <a:spAutoFit/>
          </a:bodyPr>
          <a:p>
            <a:pPr algn="ctr">
              <a:defRPr sz="4000"/>
            </a:pPr>
            <a:r>
              <a:rPr sz="2400" b="1">
                <a:solidFill>
                  <a:srgbClr val="0096F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教学资源</a:t>
            </a:r>
            <a:endParaRPr sz="2400" b="1">
              <a:solidFill>
                <a:srgbClr val="0096F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 sz="4000"/>
            </a:pPr>
            <a:endParaRPr lang="en-US" altLang="zh-CN" sz="21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 Neue Medium"/>
            </a:endParaRPr>
          </a:p>
          <a:p>
            <a:pPr algn="ctr">
              <a:defRPr sz="4000"/>
            </a:pPr>
            <a:r>
              <a:rPr lang="en-US" altLang="zh-CN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 Medium"/>
              </a:rPr>
              <a:t>2万</a:t>
            </a:r>
            <a:r>
              <a:rPr lang="zh-CN" altLang="en-US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 Medium"/>
              </a:rPr>
              <a:t>多</a:t>
            </a:r>
            <a:r>
              <a:rPr lang="en-US" altLang="zh-CN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sz="2100" b="1">
              <a:solidFill>
                <a:srgbClr val="2272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50门在线专业课程资源"/>
          <p:cNvSpPr txBox="1"/>
          <p:nvPr/>
        </p:nvSpPr>
        <p:spPr>
          <a:xfrm>
            <a:off x="7545705" y="2588260"/>
            <a:ext cx="1134110" cy="1036320"/>
          </a:xfrm>
          <a:prstGeom prst="rect">
            <a:avLst/>
          </a:prstGeom>
          <a:ln w="3175">
            <a:miter lim="400000"/>
          </a:ln>
        </p:spPr>
        <p:txBody>
          <a:bodyPr wrap="none" lIns="33865" tIns="33865" rIns="33865" bIns="33865" anchor="ctr">
            <a:spAutoFit/>
          </a:bodyPr>
          <a:p>
            <a:pPr algn="ctr">
              <a:buClrTx/>
              <a:buSzTx/>
              <a:buFontTx/>
              <a:defRPr sz="4000"/>
            </a:pPr>
            <a:r>
              <a:rPr sz="2400" b="1">
                <a:solidFill>
                  <a:srgbClr val="0096F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学术期刊</a:t>
            </a:r>
            <a:endParaRPr sz="2400" b="1">
              <a:solidFill>
                <a:srgbClr val="0096F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 sz="4000">
                <a:solidFill>
                  <a:srgbClr val="00A2FF">
                    <a:lumOff val="-13479"/>
                  </a:srgbClr>
                </a:solidFill>
              </a:defRPr>
            </a:pPr>
            <a:endParaRPr lang="en-US" altLang="zh-CN" sz="21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defRPr sz="4000">
                <a:solidFill>
                  <a:srgbClr val="00A2FF">
                    <a:lumOff val="-13479"/>
                  </a:srgbClr>
                </a:solidFill>
              </a:defRPr>
            </a:pPr>
            <a:r>
              <a:rPr lang="en-US" altLang="zh-CN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46</a:t>
            </a:r>
            <a:r>
              <a:rPr lang="zh-CN" altLang="en-US" sz="21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</a:t>
            </a:r>
            <a:endParaRPr lang="zh-CN" altLang="en-US" sz="21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9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8" name="形状"/>
          <p:cNvSpPr/>
          <p:nvPr/>
        </p:nvSpPr>
        <p:spPr>
          <a:xfrm>
            <a:off x="8716010" y="4605655"/>
            <a:ext cx="3355340" cy="2108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96" y="1421"/>
                </a:moveTo>
                <a:cubicBezTo>
                  <a:pt x="1878" y="0"/>
                  <a:pt x="1878" y="0"/>
                  <a:pt x="1878" y="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2630" y="11937"/>
                  <a:pt x="2630" y="11937"/>
                  <a:pt x="2630" y="11937"/>
                </a:cubicBezTo>
                <a:cubicBezTo>
                  <a:pt x="3005" y="10232"/>
                  <a:pt x="3005" y="10232"/>
                  <a:pt x="3005" y="10232"/>
                </a:cubicBezTo>
                <a:cubicBezTo>
                  <a:pt x="4508" y="12221"/>
                  <a:pt x="4508" y="12221"/>
                  <a:pt x="4508" y="12221"/>
                </a:cubicBezTo>
                <a:cubicBezTo>
                  <a:pt x="8077" y="7958"/>
                  <a:pt x="8077" y="7958"/>
                  <a:pt x="8077" y="7958"/>
                </a:cubicBezTo>
                <a:cubicBezTo>
                  <a:pt x="10143" y="6821"/>
                  <a:pt x="10143" y="6821"/>
                  <a:pt x="10143" y="6821"/>
                </a:cubicBezTo>
                <a:cubicBezTo>
                  <a:pt x="12584" y="9095"/>
                  <a:pt x="12584" y="9095"/>
                  <a:pt x="12584" y="9095"/>
                </a:cubicBezTo>
                <a:cubicBezTo>
                  <a:pt x="13336" y="7958"/>
                  <a:pt x="13336" y="7958"/>
                  <a:pt x="13336" y="7958"/>
                </a:cubicBezTo>
                <a:cubicBezTo>
                  <a:pt x="11457" y="3695"/>
                  <a:pt x="11457" y="3695"/>
                  <a:pt x="11457" y="3695"/>
                </a:cubicBezTo>
                <a:cubicBezTo>
                  <a:pt x="7889" y="3411"/>
                  <a:pt x="7889" y="3411"/>
                  <a:pt x="7889" y="3411"/>
                </a:cubicBezTo>
                <a:cubicBezTo>
                  <a:pt x="5259" y="3979"/>
                  <a:pt x="5259" y="3979"/>
                  <a:pt x="5259" y="3979"/>
                </a:cubicBezTo>
                <a:cubicBezTo>
                  <a:pt x="4883" y="3695"/>
                  <a:pt x="4883" y="3695"/>
                  <a:pt x="4883" y="3695"/>
                </a:cubicBezTo>
                <a:cubicBezTo>
                  <a:pt x="3944" y="6537"/>
                  <a:pt x="3944" y="6537"/>
                  <a:pt x="3944" y="6537"/>
                </a:cubicBezTo>
                <a:cubicBezTo>
                  <a:pt x="3757" y="6253"/>
                  <a:pt x="3757" y="6253"/>
                  <a:pt x="3757" y="6253"/>
                </a:cubicBezTo>
                <a:cubicBezTo>
                  <a:pt x="4320" y="3126"/>
                  <a:pt x="4320" y="3126"/>
                  <a:pt x="4320" y="3126"/>
                </a:cubicBezTo>
                <a:cubicBezTo>
                  <a:pt x="4696" y="1421"/>
                  <a:pt x="4696" y="1421"/>
                  <a:pt x="4696" y="1421"/>
                </a:cubicBezTo>
                <a:close/>
                <a:moveTo>
                  <a:pt x="17092" y="568"/>
                </a:moveTo>
                <a:cubicBezTo>
                  <a:pt x="21600" y="9095"/>
                  <a:pt x="21600" y="9095"/>
                  <a:pt x="21600" y="9095"/>
                </a:cubicBezTo>
                <a:cubicBezTo>
                  <a:pt x="19346" y="11937"/>
                  <a:pt x="19346" y="11937"/>
                  <a:pt x="19346" y="11937"/>
                </a:cubicBezTo>
                <a:cubicBezTo>
                  <a:pt x="18783" y="10800"/>
                  <a:pt x="18783" y="10800"/>
                  <a:pt x="18783" y="10800"/>
                </a:cubicBezTo>
                <a:cubicBezTo>
                  <a:pt x="17280" y="13642"/>
                  <a:pt x="17280" y="13642"/>
                  <a:pt x="17280" y="13642"/>
                </a:cubicBezTo>
                <a:cubicBezTo>
                  <a:pt x="15777" y="13074"/>
                  <a:pt x="15777" y="13074"/>
                  <a:pt x="15777" y="13074"/>
                </a:cubicBezTo>
                <a:cubicBezTo>
                  <a:pt x="14650" y="13926"/>
                  <a:pt x="13336" y="15632"/>
                  <a:pt x="13148" y="17621"/>
                </a:cubicBezTo>
                <a:cubicBezTo>
                  <a:pt x="13899" y="19611"/>
                  <a:pt x="13899" y="19611"/>
                  <a:pt x="13899" y="19611"/>
                </a:cubicBezTo>
                <a:cubicBezTo>
                  <a:pt x="13711" y="20179"/>
                  <a:pt x="13711" y="20179"/>
                  <a:pt x="13711" y="20179"/>
                </a:cubicBezTo>
                <a:cubicBezTo>
                  <a:pt x="13336" y="20747"/>
                  <a:pt x="12960" y="21032"/>
                  <a:pt x="12584" y="21600"/>
                </a:cubicBezTo>
                <a:cubicBezTo>
                  <a:pt x="12209" y="21316"/>
                  <a:pt x="11833" y="20747"/>
                  <a:pt x="11457" y="20463"/>
                </a:cubicBezTo>
                <a:cubicBezTo>
                  <a:pt x="11457" y="19611"/>
                  <a:pt x="12021" y="18474"/>
                  <a:pt x="12021" y="18189"/>
                </a:cubicBezTo>
                <a:cubicBezTo>
                  <a:pt x="11833" y="17905"/>
                  <a:pt x="11833" y="17905"/>
                  <a:pt x="11833" y="17905"/>
                </a:cubicBezTo>
                <a:cubicBezTo>
                  <a:pt x="11457" y="18758"/>
                  <a:pt x="10330" y="20179"/>
                  <a:pt x="9955" y="20747"/>
                </a:cubicBezTo>
                <a:cubicBezTo>
                  <a:pt x="9579" y="20463"/>
                  <a:pt x="9203" y="20179"/>
                  <a:pt x="8640" y="19611"/>
                </a:cubicBezTo>
                <a:cubicBezTo>
                  <a:pt x="8828" y="19042"/>
                  <a:pt x="9767" y="17337"/>
                  <a:pt x="9955" y="16768"/>
                </a:cubicBezTo>
                <a:cubicBezTo>
                  <a:pt x="9767" y="16484"/>
                  <a:pt x="9767" y="16484"/>
                  <a:pt x="9767" y="16484"/>
                </a:cubicBezTo>
                <a:cubicBezTo>
                  <a:pt x="9016" y="17905"/>
                  <a:pt x="8077" y="19042"/>
                  <a:pt x="7513" y="19326"/>
                </a:cubicBezTo>
                <a:cubicBezTo>
                  <a:pt x="6198" y="17905"/>
                  <a:pt x="6198" y="17905"/>
                  <a:pt x="6198" y="17905"/>
                </a:cubicBezTo>
                <a:cubicBezTo>
                  <a:pt x="6950" y="16200"/>
                  <a:pt x="8077" y="14779"/>
                  <a:pt x="9016" y="13642"/>
                </a:cubicBezTo>
                <a:cubicBezTo>
                  <a:pt x="8828" y="13074"/>
                  <a:pt x="8828" y="13074"/>
                  <a:pt x="8828" y="13074"/>
                </a:cubicBezTo>
                <a:cubicBezTo>
                  <a:pt x="8077" y="13926"/>
                  <a:pt x="6574" y="15916"/>
                  <a:pt x="5823" y="16768"/>
                </a:cubicBezTo>
                <a:cubicBezTo>
                  <a:pt x="5071" y="16484"/>
                  <a:pt x="4696" y="15916"/>
                  <a:pt x="4508" y="14779"/>
                </a:cubicBezTo>
                <a:cubicBezTo>
                  <a:pt x="6010" y="12789"/>
                  <a:pt x="7701" y="10516"/>
                  <a:pt x="9391" y="8526"/>
                </a:cubicBezTo>
                <a:cubicBezTo>
                  <a:pt x="10330" y="8242"/>
                  <a:pt x="10330" y="8242"/>
                  <a:pt x="10330" y="8242"/>
                </a:cubicBezTo>
                <a:cubicBezTo>
                  <a:pt x="12960" y="10516"/>
                  <a:pt x="12960" y="10516"/>
                  <a:pt x="12960" y="10516"/>
                </a:cubicBezTo>
                <a:cubicBezTo>
                  <a:pt x="14275" y="8526"/>
                  <a:pt x="14275" y="8526"/>
                  <a:pt x="14275" y="8526"/>
                </a:cubicBezTo>
                <a:cubicBezTo>
                  <a:pt x="12960" y="5400"/>
                  <a:pt x="12960" y="5400"/>
                  <a:pt x="12960" y="5400"/>
                </a:cubicBezTo>
                <a:cubicBezTo>
                  <a:pt x="13523" y="4832"/>
                  <a:pt x="13899" y="4547"/>
                  <a:pt x="14275" y="4263"/>
                </a:cubicBezTo>
                <a:cubicBezTo>
                  <a:pt x="16717" y="7674"/>
                  <a:pt x="16717" y="7674"/>
                  <a:pt x="16717" y="7674"/>
                </a:cubicBezTo>
                <a:cubicBezTo>
                  <a:pt x="16904" y="7389"/>
                  <a:pt x="16904" y="7389"/>
                  <a:pt x="16904" y="7389"/>
                </a:cubicBezTo>
                <a:cubicBezTo>
                  <a:pt x="15214" y="3979"/>
                  <a:pt x="15214" y="3979"/>
                  <a:pt x="15214" y="3979"/>
                </a:cubicBezTo>
                <a:cubicBezTo>
                  <a:pt x="15214" y="3979"/>
                  <a:pt x="15214" y="3979"/>
                  <a:pt x="15214" y="3979"/>
                </a:cubicBezTo>
                <a:cubicBezTo>
                  <a:pt x="14838" y="3411"/>
                  <a:pt x="14838" y="3411"/>
                  <a:pt x="14838" y="3411"/>
                </a:cubicBezTo>
                <a:cubicBezTo>
                  <a:pt x="17092" y="568"/>
                  <a:pt x="17092" y="568"/>
                  <a:pt x="17092" y="568"/>
                </a:cubicBezTo>
                <a:close/>
                <a:moveTo>
                  <a:pt x="18219" y="14779"/>
                </a:moveTo>
                <a:cubicBezTo>
                  <a:pt x="16341" y="14211"/>
                  <a:pt x="16341" y="14211"/>
                  <a:pt x="16341" y="14211"/>
                </a:cubicBezTo>
                <a:cubicBezTo>
                  <a:pt x="15965" y="15063"/>
                  <a:pt x="15965" y="15063"/>
                  <a:pt x="15965" y="15063"/>
                </a:cubicBezTo>
                <a:cubicBezTo>
                  <a:pt x="17468" y="16484"/>
                  <a:pt x="17468" y="16484"/>
                  <a:pt x="17468" y="16484"/>
                </a:cubicBezTo>
                <a:cubicBezTo>
                  <a:pt x="17656" y="15916"/>
                  <a:pt x="17843" y="15347"/>
                  <a:pt x="18219" y="14779"/>
                </a:cubicBezTo>
                <a:close/>
                <a:moveTo>
                  <a:pt x="15026" y="20179"/>
                </a:moveTo>
                <a:cubicBezTo>
                  <a:pt x="15402" y="19895"/>
                  <a:pt x="15777" y="19326"/>
                  <a:pt x="16153" y="19042"/>
                </a:cubicBezTo>
                <a:cubicBezTo>
                  <a:pt x="14650" y="17337"/>
                  <a:pt x="14650" y="17337"/>
                  <a:pt x="14650" y="17337"/>
                </a:cubicBezTo>
                <a:cubicBezTo>
                  <a:pt x="14275" y="17905"/>
                  <a:pt x="14275" y="17905"/>
                  <a:pt x="14275" y="17905"/>
                </a:cubicBezTo>
                <a:cubicBezTo>
                  <a:pt x="15026" y="20179"/>
                  <a:pt x="15026" y="20179"/>
                  <a:pt x="15026" y="20179"/>
                </a:cubicBezTo>
                <a:close/>
                <a:moveTo>
                  <a:pt x="16341" y="18474"/>
                </a:moveTo>
                <a:cubicBezTo>
                  <a:pt x="16717" y="18189"/>
                  <a:pt x="16904" y="17621"/>
                  <a:pt x="17092" y="17053"/>
                </a:cubicBezTo>
                <a:cubicBezTo>
                  <a:pt x="15214" y="15347"/>
                  <a:pt x="15214" y="15347"/>
                  <a:pt x="15214" y="15347"/>
                </a:cubicBezTo>
                <a:cubicBezTo>
                  <a:pt x="14650" y="16200"/>
                  <a:pt x="14650" y="16200"/>
                  <a:pt x="14650" y="16200"/>
                </a:cubicBezTo>
                <a:lnTo>
                  <a:pt x="16341" y="18474"/>
                </a:lnTo>
                <a:close/>
              </a:path>
            </a:pathLst>
          </a:custGeom>
          <a:solidFill>
            <a:srgbClr val="004D7F">
              <a:alpha val="18000"/>
            </a:srgbClr>
          </a:solidFill>
        </p:spPr>
        <p:txBody>
          <a:bodyPr lIns="0" tIns="0" rIns="0" bIns="0"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srgbClr val="0000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微软雅黑" panose="020B0503020204020204" pitchFamily="34" charset="-122"/>
              <a:cs typeface="Helvetica"/>
              <a:sym typeface="Helvetica"/>
            </a:endParaRPr>
          </a:p>
        </p:txBody>
      </p:sp>
      <p:sp>
        <p:nvSpPr>
          <p:cNvPr id="228" name="大学出版社依托本校的优势学科和师资、学者资源…"/>
          <p:cNvSpPr txBox="1"/>
          <p:nvPr/>
        </p:nvSpPr>
        <p:spPr>
          <a:xfrm>
            <a:off x="840581" y="1279922"/>
            <a:ext cx="10571798" cy="1156970"/>
          </a:xfrm>
          <a:prstGeom prst="rect">
            <a:avLst/>
          </a:prstGeom>
          <a:ln w="3175">
            <a:miter lim="400000"/>
          </a:ln>
        </p:spPr>
        <p:txBody>
          <a:bodyPr wrap="square" lIns="25398" tIns="25398" rIns="25398" bIns="25398" anchor="ctr">
            <a:spAutoFit/>
          </a:bodyPr>
          <a:lstStyle/>
          <a:p>
            <a:pPr marL="492125" indent="-492125" algn="l" defTabSz="177800">
              <a:lnSpc>
                <a:spcPct val="150000"/>
              </a:lnSpc>
              <a:buSzPct val="125000"/>
              <a:buChar char="•"/>
              <a:defRPr sz="2500" b="0" spc="50">
                <a:solidFill>
                  <a:schemeClr val="accent1">
                    <a:lumOff val="-13524"/>
                  </a:schemeClr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</a:rPr>
              <a:t>大学出版社依托本校的优势学科和师资、学者资源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92125" indent="-492125" algn="l" defTabSz="177800">
              <a:lnSpc>
                <a:spcPct val="150000"/>
              </a:lnSpc>
              <a:buSzPct val="125000"/>
              <a:buChar char="•"/>
              <a:defRPr sz="2500" b="0" spc="50">
                <a:solidFill>
                  <a:schemeClr val="accent1">
                    <a:lumOff val="-13524"/>
                  </a:schemeClr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</a:rPr>
              <a:t>大学出版社的出版物互补性强，适用层次完整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0835" indent="-330835" algn="l" defTabSz="177800">
              <a:lnSpc>
                <a:spcPct val="150000"/>
              </a:lnSpc>
              <a:buSzPct val="125000"/>
              <a:buChar char="•"/>
              <a:defRPr sz="2500" b="0" spc="50">
                <a:solidFill>
                  <a:schemeClr val="accent1">
                    <a:lumOff val="-13524"/>
                  </a:schemeClr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</a:rPr>
              <a:t>“文泉学堂”是大学出版社的公共平台，聚合各出版社的优势资源，联合提供专业知识和教学服务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56560" y="388621"/>
            <a:ext cx="6278880" cy="615950"/>
            <a:chOff x="2175" y="963"/>
            <a:chExt cx="9888" cy="970"/>
          </a:xfrm>
        </p:grpSpPr>
        <p:sp>
          <p:nvSpPr>
            <p:cNvPr id="227" name="大学出版社资源共建，优势互补"/>
            <p:cNvSpPr txBox="1"/>
            <p:nvPr/>
          </p:nvSpPr>
          <p:spPr>
            <a:xfrm>
              <a:off x="2820" y="963"/>
              <a:ext cx="8598" cy="775"/>
            </a:xfrm>
            <a:prstGeom prst="rect">
              <a:avLst/>
            </a:prstGeom>
            <a:ln w="3175">
              <a:miter lim="400000"/>
            </a:ln>
          </p:spPr>
          <p:txBody>
            <a:bodyPr wrap="square" lIns="25398" tIns="25398" rIns="25398" bIns="25398" anchor="ctr">
              <a:spAutoFit/>
            </a:bodyPr>
            <a:lstStyle>
              <a:lvl1pPr algn="just" defTabSz="177800">
                <a:lnSpc>
                  <a:spcPct val="120000"/>
                </a:lnSpc>
                <a:defRPr sz="4000" b="0" spc="79">
                  <a:solidFill>
                    <a:schemeClr val="accent1">
                      <a:lumOff val="-13524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algn="dist"/>
              <a:r>
                <a:rPr sz="2400" b="1" spc="0">
                  <a:solidFill>
                    <a:srgbClr val="2272AB"/>
                  </a:solidFill>
                  <a:uFillTx/>
                </a:rPr>
                <a:t>大学出版社资源共建，优势互补</a:t>
              </a:r>
              <a:endParaRPr sz="2400" b="1" spc="0">
                <a:solidFill>
                  <a:srgbClr val="2272AB"/>
                </a:solidFill>
                <a:uFillTx/>
              </a:endParaRPr>
            </a:p>
          </p:txBody>
        </p:sp>
        <p:sp>
          <p:nvSpPr>
            <p:cNvPr id="229" name="线条"/>
            <p:cNvSpPr/>
            <p:nvPr/>
          </p:nvSpPr>
          <p:spPr>
            <a:xfrm>
              <a:off x="2175" y="1932"/>
              <a:ext cx="9888" cy="1"/>
            </a:xfrm>
            <a:prstGeom prst="line">
              <a:avLst/>
            </a:prstGeom>
            <a:ln w="12700">
              <a:solidFill>
                <a:srgbClr val="144D73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</p:grpSp>
      <p:graphicFrame>
        <p:nvGraphicFramePr>
          <p:cNvPr id="28" name="表格"/>
          <p:cNvGraphicFramePr/>
          <p:nvPr>
            <p:custDataLst>
              <p:tags r:id="rId1"/>
            </p:custDataLst>
          </p:nvPr>
        </p:nvGraphicFramePr>
        <p:xfrm>
          <a:off x="681990" y="2480310"/>
          <a:ext cx="10229850" cy="4222750"/>
        </p:xfrm>
        <a:graphic>
          <a:graphicData uri="http://schemas.openxmlformats.org/drawingml/2006/table">
            <a:tbl>
              <a:tblPr bandRow="1">
                <a:effectLst/>
                <a:tableStyleId>{5940675A-B579-460E-94D1-54222C63F5DA}</a:tableStyleId>
              </a:tblPr>
              <a:tblGrid>
                <a:gridCol w="3509645"/>
                <a:gridCol w="3394075"/>
                <a:gridCol w="3326130"/>
              </a:tblGrid>
              <a:tr h="473075">
                <a:tc gridSpan="3">
                  <a:txBody>
                    <a:bodyPr/>
                    <a:p>
                      <a:pPr algn="ctr" defTabSz="914400">
                        <a:defRPr sz="1800"/>
                      </a:pPr>
                      <a:r>
                        <a:rPr lang="en-US" altLang="zh-CN" sz="1400" b="1" spc="15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28</a:t>
                      </a:r>
                      <a:r>
                        <a:rPr lang="zh-CN" altLang="en-US" sz="1400" b="1" spc="15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家  大学出版社优质内容资源</a:t>
                      </a:r>
                      <a:endParaRPr lang="zh-CN" altLang="en-US" sz="1400" b="1" spc="150" smtClean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50799" marR="50799" marT="50799" marB="5079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4699C"/>
                    </a:solidFill>
                  </a:tcPr>
                </a:tc>
                <a:tc hMerge="1">
                  <a:tcPr marL="50799" marR="50799" marT="50799" marB="5079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4699C"/>
                    </a:solidFill>
                  </a:tcPr>
                </a:tc>
                <a:tc hMerge="1">
                  <a:tcPr marL="50799" marR="50799" marT="50799" marB="5079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4699C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3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清华大学出版社</a:t>
                      </a:r>
                      <a:endParaRPr lang="zh-CN" altLang="en-US" sz="1400" b="0" spc="13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北京大学出版社</a:t>
                      </a:r>
                      <a:endParaRPr lang="zh-CN" altLang="en-US" sz="1400" b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北京交通大学出版社</a:t>
                      </a:r>
                      <a:endParaRPr lang="zh-CN" altLang="en-US" sz="1400" b="0" spc="13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4650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spc="1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武汉大学出版社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北京体育大学出版社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复旦大学出版社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4650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华南理工大学出版社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华中科技大学出版社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华东理工大学出版社</a:t>
                      </a:r>
                      <a:endParaRPr lang="zh-CN" altLang="en-US" sz="1400" b="0" spc="13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暨南大学出版社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四川大学出版社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东南大学出版社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4650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苏州大学出版社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天津大学出版社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上海交通大学出版社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厦门大学出版社</a:t>
                      </a:r>
                      <a:endParaRPr lang="zh-CN" altLang="en-US" sz="1400" b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西北大学出版社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武汉理工大学出版社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西南交通大学出版社</a:t>
                      </a:r>
                      <a:endParaRPr lang="zh-CN" altLang="en-US" sz="1400" b="0" spc="13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中国传媒大学出版社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西南财经大学出版社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4650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广西师范大学出版社</a:t>
                      </a:r>
                      <a:endParaRPr lang="zh-CN" altLang="en-US" sz="1400" b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电子科技大学出版社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重庆大学出版社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4650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南开大学出版社</a:t>
                      </a:r>
                      <a:endParaRPr lang="zh-CN" altLang="en-US" sz="1400" b="0" spc="13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哈尔滨工程大学出版社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湖南大学出版社</a:t>
                      </a: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中南大学出版社</a:t>
                      </a:r>
                      <a:endParaRPr lang="zh-CN" altLang="en-US" sz="1400" b="0" spc="13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400" b="0" spc="12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77799" marR="177799" marT="107949" marB="107949" anchor="ctr" anchorCtr="0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28600" y="476"/>
            <a:ext cx="11590655" cy="6284547"/>
            <a:chOff x="360" y="1"/>
            <a:chExt cx="18253" cy="9897"/>
          </a:xfrm>
        </p:grpSpPr>
        <p:grpSp>
          <p:nvGrpSpPr>
            <p:cNvPr id="100" name="组合 99"/>
            <p:cNvGrpSpPr/>
            <p:nvPr/>
          </p:nvGrpSpPr>
          <p:grpSpPr>
            <a:xfrm>
              <a:off x="645" y="1"/>
              <a:ext cx="5528" cy="638"/>
              <a:chOff x="860" y="1"/>
              <a:chExt cx="7370" cy="850"/>
            </a:xfrm>
          </p:grpSpPr>
          <p:sp>
            <p:nvSpPr>
              <p:cNvPr id="101" name="清华大学出版社数字出版业务概述"/>
              <p:cNvSpPr txBox="1"/>
              <p:nvPr/>
            </p:nvSpPr>
            <p:spPr>
              <a:xfrm>
                <a:off x="1217" y="156"/>
                <a:ext cx="5504" cy="540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wrap="none" lIns="25399" tIns="25399" rIns="25399" bIns="25399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35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清华大学出版社数字出版业务概述</a:t>
                </a:r>
                <a:endParaRPr sz="135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矩形"/>
              <p:cNvSpPr/>
              <p:nvPr/>
            </p:nvSpPr>
            <p:spPr>
              <a:xfrm>
                <a:off x="860" y="1"/>
                <a:ext cx="7370" cy="850"/>
              </a:xfrm>
              <a:prstGeom prst="rect">
                <a:avLst/>
              </a:prstGeom>
              <a:solidFill>
                <a:schemeClr val="accent1">
                  <a:hueOff val="114395"/>
                  <a:lumOff val="-24872"/>
                </a:schemeClr>
              </a:solidFill>
              <a:ln w="3175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b="0">
                    <a:solidFill>
                      <a:srgbClr val="384D9D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03" name="清华大学出版社数字出版业务概述"/>
              <p:cNvSpPr txBox="1"/>
              <p:nvPr/>
            </p:nvSpPr>
            <p:spPr>
              <a:xfrm>
                <a:off x="1783" y="156"/>
                <a:ext cx="5531" cy="540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wrap="none" lIns="25399" tIns="25399" rIns="25399" bIns="25399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 algn="ctr"/>
                <a:r>
                  <a:rPr lang="zh-CN" sz="1350" spc="500">
                    <a:solidFill>
                      <a:srgbClr val="FFFFFF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文泉学堂知识库组成结构</a:t>
                </a:r>
                <a:endParaRPr lang="zh-CN" sz="1350" spc="500">
                  <a:solidFill>
                    <a:srgbClr val="FFFFFF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60" y="922"/>
              <a:ext cx="18253" cy="8976"/>
              <a:chOff x="360" y="922"/>
              <a:chExt cx="18253" cy="8976"/>
            </a:xfrm>
          </p:grpSpPr>
          <p:grpSp>
            <p:nvGrpSpPr>
              <p:cNvPr id="120" name="组合 119"/>
              <p:cNvGrpSpPr/>
              <p:nvPr/>
            </p:nvGrpSpPr>
            <p:grpSpPr>
              <a:xfrm rot="0">
                <a:off x="7052" y="922"/>
                <a:ext cx="6614" cy="629"/>
                <a:chOff x="8086" y="3781"/>
                <a:chExt cx="6614" cy="685"/>
              </a:xfrm>
            </p:grpSpPr>
            <p:sp>
              <p:nvSpPr>
                <p:cNvPr id="121" name="矩形 120"/>
                <p:cNvSpPr/>
                <p:nvPr/>
              </p:nvSpPr>
              <p:spPr>
                <a:xfrm>
                  <a:off x="8086" y="3784"/>
                  <a:ext cx="6614" cy="67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" cap="flat">
                  <a:noFill/>
                  <a:miter lim="400000"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none"/>
              </p:style>
              <p:txBody>
                <a:bodyPr rot="0" vertOverflow="overflow" horzOverflow="overflow" vert="horz" wrap="square" lIns="0" tIns="0" rIns="0" bIns="0" numCol="1" spcCol="38100" rtlCol="0" anchor="ctr" forceAA="0" upright="0">
                  <a:spAutoFit/>
                </a:bodyPr>
                <a:p>
                  <a:pPr marL="0" marR="0" indent="0" algn="ctr" defTabSz="550545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122" name="文本框 121"/>
                <p:cNvSpPr txBox="1"/>
                <p:nvPr/>
              </p:nvSpPr>
              <p:spPr>
                <a:xfrm>
                  <a:off x="8419" y="3781"/>
                  <a:ext cx="5949" cy="685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none"/>
              </p:style>
              <p:txBody>
                <a:bodyPr rot="0" vertOverflow="overflow" horzOverflow="overflow" vert="horz" wrap="none" lIns="33866" tIns="33866" rIns="33866" bIns="33866" numCol="1" spcCol="38100" rtlCol="0" anchor="t" forceAA="0" upright="0">
                  <a:spAutoFit/>
                </a:bodyPr>
                <a:p>
                  <a:pPr algn="ctr" defTabSz="133350" fontAlgn="ctr">
                    <a:lnSpc>
                      <a:spcPct val="120000"/>
                    </a:lnSpc>
                    <a:defRPr b="0">
                      <a:solidFill>
                        <a:schemeClr val="accent1">
                          <a:hueOff val="114395"/>
                          <a:lumOff val="-24938"/>
                        </a:schemeClr>
                      </a:solidFill>
                      <a:uFill>
                        <a:solidFill>
                          <a:srgbClr val="000000"/>
                        </a:solidFill>
                      </a:u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微软雅黑" panose="020B0503020204020204" pitchFamily="34" charset="-122"/>
                    </a:defRPr>
                  </a:pPr>
                  <a:r>
                    <a:rPr lang="zh-CN" altLang="en-US" b="1" dirty="0" smtClean="0">
                      <a:solidFill>
                        <a:srgbClr val="0076BA"/>
                      </a:solidFill>
                      <a:sym typeface="+mn-ea"/>
                    </a:rPr>
                    <a:t>https://lib-hrbust.wqxuetang.co</a:t>
                  </a:r>
                  <a:endParaRPr lang="zh-CN" altLang="en-US" b="1" dirty="0" smtClean="0">
                    <a:solidFill>
                      <a:srgbClr val="0076BA"/>
                    </a:solidFill>
                    <a:sym typeface="+mn-ea"/>
                  </a:endParaRPr>
                </a:p>
              </p:txBody>
            </p:sp>
          </p:grpSp>
          <p:grpSp>
            <p:nvGrpSpPr>
              <p:cNvPr id="4" name="组合 3"/>
              <p:cNvGrpSpPr/>
              <p:nvPr/>
            </p:nvGrpSpPr>
            <p:grpSpPr>
              <a:xfrm>
                <a:off x="360" y="6520"/>
                <a:ext cx="18253" cy="3378"/>
                <a:chOff x="360" y="6520"/>
                <a:chExt cx="18253" cy="3378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360" y="6520"/>
                  <a:ext cx="8989" cy="3377"/>
                  <a:chOff x="360" y="6520"/>
                  <a:chExt cx="8989" cy="3377"/>
                </a:xfrm>
              </p:grpSpPr>
              <p:sp>
                <p:nvSpPr>
                  <p:cNvPr id="138" name="矩形 137"/>
                  <p:cNvSpPr/>
                  <p:nvPr/>
                </p:nvSpPr>
                <p:spPr>
                  <a:xfrm>
                    <a:off x="2535" y="8811"/>
                    <a:ext cx="4637" cy="484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>
                    <a:noFill/>
                    <a:miter lim="400000"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none"/>
                </p:style>
                <p:txBody>
                  <a:bodyPr rot="0" vertOverflow="overflow" horzOverflow="overflow" vert="horz" wrap="square" lIns="0" tIns="0" rIns="0" bIns="0" numCol="1" spcCol="38100" rtlCol="0" anchor="ctr" forceAA="0" upright="0">
                    <a:spAutoFit/>
                  </a:bodyPr>
                  <a:p>
                    <a:pPr marL="0" marR="0" indent="0" algn="ctr" defTabSz="55054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0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Neue Medium"/>
                    </a:endParaRPr>
                  </a:p>
                </p:txBody>
              </p:sp>
              <p:grpSp>
                <p:nvGrpSpPr>
                  <p:cNvPr id="175" name="组合 174"/>
                  <p:cNvGrpSpPr/>
                  <p:nvPr/>
                </p:nvGrpSpPr>
                <p:grpSpPr>
                  <a:xfrm>
                    <a:off x="360" y="7335"/>
                    <a:ext cx="8989" cy="1930"/>
                    <a:chOff x="360" y="7335"/>
                    <a:chExt cx="8989" cy="1930"/>
                  </a:xfrm>
                </p:grpSpPr>
                <p:sp useBgFill="1">
                  <p:nvSpPr>
                    <p:cNvPr id="132" name="圆角矩形 131"/>
                    <p:cNvSpPr/>
                    <p:nvPr/>
                  </p:nvSpPr>
                  <p:spPr>
                    <a:xfrm>
                      <a:off x="365" y="7335"/>
                      <a:ext cx="4305" cy="1930"/>
                    </a:xfrm>
                    <a:prstGeom prst="roundRect">
                      <a:avLst/>
                    </a:prstGeom>
                    <a:ln w="12700" cap="flat" cmpd="sng">
                      <a:solidFill>
                        <a:schemeClr val="accent1">
                          <a:shade val="50000"/>
                        </a:schemeClr>
                      </a:solidFill>
                      <a:prstDash val="sysDot"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0" tIns="0" rIns="0" bIns="0" numCol="1" spcCol="38100" rtlCol="0" anchor="ctr" forceAA="0">
                      <a:spAutoFit/>
                    </a:bodyPr>
                    <a:p>
                      <a:pPr marL="0" marR="0" indent="0" algn="ctr" defTabSz="550545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500" b="0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Neue Medium"/>
                      </a:endParaRPr>
                    </a:p>
                  </p:txBody>
                </p:sp>
                <p:sp>
                  <p:nvSpPr>
                    <p:cNvPr id="133" name="文本框 132"/>
                    <p:cNvSpPr txBox="1"/>
                    <p:nvPr/>
                  </p:nvSpPr>
                  <p:spPr>
                    <a:xfrm>
                      <a:off x="360" y="7791"/>
                      <a:ext cx="2343" cy="586"/>
                    </a:xfrm>
                    <a:prstGeom prst="rect">
                      <a:avLst/>
                    </a:prstGeom>
                    <a:solidFill>
                      <a:srgbClr val="2FCCFF"/>
                    </a:solidFill>
                    <a:ln w="3175" cap="flat">
                      <a:noFill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25399" tIns="25399" rIns="25399" bIns="25399" numCol="1" spcCol="38100" rtlCol="0" anchor="ctr" anchorCtr="0" forceAA="0">
                      <a:spAutoFit/>
                    </a:bodyPr>
                    <a:p>
                      <a:pPr marL="262890" marR="0" indent="0" algn="l" defTabSz="550545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 Neue"/>
                          <a:sym typeface="Helvetica Neue"/>
                        </a:rPr>
                        <a:t>教学资源       </a:t>
                      </a:r>
                      <a:endParaRPr kumimoji="0" lang="zh-CN" altLang="en-US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Helvetica Neue"/>
                        <a:sym typeface="Helvetica Neue"/>
                      </a:endParaRPr>
                    </a:p>
                  </p:txBody>
                </p:sp>
                <p:sp>
                  <p:nvSpPr>
                    <p:cNvPr id="134" name="文本框 133"/>
                    <p:cNvSpPr txBox="1"/>
                    <p:nvPr/>
                  </p:nvSpPr>
                  <p:spPr>
                    <a:xfrm>
                      <a:off x="547" y="8410"/>
                      <a:ext cx="1989" cy="586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25399" tIns="25399" rIns="25399" bIns="25399" numCol="1" spcCol="38100" rtlCol="0" anchor="t" forceAA="0">
                      <a:spAutoFit/>
                    </a:bodyPr>
                    <a:p>
                      <a:pPr marR="0" algn="just" defTabSz="550545" rtl="0" fontAlgn="auto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</a:pPr>
                      <a:r>
                        <a:rPr lang="zh-CN" altLang="en-US" sz="1400" b="0" kern="100">
                          <a:solidFill>
                            <a:schemeClr val="tx1"/>
                          </a:solidFill>
                          <a:uFillTx/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  <a:sym typeface="+mn-ea"/>
                        </a:rPr>
                        <a:t>教材配套课件</a:t>
                      </a:r>
                      <a:endParaRPr lang="zh-CN" altLang="en-US" sz="1400" b="0" kern="100">
                        <a:solidFill>
                          <a:schemeClr val="tx1"/>
                        </a:solidFill>
                        <a:uFillTx/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  <a:sym typeface="+mn-ea"/>
                      </a:endParaRPr>
                    </a:p>
                  </p:txBody>
                </p:sp>
                <p:sp useBgFill="1">
                  <p:nvSpPr>
                    <p:cNvPr id="135" name="圆角矩形 134"/>
                    <p:cNvSpPr/>
                    <p:nvPr/>
                  </p:nvSpPr>
                  <p:spPr>
                    <a:xfrm>
                      <a:off x="5040" y="7335"/>
                      <a:ext cx="4305" cy="1930"/>
                    </a:xfrm>
                    <a:prstGeom prst="roundRect">
                      <a:avLst/>
                    </a:prstGeom>
                    <a:ln w="12700" cap="flat" cmpd="sng">
                      <a:solidFill>
                        <a:schemeClr val="accent1">
                          <a:shade val="50000"/>
                        </a:schemeClr>
                      </a:solidFill>
                      <a:prstDash val="sysDot"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0" tIns="0" rIns="0" bIns="0" numCol="1" spcCol="38100" rtlCol="0" anchor="ctr" forceAA="0">
                      <a:spAutoFit/>
                    </a:bodyPr>
                    <a:p>
                      <a:pPr marL="0" marR="0" indent="0" algn="ctr" defTabSz="550545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500" b="0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Neue Medium"/>
                      </a:endParaRPr>
                    </a:p>
                  </p:txBody>
                </p:sp>
                <p:sp>
                  <p:nvSpPr>
                    <p:cNvPr id="136" name="文本框 135"/>
                    <p:cNvSpPr txBox="1"/>
                    <p:nvPr/>
                  </p:nvSpPr>
                  <p:spPr>
                    <a:xfrm>
                      <a:off x="7009" y="7792"/>
                      <a:ext cx="2341" cy="586"/>
                    </a:xfrm>
                    <a:prstGeom prst="rect">
                      <a:avLst/>
                    </a:prstGeom>
                    <a:solidFill>
                      <a:srgbClr val="2FCCFF"/>
                    </a:solidFill>
                    <a:ln w="3175" cap="flat">
                      <a:noFill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25399" tIns="25399" rIns="25399" bIns="25399" numCol="1" spcCol="38100" rtlCol="0" anchor="ctr" anchorCtr="0" forceAA="0">
                      <a:spAutoFit/>
                    </a:bodyPr>
                    <a:p>
                      <a:pPr marL="202565" marR="0" indent="60325" algn="ctr" defTabSz="550545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2560" algn="l"/>
                        </a:tabLst>
                      </a:pPr>
                      <a:r>
                        <a:rPr kumimoji="0" lang="en-US" altLang="zh-CN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 Neue"/>
                          <a:sym typeface="Helvetica Neue"/>
                        </a:rPr>
                        <a:t>  </a:t>
                      </a:r>
                      <a:r>
                        <a:rPr kumimoji="0" lang="zh-CN" altLang="en-US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 Neue"/>
                          <a:sym typeface="Helvetica Neue"/>
                        </a:rPr>
                        <a:t>附件       </a:t>
                      </a:r>
                      <a:endParaRPr kumimoji="0" lang="zh-CN" altLang="en-US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Helvetica Neue"/>
                        <a:sym typeface="Helvetica Neue"/>
                      </a:endParaRPr>
                    </a:p>
                  </p:txBody>
                </p:sp>
                <p:sp>
                  <p:nvSpPr>
                    <p:cNvPr id="137" name="文本框 136"/>
                    <p:cNvSpPr txBox="1"/>
                    <p:nvPr/>
                  </p:nvSpPr>
                  <p:spPr>
                    <a:xfrm>
                      <a:off x="7173" y="8410"/>
                      <a:ext cx="1989" cy="586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25399" tIns="25399" rIns="25399" bIns="25399" numCol="1" spcCol="38100" rtlCol="0" anchor="t" forceAA="0">
                      <a:spAutoFit/>
                    </a:bodyPr>
                    <a:p>
                      <a:pPr marR="0" algn="r" defTabSz="550545" rtl="0" fontAlgn="auto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</a:pPr>
                      <a:r>
                        <a:rPr lang="zh-CN" altLang="en-US" sz="1400" b="0" kern="100">
                          <a:solidFill>
                            <a:schemeClr val="tx1"/>
                          </a:solidFill>
                          <a:uFillTx/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  <a:sym typeface="+mn-ea"/>
                        </a:rPr>
                        <a:t>图书配套资源</a:t>
                      </a:r>
                      <a:endParaRPr lang="zh-CN" altLang="en-US" sz="1400" b="0" kern="100">
                        <a:solidFill>
                          <a:schemeClr val="tx1"/>
                        </a:solidFill>
                        <a:uFillTx/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  <a:sym typeface="+mn-ea"/>
                      </a:endParaRPr>
                    </a:p>
                  </p:txBody>
                </p:sp>
              </p:grpSp>
              <p:grpSp>
                <p:nvGrpSpPr>
                  <p:cNvPr id="139" name="组合 138"/>
                  <p:cNvGrpSpPr/>
                  <p:nvPr/>
                </p:nvGrpSpPr>
                <p:grpSpPr>
                  <a:xfrm rot="0">
                    <a:off x="2697" y="6520"/>
                    <a:ext cx="4315" cy="3377"/>
                    <a:chOff x="4609" y="6006"/>
                    <a:chExt cx="5072" cy="3969"/>
                  </a:xfrm>
                </p:grpSpPr>
                <p:sp useBgFill="1">
                  <p:nvSpPr>
                    <p:cNvPr id="140" name="圆角矩形 139"/>
                    <p:cNvSpPr/>
                    <p:nvPr/>
                  </p:nvSpPr>
                  <p:spPr>
                    <a:xfrm>
                      <a:off x="4615" y="6006"/>
                      <a:ext cx="5060" cy="3969"/>
                    </a:xfrm>
                    <a:prstGeom prst="roundRect">
                      <a:avLst/>
                    </a:prstGeom>
                    <a:ln w="12700" cap="flat" cmpd="sng">
                      <a:solidFill>
                        <a:srgbClr val="00B0F0"/>
                      </a:solidFill>
                      <a:prstDash val="solid"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0" tIns="0" rIns="0" bIns="0" numCol="1" spcCol="38100" rtlCol="0" anchor="ctr" forceAA="0">
                      <a:spAutoFit/>
                    </a:bodyPr>
                    <a:p>
                      <a:pPr marL="0" marR="0" indent="0" algn="ctr" defTabSz="550545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500" b="0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Neue Medium"/>
                      </a:endParaRPr>
                    </a:p>
                  </p:txBody>
                </p:sp>
                <p:sp>
                  <p:nvSpPr>
                    <p:cNvPr id="141" name="文本框 140"/>
                    <p:cNvSpPr txBox="1"/>
                    <p:nvPr/>
                  </p:nvSpPr>
                  <p:spPr>
                    <a:xfrm>
                      <a:off x="4609" y="6875"/>
                      <a:ext cx="5072" cy="775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175" cap="flat">
                      <a:noFill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25399" tIns="25399" rIns="25399" bIns="25399" numCol="1" spcCol="38100" rtlCol="0" anchor="ctr" anchorCtr="0" forceAA="0">
                      <a:spAutoFit/>
                    </a:bodyPr>
                    <a:p>
                      <a:pPr marL="0" marR="0" indent="0" algn="ctr" defTabSz="550545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 Neue"/>
                          <a:sym typeface="Helvetica Neue"/>
                        </a:rPr>
                        <a:t>电 子 书</a:t>
                      </a:r>
                      <a:endParaRPr kumimoji="0" lang="zh-CN" altLang="en-US" sz="2400" i="0" u="none" strike="noStrike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Helvetica Neue"/>
                        <a:sym typeface="Helvetica Neue"/>
                      </a:endParaRPr>
                    </a:p>
                  </p:txBody>
                </p:sp>
                <p:sp>
                  <p:nvSpPr>
                    <p:cNvPr id="142" name="文本框 141"/>
                    <p:cNvSpPr txBox="1"/>
                    <p:nvPr/>
                  </p:nvSpPr>
                  <p:spPr>
                    <a:xfrm>
                      <a:off x="4829" y="7618"/>
                      <a:ext cx="4631" cy="1868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vertOverflow="overflow" horzOverflow="overflow" vert="horz" wrap="square" lIns="25399" tIns="25399" rIns="25399" bIns="25399" numCol="1" spcCol="38100" rtlCol="0" fromWordArt="0" anchor="t" anchorCtr="0" forceAA="0" compatLnSpc="1">
                      <a:spAutoFit/>
                    </a:bodyPr>
                    <a:p>
                      <a:pPr lvl="0" algn="just" defTabSz="550545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</a:pPr>
                      <a:r>
                        <a:rPr lang="zh-CN" altLang="en-US" sz="16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  <a:sym typeface="+mn-ea"/>
                        </a:rPr>
                        <a:t>以多家大学出版的正版电子书资源为基础，聚合多媒体附件和特色课程内容资源</a:t>
                      </a:r>
                      <a:endParaRPr lang="zh-CN" altLang="en-US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  <a:sym typeface="+mn-ea"/>
                      </a:endParaRPr>
                    </a:p>
                  </p:txBody>
                </p:sp>
                <p:sp>
                  <p:nvSpPr>
                    <p:cNvPr id="143" name="文本框 142"/>
                    <p:cNvSpPr txBox="1"/>
                    <p:nvPr/>
                  </p:nvSpPr>
                  <p:spPr>
                    <a:xfrm>
                      <a:off x="5892" y="6110"/>
                      <a:ext cx="2506" cy="670"/>
                    </a:xfrm>
                    <a:prstGeom prst="rect">
                      <a:avLst/>
                    </a:prstGeom>
                    <a:noFill/>
                    <a:ln w="3175" cap="flat">
                      <a:noFill/>
                      <a:miter lim="400000"/>
                    </a:ln>
                  </p:spPr>
                  <p:style>
                    <a:lnRef idx="0">
                      <a:srgbClr val="FFFFFF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none"/>
                  </p:style>
                  <p:txBody>
                    <a:bodyPr rot="0" vertOverflow="overflow" horzOverflow="overflow" vert="horz" wrap="square" lIns="33866" tIns="33866" rIns="33866" bIns="33866" numCol="1" spcCol="38100" rtlCol="0" anchor="t" forceAA="0" upright="0">
                      <a:spAutoFit/>
                    </a:bodyPr>
                    <a:p>
                      <a:pPr algn="ctr" defTabSz="133350" fontAlgn="ctr">
                        <a:lnSpc>
                          <a:spcPct val="120000"/>
                        </a:lnSpc>
                        <a:defRPr b="0">
                          <a:solidFill>
                            <a:schemeClr val="accent1">
                              <a:hueOff val="114395"/>
                              <a:lumOff val="-24937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defRPr>
                      </a:pPr>
                      <a:r>
                        <a:rPr kumimoji="0" lang="zh-CN" altLang="en-US" sz="16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cs typeface="Helvetica Neue"/>
                          <a:sym typeface="+mn-ea"/>
                        </a:rPr>
                        <a:t>核心</a:t>
                      </a:r>
                      <a:r>
                        <a:rPr kumimoji="0" lang="zh-CN" altLang="en-US" sz="160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cs typeface="Helvetica Neue"/>
                          <a:sym typeface="+mn-ea"/>
                        </a:rPr>
                        <a:t>内容资源</a:t>
                      </a:r>
                      <a:endParaRPr kumimoji="0" lang="zh-CN" altLang="en-US" sz="160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cs typeface="Helvetica Neue"/>
                        <a:sym typeface="+mn-ea"/>
                      </a:endParaRPr>
                    </a:p>
                  </p:txBody>
                </p:sp>
              </p:grpSp>
            </p:grpSp>
            <p:grpSp>
              <p:nvGrpSpPr>
                <p:cNvPr id="144" name="组合 143"/>
                <p:cNvGrpSpPr/>
                <p:nvPr/>
              </p:nvGrpSpPr>
              <p:grpSpPr>
                <a:xfrm rot="0">
                  <a:off x="14298" y="6521"/>
                  <a:ext cx="4315" cy="3377"/>
                  <a:chOff x="18184" y="5978"/>
                  <a:chExt cx="5072" cy="3969"/>
                </a:xfrm>
              </p:grpSpPr>
              <p:sp>
                <p:nvSpPr>
                  <p:cNvPr id="145" name="圆角矩形 144"/>
                  <p:cNvSpPr/>
                  <p:nvPr/>
                </p:nvSpPr>
                <p:spPr>
                  <a:xfrm>
                    <a:off x="18190" y="5978"/>
                    <a:ext cx="5060" cy="396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 cap="flat" cmpd="sng">
                    <a:solidFill>
                      <a:srgbClr val="FF644E"/>
                    </a:solidFill>
                    <a:prstDash val="solid"/>
                    <a:miter lim="400000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vertOverflow="overflow" horzOverflow="overflow" vert="horz" wrap="square" lIns="0" tIns="0" rIns="0" bIns="0" numCol="1" spcCol="38100" rtlCol="0" anchor="ctr" forceAA="0">
                    <a:spAutoFit/>
                  </a:bodyPr>
                  <a:p>
                    <a:pPr marL="0" marR="0" indent="0" algn="ctr" defTabSz="55054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5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Neue Medium"/>
                    </a:endParaRPr>
                  </a:p>
                </p:txBody>
              </p:sp>
              <p:sp>
                <p:nvSpPr>
                  <p:cNvPr id="146" name="文本框 145"/>
                  <p:cNvSpPr txBox="1"/>
                  <p:nvPr/>
                </p:nvSpPr>
                <p:spPr>
                  <a:xfrm>
                    <a:off x="18184" y="6780"/>
                    <a:ext cx="5072" cy="689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 cap="flat">
                    <a:noFill/>
                    <a:miter lim="400000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vertOverflow="overflow" horzOverflow="overflow" vert="horz" wrap="square" lIns="25399" tIns="25399" rIns="25399" bIns="25399" numCol="1" spcCol="38100" rtlCol="0" anchor="ctr" anchorCtr="0" forceAA="0">
                    <a:spAutoFit/>
                  </a:bodyPr>
                  <a:p>
                    <a:pPr marL="0" marR="0" indent="0" algn="ctr" defTabSz="55054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Helvetica Neue"/>
                        <a:sym typeface="Helvetica Neue"/>
                      </a:rPr>
                      <a:t>教 师 服 务</a:t>
                    </a:r>
                    <a:endParaRPr kumimoji="0" lang="zh-CN" altLang="en-US" sz="21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47" name="文本框 146"/>
                  <p:cNvSpPr txBox="1"/>
                  <p:nvPr/>
                </p:nvSpPr>
                <p:spPr>
                  <a:xfrm>
                    <a:off x="18371" y="7550"/>
                    <a:ext cx="4697" cy="2142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vertOverflow="overflow" horzOverflow="overflow" vert="horz" wrap="square" lIns="25399" tIns="25399" rIns="25399" bIns="25399" numCol="1" spcCol="38100" rtlCol="0" anchor="t" forceAA="0">
                    <a:spAutoFit/>
                  </a:bodyPr>
                  <a:p>
                    <a:pPr marR="0" algn="just" defTabSz="550545" rtl="0" fontAlgn="auto" latinLnBrk="0" hangingPunct="0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</a:pPr>
                    <a:r>
                      <a:rPr lang="zh-CN" altLang="en-US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  <a:sym typeface="+mn-ea"/>
                      </a:rPr>
                      <a:t>实名认证教师身份后，可拥有申请纸质样书，下载/使用课件，自建课程等服务</a:t>
                    </a:r>
                    <a:endParaRPr lang="zh-CN" altLang="en-US" sz="1600" b="0" kern="1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FillTx/>
                      <a:latin typeface="华文细黑" panose="02010600040101010101" charset="-122"/>
                      <a:ea typeface="华文细黑" panose="02010600040101010101" charset="-122"/>
                      <a:cs typeface="华文细黑" panose="02010600040101010101" charset="-122"/>
                      <a:sym typeface="+mn-ea"/>
                    </a:endParaRPr>
                  </a:p>
                </p:txBody>
              </p:sp>
              <p:sp>
                <p:nvSpPr>
                  <p:cNvPr id="148" name="文本框 147"/>
                  <p:cNvSpPr txBox="1"/>
                  <p:nvPr/>
                </p:nvSpPr>
                <p:spPr>
                  <a:xfrm>
                    <a:off x="19467" y="6082"/>
                    <a:ext cx="2506" cy="670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none"/>
                </p:style>
                <p:txBody>
                  <a:bodyPr rot="0" vertOverflow="overflow" horzOverflow="overflow" vert="horz" wrap="square" lIns="33866" tIns="33866" rIns="33866" bIns="33866" numCol="1" spcCol="38100" rtlCol="0" anchor="t" forceAA="0" upright="0">
                    <a:spAutoFit/>
                  </a:bodyPr>
                  <a:p>
                    <a:pPr algn="ctr" defTabSz="133350" fontAlgn="ctr">
                      <a:lnSpc>
                        <a:spcPct val="120000"/>
                      </a:lnSpc>
                      <a:defRPr b="0">
                        <a:solidFill>
                          <a:schemeClr val="accent1">
                            <a:hueOff val="114395"/>
                            <a:lumOff val="-24935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defRPr>
                    </a:pPr>
                    <a:r>
                      <a:rPr kumimoji="0" lang="zh-CN" altLang="en-US" sz="160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cs typeface="Helvetica Neue"/>
                        <a:sym typeface="+mn-ea"/>
                      </a:rPr>
                      <a:t>平台</a:t>
                    </a:r>
                    <a:r>
                      <a:rPr kumimoji="0" lang="zh-CN" altLang="en-US" sz="16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cs typeface="Helvetica Neue"/>
                        <a:sym typeface="+mn-ea"/>
                      </a:rPr>
                      <a:t>特色</a:t>
                    </a:r>
                    <a:r>
                      <a:rPr kumimoji="0" lang="zh-CN" altLang="en-US" sz="160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cs typeface="Helvetica Neue"/>
                        <a:sym typeface="+mn-ea"/>
                      </a:rPr>
                      <a:t>服务</a:t>
                    </a:r>
                    <a:endParaRPr kumimoji="0" lang="zh-CN" altLang="en-US" sz="1600" i="0" u="none" strike="noStrike" cap="none" spc="0" normalizeH="0" baseline="0" dirty="0" smtClean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FillTx/>
                      <a:cs typeface="Helvetica Neue"/>
                      <a:sym typeface="+mn-ea"/>
                    </a:endParaRPr>
                  </a:p>
                </p:txBody>
              </p:sp>
            </p:grpSp>
            <p:grpSp>
              <p:nvGrpSpPr>
                <p:cNvPr id="174" name="组合 173"/>
                <p:cNvGrpSpPr/>
                <p:nvPr/>
              </p:nvGrpSpPr>
              <p:grpSpPr>
                <a:xfrm>
                  <a:off x="9659" y="6520"/>
                  <a:ext cx="4314" cy="3376"/>
                  <a:chOff x="9659" y="6520"/>
                  <a:chExt cx="4314" cy="3376"/>
                </a:xfrm>
              </p:grpSpPr>
              <p:sp>
                <p:nvSpPr>
                  <p:cNvPr id="151" name="圆角矩形 150"/>
                  <p:cNvSpPr/>
                  <p:nvPr/>
                </p:nvSpPr>
                <p:spPr>
                  <a:xfrm>
                    <a:off x="9664" y="6520"/>
                    <a:ext cx="4305" cy="3376"/>
                  </a:xfrm>
                  <a:prstGeom prst="roundRect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37B81A"/>
                    </a:solidFill>
                    <a:prstDash val="solid"/>
                    <a:miter lim="400000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vertOverflow="overflow" horzOverflow="overflow" vert="horz" wrap="square" lIns="0" tIns="0" rIns="0" bIns="0" numCol="1" spcCol="38100" rtlCol="0" anchor="ctr" forceAA="0">
                    <a:spAutoFit/>
                  </a:bodyPr>
                  <a:p>
                    <a:pPr marL="0" marR="0" indent="0" algn="ctr" defTabSz="55054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5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Neue Medium"/>
                    </a:endParaRPr>
                  </a:p>
                </p:txBody>
              </p:sp>
              <p:sp>
                <p:nvSpPr>
                  <p:cNvPr id="152" name="文本框 151"/>
                  <p:cNvSpPr txBox="1"/>
                  <p:nvPr/>
                </p:nvSpPr>
                <p:spPr>
                  <a:xfrm>
                    <a:off x="9659" y="7203"/>
                    <a:ext cx="4315" cy="586"/>
                  </a:xfrm>
                  <a:prstGeom prst="rect">
                    <a:avLst/>
                  </a:prstGeom>
                  <a:solidFill>
                    <a:srgbClr val="37B81A"/>
                  </a:solidFill>
                  <a:ln w="3175" cap="flat">
                    <a:noFill/>
                    <a:miter lim="400000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vertOverflow="overflow" horzOverflow="overflow" vert="horz" wrap="square" lIns="25399" tIns="25399" rIns="25399" bIns="25399" numCol="1" spcCol="38100" rtlCol="0" anchor="ctr" anchorCtr="0" forceAA="0">
                    <a:spAutoFit/>
                  </a:bodyPr>
                  <a:p>
                    <a:pPr marL="0" marR="0" indent="0" algn="ctr" defTabSz="55054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Helvetica Neue"/>
                        <a:sym typeface="Helvetica Neue"/>
                      </a:rPr>
                      <a:t>课 程</a:t>
                    </a:r>
                    <a:endParaRPr kumimoji="0" lang="zh-CN" altLang="en-US" sz="21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53" name="文本框 152"/>
                  <p:cNvSpPr txBox="1"/>
                  <p:nvPr/>
                </p:nvSpPr>
                <p:spPr>
                  <a:xfrm>
                    <a:off x="9859" y="7858"/>
                    <a:ext cx="3915" cy="1936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vertOverflow="overflow" horzOverflow="overflow" vert="horz" wrap="square" lIns="25399" tIns="25399" rIns="25399" bIns="25399" numCol="1" spcCol="38100" rtlCol="0" anchor="t" forceAA="0">
                    <a:spAutoFit/>
                  </a:bodyPr>
                  <a:p>
                    <a:pPr marR="0" algn="just" defTabSz="550545" rtl="0" fontAlgn="auto" latinLnBrk="0" hangingPunct="0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</a:pPr>
                    <a:r>
                      <a:rPr lang="zh-CN" altLang="en-US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  <a:sym typeface="+mn-ea"/>
                      </a:rPr>
                      <a:t>适用于教师辅助教学和学生自学，课程中包括</a:t>
                    </a:r>
                    <a:r>
                      <a:rPr lang="zh-CN" altLang="en-US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  <a:sym typeface="+mn-ea"/>
                      </a:rPr>
                      <a:t>在线测试、讨论、</a:t>
                    </a:r>
                    <a:r>
                      <a:rPr lang="zh-CN" altLang="en-US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  <a:sym typeface="+mn-ea"/>
                      </a:rPr>
                      <a:t>音视频、图片、文档等</a:t>
                    </a:r>
                    <a:endParaRPr lang="zh-CN" altLang="en-US" sz="1600" b="0" kern="1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FillTx/>
                      <a:latin typeface="华文细黑" panose="02010600040101010101" charset="-122"/>
                      <a:ea typeface="华文细黑" panose="02010600040101010101" charset="-122"/>
                      <a:cs typeface="华文细黑" panose="02010600040101010101" charset="-122"/>
                      <a:sym typeface="+mn-ea"/>
                    </a:endParaRPr>
                  </a:p>
                </p:txBody>
              </p:sp>
              <p:sp>
                <p:nvSpPr>
                  <p:cNvPr id="154" name="文本框 153"/>
                  <p:cNvSpPr txBox="1"/>
                  <p:nvPr/>
                </p:nvSpPr>
                <p:spPr>
                  <a:xfrm>
                    <a:off x="10751" y="6608"/>
                    <a:ext cx="2132" cy="570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none"/>
                </p:style>
                <p:txBody>
                  <a:bodyPr rot="0" vertOverflow="overflow" horzOverflow="overflow" vert="horz" wrap="square" lIns="33866" tIns="33866" rIns="33866" bIns="33866" numCol="1" spcCol="38100" rtlCol="0" anchor="t" forceAA="0" upright="0">
                    <a:spAutoFit/>
                  </a:bodyPr>
                  <a:p>
                    <a:pPr algn="ctr" defTabSz="133350" fontAlgn="ctr">
                      <a:lnSpc>
                        <a:spcPct val="120000"/>
                      </a:lnSpc>
                      <a:defRPr b="0">
                        <a:solidFill>
                          <a:schemeClr val="accent1">
                            <a:hueOff val="114395"/>
                            <a:lumOff val="-24936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defRPr>
                    </a:pPr>
                    <a:r>
                      <a:rPr kumimoji="0" lang="zh-CN" altLang="en-US" sz="160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cs typeface="Helvetica Neue"/>
                        <a:sym typeface="+mn-ea"/>
                      </a:rPr>
                      <a:t>平台</a:t>
                    </a:r>
                    <a:r>
                      <a:rPr kumimoji="0" lang="zh-CN" altLang="en-US" sz="16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cs typeface="Helvetica Neue"/>
                        <a:sym typeface="+mn-ea"/>
                      </a:rPr>
                      <a:t>附带</a:t>
                    </a:r>
                    <a:r>
                      <a:rPr kumimoji="0" lang="zh-CN" altLang="en-US" sz="160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cs typeface="Helvetica Neue"/>
                        <a:sym typeface="+mn-ea"/>
                      </a:rPr>
                      <a:t>资源</a:t>
                    </a:r>
                    <a:endParaRPr kumimoji="0" lang="zh-CN" altLang="en-US" sz="1600" i="0" u="none" strike="noStrike" cap="none" spc="0" normalizeH="0" baseline="0" dirty="0" smtClean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FillTx/>
                      <a:cs typeface="Helvetica Neue"/>
                      <a:sym typeface="+mn-ea"/>
                    </a:endParaRPr>
                  </a:p>
                </p:txBody>
              </p:sp>
            </p:grpSp>
          </p:grpSp>
        </p:grpSp>
      </p:grpSp>
      <p:grpSp>
        <p:nvGrpSpPr>
          <p:cNvPr id="11" name="组合 10"/>
          <p:cNvGrpSpPr/>
          <p:nvPr/>
        </p:nvGrpSpPr>
        <p:grpSpPr>
          <a:xfrm>
            <a:off x="3059430" y="2033905"/>
            <a:ext cx="6374765" cy="2912110"/>
            <a:chOff x="4855" y="3207"/>
            <a:chExt cx="10039" cy="4586"/>
          </a:xfrm>
        </p:grpSpPr>
        <p:sp>
          <p:nvSpPr>
            <p:cNvPr id="157" name="矩形 156"/>
            <p:cNvSpPr/>
            <p:nvPr/>
          </p:nvSpPr>
          <p:spPr>
            <a:xfrm>
              <a:off x="9225" y="3322"/>
              <a:ext cx="5669" cy="17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>
              <a:solidFill>
                <a:schemeClr val="accent2">
                  <a:lumMod val="75000"/>
                </a:schemeClr>
              </a:solidFill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0" tIns="0" rIns="0" bIns="0" numCol="1" spcCol="38100" rtlCol="0" anchor="ctr" forceAA="0" upright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0076BA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Neue Medium"/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>
              <a:off x="9586" y="3433"/>
              <a:ext cx="1546" cy="629"/>
            </a:xfrm>
            <a:prstGeom prst="rect">
              <a:avLst/>
            </a:prstGeom>
            <a:noFill/>
            <a:ln w="3175" cap="flat">
              <a:noFill/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algn="ctr" defTabSz="133350" fontAlgn="ctr">
                <a:lnSpc>
                  <a:spcPct val="120000"/>
                </a:lnSpc>
                <a:defRPr b="0">
                  <a:solidFill>
                    <a:schemeClr val="accent1">
                      <a:hueOff val="114395"/>
                      <a:lumOff val="-24935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en-US" sz="1800" b="1" dirty="0" smtClean="0">
                  <a:solidFill>
                    <a:schemeClr val="accent2">
                      <a:lumMod val="50000"/>
                    </a:schemeClr>
                  </a:solidFill>
                  <a:sym typeface="+mn-ea"/>
                </a:rPr>
                <a:t>普通用户</a:t>
              </a:r>
              <a:endParaRPr kumimoji="0" lang="zh-CN" altLang="en-US" sz="180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cs typeface="Helvetica Neue"/>
                <a:sym typeface="+mn-ea"/>
              </a:endParaRPr>
            </a:p>
          </p:txBody>
        </p:sp>
        <p:sp>
          <p:nvSpPr>
            <p:cNvPr id="162" name="文本框 161"/>
            <p:cNvSpPr txBox="1"/>
            <p:nvPr/>
          </p:nvSpPr>
          <p:spPr>
            <a:xfrm>
              <a:off x="7207" y="3207"/>
              <a:ext cx="1926" cy="10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marL="342900" indent="-342900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5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kumimoji="0" lang="zh-CN" altLang="en-US" sz="1600" i="0" u="none" strike="noStrike" cap="none" spc="0" normalizeH="0" baseline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FillTx/>
                  <a:sym typeface="+mn-ea"/>
                </a:rPr>
                <a:t>游客</a:t>
              </a:r>
              <a:endParaRPr kumimoji="0" lang="zh-CN" altLang="en-US" sz="1600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+mn-ea"/>
              </a:endParaRPr>
            </a:p>
            <a:p>
              <a:pPr marL="342900" indent="-342900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5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kumimoji="0" lang="zh-CN" altLang="en-US" sz="1600" i="0" u="none" strike="noStrike" cap="none" spc="0" normalizeH="0" baseline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FillTx/>
                  <a:sym typeface="+mn-ea"/>
                </a:rPr>
                <a:t>帐号登录</a:t>
              </a:r>
              <a:endParaRPr kumimoji="0" lang="zh-CN" altLang="en-US" sz="1600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+mn-ea"/>
              </a:endParaRPr>
            </a:p>
          </p:txBody>
        </p:sp>
        <p:cxnSp>
          <p:nvCxnSpPr>
            <p:cNvPr id="170" name="肘形连接符 169"/>
            <p:cNvCxnSpPr>
              <a:stCxn id="157" idx="2"/>
              <a:endCxn id="154" idx="0"/>
            </p:cNvCxnSpPr>
            <p:nvPr/>
          </p:nvCxnSpPr>
          <p:spPr>
            <a:xfrm rot="5400000">
              <a:off x="11146" y="5694"/>
              <a:ext cx="1585" cy="243"/>
            </a:xfrm>
            <a:prstGeom prst="bentConnector3">
              <a:avLst>
                <a:gd name="adj1" fmla="val 50032"/>
              </a:avLst>
            </a:prstGeom>
            <a:noFill/>
            <a:ln w="12700" cap="flat">
              <a:solidFill>
                <a:schemeClr val="accent3">
                  <a:lumMod val="50000"/>
                </a:schemeClr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  <p:sp>
          <p:nvSpPr>
            <p:cNvPr id="171" name="文本框 170"/>
            <p:cNvSpPr txBox="1"/>
            <p:nvPr/>
          </p:nvSpPr>
          <p:spPr>
            <a:xfrm>
              <a:off x="12177" y="5824"/>
              <a:ext cx="1537" cy="5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marL="197485" indent="-197485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4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kumimoji="0" lang="zh-CN" altLang="en-US" sz="1400" i="0" u="none" strike="noStrike" cap="none" spc="0" normalizeH="0" baseline="0" dirty="0" smtClean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FillTx/>
                  <a:sym typeface="+mn-ea"/>
                </a:rPr>
                <a:t>帐号登录</a:t>
              </a:r>
              <a:endParaRPr kumimoji="0" lang="zh-CN" altLang="en-US" sz="1400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+mn-ea"/>
              </a:endParaRPr>
            </a:p>
          </p:txBody>
        </p:sp>
        <p:cxnSp>
          <p:nvCxnSpPr>
            <p:cNvPr id="172" name="肘形连接符 171"/>
            <p:cNvCxnSpPr>
              <a:stCxn id="157" idx="2"/>
              <a:endCxn id="143" idx="0"/>
            </p:cNvCxnSpPr>
            <p:nvPr/>
          </p:nvCxnSpPr>
          <p:spPr>
            <a:xfrm rot="5400000">
              <a:off x="7665" y="2213"/>
              <a:ext cx="1585" cy="7205"/>
            </a:xfrm>
            <a:prstGeom prst="bentConnector3">
              <a:avLst>
                <a:gd name="adj1" fmla="val 50032"/>
              </a:avLst>
            </a:prstGeom>
            <a:noFill/>
            <a:ln w="12700" cap="flat">
              <a:solidFill>
                <a:schemeClr val="accent3">
                  <a:lumMod val="50000"/>
                </a:schemeClr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  <p:cxnSp>
          <p:nvCxnSpPr>
            <p:cNvPr id="173" name="肘形连接符 172"/>
            <p:cNvCxnSpPr>
              <a:stCxn id="157" idx="2"/>
              <a:endCxn id="136" idx="0"/>
            </p:cNvCxnSpPr>
            <p:nvPr/>
          </p:nvCxnSpPr>
          <p:spPr>
            <a:xfrm rot="5400000">
              <a:off x="8736" y="4468"/>
              <a:ext cx="2769" cy="3880"/>
            </a:xfrm>
            <a:prstGeom prst="bentConnector3">
              <a:avLst>
                <a:gd name="adj1" fmla="val 16847"/>
              </a:avLst>
            </a:prstGeom>
            <a:noFill/>
            <a:ln w="12700" cap="flat">
              <a:solidFill>
                <a:schemeClr val="accent3">
                  <a:lumMod val="50000"/>
                </a:schemeClr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</p:grpSp>
      <p:grpSp>
        <p:nvGrpSpPr>
          <p:cNvPr id="8" name="组合 7"/>
          <p:cNvGrpSpPr/>
          <p:nvPr/>
        </p:nvGrpSpPr>
        <p:grpSpPr>
          <a:xfrm>
            <a:off x="3732530" y="984885"/>
            <a:ext cx="5855335" cy="1192530"/>
            <a:chOff x="5878" y="1551"/>
            <a:chExt cx="9221" cy="1878"/>
          </a:xfrm>
        </p:grpSpPr>
        <p:sp>
          <p:nvSpPr>
            <p:cNvPr id="123" name="文本框 122"/>
            <p:cNvSpPr txBox="1"/>
            <p:nvPr/>
          </p:nvSpPr>
          <p:spPr>
            <a:xfrm>
              <a:off x="12246" y="1740"/>
              <a:ext cx="2853" cy="1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marL="342900" indent="-342900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6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VPN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  <a:p>
              <a:pPr marL="342900" indent="-342900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6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kumimoji="0" lang="en-US" altLang="zh-CN" sz="1600" i="0" u="none" strike="noStrike" cap="none" spc="0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sym typeface="+mn-ea"/>
                </a:rPr>
                <a:t>CARSI</a:t>
              </a:r>
              <a:r>
                <a:rPr kumimoji="0" lang="zh-CN" altLang="en-US" sz="1600" i="0" u="none" strike="noStrike" cap="none" spc="0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sym typeface="+mn-ea"/>
                </a:rPr>
                <a:t>帐号对接</a:t>
              </a:r>
              <a:endParaRPr kumimoji="0" lang="zh-CN" altLang="en-US" sz="160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sym typeface="+mn-ea"/>
              </a:endParaRPr>
            </a:p>
            <a:p>
              <a:pPr marL="342900" indent="-342900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6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kumimoji="0" lang="zh-CN" altLang="en-US" sz="1600" i="0" u="none" strike="noStrike" cap="none" spc="0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sym typeface="+mn-ea"/>
                </a:rPr>
                <a:t>校外访问码</a:t>
              </a:r>
              <a:endParaRPr kumimoji="0" lang="zh-CN" altLang="en-US" sz="160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sym typeface="+mn-ea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10324" y="2097"/>
              <a:ext cx="1700" cy="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75000"/>
                </a:schemeClr>
              </a:solidFill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0" tIns="0" rIns="0" bIns="0" numCol="1" spcCol="38100" rtlCol="0" anchor="ctr" forceAA="0" upright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0076BA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Neue Medium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10801" y="2076"/>
              <a:ext cx="746" cy="570"/>
            </a:xfrm>
            <a:prstGeom prst="rect">
              <a:avLst/>
            </a:prstGeom>
            <a:noFill/>
            <a:ln w="3175" cap="flat">
              <a:noFill/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algn="ctr" defTabSz="133350" fontAlgn="ctr">
                <a:lnSpc>
                  <a:spcPct val="120000"/>
                </a:lnSpc>
                <a:defRPr b="0">
                  <a:solidFill>
                    <a:schemeClr val="accent1">
                      <a:hueOff val="114395"/>
                      <a:lumOff val="-24937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校外</a:t>
              </a:r>
              <a:endParaRPr kumimoji="0" lang="zh-CN" altLang="en-US" sz="16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cs typeface="Helvetica Neue"/>
                <a:sym typeface="+mn-ea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8657" y="2096"/>
              <a:ext cx="1701" cy="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solidFill>
                <a:schemeClr val="bg1">
                  <a:lumMod val="75000"/>
                </a:schemeClr>
              </a:solidFill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0" tIns="0" rIns="0" bIns="0" numCol="1" spcCol="38100" rtlCol="0" anchor="ctr" forceAA="0" upright="0">
              <a:spAutoFit/>
            </a:bodyPr>
            <a:p>
              <a:pPr marL="0" marR="0" indent="0" algn="ctr" defTabSz="550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0076BA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Neue Medium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9134" y="2075"/>
              <a:ext cx="746" cy="570"/>
            </a:xfrm>
            <a:prstGeom prst="rect">
              <a:avLst/>
            </a:prstGeom>
            <a:noFill/>
            <a:ln w="3175" cap="flat">
              <a:noFill/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algn="ctr" defTabSz="133350" fontAlgn="ctr">
                <a:lnSpc>
                  <a:spcPct val="120000"/>
                </a:lnSpc>
                <a:defRPr b="0">
                  <a:solidFill>
                    <a:schemeClr val="accent1">
                      <a:hueOff val="114395"/>
                      <a:lumOff val="-24936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校内</a:t>
              </a:r>
              <a:endParaRPr kumimoji="0" lang="zh-CN" altLang="en-US" sz="16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cs typeface="Helvetica Neue"/>
                <a:sym typeface="+mn-ea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5878" y="2105"/>
              <a:ext cx="2536" cy="5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marL="342900" indent="-342900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5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IP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地址范围内  </a:t>
              </a:r>
              <a:endParaRPr kumimoji="0" lang="zh-CN" altLang="en-US" sz="160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sym typeface="+mn-ea"/>
              </a:endParaRPr>
            </a:p>
          </p:txBody>
        </p:sp>
        <p:cxnSp>
          <p:nvCxnSpPr>
            <p:cNvPr id="163" name="直接箭头连接符 162"/>
            <p:cNvCxnSpPr>
              <a:stCxn id="122" idx="2"/>
              <a:endCxn id="127" idx="0"/>
            </p:cNvCxnSpPr>
            <p:nvPr/>
          </p:nvCxnSpPr>
          <p:spPr>
            <a:xfrm flipH="1">
              <a:off x="9507" y="1551"/>
              <a:ext cx="853" cy="524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  <p:cxnSp>
          <p:nvCxnSpPr>
            <p:cNvPr id="164" name="直接箭头连接符 163"/>
            <p:cNvCxnSpPr>
              <a:stCxn id="122" idx="2"/>
              <a:endCxn id="125" idx="0"/>
            </p:cNvCxnSpPr>
            <p:nvPr/>
          </p:nvCxnSpPr>
          <p:spPr>
            <a:xfrm>
              <a:off x="10360" y="1551"/>
              <a:ext cx="814" cy="525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  <p:cxnSp>
          <p:nvCxnSpPr>
            <p:cNvPr id="165" name="直接箭头连接符 164"/>
            <p:cNvCxnSpPr>
              <a:stCxn id="127" idx="2"/>
              <a:endCxn id="158" idx="0"/>
            </p:cNvCxnSpPr>
            <p:nvPr/>
          </p:nvCxnSpPr>
          <p:spPr>
            <a:xfrm>
              <a:off x="9507" y="2645"/>
              <a:ext cx="815" cy="784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  <p:cxnSp>
          <p:nvCxnSpPr>
            <p:cNvPr id="166" name="直接箭头连接符 165"/>
            <p:cNvCxnSpPr>
              <a:stCxn id="125" idx="2"/>
              <a:endCxn id="158" idx="0"/>
            </p:cNvCxnSpPr>
            <p:nvPr/>
          </p:nvCxnSpPr>
          <p:spPr>
            <a:xfrm flipH="1">
              <a:off x="10322" y="2646"/>
              <a:ext cx="852" cy="783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</p:grpSp>
      <p:grpSp>
        <p:nvGrpSpPr>
          <p:cNvPr id="10" name="组合 9"/>
          <p:cNvGrpSpPr/>
          <p:nvPr/>
        </p:nvGrpSpPr>
        <p:grpSpPr>
          <a:xfrm>
            <a:off x="972820" y="2692400"/>
            <a:ext cx="10625455" cy="2254885"/>
            <a:chOff x="1532" y="4240"/>
            <a:chExt cx="16733" cy="3551"/>
          </a:xfrm>
        </p:grpSpPr>
        <p:grpSp>
          <p:nvGrpSpPr>
            <p:cNvPr id="159" name="组合 158"/>
            <p:cNvGrpSpPr/>
            <p:nvPr/>
          </p:nvGrpSpPr>
          <p:grpSpPr>
            <a:xfrm rot="0">
              <a:off x="12478" y="4240"/>
              <a:ext cx="2268" cy="624"/>
              <a:chOff x="18284" y="5551"/>
              <a:chExt cx="2268" cy="850"/>
            </a:xfrm>
          </p:grpSpPr>
          <p:sp>
            <p:nvSpPr>
              <p:cNvPr id="160" name="矩形 159"/>
              <p:cNvSpPr/>
              <p:nvPr/>
            </p:nvSpPr>
            <p:spPr>
              <a:xfrm>
                <a:off x="18284" y="5551"/>
                <a:ext cx="2268" cy="8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 cap="flat">
                <a:solidFill>
                  <a:schemeClr val="accent6">
                    <a:lumMod val="75000"/>
                  </a:schemeClr>
                </a:solidFill>
                <a:miter lim="400000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 rot="0" vertOverflow="overflow" horzOverflow="overflow" vert="horz" wrap="square" lIns="0" tIns="0" rIns="0" bIns="0" numCol="1" spcCol="38100" rtlCol="0" anchor="ctr" forceAA="0" upright="0">
                <a:spAutoFit/>
              </a:bodyPr>
              <a:p>
                <a:pPr marL="0" marR="0" indent="0" algn="ctr" defTabSz="55054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000" b="0" i="0" u="none" strike="noStrike" cap="none" spc="0" normalizeH="0" baseline="0">
                  <a:ln>
                    <a:noFill/>
                  </a:ln>
                  <a:solidFill>
                    <a:srgbClr val="0076BA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Helvetica Neue Medium"/>
                </a:endParaRPr>
              </a:p>
            </p:txBody>
          </p:sp>
          <p:sp>
            <p:nvSpPr>
              <p:cNvPr id="161" name="文本框 160"/>
              <p:cNvSpPr txBox="1"/>
              <p:nvPr/>
            </p:nvSpPr>
            <p:spPr>
              <a:xfrm>
                <a:off x="18645" y="5661"/>
                <a:ext cx="1546" cy="67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 rot="0" vertOverflow="overflow" horzOverflow="overflow" vert="horz" wrap="none" lIns="33866" tIns="33866" rIns="33866" bIns="33866" numCol="1" spcCol="38100" rtlCol="0" anchor="t" forceAA="0" upright="0">
                <a:spAutoFit/>
              </a:bodyPr>
              <a:p>
                <a:pPr algn="ctr" defTabSz="133350" fontAlgn="ctr">
                  <a:lnSpc>
                    <a:spcPct val="90000"/>
                  </a:lnSpc>
                  <a:defRPr b="0">
                    <a:solidFill>
                      <a:schemeClr val="accent1">
                        <a:hueOff val="114395"/>
                        <a:lumOff val="-24934"/>
                      </a:schemeClr>
                    </a:solidFill>
                    <a:uFill>
                      <a:solidFill>
                        <a:srgbClr val="000000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r>
                  <a:rPr lang="zh-CN" altLang="en-US" sz="1800" b="1" dirty="0" smtClean="0">
                    <a:solidFill>
                      <a:schemeClr val="accent6">
                        <a:lumMod val="75000"/>
                      </a:schemeClr>
                    </a:solidFill>
                    <a:sym typeface="+mn-ea"/>
                  </a:rPr>
                  <a:t>教师用户</a:t>
                </a:r>
                <a:endParaRPr kumimoji="0" lang="zh-CN" altLang="en-US" sz="1800" b="1" i="0" u="none" strike="noStrike" cap="none" spc="0" normalizeH="0" baseline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cs typeface="Helvetica Neue"/>
                  <a:sym typeface="+mn-ea"/>
                </a:endParaRPr>
              </a:p>
            </p:txBody>
          </p:sp>
        </p:grpSp>
        <p:sp>
          <p:nvSpPr>
            <p:cNvPr id="167" name="文本框 166"/>
            <p:cNvSpPr txBox="1"/>
            <p:nvPr/>
          </p:nvSpPr>
          <p:spPr>
            <a:xfrm>
              <a:off x="15099" y="4352"/>
              <a:ext cx="3166" cy="5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none" lIns="33866" tIns="33866" rIns="33866" bIns="33866" numCol="1" spcCol="38100" rtlCol="0" anchor="t" forceAA="0" upright="0">
              <a:spAutoFit/>
            </a:bodyPr>
            <a:p>
              <a:pPr marL="342900" indent="-342900" algn="l" defTabSz="133350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b="0">
                  <a:solidFill>
                    <a:schemeClr val="accent1">
                      <a:hueOff val="114395"/>
                      <a:lumOff val="-24934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kumimoji="0" lang="zh-CN" altLang="en-US" sz="1400" i="0" u="none" strike="noStrike" cap="none" spc="0" normalizeH="0" baseline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sym typeface="+mn-ea"/>
                </a:rPr>
                <a:t>帐号登录并</a:t>
              </a:r>
              <a:r>
                <a:rPr kumimoji="0" lang="zh-CN" altLang="en-US" sz="1400" b="1" i="0" u="none" strike="noStrike" cap="none" spc="0" normalizeH="0" baseline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sym typeface="+mn-ea"/>
                </a:rPr>
                <a:t>认证</a:t>
              </a:r>
              <a:r>
                <a:rPr kumimoji="0" lang="zh-CN" altLang="en-US" sz="1400" i="0" u="none" strike="noStrike" cap="none" spc="0" normalizeH="0" baseline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sym typeface="+mn-ea"/>
                </a:rPr>
                <a:t>身份</a:t>
              </a:r>
              <a:endParaRPr kumimoji="0" lang="zh-CN" altLang="en-US" sz="1400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sym typeface="+mn-ea"/>
              </a:endParaRPr>
            </a:p>
          </p:txBody>
        </p:sp>
        <p:cxnSp>
          <p:nvCxnSpPr>
            <p:cNvPr id="168" name="肘形连接符 167"/>
            <p:cNvCxnSpPr>
              <a:stCxn id="161" idx="2"/>
              <a:endCxn id="148" idx="0"/>
            </p:cNvCxnSpPr>
            <p:nvPr/>
          </p:nvCxnSpPr>
          <p:spPr>
            <a:xfrm rot="5400000" flipV="1">
              <a:off x="14139" y="4292"/>
              <a:ext cx="1791" cy="2844"/>
            </a:xfrm>
            <a:prstGeom prst="bentConnector3">
              <a:avLst>
                <a:gd name="adj1" fmla="val 50000"/>
              </a:avLst>
            </a:prstGeom>
            <a:noFill/>
            <a:ln w="12700" cap="flat">
              <a:solidFill>
                <a:schemeClr val="accent6">
                  <a:lumMod val="75000"/>
                </a:schemeClr>
              </a:solidFill>
              <a:prstDash val="solid"/>
              <a:miter lim="400000"/>
              <a:headEnd type="arrow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  <p:cxnSp>
          <p:nvCxnSpPr>
            <p:cNvPr id="169" name="肘形连接符 168"/>
            <p:cNvCxnSpPr>
              <a:stCxn id="161" idx="1"/>
              <a:endCxn id="133" idx="0"/>
            </p:cNvCxnSpPr>
            <p:nvPr/>
          </p:nvCxnSpPr>
          <p:spPr>
            <a:xfrm rot="10800000" flipV="1">
              <a:off x="1532" y="4570"/>
              <a:ext cx="11307" cy="3221"/>
            </a:xfrm>
            <a:prstGeom prst="bentConnector2">
              <a:avLst/>
            </a:prstGeom>
            <a:noFill/>
            <a:ln w="12700" cap="flat">
              <a:solidFill>
                <a:schemeClr val="accent6">
                  <a:lumMod val="75000"/>
                </a:schemeClr>
              </a:solidFill>
              <a:prstDash val="solid"/>
              <a:miter lim="400000"/>
              <a:tailEnd type="arrow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</p:cxn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561_1*i*2"/>
  <p:tag name="KSO_WM_TEMPLATE_CATEGORY" val="diagram"/>
  <p:tag name="KSO_WM_TEMPLATE_INDEX" val="20201561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561_1*i*3"/>
  <p:tag name="KSO_WM_TEMPLATE_CATEGORY" val="diagram"/>
  <p:tag name="KSO_WM_TEMPLATE_INDEX" val="20201561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561_1*i*4"/>
  <p:tag name="KSO_WM_TEMPLATE_CATEGORY" val="diagram"/>
  <p:tag name="KSO_WM_TEMPLATE_INDEX" val="20201561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561_1*i*2"/>
  <p:tag name="KSO_WM_TEMPLATE_CATEGORY" val="diagram"/>
  <p:tag name="KSO_WM_TEMPLATE_INDEX" val="20201561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561_1*i*3"/>
  <p:tag name="KSO_WM_TEMPLATE_CATEGORY" val="diagram"/>
  <p:tag name="KSO_WM_TEMPLATE_INDEX" val="20201561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561_1*i*4"/>
  <p:tag name="KSO_WM_TEMPLATE_CATEGORY" val="diagram"/>
  <p:tag name="KSO_WM_TEMPLATE_INDEX" val="20201561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PLACING_PICTURE_USER_VIEWPORT" val="{&quot;height&quot;:8677,&quot;width&quot;:12537}"/>
</p:tagLst>
</file>

<file path=ppt/tags/tag109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11.xml><?xml version="1.0" encoding="utf-8"?>
<p:tagLst xmlns:p="http://schemas.openxmlformats.org/presentationml/2006/main">
  <p:tag name="KSO_WM_UNIT_TABLE_BEAUTIFY" val="smartTable{c6bde86e-1c7a-458d-ae56-f03fbf341146}"/>
</p:tagLst>
</file>

<file path=ppt/tags/tag110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PLACING_PICTURE_USER_VIEWPORT" val="{&quot;height&quot;:4109.3338582677161,&quot;width&quot;:9766.666141732283}"/>
</p:tagLst>
</file>

<file path=ppt/tags/tag112.xml><?xml version="1.0" encoding="utf-8"?>
<p:tagLst xmlns:p="http://schemas.openxmlformats.org/presentationml/2006/main">
  <p:tag name="REFSHAPE" val="384301644"/>
  <p:tag name="KSO_WM_UNIT_PLACING_PICTURE_USER_VIEWPORT" val="{&quot;height&quot;:7901.3338582677161,&quot;width&quot;:12309.333858267717}"/>
</p:tagLst>
</file>

<file path=ppt/tags/tag113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1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1"/>
  <p:tag name="KSO_WM_UNIT_FILL_FORE_SCHEMECOLOR_INDEX" val="14"/>
  <p:tag name="KSO_WM_UNIT_FILL_TYPE" val="1"/>
  <p:tag name="KSO_WM_UNIT_USESOURCEFORMAT_APPLY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2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2"/>
  <p:tag name="KSO_WM_UNIT_LINE_FORE_SCHEMECOLOR_INDEX" val="14"/>
  <p:tag name="KSO_WM_UNIT_LINE_FILL_TYPE" val="2"/>
  <p:tag name="KSO_WM_UNIT_USESOURCEFORMAT_APPLY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3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3"/>
  <p:tag name="KSO_WM_UNIT_FILL_FORE_SCHEMECOLOR_INDEX" val="14"/>
  <p:tag name="KSO_WM_UNIT_FILL_TYPE" val="1"/>
  <p:tag name="KSO_WM_UNIT_USESOURCEFORMAT_APPLY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b*1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UNIT_ISCONTENTSTITLE" val="0"/>
  <p:tag name="KSO_WM_UNIT_PRESET_TEXT" val="PACKING SPECIFICATION"/>
  <p:tag name="KSO_WM_UNIT_NOCLEAR" val="0"/>
  <p:tag name="KSO_WM_UNIT_VALUE" val="25"/>
  <p:tag name="KSO_WM_DIAGRAM_GROUP_CODE" val="l1-1"/>
  <p:tag name="KSO_WM_UNIT_TYPE" val="b"/>
  <p:tag name="KSO_WM_UNIT_INDEX" val="1"/>
  <p:tag name="KSO_WM_UNIT_USESOURCEFORMAT_APPLY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a*1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UNIT_ISCONTENTSTITLE" val="0"/>
  <p:tag name="KSO_WM_UNIT_PRESET_TEXT" val="包装规格"/>
  <p:tag name="KSO_WM_UNIT_NOCLEAR" val="0"/>
  <p:tag name="KSO_WM_UNIT_VALUE" val="12"/>
  <p:tag name="KSO_WM_DIAGRAM_GROUP_CODE" val="l1-1"/>
  <p:tag name="KSO_WM_UNIT_TYPE" val="a"/>
  <p:tag name="KSO_WM_UNIT_INDEX" val="1"/>
  <p:tag name="KSO_WM_UNIT_USESOURCEFORMAT_APPLY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4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4"/>
  <p:tag name="KSO_WM_UNIT_FILL_FORE_SCHEMECOLOR_INDEX" val="14"/>
  <p:tag name="KSO_WM_UNI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ISCONTENTS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198927_1*a*1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PRESET_TEXT" val="小米手机超长续航能力"/>
  <p:tag name="KSO_WM_UNIT_TEXT_FILL_FORE_SCHEMECOLOR_INDEX" val="13"/>
  <p:tag name="KSO_WM_UNIT_TEXT_FILL_TYPE" val="1"/>
  <p:tag name="KSO_WM_UNIT_USESOURCEFORMAT_APPLY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5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5"/>
  <p:tag name="KSO_WM_UNIT_FILL_FORE_SCHEMECOLOR_INDEX" val="14"/>
  <p:tag name="KSO_WM_UNIT_FILL_TYPE" val="1"/>
  <p:tag name="KSO_WM_UNIT_USESOURCEFORMAT_APPLY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l_h_f*1_1_1"/>
  <p:tag name="KSO_WM_TEMPLATE_CATEGORY" val="diagram"/>
  <p:tag name="KSO_WM_TEMPLATE_INDEX" val="20200617"/>
  <p:tag name="KSO_WM_UNIT_LAYERLEVEL" val="1_1_1"/>
  <p:tag name="KSO_WM_TAG_VERSION" val="1.0"/>
  <p:tag name="KSO_WM_BEAUTIFY_FLAG" val="#wm#"/>
  <p:tag name="KSO_WM_UNIT_PRESET_TEXT" val="净重：10KG/22.051bs"/>
  <p:tag name="KSO_WM_UNIT_NOCLEAR" val="0"/>
  <p:tag name="KSO_WM_UNIT_VALUE" val="20"/>
  <p:tag name="KSO_WM_DIAGRAM_GROUP_CODE" val="l1-1"/>
  <p:tag name="KSO_WM_UNIT_TYPE" val="l_h_f"/>
  <p:tag name="KSO_WM_UNIT_INDEX" val="1_1_1"/>
  <p:tag name="KSO_WM_UNIT_USESOURCEFORMAT_APPLY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l_h_f*1_2_1"/>
  <p:tag name="KSO_WM_TEMPLATE_CATEGORY" val="diagram"/>
  <p:tag name="KSO_WM_TEMPLATE_INDEX" val="20200617"/>
  <p:tag name="KSO_WM_UNIT_LAYERLEVEL" val="1_1_1"/>
  <p:tag name="KSO_WM_TAG_VERSION" val="1.0"/>
  <p:tag name="KSO_WM_BEAUTIFY_FLAG" val="#wm#"/>
  <p:tag name="KSO_WM_UNIT_PRESET_TEXT" val="毛重：11KG/24.161bs"/>
  <p:tag name="KSO_WM_UNIT_NOCLEAR" val="0"/>
  <p:tag name="KSO_WM_UNIT_VALUE" val="20"/>
  <p:tag name="KSO_WM_DIAGRAM_GROUP_CODE" val="l1-1"/>
  <p:tag name="KSO_WM_UNIT_TYPE" val="l_h_f"/>
  <p:tag name="KSO_WM_UNIT_INDEX" val="1_2_1"/>
  <p:tag name="KSO_WM_UNIT_USESOURCEFORMAT_APPLY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l_h_f*1_4_1"/>
  <p:tag name="KSO_WM_TEMPLATE_CATEGORY" val="diagram"/>
  <p:tag name="KSO_WM_TEMPLATE_INDEX" val="20200617"/>
  <p:tag name="KSO_WM_UNIT_LAYERLEVEL" val="1_1_1"/>
  <p:tag name="KSO_WM_TAG_VERSION" val="1.0"/>
  <p:tag name="KSO_WM_BEAUTIFY_FLAG" val="#wm#"/>
  <p:tag name="KSO_WM_UNIT_PRESET_TEXT" val="数量：100个/箱"/>
  <p:tag name="KSO_WM_UNIT_NOCLEAR" val="0"/>
  <p:tag name="KSO_WM_UNIT_VALUE" val="20"/>
  <p:tag name="KSO_WM_DIAGRAM_GROUP_CODE" val="l1-1"/>
  <p:tag name="KSO_WM_UNIT_TYPE" val="l_h_f"/>
  <p:tag name="KSO_WM_UNIT_INDEX" val="1_4_1"/>
  <p:tag name="KSO_WM_UNIT_USESOURCEFORMAT_APPLY" val="1"/>
</p:tagLst>
</file>

<file path=ppt/tags/tag124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125.xml><?xml version="1.0" encoding="utf-8"?>
<p:tagLst xmlns:p="http://schemas.openxmlformats.org/presentationml/2006/main">
  <p:tag name="KSO_WM_UNIT_PLACING_PICTURE_USER_VIEWPORT" val="{&quot;height&quot;:8677,&quot;width&quot;:12537}"/>
</p:tagLst>
</file>

<file path=ppt/tags/tag126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127.xml><?xml version="1.0" encoding="utf-8"?>
<p:tagLst xmlns:p="http://schemas.openxmlformats.org/presentationml/2006/main">
  <p:tag name="KSO_WM_UNIT_PLACING_PICTURE_USER_VIEWPORT" val="{&quot;height&quot;:8677,&quot;width&quot;:12537}"/>
</p:tagLst>
</file>

<file path=ppt/tags/tag128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198927_1*i*2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diagram20198927_1*i*3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diagram20198927_1*i*4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diagram20198927_1*i*5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diagram20198927_1*i*6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diagram20198927_1*i*7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diagram20198927_1*i*8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9"/>
  <p:tag name="KSO_WM_UNIT_ID" val="diagram20198927_1*i*9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DIAGRAM_MODELTYPE" val="stripeEnum"/>
  <p:tag name="KSO_WM_UNIT_ISCONTENTS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8927_1*l_h_a*1_1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13h"/>
  <p:tag name="KSO_WM_UNIT_TEXT_FILL_FORE_SCHEMECOLOR_INDEX" val="5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DIAGRAM_MODELTYPE" val="stripeEnum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8927_1*l_h_f*1_1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3G浏览时长"/>
  <p:tag name="KSO_WM_UNIT_TEXT_FILL_FORE_SCHEMECOLOR_INDEX" val="14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DIAGRAM_MODELTYPE" val="stripeEnum"/>
  <p:tag name="KSO_WM_UNIT_ISCONTENTS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8927_1*l_h_a*1_2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36h"/>
  <p:tag name="KSO_WM_UNIT_TEXT_FILL_FORE_SCHEMECOLOR_INDEX" val="7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DIAGRAM_MODELTYPE" val="stripeEnum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8927_1*l_h_f*1_2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持续通话时间"/>
  <p:tag name="KSO_WM_UNIT_TEXT_FILL_FORE_SCHEMECOLOR_INDEX" val="14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UNIT_DIAGRAM_MODELTYPE" val="stripeEnum"/>
  <p:tag name="KSO_WM_UNIT_ISCONTENTS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98927_1*l_h_a*1_3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68h"/>
  <p:tag name="KSO_WM_UNIT_TEXT_FILL_FORE_SCHEMECOLOR_INDEX" val="9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DIAGRAM_MODELTYPE" val="stripeEnum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98927_1*l_h_f*1_3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连续播放音乐"/>
  <p:tag name="KSO_WM_UNIT_TEXT_FILL_FORE_SCHEMECOLOR_INDEX" val="14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DIAGRAM_MODELTYPE" val="stripeEnum"/>
  <p:tag name="KSO_WM_UNIT_ISCONTENTS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198927_1*l_h_a*1_5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5万张"/>
  <p:tag name="KSO_WM_UNIT_TEXT_FILL_FORE_SCHEMECOLOR_INDEX" val="8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DIAGRAM_MODELTYPE" val="stripeEnum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198927_1*l_h_f*1_5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高清照片浏览"/>
  <p:tag name="KSO_WM_UNIT_TEXT_FILL_FORE_SCHEMECOLOR_INDEX" val="14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DIAGRAM_MODELTYPE" val="stripeEnum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8927_1*l_h_f*1_1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3G浏览时长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DIAGRAM_MODELTYPE" val="stripeEnum"/>
  <p:tag name="KSO_WM_UNIT_ISCONTENTS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98927_1*l_h_a*1_4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520分"/>
  <p:tag name="KSO_WM_UNIT_TEXT_FILL_FORE_SCHEMECOLOR_INDEX" val="10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DIAGRAM_MODELTYPE" val="stripeEnum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98927_1*l_h_f*1_4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高清视频播放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DIAGRAM_MODELTYPE" val="stripeEnum"/>
  <p:tag name="KSO_WM_UNIT_ISCONTENTS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8927_1*l_h_a*1_1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PRESET_TEXT" val="13h"/>
  <p:tag name="KSO_WM_UNIT_TEXT_FILL_FORE_SCHEMECOLOR_INDEX" val="5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27_1*l_h_i*1_2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8927_1*l_h_i*1_3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5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98927_1*l_h_i*1_4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198927_1*l_h_i*1_5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8927_1*l_h_i*1_3_1"/>
  <p:tag name="KSO_WM_TEMPLATE_CATEGORY" val="diagram"/>
  <p:tag name="KSO_WM_TEMPLATE_INDEX" val="2019892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38.xml><?xml version="1.0" encoding="utf-8"?>
<p:tagLst xmlns:p="http://schemas.openxmlformats.org/presentationml/2006/main">
  <p:tag name="KSO_WM_UNIT_NOCLEAR" val="0"/>
  <p:tag name="KSO_WM_UNIT_VALUE" val="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diagram20198927_1*f*1"/>
  <p:tag name="KSO_WM_TEMPLATE_CATEGORY" val="diagram"/>
  <p:tag name="KSO_WM_TEMPLATE_INDEX" val="20198927"/>
  <p:tag name="KSO_WM_UNIT_LAYERLEVEL" val="1"/>
  <p:tag name="KSO_WM_TAG_VERSION" val="1.0"/>
  <p:tag name="KSO_WM_BEAUTIFY_FLAG" val="#wm#"/>
  <p:tag name="KSO_WM_UNIT_PRESET_TEXT" val="小米商城是小米官方网站直营小米旗下所有产品，囊括小米手机系列，红米手机系列，同时为米粉提供客户服务及售后支持。"/>
  <p:tag name="KSO_WM_UNIT_USESOURCEFORMAT_APPLY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1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1"/>
  <p:tag name="KSO_WM_UNIT_FILL_FORE_SCHEMECOLOR_INDEX" val="14"/>
  <p:tag name="KSO_WM_UNI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1.xml><?xml version="1.0" encoding="utf-8"?>
<p:tagLst xmlns:p="http://schemas.openxmlformats.org/presentationml/2006/main">
  <p:tag name="KSO_WM_UNIT_TABLE_BEAUTIFY" val="smartTable{eeef6b47-f621-46a9-b739-32c1e68c8e1a}"/>
  <p:tag name="TABLE_ENDDRAG_ORIGIN_RECT" val="805*332"/>
  <p:tag name="TABLE_ENDDRAG_RECT" val="76*200*805*332"/>
</p:tagLst>
</file>

<file path=ppt/tags/tag42.xml><?xml version="1.0" encoding="utf-8"?>
<p:tagLst xmlns:p="http://schemas.openxmlformats.org/presentationml/2006/main">
  <p:tag name="KSO_WM_BEAUTIFY_FLAG" val="#wm#"/>
  <p:tag name="KSO_WM_TEMPLATE_CATEGORY" val="diagram"/>
  <p:tag name="KSO_WM_TEMPLATE_INDEX" val="20198927"/>
  <p:tag name="KSO_WM_SLIDE_ID" val="diagram20198927_1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5"/>
  <p:tag name="KSO_WM_SLIDE_INDEX" val="1"/>
  <p:tag name="KSO_WM_SLIDE_SIZE" val="960*265.875"/>
  <p:tag name="KSO_WM_SLIDE_POSITION" val="0*138.662"/>
  <p:tag name="KSO_WM_DIAGRAM_GROUP_CODE" val="l1-1"/>
  <p:tag name="KSO_WM_SLIDE_DIAGTYPE" val="l"/>
  <p:tag name="KSO_WM_TAG_VERSION" val="1.0"/>
  <p:tag name="KSO_WM_SLIDE_LAYOUT" val="a_f_l"/>
  <p:tag name="KSO_WM_SLIDE_LAYOUT_CNT" val="1_1_1"/>
</p:tagLst>
</file>

<file path=ppt/tags/tag43.xml><?xml version="1.0" encoding="utf-8"?>
<p:tagLst xmlns:p="http://schemas.openxmlformats.org/presentationml/2006/main">
  <p:tag name="KSO_WM_UNIT_PLACING_PICTURE_USER_VIEWPORT" val="{&quot;height&quot;:4891.5007874015746,&quot;width&quot;:8618.2503937007878}"/>
</p:tagLst>
</file>

<file path=ppt/tags/tag44.xml><?xml version="1.0" encoding="utf-8"?>
<p:tagLst xmlns:p="http://schemas.openxmlformats.org/presentationml/2006/main">
  <p:tag name="KSO_WM_UNIT_PLACING_PICTURE_USER_VIEWPORT" val="{&quot;height&quot;:4891.5007874015746,&quot;width&quot;:8617.5007874015755}"/>
</p:tagLst>
</file>

<file path=ppt/tags/tag45.xml><?xml version="1.0" encoding="utf-8"?>
<p:tagLst xmlns:p="http://schemas.openxmlformats.org/presentationml/2006/main">
  <p:tag name="KSO_WM_UNIT_PLACING_PICTURE_USER_VIEWPORT" val="{&quot;height&quot;:4891.5007874015746,&quot;width&quot;:8617.5007874015755}"/>
</p:tagLst>
</file>

<file path=ppt/tags/tag46.xml><?xml version="1.0" encoding="utf-8"?>
<p:tagLst xmlns:p="http://schemas.openxmlformats.org/presentationml/2006/main">
  <p:tag name="KSO_WM_UNIT_PLACING_PICTURE_USER_VIEWPORT" val="{&quot;height&quot;:8677,&quot;width&quot;:12537}"/>
</p:tagLst>
</file>

<file path=ppt/tags/tag47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PLACING_PICTURE_USER_VIEWPORT" val="{&quot;height&quot;:8677,&quot;width&quot;:12537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UNIT_PLACING_PICTURE_USER_VIEWPORT" val="{&quot;height&quot;:8677,&quot;width&quot;:12537}"/>
</p:tagLst>
</file>

<file path=ppt/tags/tag5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55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57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PLACING_PICTURE_USER_VIEWPORT" val="{&quot;height&quot;:14985,&quot;width&quot;:23925}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62.xml><?xml version="1.0" encoding="utf-8"?>
<p:tagLst xmlns:p="http://schemas.openxmlformats.org/presentationml/2006/main">
  <p:tag name="KSO_WM_UNIT_PLACING_PICTURE_USER_VIEWPORT" val="{&quot;height&quot;:10497.445068359375,&quot;width&quot;:15874.01611328125}"/>
</p:tagLst>
</file>

<file path=ppt/tags/tag6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PLACING_PICTURE_USER_VIEWPORT" val="{&quot;height&quot;:2572,&quot;width&quot;:6777}"/>
</p:tagLst>
</file>

<file path=ppt/tags/tag65.xml><?xml version="1.0" encoding="utf-8"?>
<p:tagLst xmlns:p="http://schemas.openxmlformats.org/presentationml/2006/main">
  <p:tag name="KSO_WM_UNIT_PLACING_PICTURE_USER_VIEWPORT" val="{&quot;height&quot;:10575,&quot;width&quot;:19440}"/>
</p:tagLst>
</file>

<file path=ppt/tags/tag66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17"/>
  <p:tag name="KSO_WM_SLIDE_ID" val="diagram20200617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377.008*147.467"/>
  <p:tag name="KSO_WM_SLIDE_POSITION" val="74*278.316"/>
  <p:tag name="KSO_WM_TAG_VERSION" val="1.0"/>
  <p:tag name="KSO_WM_DIAGRAM_GROUP_CODE" val="l1-1"/>
  <p:tag name="KSO_WM_SLIDE_DIAGTYPE" val="l"/>
  <p:tag name="KSO_WM_SLIDE_LAYOUT" val="a_b_d_l"/>
  <p:tag name="KSO_WM_SLIDE_LAYOUT_CNT" val="1_1_1_1"/>
</p:tagLst>
</file>

<file path=ppt/tags/tag67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5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8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2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6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1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1"/>
  <p:tag name="KSO_WM_UNIT_FILL_FORE_SCHEMECOLOR_INDEX" val="14"/>
  <p:tag name="KSO_WM_UNI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2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2"/>
  <p:tag name="KSO_WM_UNIT_LINE_FORE_SCHEMECOLOR_INDEX" val="14"/>
  <p:tag name="KSO_WM_UNIT_LINE_FILL_TYPE" val="2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3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3"/>
  <p:tag name="KSO_WM_UNIT_FILL_FORE_SCHEMECOLOR_INDEX" val="14"/>
  <p:tag name="KSO_WM_UNI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b*1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UNIT_ISCONTENTSTITLE" val="0"/>
  <p:tag name="KSO_WM_UNIT_PRESET_TEXT" val="PACKING SPECIFICATION"/>
  <p:tag name="KSO_WM_UNIT_NOCLEAR" val="0"/>
  <p:tag name="KSO_WM_UNIT_VALUE" val="25"/>
  <p:tag name="KSO_WM_DIAGRAM_GROUP_CODE" val="l1-1"/>
  <p:tag name="KSO_WM_UNIT_TYPE" val="b"/>
  <p:tag name="KSO_WM_UNIT_INDEX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a*1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UNIT_ISCONTENTSTITLE" val="0"/>
  <p:tag name="KSO_WM_UNIT_PRESET_TEXT" val="包装规格"/>
  <p:tag name="KSO_WM_UNIT_NOCLEAR" val="0"/>
  <p:tag name="KSO_WM_UNIT_VALUE" val="12"/>
  <p:tag name="KSO_WM_DIAGRAM_GROUP_CODE" val="l1-1"/>
  <p:tag name="KSO_WM_UNIT_TYPE" val="a"/>
  <p:tag name="KSO_WM_UNIT_INDEX" val="1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4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4"/>
  <p:tag name="KSO_WM_UNIT_FILL_FORE_SCHEMECOLOR_INDEX" val="14"/>
  <p:tag name="KSO_WM_UNI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i*5"/>
  <p:tag name="KSO_WM_TEMPLATE_CATEGORY" val="diagram"/>
  <p:tag name="KSO_WM_TEMPLATE_INDEX" val="20200617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5"/>
  <p:tag name="KSO_WM_UNIT_FILL_FORE_SCHEMECOLOR_INDEX" val="14"/>
  <p:tag name="KSO_WM_UNI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l_h_f*1_1_1"/>
  <p:tag name="KSO_WM_TEMPLATE_CATEGORY" val="diagram"/>
  <p:tag name="KSO_WM_TEMPLATE_INDEX" val="20200617"/>
  <p:tag name="KSO_WM_UNIT_LAYERLEVEL" val="1_1_1"/>
  <p:tag name="KSO_WM_TAG_VERSION" val="1.0"/>
  <p:tag name="KSO_WM_BEAUTIFY_FLAG" val="#wm#"/>
  <p:tag name="KSO_WM_UNIT_PRESET_TEXT" val="净重：10KG/22.051bs"/>
  <p:tag name="KSO_WM_UNIT_NOCLEAR" val="0"/>
  <p:tag name="KSO_WM_UNIT_VALUE" val="20"/>
  <p:tag name="KSO_WM_DIAGRAM_GROUP_CODE" val="l1-1"/>
  <p:tag name="KSO_WM_UNIT_TYPE" val="l_h_f"/>
  <p:tag name="KSO_WM_UNIT_INDEX" val="1_1_1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l_h_f*1_2_1"/>
  <p:tag name="KSO_WM_TEMPLATE_CATEGORY" val="diagram"/>
  <p:tag name="KSO_WM_TEMPLATE_INDEX" val="20200617"/>
  <p:tag name="KSO_WM_UNIT_LAYERLEVEL" val="1_1_1"/>
  <p:tag name="KSO_WM_TAG_VERSION" val="1.0"/>
  <p:tag name="KSO_WM_BEAUTIFY_FLAG" val="#wm#"/>
  <p:tag name="KSO_WM_UNIT_PRESET_TEXT" val="毛重：11KG/24.161bs"/>
  <p:tag name="KSO_WM_UNIT_NOCLEAR" val="0"/>
  <p:tag name="KSO_WM_UNIT_VALUE" val="20"/>
  <p:tag name="KSO_WM_DIAGRAM_GROUP_CODE" val="l1-1"/>
  <p:tag name="KSO_WM_UNIT_TYPE" val="l_h_f"/>
  <p:tag name="KSO_WM_UNIT_INDEX" val="1_2_1"/>
  <p:tag name="KSO_WM_UNIT_USESOURCEFORMAT_APPLY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617_1*l_h_f*1_4_1"/>
  <p:tag name="KSO_WM_TEMPLATE_CATEGORY" val="diagram"/>
  <p:tag name="KSO_WM_TEMPLATE_INDEX" val="20200617"/>
  <p:tag name="KSO_WM_UNIT_LAYERLEVEL" val="1_1_1"/>
  <p:tag name="KSO_WM_TAG_VERSION" val="1.0"/>
  <p:tag name="KSO_WM_BEAUTIFY_FLAG" val="#wm#"/>
  <p:tag name="KSO_WM_UNIT_PRESET_TEXT" val="数量：100个/箱"/>
  <p:tag name="KSO_WM_UNIT_NOCLEAR" val="0"/>
  <p:tag name="KSO_WM_UNIT_VALUE" val="20"/>
  <p:tag name="KSO_WM_DIAGRAM_GROUP_CODE" val="l1-1"/>
  <p:tag name="KSO_WM_UNIT_TYPE" val="l_h_f"/>
  <p:tag name="KSO_WM_UNIT_INDEX" val="1_4_1"/>
  <p:tag name="KSO_WM_UNIT_USESOURCEFORMAT_APPLY" val="1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50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550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550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3175" cap="flat">
          <a:noFill/>
          <a:miter lim="400000"/>
        </a:ln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3905</Words>
  <Application>WPS 演示</Application>
  <PresentationFormat>宽屏</PresentationFormat>
  <Paragraphs>488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宋体</vt:lpstr>
      <vt:lpstr>Wingdings</vt:lpstr>
      <vt:lpstr>Helvetica Neue Medium</vt:lpstr>
      <vt:lpstr>Helvetica Neue</vt:lpstr>
      <vt:lpstr>Helvetica Neue Light</vt:lpstr>
      <vt:lpstr>微软雅黑</vt:lpstr>
      <vt:lpstr>微软雅黑 Light</vt:lpstr>
      <vt:lpstr>黑体</vt:lpstr>
      <vt:lpstr>Impact</vt:lpstr>
      <vt:lpstr>Wingdings</vt:lpstr>
      <vt:lpstr>Helvetica</vt:lpstr>
      <vt:lpstr>华文细黑</vt:lpstr>
      <vt:lpstr>Arial Unicode MS</vt:lpstr>
      <vt:lpstr>Calibri</vt:lpstr>
      <vt:lpstr>思源黑体 CN</vt:lpstr>
      <vt:lpstr>Calibri</vt:lpstr>
      <vt:lpstr>White</vt:lpstr>
      <vt:lpstr>1_White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青柠檬1417328445</cp:lastModifiedBy>
  <cp:revision>252</cp:revision>
  <dcterms:created xsi:type="dcterms:W3CDTF">2019-06-19T02:08:00Z</dcterms:created>
  <dcterms:modified xsi:type="dcterms:W3CDTF">2024-03-14T10:35:45Z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