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2"/>
  </p:notesMasterIdLst>
  <p:sldIdLst>
    <p:sldId id="256" r:id="rId2"/>
    <p:sldId id="346" r:id="rId3"/>
    <p:sldId id="314" r:id="rId4"/>
    <p:sldId id="258" r:id="rId5"/>
    <p:sldId id="347" r:id="rId6"/>
    <p:sldId id="263" r:id="rId7"/>
    <p:sldId id="303" r:id="rId8"/>
    <p:sldId id="348" r:id="rId9"/>
    <p:sldId id="277" r:id="rId10"/>
    <p:sldId id="349" r:id="rId11"/>
    <p:sldId id="350" r:id="rId12"/>
    <p:sldId id="351" r:id="rId13"/>
    <p:sldId id="357" r:id="rId14"/>
    <p:sldId id="359" r:id="rId15"/>
    <p:sldId id="358" r:id="rId16"/>
    <p:sldId id="360" r:id="rId17"/>
    <p:sldId id="352" r:id="rId18"/>
    <p:sldId id="361" r:id="rId19"/>
    <p:sldId id="355" r:id="rId20"/>
    <p:sldId id="362" r:id="rId21"/>
    <p:sldId id="386" r:id="rId22"/>
    <p:sldId id="363" r:id="rId23"/>
    <p:sldId id="364" r:id="rId24"/>
    <p:sldId id="365" r:id="rId25"/>
    <p:sldId id="385" r:id="rId26"/>
    <p:sldId id="367" r:id="rId27"/>
    <p:sldId id="381" r:id="rId28"/>
    <p:sldId id="382" r:id="rId29"/>
    <p:sldId id="383" r:id="rId30"/>
    <p:sldId id="281" r:id="rId31"/>
    <p:sldId id="368" r:id="rId32"/>
    <p:sldId id="280" r:id="rId33"/>
    <p:sldId id="318" r:id="rId34"/>
    <p:sldId id="282" r:id="rId35"/>
    <p:sldId id="316" r:id="rId36"/>
    <p:sldId id="369" r:id="rId37"/>
    <p:sldId id="371" r:id="rId38"/>
    <p:sldId id="370" r:id="rId39"/>
    <p:sldId id="326" r:id="rId40"/>
    <p:sldId id="372" r:id="rId41"/>
    <p:sldId id="317" r:id="rId42"/>
    <p:sldId id="327" r:id="rId43"/>
    <p:sldId id="283" r:id="rId44"/>
    <p:sldId id="321" r:id="rId45"/>
    <p:sldId id="322" r:id="rId46"/>
    <p:sldId id="325" r:id="rId47"/>
    <p:sldId id="329" r:id="rId48"/>
    <p:sldId id="331" r:id="rId49"/>
    <p:sldId id="332" r:id="rId50"/>
    <p:sldId id="333" r:id="rId51"/>
    <p:sldId id="384" r:id="rId52"/>
    <p:sldId id="373" r:id="rId53"/>
    <p:sldId id="287" r:id="rId54"/>
    <p:sldId id="289" r:id="rId55"/>
    <p:sldId id="374" r:id="rId56"/>
    <p:sldId id="375" r:id="rId57"/>
    <p:sldId id="376" r:id="rId58"/>
    <p:sldId id="377" r:id="rId59"/>
    <p:sldId id="380" r:id="rId60"/>
    <p:sldId id="379" r:id="rId61"/>
  </p:sldIdLst>
  <p:sldSz cx="12192000" cy="6858000"/>
  <p:notesSz cx="6858000" cy="9144000"/>
  <p:embeddedFontLst>
    <p:embeddedFont>
      <p:font typeface="华文行楷" panose="02010800040101010101" pitchFamily="2" charset="-122"/>
      <p:regular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方正粗黑繁体" panose="02010600030101010101" charset="-122"/>
      <p:regular r:id="rId68"/>
    </p:embeddedFont>
    <p:embeddedFont>
      <p:font typeface="微软雅黑" panose="020B0503020204020204" pitchFamily="34" charset="-122"/>
      <p:regular r:id="rId69"/>
      <p:bold r:id="rId70"/>
    </p:embeddedFont>
    <p:embeddedFont>
      <p:font typeface="方正大黑_GBK" panose="02010600030101010101" charset="-122"/>
      <p:regular r:id="rId7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96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1480" userDrawn="1">
          <p15:clr>
            <a:srgbClr val="A4A3A4"/>
          </p15:clr>
        </p15:guide>
        <p15:guide id="7" orient="horz" pos="2863" userDrawn="1">
          <p15:clr>
            <a:srgbClr val="A4A3A4"/>
          </p15:clr>
        </p15:guide>
        <p15:guide id="8" pos="2547" userDrawn="1">
          <p15:clr>
            <a:srgbClr val="A4A3A4"/>
          </p15:clr>
        </p15:guide>
        <p15:guide id="9" pos="5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2AB090"/>
    <a:srgbClr val="A764B4"/>
    <a:srgbClr val="F1A069"/>
    <a:srgbClr val="3498DB"/>
    <a:srgbClr val="0070C0"/>
    <a:srgbClr val="31CDA8"/>
    <a:srgbClr val="FEC200"/>
    <a:srgbClr val="192871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4" autoAdjust="0"/>
    <p:restoredTop sz="96903" autoAdjust="0"/>
  </p:normalViewPr>
  <p:slideViewPr>
    <p:cSldViewPr snapToGrid="0" showGuides="1">
      <p:cViewPr varScale="1">
        <p:scale>
          <a:sx n="66" d="100"/>
          <a:sy n="66" d="100"/>
        </p:scale>
        <p:origin x="450" y="102"/>
      </p:cViewPr>
      <p:guideLst>
        <p:guide orient="horz" pos="2160"/>
        <p:guide pos="3840"/>
        <p:guide pos="1096"/>
        <p:guide orient="horz" pos="595"/>
        <p:guide orient="horz" pos="822"/>
        <p:guide orient="horz" pos="1480"/>
        <p:guide orient="horz" pos="2863"/>
        <p:guide pos="2547"/>
        <p:guide pos="5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591C1-7BBD-4BAD-9912-0ADD21A74F0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3780-C451-4576-A162-3E5813E9C1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353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33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33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3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3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33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33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3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35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3780-C451-4576-A162-3E5813E9C15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225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87884"/>
            <a:ext cx="12192000" cy="384629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463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87884"/>
            <a:ext cx="12192000" cy="384629"/>
          </a:xfrm>
          <a:prstGeom prst="rect">
            <a:avLst/>
          </a:prstGeom>
          <a:solidFill>
            <a:srgbClr val="A76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74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87884"/>
            <a:ext cx="12192000" cy="384629"/>
          </a:xfrm>
          <a:prstGeom prst="rect">
            <a:avLst/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75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87884"/>
            <a:ext cx="12192000" cy="384629"/>
          </a:xfrm>
          <a:prstGeom prst="rect">
            <a:avLst/>
          </a:prstGeom>
          <a:solidFill>
            <a:srgbClr val="F3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257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87884"/>
            <a:ext cx="12192000" cy="384629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0704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2413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382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412377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2683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24040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068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7801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992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806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87884"/>
            <a:ext cx="12192000" cy="384629"/>
          </a:xfrm>
          <a:prstGeom prst="rect">
            <a:avLst/>
          </a:prstGeom>
          <a:solidFill>
            <a:srgbClr val="219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3428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87884"/>
            <a:ext cx="12192000" cy="3846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52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87884"/>
            <a:ext cx="12192000" cy="384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917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E73B-0927-45CC-BC19-B5A752C4C781}" type="datetimeFigureOut">
              <a:rPr lang="zh-CN" altLang="en-US" smtClean="0"/>
              <a:t>2016/10/27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1428-941F-4F39-9F0C-B1B29E093D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5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56" r:id="rId15"/>
    <p:sldLayoutId id="2147483657" r:id="rId16"/>
    <p:sldLayoutId id="2147483658" r:id="rId17"/>
    <p:sldLayoutId id="2147483659" r:id="rId18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.jpe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088571" y="4376425"/>
            <a:ext cx="12685485" cy="1000274"/>
            <a:chOff x="3721269" y="4218420"/>
            <a:chExt cx="7395893" cy="1000274"/>
          </a:xfrm>
        </p:grpSpPr>
        <p:sp>
          <p:nvSpPr>
            <p:cNvPr id="5" name="文本框 4"/>
            <p:cNvSpPr txBox="1"/>
            <p:nvPr/>
          </p:nvSpPr>
          <p:spPr>
            <a:xfrm>
              <a:off x="4600249" y="4276165"/>
              <a:ext cx="65169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solidFill>
                    <a:srgbClr val="3498DB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4800" b="1" dirty="0">
                  <a:solidFill>
                    <a:srgbClr val="3498DB"/>
                  </a:solidFill>
                  <a:latin typeface="微软雅黑" pitchFamily="34" charset="-122"/>
                  <a:ea typeface="微软雅黑" pitchFamily="34" charset="-122"/>
                </a:rPr>
                <a:t>	</a:t>
              </a:r>
              <a:r>
                <a:rPr lang="zh-CN" altLang="en-US" sz="4800" b="1" dirty="0" smtClean="0">
                  <a:solidFill>
                    <a:srgbClr val="3498DB"/>
                  </a:solidFill>
                  <a:latin typeface="微软雅黑" pitchFamily="34" charset="-122"/>
                  <a:ea typeface="微软雅黑" pitchFamily="34" charset="-122"/>
                </a:rPr>
                <a:t>如何应用文献传递扩大你的</a:t>
              </a:r>
              <a:r>
                <a:rPr lang="zh-CN" altLang="en-US" sz="5400" b="1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知识版图</a:t>
              </a:r>
              <a:endParaRPr lang="zh-CN" alt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21269" y="4218420"/>
              <a:ext cx="184731" cy="1000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5900" b="1" dirty="0">
                <a:solidFill>
                  <a:srgbClr val="3498DB"/>
                </a:solidFill>
                <a:latin typeface="方正粗黑繁体" panose="03000509000000000000" pitchFamily="65" charset="-122"/>
                <a:ea typeface="方正粗黑繁体" panose="03000509000000000000" pitchFamily="65" charset="-122"/>
              </a:endParaRPr>
            </a:p>
          </p:txBody>
        </p:sp>
      </p:grpSp>
      <p:pic>
        <p:nvPicPr>
          <p:cNvPr id="1026" name="Picture 2" descr="C:\Documents and Settings\Administrator\桌面\文献传递PPT\照片 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13" y="-210639"/>
            <a:ext cx="4405268" cy="44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理工透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13" y="0"/>
            <a:ext cx="965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69541" y="5406237"/>
            <a:ext cx="6145212" cy="172354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995054"/>
                </a:solidFill>
                <a:latin typeface="微软雅黑" pitchFamily="34" charset="-122"/>
                <a:ea typeface="微软雅黑" pitchFamily="34" charset="-122"/>
              </a:rPr>
              <a:t>主讲人：张文晶</a:t>
            </a:r>
          </a:p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995054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000" b="1" dirty="0">
                <a:solidFill>
                  <a:srgbClr val="995054"/>
                </a:solidFill>
                <a:latin typeface="微软雅黑" pitchFamily="34" charset="-122"/>
                <a:ea typeface="微软雅黑" pitchFamily="34" charset="-122"/>
              </a:rPr>
              <a:t>制作：张文晶</a:t>
            </a: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995054"/>
                </a:solidFill>
                <a:latin typeface="微软雅黑" pitchFamily="34" charset="-122"/>
                <a:ea typeface="微软雅黑" pitchFamily="34" charset="-122"/>
              </a:rPr>
              <a:t>部门：图书馆信息咨询部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FF0064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0598" y="419966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25973" y="3244334"/>
            <a:ext cx="25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http://www.flickr.com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" y="1177945"/>
            <a:ext cx="11491116" cy="52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6429829" y="4397829"/>
            <a:ext cx="1422400" cy="27577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7"/>
          <p:cNvSpPr txBox="1"/>
          <p:nvPr/>
        </p:nvSpPr>
        <p:spPr>
          <a:xfrm>
            <a:off x="1423208" y="347956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我校图书馆英文数据库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6094" y="65668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0002" y="347956"/>
            <a:ext cx="125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</a:p>
        </p:txBody>
      </p:sp>
    </p:spTree>
    <p:extLst>
      <p:ext uri="{BB962C8B-B14F-4D97-AF65-F5344CB8AC3E}">
        <p14:creationId xmlns:p14="http://schemas.microsoft.com/office/powerpoint/2010/main" val="2657594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598" y="297404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25973" y="3244334"/>
            <a:ext cx="25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http://www.flickr.com</a:t>
            </a:r>
            <a:endParaRPr lang="zh-CN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" y="1248553"/>
            <a:ext cx="10765402" cy="506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7"/>
          <p:cNvSpPr txBox="1"/>
          <p:nvPr/>
        </p:nvSpPr>
        <p:spPr>
          <a:xfrm>
            <a:off x="1712785" y="297404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我校图书馆英文数据库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13071" y="2090057"/>
            <a:ext cx="4225803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13071" y="4448629"/>
            <a:ext cx="4225803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713071" y="2910505"/>
            <a:ext cx="4225803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13071" y="4020458"/>
            <a:ext cx="4225803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92901" y="5762149"/>
            <a:ext cx="4225803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070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3510" y="259201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6988" y="266055"/>
            <a:ext cx="1701107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>
                <a:solidFill>
                  <a:srgbClr val="269E81"/>
                </a:solidFill>
              </a:rPr>
              <a:t>ASME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25973" y="3244334"/>
            <a:ext cx="25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http://www.flickr.com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26988" y="1243909"/>
            <a:ext cx="6096000" cy="45935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endParaRPr kumimoji="1" lang="en-US" altLang="zh-CN" sz="2400" b="1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美国机械工程师学会</a:t>
            </a:r>
            <a:endParaRPr kumimoji="1" lang="en-US" altLang="zh-CN" sz="2400" b="1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endParaRPr kumimoji="1" lang="en-US" altLang="zh-CN" sz="20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r>
              <a:rPr kumimoji="1" lang="zh-CN" altLang="en-US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American Society of Mechanical Engineers</a:t>
            </a:r>
            <a:r>
              <a:rPr kumimoji="1"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成立于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1880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年。现已成为一家拥有全球超过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130,000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位会员的国际性非赢利教育和技术组织，是全球最大的技术出版机构之一，每年召开约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次大型技术研讨会议、举办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个专业发展课程，制定多项工业和制造业行业标准。</a:t>
            </a:r>
          </a:p>
          <a:p>
            <a:pPr>
              <a:lnSpc>
                <a:spcPts val="2700"/>
              </a:lnSpc>
            </a:pPr>
            <a:endParaRPr kumimoji="1" lang="en-US" altLang="zh-CN" sz="20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r>
              <a:rPr kumimoji="1" lang="en-US" altLang="zh-CN" sz="20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ASME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数据库包含</a:t>
            </a:r>
            <a:r>
              <a:rPr kumimoji="1" lang="en-US" altLang="zh-CN" sz="20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kumimoji="1" lang="zh-CN" altLang="en-US" sz="20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，其中有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种被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JCR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收录。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ASME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期刊影响因子平均涨幅为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6.6% 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4.7%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88" y="1247073"/>
            <a:ext cx="3276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4" descr="MC90041767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43" y="2603275"/>
            <a:ext cx="277177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54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930D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930D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60"/>
                            </p:stCondLst>
                            <p:childTnLst>
                              <p:par>
                                <p:cTn id="33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64"/>
            <a:ext cx="12192000" cy="59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49844" y="171398"/>
            <a:ext cx="5474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以智能机器人</a:t>
            </a:r>
            <a:r>
              <a:rPr kumimoji="1"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132457" y="3625789"/>
            <a:ext cx="870857" cy="58335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5" name="椭圆 4"/>
          <p:cNvSpPr/>
          <p:nvPr/>
        </p:nvSpPr>
        <p:spPr>
          <a:xfrm>
            <a:off x="3780972" y="2718646"/>
            <a:ext cx="1429657" cy="58335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50893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598" y="259201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6988" y="266055"/>
            <a:ext cx="346774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 err="1" smtClean="0">
                <a:solidFill>
                  <a:srgbClr val="269E81"/>
                </a:solidFill>
              </a:rPr>
              <a:t>SpringerLink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25973" y="3244334"/>
            <a:ext cx="25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http://www.flickr.com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26988" y="124390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endParaRPr kumimoji="1" lang="en-US" altLang="zh-CN" sz="2400" b="1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施普林格电子期刊</a:t>
            </a:r>
            <a:endParaRPr kumimoji="1" lang="en-US" altLang="zh-CN" sz="2400" b="1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endParaRPr kumimoji="1" lang="en-US" altLang="zh-CN" sz="20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r>
              <a:rPr kumimoji="1" lang="en-US" altLang="zh-CN" sz="20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Springer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出版社于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1842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年在德国柏林创立，是全球第一大科技图书出版公司和第二大科技期刊出版公司。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Springer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注重出版物内容水平、出版人员的专业性和服务质量，专注出版、服务科学是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Springer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一贯的准则和目标。截止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年，共有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213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位诺贝尔获奖者在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Springer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出版专著或发表期刊文章，约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位菲尔兹奖获奖者在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Springer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出版数学专著，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图灵奖获奖者选择在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Springer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出版专著或发表期刊文章</a:t>
            </a:r>
          </a:p>
          <a:p>
            <a:pPr>
              <a:lnSpc>
                <a:spcPts val="2700"/>
              </a:lnSpc>
            </a:pPr>
            <a:endParaRPr kumimoji="1" lang="en-US" altLang="zh-CN" sz="20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54" descr="MC90041767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43" y="2603275"/>
            <a:ext cx="277177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30" y="1354064"/>
            <a:ext cx="320765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3965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9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90"/>
                            </p:stCondLst>
                            <p:childTnLst>
                              <p:par>
                                <p:cTn id="2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9925" y="205220"/>
            <a:ext cx="5474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以智能机器人</a:t>
            </a:r>
            <a:r>
              <a:rPr kumimoji="1"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057"/>
            <a:ext cx="12192000" cy="578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3066142" y="2426969"/>
            <a:ext cx="1429657" cy="58335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" name="椭圆 5"/>
          <p:cNvSpPr/>
          <p:nvPr/>
        </p:nvSpPr>
        <p:spPr>
          <a:xfrm>
            <a:off x="3272971" y="6019254"/>
            <a:ext cx="1429657" cy="583354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71256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38950"/>
          </a:xfrm>
          <a:prstGeom prst="rect">
            <a:avLst/>
          </a:prstGeom>
          <a:solidFill>
            <a:srgbClr val="2AB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CDA8"/>
              </a:solidFill>
            </a:endParaRPr>
          </a:p>
        </p:txBody>
      </p:sp>
      <p:pic>
        <p:nvPicPr>
          <p:cNvPr id="4098" name="Picture 2" descr="C:\Documents and Settings\Administrator\桌面\文献传递PPT\照片 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43" y="762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形标注 4"/>
          <p:cNvSpPr/>
          <p:nvPr/>
        </p:nvSpPr>
        <p:spPr>
          <a:xfrm rot="16200000">
            <a:off x="2547256" y="348343"/>
            <a:ext cx="3991429" cy="48187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65829" y="1480457"/>
            <a:ext cx="4194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sz="2800" b="1" dirty="0">
                <a:solidFill>
                  <a:schemeClr val="lt1"/>
                </a:solidFill>
              </a:rPr>
              <a:t>平时最常用的外文数据库</a:t>
            </a:r>
            <a:endParaRPr lang="en-US" altLang="zh-CN" sz="2800" b="1" dirty="0">
              <a:solidFill>
                <a:schemeClr val="lt1"/>
              </a:solidFill>
            </a:endParaRPr>
          </a:p>
          <a:p>
            <a:r>
              <a:rPr lang="en-US" altLang="zh-CN" sz="3200" b="1" dirty="0">
                <a:solidFill>
                  <a:schemeClr val="lt1"/>
                </a:solidFill>
              </a:rPr>
              <a:t>     </a:t>
            </a:r>
          </a:p>
          <a:p>
            <a:r>
              <a:rPr lang="en-US" altLang="zh-CN" sz="6600" b="1" dirty="0" smtClean="0">
                <a:solidFill>
                  <a:schemeClr val="lt1"/>
                </a:solidFill>
              </a:rPr>
              <a:t>  </a:t>
            </a:r>
            <a:r>
              <a:rPr lang="en-US" altLang="zh-CN" sz="6600" b="1" dirty="0" smtClean="0">
                <a:solidFill>
                  <a:srgbClr val="A764B4"/>
                </a:solidFill>
              </a:rPr>
              <a:t>EI</a:t>
            </a:r>
            <a:r>
              <a:rPr lang="zh-CN" altLang="en-US" sz="6600" b="1" dirty="0">
                <a:solidFill>
                  <a:srgbClr val="A764B4"/>
                </a:solidFill>
              </a:rPr>
              <a:t>和</a:t>
            </a:r>
            <a:r>
              <a:rPr lang="en-US" altLang="zh-CN" sz="6600" b="1" dirty="0">
                <a:solidFill>
                  <a:srgbClr val="A764B4"/>
                </a:solidFill>
              </a:rPr>
              <a:t>SCI</a:t>
            </a:r>
            <a:endParaRPr lang="zh-CN" altLang="en-US" sz="6600" b="1" dirty="0">
              <a:solidFill>
                <a:srgbClr val="A764B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9601" y="1255485"/>
            <a:ext cx="1045029" cy="4499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4043075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598" y="287213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25973" y="3244334"/>
            <a:ext cx="25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http://www.flickr.com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" y="1063108"/>
            <a:ext cx="11316945" cy="522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4" y="1069597"/>
            <a:ext cx="11316945" cy="511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1826988" y="266055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 smtClean="0">
                <a:solidFill>
                  <a:srgbClr val="269E81"/>
                </a:solidFill>
              </a:rPr>
              <a:t>EI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1844" y="389165"/>
            <a:ext cx="5474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以智能机器人</a:t>
            </a:r>
            <a:r>
              <a:rPr kumimoji="1"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5004" y="2660980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1" name="椭圆形标注 10"/>
          <p:cNvSpPr/>
          <p:nvPr/>
        </p:nvSpPr>
        <p:spPr>
          <a:xfrm>
            <a:off x="9361715" y="1191822"/>
            <a:ext cx="2365828" cy="169130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EI</a:t>
            </a:r>
            <a:r>
              <a:rPr lang="zh-CN" altLang="en-US" sz="2800" b="1" dirty="0" smtClean="0">
                <a:latin typeface="+mn-ea"/>
              </a:rPr>
              <a:t>为文摘型数据库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51918" y="5723190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387049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3510" y="259201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6988" y="266055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 smtClean="0">
                <a:solidFill>
                  <a:srgbClr val="269E81"/>
                </a:solidFill>
              </a:rPr>
              <a:t>SCI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25973" y="3244334"/>
            <a:ext cx="25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http://www.flickr.com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26988" y="1243909"/>
            <a:ext cx="6096000" cy="59785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endParaRPr kumimoji="1" lang="en-US" altLang="zh-CN" sz="2400" b="1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科学引文索引</a:t>
            </a:r>
            <a:endParaRPr kumimoji="1" lang="en-US" altLang="zh-CN" sz="2400" b="1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endParaRPr kumimoji="1" lang="en-US" altLang="zh-CN" sz="20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r>
              <a:rPr kumimoji="1" lang="zh-CN" altLang="en-US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OF SCIENCE</a:t>
            </a:r>
            <a:r>
              <a:rPr kumimoji="1" lang="zh-CN" altLang="en-US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en-US" altLang="zh-CN" sz="20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r>
              <a:rPr kumimoji="1" lang="en-US" altLang="zh-CN" sz="20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科学引文索引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是美国科学情报研究所（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Institute for Scientific Information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）简称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ISI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，出版的一部世界著名的期刊文献检索工具。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历来被公认为世界范围最权威的科学技术文献的索引工具。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的网络版数据库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 Science Citation Index Expanded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，它是一个多学科的综合性的数据库，其所涵盖的学科超过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个，主要涉及农业、生物及环境科学；工程技术及应用科学；医学与生命科学；物理学及化学和行为科学。 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SCIE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收录了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170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多个学科领域的</a:t>
            </a:r>
            <a:r>
              <a:rPr kumimoji="1" lang="en-US" altLang="zh-CN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8700</a:t>
            </a:r>
            <a:r>
              <a:rPr kumimoji="1" lang="zh-CN" altLang="en-US" sz="20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多种期刊。</a:t>
            </a:r>
          </a:p>
          <a:p>
            <a:pPr>
              <a:lnSpc>
                <a:spcPts val="2700"/>
              </a:lnSpc>
            </a:pPr>
            <a:endParaRPr kumimoji="1" lang="zh-CN" altLang="en-US" sz="2000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endParaRPr kumimoji="1" lang="en-US" altLang="zh-CN" sz="20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700"/>
              </a:lnSpc>
            </a:pPr>
            <a:endParaRPr kumimoji="1" lang="zh-CN" altLang="en-US" sz="2000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54" descr="MC90041767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43" y="2603275"/>
            <a:ext cx="277177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73" y="1560967"/>
            <a:ext cx="286659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071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5973" y="3244334"/>
            <a:ext cx="25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http://www.flickr.com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" y="1145784"/>
            <a:ext cx="11578202" cy="493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712785" y="389165"/>
            <a:ext cx="721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以智能机器人</a:t>
            </a:r>
            <a:r>
              <a:rPr kumimoji="1"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10598" y="259201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1712785" y="266055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 smtClean="0">
                <a:solidFill>
                  <a:srgbClr val="269E81"/>
                </a:solidFill>
              </a:rPr>
              <a:t>SCI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90099" y="2421534"/>
            <a:ext cx="1775928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039696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4194629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zh-CN" altLang="en-US" sz="2000" b="1" dirty="0">
              <a:solidFill>
                <a:srgbClr val="219D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1878348"/>
            <a:ext cx="12306300" cy="2400657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  <a:effectLst/>
        </p:spPr>
        <p:txBody>
          <a:bodyPr wrap="square" rtlCol="0" anchor="ctr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ctr"/>
            <a:endParaRPr lang="en-US" altLang="zh-CN" sz="4800" b="1" spc="50" dirty="0" smtClean="0">
              <a:ln w="11430"/>
              <a:solidFill>
                <a:srgbClr val="593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itchFamily="34" charset="-122"/>
              <a:ea typeface="华康俪金黑W8(P)" pitchFamily="34" charset="-122"/>
              <a:cs typeface="经典繁仿黑" pitchFamily="49" charset="-122"/>
            </a:endParaRPr>
          </a:p>
          <a:p>
            <a:pPr algn="ctr" fontAlgn="ctr"/>
            <a:r>
              <a:rPr lang="zh-CN" altLang="en-US" sz="4800" b="1" spc="50" dirty="0" smtClean="0">
                <a:ln w="11430"/>
                <a:solidFill>
                  <a:srgbClr val="5932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</a:rPr>
              <a:t>   你愿意扩展属于你自己的</a:t>
            </a:r>
            <a:r>
              <a:rPr lang="zh-CN" altLang="en-US" sz="4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</a:rPr>
              <a:t>“知识版图”</a:t>
            </a:r>
            <a:r>
              <a:rPr lang="zh-CN" altLang="en-US" sz="4800" b="1" spc="50" dirty="0" smtClean="0">
                <a:ln w="11430"/>
                <a:solidFill>
                  <a:srgbClr val="5932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</a:rPr>
              <a:t>吗</a:t>
            </a:r>
            <a:endParaRPr lang="en-US" altLang="zh-CN" sz="4800" b="1" spc="50" dirty="0" smtClean="0">
              <a:ln w="11430"/>
              <a:solidFill>
                <a:srgbClr val="593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itchFamily="34" charset="-122"/>
              <a:ea typeface="华康俪金黑W8(P)" pitchFamily="34" charset="-122"/>
              <a:cs typeface="经典繁仿黑" pitchFamily="49" charset="-122"/>
            </a:endParaRPr>
          </a:p>
          <a:p>
            <a:pPr algn="ctr" fontAlgn="ctr"/>
            <a:endParaRPr lang="zh-CN" altLang="en-US" sz="5400" spc="50" dirty="0">
              <a:ln w="11430"/>
              <a:solidFill>
                <a:srgbClr val="593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俪金黑W8(P)" pitchFamily="34" charset="-122"/>
              <a:ea typeface="华康俪金黑W8(P)" pitchFamily="34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5640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799"/>
            <a:ext cx="12192000" cy="526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10492433" y="2450479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4" name="椭圆 3"/>
          <p:cNvSpPr/>
          <p:nvPr/>
        </p:nvSpPr>
        <p:spPr>
          <a:xfrm>
            <a:off x="173461" y="1005870"/>
            <a:ext cx="1445149" cy="537029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712785" y="389165"/>
            <a:ext cx="721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以智能机器人</a:t>
            </a:r>
            <a:r>
              <a:rPr kumimoji="1"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0598" y="259201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712785" y="266055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 smtClean="0">
                <a:solidFill>
                  <a:srgbClr val="269E81"/>
                </a:solidFill>
              </a:rPr>
              <a:t>SCI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52800" y="1065799"/>
            <a:ext cx="3497943" cy="51285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83917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1041622"/>
            <a:ext cx="11524343" cy="54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4310743" y="2496457"/>
            <a:ext cx="6545943" cy="171268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30" y="1388833"/>
            <a:ext cx="9511696" cy="472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2803356" y="5484048"/>
            <a:ext cx="7850130" cy="430563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410598" y="259201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1712785" y="266055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 smtClean="0">
                <a:solidFill>
                  <a:srgbClr val="269E81"/>
                </a:solidFill>
              </a:rPr>
              <a:t>SCI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0598" y="155192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1651" y="35838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kumimoji="1" lang="zh-CN" altLang="en-US" sz="2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kumimoji="1" lang="zh-CN" altLang="en-US" sz="28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发邮件索要全文</a:t>
            </a:r>
            <a:endParaRPr kumimoji="1" lang="zh-CN" altLang="en-US" sz="28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47205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8" y="713242"/>
            <a:ext cx="11468555" cy="552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7939313" y="995138"/>
            <a:ext cx="3367315" cy="2104572"/>
          </a:xfrm>
          <a:prstGeom prst="wedgeEllipseCallout">
            <a:avLst/>
          </a:prstGeom>
          <a:solidFill>
            <a:srgbClr val="2AB09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作者</a:t>
            </a:r>
            <a:r>
              <a:rPr lang="zh-CN" altLang="en-US" sz="2400" b="1" dirty="0">
                <a:solidFill>
                  <a:srgbClr val="3498DB"/>
                </a:solidFill>
              </a:rPr>
              <a:t>分析</a:t>
            </a:r>
            <a:r>
              <a:rPr lang="zh-CN" altLang="en-US" sz="2400" b="1" dirty="0" smtClean="0">
                <a:solidFill>
                  <a:srgbClr val="3498DB"/>
                </a:solidFill>
              </a:rPr>
              <a:t>可以找到相关领域最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牛</a:t>
            </a:r>
            <a:r>
              <a:rPr lang="zh-CN" altLang="en-US" sz="2400" b="1" dirty="0" smtClean="0">
                <a:solidFill>
                  <a:srgbClr val="3498DB"/>
                </a:solidFill>
              </a:rPr>
              <a:t>的专家！</a:t>
            </a:r>
            <a:endParaRPr lang="zh-CN" altLang="en-US" sz="2400" b="1" dirty="0">
              <a:solidFill>
                <a:srgbClr val="3498DB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73714" y="4789714"/>
            <a:ext cx="3106057" cy="2902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712785" y="389165"/>
            <a:ext cx="721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以智能机器人</a:t>
            </a:r>
            <a:r>
              <a:rPr kumimoji="1"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0598" y="259201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712785" y="266055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 smtClean="0">
                <a:solidFill>
                  <a:srgbClr val="269E81"/>
                </a:solidFill>
              </a:rPr>
              <a:t>SCI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040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171"/>
            <a:ext cx="12075886" cy="499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7445828" y="1474110"/>
            <a:ext cx="3367315" cy="2104572"/>
          </a:xfrm>
          <a:prstGeom prst="wedgeEllipseCallout">
            <a:avLst/>
          </a:prstGeom>
          <a:solidFill>
            <a:srgbClr val="2AB09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国家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地区</a:t>
            </a:r>
            <a:r>
              <a:rPr lang="zh-CN" altLang="en-US" sz="2400" b="1" dirty="0" smtClean="0">
                <a:solidFill>
                  <a:srgbClr val="3498DB"/>
                </a:solidFill>
              </a:rPr>
              <a:t>分析可以找到哪个地区进行该领域研究最多！</a:t>
            </a:r>
            <a:endParaRPr lang="zh-CN" altLang="en-US" sz="2400" b="1" dirty="0">
              <a:solidFill>
                <a:srgbClr val="3498DB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2785" y="389165"/>
            <a:ext cx="721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以智能机器人</a:t>
            </a:r>
            <a:r>
              <a:rPr kumimoji="1"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0598" y="259201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1712785" y="266055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 smtClean="0">
                <a:solidFill>
                  <a:srgbClr val="269E81"/>
                </a:solidFill>
              </a:rPr>
              <a:t>SCI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11683" y="4335067"/>
            <a:ext cx="1775928" cy="430563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70136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6285"/>
            <a:ext cx="12046857" cy="481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712785" y="389165"/>
            <a:ext cx="721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以智能机器人</a:t>
            </a:r>
            <a:r>
              <a:rPr kumimoji="1" lang="en-US" altLang="zh-CN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0598" y="259201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712785" y="266055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 smtClean="0">
                <a:solidFill>
                  <a:srgbClr val="269E81"/>
                </a:solidFill>
              </a:rPr>
              <a:t>SCI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7445828" y="1474110"/>
            <a:ext cx="3367315" cy="2104572"/>
          </a:xfrm>
          <a:prstGeom prst="wedgeEllipseCallout">
            <a:avLst/>
          </a:prstGeom>
          <a:solidFill>
            <a:srgbClr val="2AB09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机构扩展</a:t>
            </a:r>
            <a:r>
              <a:rPr lang="zh-CN" altLang="en-US" sz="2400" b="1" dirty="0" smtClean="0">
                <a:solidFill>
                  <a:srgbClr val="3498DB"/>
                </a:solidFill>
              </a:rPr>
              <a:t>可以看到哪些机构进行该领域研究成果最多！</a:t>
            </a:r>
            <a:endParaRPr lang="zh-CN" altLang="en-US" sz="2400" b="1" dirty="0">
              <a:solidFill>
                <a:srgbClr val="3498DB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799647" y="3792721"/>
            <a:ext cx="3138182" cy="430563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42570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598" y="287213"/>
            <a:ext cx="130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数据库</a:t>
            </a:r>
            <a:endParaRPr kumimoji="1"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25973" y="3244334"/>
            <a:ext cx="25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http://www.flickr.com</a:t>
            </a:r>
            <a:endParaRPr lang="zh-CN" altLang="en-US" dirty="0"/>
          </a:p>
        </p:txBody>
      </p:sp>
      <p:sp>
        <p:nvSpPr>
          <p:cNvPr id="8" name="文本框 3"/>
          <p:cNvSpPr txBox="1"/>
          <p:nvPr/>
        </p:nvSpPr>
        <p:spPr>
          <a:xfrm>
            <a:off x="1826988" y="266055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 smtClean="0">
                <a:solidFill>
                  <a:srgbClr val="269E81"/>
                </a:solidFill>
              </a:rPr>
              <a:t>黑龙江区域平台</a:t>
            </a:r>
            <a:endParaRPr lang="zh-CN" altLang="en-US" sz="4000" dirty="0">
              <a:solidFill>
                <a:srgbClr val="269E8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" y="1126444"/>
            <a:ext cx="11607231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椭圆 9"/>
          <p:cNvSpPr/>
          <p:nvPr/>
        </p:nvSpPr>
        <p:spPr>
          <a:xfrm>
            <a:off x="2771255" y="2860962"/>
            <a:ext cx="1626574" cy="430563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36" y="1192325"/>
            <a:ext cx="96202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椭圆 12"/>
          <p:cNvSpPr/>
          <p:nvPr/>
        </p:nvSpPr>
        <p:spPr>
          <a:xfrm>
            <a:off x="5602381" y="3613666"/>
            <a:ext cx="1074190" cy="421303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57" y="1294039"/>
            <a:ext cx="9410700" cy="509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4782431" y="4484913"/>
            <a:ext cx="1241431" cy="508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9288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or\桌面\文献传递PPT\照片 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626" y="1734458"/>
            <a:ext cx="4746170" cy="47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72" y="404813"/>
            <a:ext cx="8837613" cy="571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422107" y="1016680"/>
            <a:ext cx="5733142" cy="798286"/>
          </a:xfrm>
          <a:prstGeom prst="rec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000" dirty="0"/>
              <a:t>从</a:t>
            </a:r>
            <a:r>
              <a:rPr lang="en-US" altLang="zh-CN" sz="2000" dirty="0"/>
              <a:t>ASME</a:t>
            </a:r>
            <a:r>
              <a:rPr lang="zh-CN" altLang="zh-CN" sz="2000" dirty="0"/>
              <a:t>，</a:t>
            </a:r>
            <a:r>
              <a:rPr lang="en-US" altLang="zh-CN" sz="2000" dirty="0"/>
              <a:t>springer</a:t>
            </a:r>
            <a:r>
              <a:rPr lang="zh-CN" altLang="zh-CN" sz="2000" dirty="0"/>
              <a:t>里检索学科相关的文献全文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5422107" y="1919824"/>
            <a:ext cx="5733142" cy="798286"/>
          </a:xfrm>
          <a:prstGeom prst="rec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SCI</a:t>
            </a:r>
            <a:r>
              <a:rPr lang="zh-CN" altLang="zh-CN" sz="2000" dirty="0"/>
              <a:t>或者</a:t>
            </a:r>
            <a:r>
              <a:rPr lang="en-US" altLang="zh-CN" sz="2000" dirty="0"/>
              <a:t>EI</a:t>
            </a:r>
            <a:r>
              <a:rPr lang="zh-CN" altLang="zh-CN" sz="2000" dirty="0"/>
              <a:t>里获取和学科相关最有价值的文摘</a:t>
            </a:r>
            <a:endParaRPr lang="zh-CN" altLang="en-US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619">
            <a:off x="3645581" y="3055258"/>
            <a:ext cx="9239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42"/>
          <p:cNvGrpSpPr/>
          <p:nvPr/>
        </p:nvGrpSpPr>
        <p:grpSpPr>
          <a:xfrm>
            <a:off x="1577791" y="87579"/>
            <a:ext cx="2698230" cy="929101"/>
            <a:chOff x="2483768" y="1628800"/>
            <a:chExt cx="4282437" cy="174814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矩形 43"/>
            <p:cNvSpPr/>
            <p:nvPr/>
          </p:nvSpPr>
          <p:spPr>
            <a:xfrm>
              <a:off x="2483768" y="3360725"/>
              <a:ext cx="4282437" cy="1622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2" name="椭圆 3"/>
            <p:cNvSpPr/>
            <p:nvPr/>
          </p:nvSpPr>
          <p:spPr>
            <a:xfrm>
              <a:off x="2613539" y="3088914"/>
              <a:ext cx="4022895" cy="274640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A403">
                    <a:alpha val="38000"/>
                  </a:srgb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3" name="椭圆 6"/>
            <p:cNvSpPr/>
            <p:nvPr/>
          </p:nvSpPr>
          <p:spPr>
            <a:xfrm>
              <a:off x="3393472" y="1628800"/>
              <a:ext cx="2206104" cy="1734754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4" name="椭圆 6"/>
            <p:cNvSpPr/>
            <p:nvPr/>
          </p:nvSpPr>
          <p:spPr>
            <a:xfrm>
              <a:off x="3458358" y="1724778"/>
              <a:ext cx="2080450" cy="1635947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5" name="椭圆 6"/>
            <p:cNvSpPr/>
            <p:nvPr/>
          </p:nvSpPr>
          <p:spPr>
            <a:xfrm>
              <a:off x="3478478" y="1936786"/>
              <a:ext cx="2029626" cy="1440160"/>
            </a:xfrm>
            <a:custGeom>
              <a:avLst/>
              <a:gdLst/>
              <a:ahLst/>
              <a:cxnLst/>
              <a:rect l="l" t="t" r="r" b="b"/>
              <a:pathLst>
                <a:path w="2029626" h="1543927">
                  <a:moveTo>
                    <a:pt x="1014813" y="0"/>
                  </a:moveTo>
                  <a:cubicBezTo>
                    <a:pt x="1575279" y="0"/>
                    <a:pt x="2029626" y="454347"/>
                    <a:pt x="2029626" y="1014813"/>
                  </a:cubicBezTo>
                  <a:cubicBezTo>
                    <a:pt x="2029626" y="1209411"/>
                    <a:pt x="1974854" y="1391215"/>
                    <a:pt x="1877153" y="1543927"/>
                  </a:cubicBezTo>
                  <a:lnTo>
                    <a:pt x="152474" y="1543927"/>
                  </a:lnTo>
                  <a:cubicBezTo>
                    <a:pt x="54772" y="1391215"/>
                    <a:pt x="0" y="1209411"/>
                    <a:pt x="0" y="1014813"/>
                  </a:cubicBezTo>
                  <a:cubicBezTo>
                    <a:pt x="0" y="454347"/>
                    <a:pt x="454347" y="0"/>
                    <a:pt x="10148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422525" y="4048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ea typeface="微软雅黑" pitchFamily="34" charset="-122"/>
                <a:cs typeface="Times New Roman" pitchFamily="18" charset="0"/>
              </a:rPr>
              <a:t>小结</a:t>
            </a:r>
          </a:p>
        </p:txBody>
      </p:sp>
      <p:sp>
        <p:nvSpPr>
          <p:cNvPr id="17" name="矩形 16"/>
          <p:cNvSpPr/>
          <p:nvPr/>
        </p:nvSpPr>
        <p:spPr>
          <a:xfrm>
            <a:off x="5422107" y="2812410"/>
            <a:ext cx="5733142" cy="798286"/>
          </a:xfrm>
          <a:prstGeom prst="rec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000" dirty="0" smtClean="0"/>
              <a:t>从</a:t>
            </a:r>
            <a:r>
              <a:rPr lang="zh-CN" altLang="en-US" sz="2000" dirty="0" smtClean="0"/>
              <a:t>黑龙江区域平台自行传递文献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 rot="20152398">
            <a:off x="7346753" y="1995067"/>
            <a:ext cx="2017486" cy="840884"/>
          </a:xfrm>
          <a:prstGeom prst="rect">
            <a:avLst/>
          </a:prstGeom>
          <a:solidFill>
            <a:srgbClr val="F1A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数据库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79134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96" y="2769773"/>
            <a:ext cx="12192001" cy="3747141"/>
          </a:xfrm>
          <a:prstGeom prst="rect">
            <a:avLst/>
          </a:prstGeom>
          <a:solidFill>
            <a:srgbClr val="269E81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97" y="3165312"/>
            <a:ext cx="9525000" cy="114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Documents and Settings\Administrator\桌面\文献传递PPT\照片 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28" y="-321438"/>
            <a:ext cx="3091211" cy="30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771" y="4644572"/>
            <a:ext cx="5660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百度学术搜索</a:t>
            </a: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chemeClr val="accent3">
                    <a:lumMod val="75000"/>
                  </a:schemeClr>
                </a:solidFill>
              </a:rPr>
              <a:t>http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</a:rPr>
              <a:t>://xueshu.baidu.com/</a:t>
            </a:r>
            <a:endParaRPr lang="zh-CN" alt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358571" y="856343"/>
            <a:ext cx="1698528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重点</a:t>
            </a:r>
            <a:endParaRPr lang="zh-CN" altLang="en-US" sz="4000" b="1" dirty="0"/>
          </a:p>
        </p:txBody>
      </p:sp>
      <p:sp>
        <p:nvSpPr>
          <p:cNvPr id="7" name="椭圆 6"/>
          <p:cNvSpPr/>
          <p:nvPr/>
        </p:nvSpPr>
        <p:spPr>
          <a:xfrm>
            <a:off x="7692572" y="856343"/>
            <a:ext cx="1698528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推荐</a:t>
            </a:r>
            <a:endParaRPr lang="zh-CN" altLang="en-US" sz="4000" b="1" dirty="0"/>
          </a:p>
        </p:txBody>
      </p:sp>
      <p:sp>
        <p:nvSpPr>
          <p:cNvPr id="8" name="矩形 7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1257" y="27364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互联网</a:t>
            </a:r>
            <a:endParaRPr kumimoji="1"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6855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391" y="2769773"/>
            <a:ext cx="12192001" cy="3747141"/>
          </a:xfrm>
          <a:prstGeom prst="rect">
            <a:avLst/>
          </a:prstGeom>
          <a:solidFill>
            <a:srgbClr val="269E81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515"/>
            <a:ext cx="12048013" cy="163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Documents and Settings\Administrator\桌面\文献传递PPT\照片 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28" y="-321438"/>
            <a:ext cx="3091211" cy="30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257" y="4668685"/>
            <a:ext cx="6052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谷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歌学术搜索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</a:rPr>
              <a:t>https://scholar.google.com/</a:t>
            </a:r>
            <a:endParaRPr lang="zh-CN" alt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zh-CN" alt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358571" y="856343"/>
            <a:ext cx="1698528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重点</a:t>
            </a:r>
            <a:endParaRPr lang="zh-CN" altLang="en-US" sz="4000" b="1" dirty="0"/>
          </a:p>
        </p:txBody>
      </p:sp>
      <p:sp>
        <p:nvSpPr>
          <p:cNvPr id="7" name="椭圆 6"/>
          <p:cNvSpPr/>
          <p:nvPr/>
        </p:nvSpPr>
        <p:spPr>
          <a:xfrm>
            <a:off x="7692572" y="856343"/>
            <a:ext cx="1698528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推荐</a:t>
            </a:r>
            <a:endParaRPr lang="zh-CN" altLang="en-US" sz="4000" b="1" dirty="0"/>
          </a:p>
        </p:txBody>
      </p:sp>
      <p:sp>
        <p:nvSpPr>
          <p:cNvPr id="8" name="矩形 7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1257" y="27364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互联网</a:t>
            </a:r>
            <a:endParaRPr kumimoji="1"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301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96" y="2769773"/>
            <a:ext cx="12192001" cy="3747141"/>
          </a:xfrm>
          <a:prstGeom prst="rect">
            <a:avLst/>
          </a:prstGeom>
          <a:solidFill>
            <a:srgbClr val="269E81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" y="3142795"/>
            <a:ext cx="11959771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Documents and Settings\Administrator\桌面\文献传递PPT\照片 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28" y="-321438"/>
            <a:ext cx="3091211" cy="30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771" y="4899931"/>
            <a:ext cx="5660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Aminer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专家搜索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</a:rPr>
              <a:t>https://cn.aminer.org/</a:t>
            </a:r>
            <a:endParaRPr lang="zh-CN" alt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zh-CN" alt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358571" y="856343"/>
            <a:ext cx="1698528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重点</a:t>
            </a:r>
            <a:endParaRPr lang="zh-CN" altLang="en-US" sz="4000" b="1" dirty="0"/>
          </a:p>
        </p:txBody>
      </p:sp>
      <p:sp>
        <p:nvSpPr>
          <p:cNvPr id="7" name="椭圆 6"/>
          <p:cNvSpPr/>
          <p:nvPr/>
        </p:nvSpPr>
        <p:spPr>
          <a:xfrm>
            <a:off x="7692572" y="856343"/>
            <a:ext cx="1698528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推荐</a:t>
            </a:r>
            <a:endParaRPr lang="zh-CN" altLang="en-US" sz="4000" b="1" dirty="0"/>
          </a:p>
        </p:txBody>
      </p:sp>
      <p:sp>
        <p:nvSpPr>
          <p:cNvPr id="8" name="矩形 7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1257" y="27364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互联网</a:t>
            </a:r>
            <a:endParaRPr kumimoji="1"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301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077170"/>
            <a:ext cx="12336411" cy="3845904"/>
          </a:xfrm>
          <a:prstGeom prst="rect">
            <a:avLst/>
          </a:prstGeom>
          <a:solidFill>
            <a:srgbClr val="219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31967" y="4087727"/>
            <a:ext cx="5727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1A069"/>
                </a:solidFill>
                <a:latin typeface="微软雅黑" pitchFamily="34" charset="-122"/>
                <a:ea typeface="微软雅黑" pitchFamily="34" charset="-122"/>
              </a:rPr>
              <a:t> 为什么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要文献传递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8133" y="3977892"/>
            <a:ext cx="5920468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Documents and Settings\Administrator\桌面\文献传递PPT\照片 0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69" y="-547773"/>
            <a:ext cx="3624943" cy="36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989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191" y="5565262"/>
            <a:ext cx="38779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这里面的图标够你应付很多场合了！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都免费！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313518" y="197144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82" y="2705098"/>
            <a:ext cx="3419904" cy="163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4685640" y="1179112"/>
            <a:ext cx="0" cy="4133345"/>
          </a:xfrm>
          <a:prstGeom prst="line">
            <a:avLst/>
          </a:prstGeom>
          <a:ln w="25400">
            <a:solidFill>
              <a:srgbClr val="31CD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20341" y="1306792"/>
            <a:ext cx="6241145" cy="3916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是一个提供海量中英文文献检索的学术资源搜索平台，涵盖了各类学术期刊、会议论文，旨在为国内外学者提供最好的科研体验</a:t>
            </a: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为核心的知识体系，并通过时间筛选、标题、关键字、摘要、作者、出版物、文献类型、被引用次数等细化指标提高检索的精准性，帮助用户可以便捷地查询到国内外的学术资料，同时可与名校学者同步最新的学术成果，提升学术研究的效率和质量。</a:t>
            </a:r>
          </a:p>
        </p:txBody>
      </p:sp>
      <p:sp>
        <p:nvSpPr>
          <p:cNvPr id="8" name="等腰三角形 7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917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286"/>
            <a:ext cx="12032343" cy="568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等腰三角形 2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78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23208" y="56237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06072" y="1430500"/>
            <a:ext cx="5326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以智能机器人</a:t>
            </a:r>
            <a:r>
              <a:rPr kumimoji="1" lang="en-US" altLang="zh-CN" sz="2400" dirty="0" smtClean="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dirty="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994985"/>
            <a:ext cx="10261600" cy="448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4064000" y="4862286"/>
            <a:ext cx="621640" cy="3483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64106" y="1892165"/>
            <a:ext cx="2170036" cy="4584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3301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23208" y="56237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59" y="1965864"/>
            <a:ext cx="2910270" cy="3710511"/>
          </a:xfrm>
          <a:prstGeom prst="rect">
            <a:avLst/>
          </a:prstGeom>
          <a:noFill/>
          <a:ln w="9525">
            <a:solidFill>
              <a:srgbClr val="2AB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51" y="1965864"/>
            <a:ext cx="2681061" cy="3717924"/>
          </a:xfrm>
          <a:prstGeom prst="rect">
            <a:avLst/>
          </a:prstGeom>
          <a:noFill/>
          <a:ln w="9525">
            <a:solidFill>
              <a:srgbClr val="2AB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17" y="1973276"/>
            <a:ext cx="2685429" cy="3710512"/>
          </a:xfrm>
          <a:prstGeom prst="rect">
            <a:avLst/>
          </a:prstGeom>
          <a:noFill/>
          <a:ln w="9525">
            <a:solidFill>
              <a:srgbClr val="2AB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64841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423208" y="44522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3" y="1380606"/>
            <a:ext cx="11542358" cy="5051647"/>
          </a:xfrm>
          <a:prstGeom prst="rect">
            <a:avLst/>
          </a:prstGeom>
          <a:noFill/>
          <a:ln w="9525">
            <a:solidFill>
              <a:srgbClr val="2AB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624204" y="4951799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3" name="椭圆 12"/>
          <p:cNvSpPr/>
          <p:nvPr/>
        </p:nvSpPr>
        <p:spPr>
          <a:xfrm>
            <a:off x="3728776" y="4971179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4" name="椭圆 13"/>
          <p:cNvSpPr/>
          <p:nvPr/>
        </p:nvSpPr>
        <p:spPr>
          <a:xfrm>
            <a:off x="5586604" y="4971178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5" name="等腰三角形 14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93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12191999" cy="6854371"/>
          </a:xfrm>
          <a:prstGeom prst="rect">
            <a:avLst/>
          </a:prstGeom>
        </p:spPr>
      </p:pic>
      <p:pic>
        <p:nvPicPr>
          <p:cNvPr id="1026" name="Picture 2" descr="C:\Documents and Settings\Administrator\桌面\文献传递PPT\照片 0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73" y="1981199"/>
            <a:ext cx="4876798" cy="48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形标注 3"/>
          <p:cNvSpPr/>
          <p:nvPr/>
        </p:nvSpPr>
        <p:spPr>
          <a:xfrm>
            <a:off x="6633029" y="711200"/>
            <a:ext cx="3338285" cy="2394857"/>
          </a:xfrm>
          <a:prstGeom prst="wedgeEllipseCallou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41027" y="1196369"/>
            <a:ext cx="2554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免费的，我们怎么可以不珍惜！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669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5 5.78035E-7 L -0.24648 0.09896 L -0.23151 5.78035E-7 L -0.2155 0.09896 L -0.19948 5.78035E-7 L -0.18451 0.09896 L -0.16849 5.78035E-7 L -0.15352 0.09896 L -0.1375 5.78035E-7 L -0.12148 0.09896 L -0.10651 5.78035E-7 L -0.0905 0.09896 L -0.07552 5.78035E-7 L -0.05951 0.09896 L -0.04349 5.78035E-7 L -0.02852 0.09896 L -0.0125 5.78035E-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2696"/>
            <a:ext cx="12019622" cy="4599209"/>
          </a:xfrm>
          <a:prstGeom prst="rect">
            <a:avLst/>
          </a:prstGeom>
          <a:noFill/>
          <a:ln w="9525">
            <a:solidFill>
              <a:srgbClr val="2AB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4685640" y="1392021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5" name="文本框 3"/>
          <p:cNvSpPr txBox="1"/>
          <p:nvPr/>
        </p:nvSpPr>
        <p:spPr>
          <a:xfrm>
            <a:off x="1423208" y="56237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7982857" y="267645"/>
            <a:ext cx="3367315" cy="2104572"/>
          </a:xfrm>
          <a:prstGeom prst="wedgeEllipseCallout">
            <a:avLst/>
          </a:prstGeom>
          <a:solidFill>
            <a:srgbClr val="2AB09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引用次数</a:t>
            </a:r>
            <a:r>
              <a:rPr lang="zh-CN" altLang="en-US" sz="2400" b="1" dirty="0" smtClean="0">
                <a:solidFill>
                  <a:srgbClr val="3498DB"/>
                </a:solidFill>
              </a:rPr>
              <a:t>分越高，说明该篇文献的学术价值更高</a:t>
            </a:r>
            <a:endParaRPr lang="zh-CN" altLang="en-US" sz="2400" b="1" dirty="0">
              <a:solidFill>
                <a:srgbClr val="3498DB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7484" y="1331337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1" name="椭圆 10"/>
          <p:cNvSpPr/>
          <p:nvPr/>
        </p:nvSpPr>
        <p:spPr>
          <a:xfrm>
            <a:off x="2669239" y="1392696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494899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3"/>
            <a:ext cx="12075886" cy="532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9489553" y="1606032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5" name="文本框 3"/>
          <p:cNvSpPr txBox="1"/>
          <p:nvPr/>
        </p:nvSpPr>
        <p:spPr>
          <a:xfrm>
            <a:off x="1423208" y="562371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百度学术单篇引证文献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88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086"/>
            <a:ext cx="12192000" cy="545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423208" y="562371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百度学术作者检索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132295" y="2036595"/>
            <a:ext cx="1219200" cy="43056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6248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191" y="5565262"/>
            <a:ext cx="38779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这里面的图标够你应付很多场合了！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都免费！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313518" y="197144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谷歌学术搜索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5640" y="1390772"/>
            <a:ext cx="0" cy="4133345"/>
          </a:xfrm>
          <a:prstGeom prst="line">
            <a:avLst/>
          </a:prstGeom>
          <a:ln w="25400">
            <a:solidFill>
              <a:srgbClr val="31CD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20341" y="1306792"/>
            <a:ext cx="6574973" cy="430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可广泛搜索学术文献的简便方法。您可以从一个位置搜索众多学科和资料来源：来自学术著作出版商、专业性社团、预印本、各大学及其他学术组织的经同行评论的文章、论文、图书、摘要和文章。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 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学术搜索可帮助您在整个学术领域中确定相关性最强的研究</a:t>
            </a: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</a:t>
            </a: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endParaRPr lang="en-US" altLang="zh-CN" sz="2400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从一个位置方便地搜索各种</a:t>
            </a: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报告、摘要及引用内容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通过您的图书馆或在 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上查找完整的论文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了解任何科研领域的重要论文</a:t>
            </a:r>
          </a:p>
        </p:txBody>
      </p:sp>
      <p:pic>
        <p:nvPicPr>
          <p:cNvPr id="2050" name="Picture 2" descr="“谷歌学术搜索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84" y="280307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等腰三角形 1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122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5115" y="42431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zh-CN" altLang="en-US" sz="3600" b="1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pic>
        <p:nvPicPr>
          <p:cNvPr id="1026" name="Picture 2" descr="banker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27" y="181696"/>
            <a:ext cx="3075748" cy="30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800646" y="1747103"/>
            <a:ext cx="5652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出版物</a:t>
            </a:r>
            <a:r>
              <a:rPr kumimoji="1" lang="zh-CN" altLang="en-US" sz="2800" b="1" dirty="0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激增和文献资源价格</a:t>
            </a:r>
            <a:r>
              <a:rPr kumimoji="1" lang="zh-CN" altLang="en-US" sz="2800" b="1" dirty="0" smtClean="0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endParaRPr kumimoji="1" lang="zh-CN" altLang="en-US" sz="2000" b="1" dirty="0">
              <a:solidFill>
                <a:srgbClr val="219D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00646" y="2290932"/>
            <a:ext cx="5847582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dash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1800646" y="4315992"/>
            <a:ext cx="5652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互联网无法获取大部分的外文文献</a:t>
            </a:r>
            <a:endParaRPr kumimoji="1" lang="zh-CN" altLang="en-US" sz="2800" b="1" dirty="0">
              <a:solidFill>
                <a:srgbClr val="219D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0646" y="4887340"/>
            <a:ext cx="5847582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dash"/>
          </a:ln>
          <a:effectLst/>
        </p:spPr>
      </p:cxnSp>
      <p:sp>
        <p:nvSpPr>
          <p:cNvPr id="22" name="矩形 21"/>
          <p:cNvSpPr/>
          <p:nvPr/>
        </p:nvSpPr>
        <p:spPr>
          <a:xfrm>
            <a:off x="876023" y="1624043"/>
            <a:ext cx="742587" cy="7425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0532" y="4144753"/>
            <a:ext cx="742587" cy="7425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46" y="3043324"/>
            <a:ext cx="4631459" cy="306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219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094" y="197645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 smtClean="0">
                <a:solidFill>
                  <a:schemeClr val="bg1"/>
                </a:solidFill>
                <a:latin typeface="+mn-ea"/>
              </a:rPr>
              <a:t>原因</a:t>
            </a:r>
            <a:endParaRPr kumimoji="1"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9669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3"/>
            <a:ext cx="12192000" cy="63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4565135"/>
            <a:ext cx="12192000" cy="1569660"/>
          </a:xfrm>
          <a:prstGeom prst="rect">
            <a:avLst/>
          </a:prstGeom>
          <a:solidFill>
            <a:srgbClr val="2AB090">
              <a:alpha val="24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rgbClr val="FFC000"/>
                </a:solidFill>
                <a:latin typeface="Nexa Bold" panose="02000000000000000000" pitchFamily="50" charset="0"/>
              </a:rPr>
              <a:t>“</a:t>
            </a:r>
            <a:r>
              <a:rPr lang="en-US" altLang="zh-CN" sz="4000" b="1" dirty="0" smtClean="0">
                <a:solidFill>
                  <a:srgbClr val="FFC000"/>
                </a:solidFill>
                <a:latin typeface="Nexa Bold" panose="02000000000000000000" pitchFamily="50" charset="0"/>
              </a:rPr>
              <a:t>Focus on the user and all else will follow</a:t>
            </a:r>
            <a:r>
              <a:rPr lang="zh-CN" altLang="en-US" sz="4000" b="1" dirty="0" smtClean="0">
                <a:solidFill>
                  <a:srgbClr val="FFC000"/>
                </a:solidFill>
                <a:latin typeface="Nexa Bold" panose="02000000000000000000" pitchFamily="50" charset="0"/>
              </a:rPr>
              <a:t>”</a:t>
            </a:r>
            <a:endParaRPr lang="en-US" altLang="zh-CN" sz="4000" b="1" dirty="0" smtClean="0">
              <a:solidFill>
                <a:srgbClr val="FFC000"/>
              </a:solidFill>
              <a:latin typeface="Nexa Bold" panose="02000000000000000000" pitchFamily="50" charset="0"/>
            </a:endParaRPr>
          </a:p>
          <a:p>
            <a:r>
              <a:rPr lang="zh-CN" altLang="en-US" sz="2800" dirty="0" smtClean="0">
                <a:solidFill>
                  <a:srgbClr val="00B050"/>
                </a:solidFill>
              </a:rPr>
              <a:t> 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   把注意力放在用户身上，其它事儿都会好起来，而你该有的也都会有。</a:t>
            </a:r>
            <a:r>
              <a:rPr lang="en-US" altLang="zh-CN" sz="4800" b="1" dirty="0" smtClean="0">
                <a:solidFill>
                  <a:srgbClr val="00B050"/>
                </a:solidFill>
                <a:latin typeface="Nexa Bold" panose="02000000000000000000" pitchFamily="50" charset="0"/>
              </a:rPr>
              <a:t> </a:t>
            </a:r>
            <a:endParaRPr lang="zh-CN" altLang="en-US" sz="4800" b="1" dirty="0">
              <a:solidFill>
                <a:srgbClr val="00B050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187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191" y="5565262"/>
            <a:ext cx="38779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这里面的图标够你应付很多场合了！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都免费！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313518" y="197144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谷歌学术搜索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5640" y="1390772"/>
            <a:ext cx="0" cy="4133345"/>
          </a:xfrm>
          <a:prstGeom prst="line">
            <a:avLst/>
          </a:prstGeom>
          <a:ln w="25400">
            <a:solidFill>
              <a:srgbClr val="31CD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20341" y="1306792"/>
            <a:ext cx="6574973" cy="430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可广泛搜索学术文献的简便方法。您可以从一个位置搜索众多学科和资料来源：来自学术著作出版商、专业性社团、预印本、各大学及其他学术组织的经同行评论的文章、论文、图书、摘要和文章。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 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学术搜索可帮助您在整个学术领域中确定相关性最强的研究</a:t>
            </a: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</a:t>
            </a: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endParaRPr lang="en-US" altLang="zh-CN" sz="2400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从一个位置方便地搜索各种</a:t>
            </a: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报告、摘要及引用内容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通过您的图书馆或在 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上查找完整的论文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了解任何科研领域的重要论文</a:t>
            </a:r>
          </a:p>
        </p:txBody>
      </p:sp>
      <p:pic>
        <p:nvPicPr>
          <p:cNvPr id="2050" name="Picture 2" descr="“谷歌学术搜索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84" y="280307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等腰三角形 1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12191999" cy="6854371"/>
          </a:xfrm>
          <a:prstGeom prst="rect">
            <a:avLst/>
          </a:prstGeom>
        </p:spPr>
      </p:pic>
      <p:sp>
        <p:nvSpPr>
          <p:cNvPr id="15" name="椭圆形标注 14"/>
          <p:cNvSpPr/>
          <p:nvPr/>
        </p:nvSpPr>
        <p:spPr>
          <a:xfrm>
            <a:off x="4575950" y="268514"/>
            <a:ext cx="5544457" cy="2858634"/>
          </a:xfrm>
          <a:prstGeom prst="wedgeEllipseCallou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</a:rPr>
              <a:t>GOOGLE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被</a:t>
            </a:r>
            <a:r>
              <a:rPr lang="zh-CN" altLang="en-US" sz="4400" b="1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“墙”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了，肿么办？</a:t>
            </a:r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9" name="Picture 3" descr="C:\Documents and Settings\Administrator\桌面\文献传递PPT\照片 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31" y="762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858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56 -0.25248 L -0.21562 -0.25248 L -0.21562 -0.21641 L -0.17968 -0.21641 L -0.17968 -0.18034 L -0.14375 -0.18034 L -0.14375 -0.14427 L -0.10781 -0.14427 L -0.10781 -0.1082 L -0.07187 -0.1082 L -0.07187 -0.07213 L -0.03593 -0.07213 L -0.03593 -0.03606 L -2.5E-6 -0.03606 L -2.5E-6 -4.91329E-6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191" y="5565262"/>
            <a:ext cx="38779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这里面的图标够你应付很多场合了！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都免费！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313518" y="197144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谷歌学术搜索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5640" y="1390772"/>
            <a:ext cx="0" cy="4133345"/>
          </a:xfrm>
          <a:prstGeom prst="line">
            <a:avLst/>
          </a:prstGeom>
          <a:ln w="25400">
            <a:solidFill>
              <a:srgbClr val="31CD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20341" y="1306792"/>
            <a:ext cx="6574973" cy="430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可广泛搜索学术文献的简便方法。您可以从一个位置搜索众多学科和资料来源：来自学术著作出版商、专业性社团、预印本、各大学及其他学术组织的经同行评论的文章、论文、图书、摘要和文章。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 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学术搜索可帮助您在整个学术领域中确定相关性最强的研究</a:t>
            </a: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</a:t>
            </a: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endParaRPr lang="en-US" altLang="zh-CN" sz="2400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从一个位置方便地搜索各种</a:t>
            </a: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报告、摘要及引用内容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通过您的图书馆或在 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上查找完整的论文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了解任何科研领域的重要论文</a:t>
            </a:r>
          </a:p>
        </p:txBody>
      </p:sp>
      <p:pic>
        <p:nvPicPr>
          <p:cNvPr id="2050" name="Picture 2" descr="“谷歌学术搜索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84" y="280307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等腰三角形 1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12191999" cy="6854371"/>
          </a:xfrm>
          <a:prstGeom prst="rect">
            <a:avLst/>
          </a:prstGeom>
        </p:spPr>
      </p:pic>
      <p:sp>
        <p:nvSpPr>
          <p:cNvPr id="15" name="椭圆形标注 14"/>
          <p:cNvSpPr/>
          <p:nvPr/>
        </p:nvSpPr>
        <p:spPr>
          <a:xfrm>
            <a:off x="435191" y="624114"/>
            <a:ext cx="4688352" cy="2435644"/>
          </a:xfrm>
          <a:prstGeom prst="wedgeEllipseCallou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墙不在高，敢翻就行；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  翻墙不难，肯搜就行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5122" name="Picture 2" descr="C:\Documents and Settings\Administrator\桌面\文献传递PPT\照片 0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2679334"/>
            <a:ext cx="4054928" cy="405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35" y="2400334"/>
            <a:ext cx="6610777" cy="3965147"/>
          </a:xfrm>
          <a:prstGeom prst="rect">
            <a:avLst/>
          </a:prstGeom>
          <a:noFill/>
          <a:ln w="9525">
            <a:solidFill>
              <a:srgbClr val="2AB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6743" y="1786781"/>
            <a:ext cx="425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纯纯的私货分享</a:t>
            </a:r>
          </a:p>
        </p:txBody>
      </p:sp>
      <p:pic>
        <p:nvPicPr>
          <p:cNvPr id="16" name="Picture 2" descr="http://img.hb.aicdn.com/caa88ffcc6bab97ce7cd3bde2f99fa18dd55411a1406e-r3QWs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96" y="2400333"/>
            <a:ext cx="1587316" cy="39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60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11 -0.21989 C -0.13007 -0.22798 -0.11614 -0.23584 -0.11106 -0.23584 C -0.08007 -0.23584 -0.04804 -0.11075 -0.04804 0.0141 C -0.04804 -0.04879 -0.03203 -0.11098 -0.01705 -0.11098 C -0.00104 -0.11098 0.01394 -0.04809 0.01394 0.0141 C 0.01394 -0.01688 0.02188 -0.04879 0.02995 -0.04879 C 0.0379 -0.04879 0.04597 -0.0178 0.04597 0.0141 C 0.04597 -0.00185 0.05 -0.01688 0.05391 -0.01688 C 0.05795 -0.01688 0.06185 -0.00093 0.06185 0.0141 C 0.06185 0.00601 0.06381 -0.00185 0.06589 -0.00185 C 0.06693 -0.00185 0.06993 0.00624 0.06993 0.0141 C 0.06993 0.01017 0.07097 0.00601 0.07188 0.00601 C 0.07188 0.00694 0.07383 0.00994 0.07383 0.0141 C 0.07383 0.01202 0.07383 0.01017 0.07487 0.01017 C 0.07487 0.0111 0.07592 0.01225 0.07592 0.0141 C 0.07592 0.01318 0.07592 0.01202 0.07592 0.0111 C 0.07696 0.0111 0.07696 0.01202 0.07696 0.01318 C 0.078 0.01318 0.078 0.01225 0.078 0.0111 C 0.07904 0.0111 0.07904 0.01202 0.07904 0.0131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23208" y="43174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谷歌学术搜索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1364106" y="-211363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406072" y="1430500"/>
            <a:ext cx="5326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以智能机器人</a:t>
            </a:r>
            <a:r>
              <a:rPr kumimoji="1" lang="en-US" altLang="zh-CN" sz="2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32" y="2334988"/>
            <a:ext cx="10508579" cy="40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椭圆 11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32008" y="3172494"/>
            <a:ext cx="6191078" cy="67379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0" name="椭圆 9"/>
          <p:cNvSpPr/>
          <p:nvPr/>
        </p:nvSpPr>
        <p:spPr>
          <a:xfrm flipV="1">
            <a:off x="2783027" y="2547256"/>
            <a:ext cx="1502229" cy="500743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304204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23208" y="431745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谷歌学术作者搜索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1364106" y="-211363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08" y="1139631"/>
            <a:ext cx="95631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824685" y="259670"/>
            <a:ext cx="3367315" cy="2104572"/>
          </a:xfrm>
          <a:prstGeom prst="wedgeEllipseCallout">
            <a:avLst>
              <a:gd name="adj1" fmla="val -66523"/>
              <a:gd name="adj2" fmla="val 76293"/>
            </a:avLst>
          </a:prstGeom>
          <a:solidFill>
            <a:srgbClr val="2AB09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H</a:t>
            </a:r>
            <a:r>
              <a:rPr lang="zh-CN" altLang="en-US" b="1" dirty="0">
                <a:solidFill>
                  <a:srgbClr val="FF0000"/>
                </a:solidFill>
              </a:rPr>
              <a:t>指数（</a:t>
            </a:r>
            <a:r>
              <a:rPr lang="en-US" altLang="zh-CN" b="1" dirty="0">
                <a:solidFill>
                  <a:srgbClr val="FF0000"/>
                </a:solidFill>
              </a:rPr>
              <a:t>H</a:t>
            </a:r>
            <a:r>
              <a:rPr lang="zh-CN" altLang="en-US" b="1" dirty="0">
                <a:solidFill>
                  <a:srgbClr val="FF0000"/>
                </a:solidFill>
              </a:rPr>
              <a:t> </a:t>
            </a:r>
            <a:r>
              <a:rPr lang="en-US" altLang="zh-CN" b="1" dirty="0">
                <a:solidFill>
                  <a:srgbClr val="FF0000"/>
                </a:solidFill>
              </a:rPr>
              <a:t>index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r>
              <a:rPr lang="zh-CN" altLang="en-US" b="1" dirty="0">
                <a:solidFill>
                  <a:srgbClr val="3498DB"/>
                </a:solidFill>
              </a:rPr>
              <a:t>是一个混合量化指标，可用于评估研究人员的学术产出数量与学术产出</a:t>
            </a:r>
            <a:r>
              <a:rPr lang="zh-CN" altLang="en-US" b="1" dirty="0" smtClean="0">
                <a:solidFill>
                  <a:srgbClr val="3498DB"/>
                </a:solidFill>
              </a:rPr>
              <a:t>水平。</a:t>
            </a:r>
            <a:endParaRPr lang="zh-CN" altLang="en-US" sz="2400" b="1" dirty="0">
              <a:solidFill>
                <a:srgbClr val="3498DB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8149768" y="3709112"/>
            <a:ext cx="3367315" cy="2104572"/>
          </a:xfrm>
          <a:prstGeom prst="wedgeEllipseCallout">
            <a:avLst>
              <a:gd name="adj1" fmla="val -44540"/>
              <a:gd name="adj2" fmla="val -65776"/>
            </a:avLst>
          </a:prstGeom>
          <a:solidFill>
            <a:srgbClr val="2AB09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I10-index</a:t>
            </a:r>
            <a:r>
              <a:rPr lang="zh-CN" altLang="en-US" b="1" dirty="0">
                <a:solidFill>
                  <a:srgbClr val="3498DB"/>
                </a:solidFill>
              </a:rPr>
              <a:t>是由</a:t>
            </a:r>
            <a:r>
              <a:rPr lang="en-US" altLang="zh-CN" b="1" dirty="0">
                <a:solidFill>
                  <a:srgbClr val="3498DB"/>
                </a:solidFill>
              </a:rPr>
              <a:t>Google</a:t>
            </a:r>
            <a:r>
              <a:rPr lang="zh-CN" altLang="en-US" b="1" dirty="0">
                <a:solidFill>
                  <a:srgbClr val="3498DB"/>
                </a:solidFill>
              </a:rPr>
              <a:t>提出来的，指作者发表文章数被引用</a:t>
            </a:r>
            <a:r>
              <a:rPr lang="en-US" altLang="zh-CN" b="1" dirty="0">
                <a:solidFill>
                  <a:srgbClr val="3498DB"/>
                </a:solidFill>
              </a:rPr>
              <a:t>10</a:t>
            </a:r>
            <a:r>
              <a:rPr lang="zh-CN" altLang="en-US" b="1" dirty="0">
                <a:solidFill>
                  <a:srgbClr val="3498DB"/>
                </a:solidFill>
              </a:rPr>
              <a:t>次以上的个数。</a:t>
            </a:r>
          </a:p>
          <a:p>
            <a:pPr algn="ctr"/>
            <a:endParaRPr lang="zh-CN" altLang="en-US" sz="2400" b="1" dirty="0">
              <a:solidFill>
                <a:srgbClr val="3498DB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00799" y="3172493"/>
            <a:ext cx="856343" cy="289447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296373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2728686"/>
            <a:ext cx="12192000" cy="4110264"/>
          </a:xfrm>
          <a:prstGeom prst="rect">
            <a:avLst/>
          </a:prstGeom>
          <a:solidFill>
            <a:srgbClr val="2AB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CDA8"/>
              </a:solidFill>
            </a:endParaRPr>
          </a:p>
        </p:txBody>
      </p:sp>
      <p:pic>
        <p:nvPicPr>
          <p:cNvPr id="8194" name="Picture 2" descr="C:\Documents and Settings\Administrator\桌面\文献传递PPT\照片 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34" y="-477160"/>
            <a:ext cx="3205843" cy="32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“pk图标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202" name="Picture 10" descr="かわしてパン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10" y="2336229"/>
            <a:ext cx="4164694" cy="41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2" y="3191096"/>
            <a:ext cx="3419904" cy="245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“谷歌学术搜索”的图片搜索结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04" y="3191097"/>
            <a:ext cx="3273279" cy="2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557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191" y="5565262"/>
            <a:ext cx="38779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这里面的图标够你应付很多场合了！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都免费！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807003" y="1263562"/>
            <a:ext cx="3262432" cy="707886"/>
          </a:xfrm>
          <a:prstGeom prst="rect">
            <a:avLst/>
          </a:prstGeom>
          <a:solidFill>
            <a:srgbClr val="2AB090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07003" y="1971448"/>
            <a:ext cx="3262432" cy="4095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"/>
          <p:cNvSpPr txBox="1"/>
          <p:nvPr/>
        </p:nvSpPr>
        <p:spPr>
          <a:xfrm>
            <a:off x="6066865" y="1270822"/>
            <a:ext cx="3262432" cy="707886"/>
          </a:xfrm>
          <a:prstGeom prst="rect">
            <a:avLst/>
          </a:prstGeom>
          <a:solidFill>
            <a:srgbClr val="F1A069">
              <a:alpha val="44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谷歌学术搜索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66865" y="1978708"/>
            <a:ext cx="3262432" cy="4095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07003" y="2206171"/>
            <a:ext cx="3262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检索数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:132000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条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单篇被引量：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44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作者：提供作者发表文章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6865" y="2206170"/>
            <a:ext cx="3262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检索数：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749000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条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单篇被引量：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55</a:t>
            </a:r>
          </a:p>
          <a:p>
            <a:pPr marL="285750" indent="-285750">
              <a:buFont typeface="Wingdings" pitchFamily="2" charset="2"/>
              <a:buChar char="l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作者：提供作者发表   文章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      H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指数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I10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指数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0924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2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3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3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3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4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5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6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07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1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5191" y="5565262"/>
            <a:ext cx="38779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这里面的图标够你应付很多场合了！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都免费！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313518" y="1971448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Arnetminer</a:t>
            </a:r>
            <a:endParaRPr lang="en-US" altLang="zh-CN" sz="4000" b="1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学术搜索系统</a:t>
            </a:r>
            <a:endParaRPr lang="en-US" altLang="zh-CN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5640" y="1179112"/>
            <a:ext cx="0" cy="4738516"/>
          </a:xfrm>
          <a:prstGeom prst="line">
            <a:avLst/>
          </a:prstGeom>
          <a:ln w="25400">
            <a:solidFill>
              <a:srgbClr val="31CD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20341" y="1208647"/>
            <a:ext cx="62411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收集了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多万名研究者、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万篇论文信息、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3700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多万引用关系以及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多个会议信息。从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年运行以来，该系统吸引了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个国家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万个独立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的访问（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&gt;6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万访问日志），访问量还在以每月</a:t>
            </a:r>
            <a:r>
              <a:rPr lang="en-US" altLang="zh-CN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左右的速度增长</a:t>
            </a: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endParaRPr lang="en-US" altLang="zh-CN" sz="2400" dirty="0" smtClean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</a:t>
            </a:r>
            <a:r>
              <a:rPr lang="zh-CN" altLang="en-US" sz="2400" dirty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研究社会网络的各种特征，提供在线的作者资料检索，是相关领域及合作关系挖掘软件，可以很好地找出领域专家、作者从事的领域、合作团体等。该软件偏重于对单个作者信息的检索和</a:t>
            </a:r>
            <a:r>
              <a:rPr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挖掘。</a:t>
            </a:r>
            <a:endParaRPr lang="zh-CN" altLang="en-US" sz="2400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0" y="0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11611429" y="43542"/>
            <a:ext cx="624113" cy="537029"/>
          </a:xfrm>
          <a:prstGeom prst="triangle">
            <a:avLst>
              <a:gd name="adj" fmla="val 0"/>
            </a:avLst>
          </a:prstGeom>
          <a:solidFill>
            <a:srgbClr val="2AB09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 descr="“arnetminer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66" y="3367541"/>
            <a:ext cx="26955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124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1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423208" y="445224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AMiner</a:t>
            </a:r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6" y="2002970"/>
            <a:ext cx="9288918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406072" y="1430500"/>
            <a:ext cx="5326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以智能机器人</a:t>
            </a:r>
            <a:r>
              <a:rPr kumimoji="1" lang="en-US" altLang="zh-CN" sz="24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Robot </a:t>
            </a:r>
            <a:r>
              <a:rPr kumimoji="1" lang="en-US" altLang="zh-CN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intelligence</a:t>
            </a:r>
            <a:r>
              <a:rPr kumimoji="1" lang="zh-CN" altLang="en-US" sz="2400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kumimoji="1" lang="zh-CN" altLang="en-US" sz="2400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52758" y="4528457"/>
            <a:ext cx="3715657" cy="5515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52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423208" y="445224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AMiner</a:t>
            </a:r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32" y="1329817"/>
            <a:ext cx="93821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692628" y="2235200"/>
            <a:ext cx="839380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70860" y="3345524"/>
            <a:ext cx="839380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744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077170"/>
            <a:ext cx="12336411" cy="3845904"/>
          </a:xfrm>
          <a:prstGeom prst="rect">
            <a:avLst/>
          </a:prstGeom>
          <a:solidFill>
            <a:srgbClr val="219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31967" y="4087727"/>
            <a:ext cx="57279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1A069"/>
                </a:solidFill>
                <a:latin typeface="微软雅黑" pitchFamily="34" charset="-122"/>
                <a:ea typeface="微软雅黑" pitchFamily="34" charset="-122"/>
              </a:rPr>
              <a:t>   什么是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文献传递</a:t>
            </a:r>
            <a:endParaRPr lang="zh-CN" altLang="en-US" sz="4800" b="1" dirty="0">
              <a:solidFill>
                <a:srgbClr val="995054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8133" y="3977892"/>
            <a:ext cx="5920468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Documents and Settings\Administrator\桌面\文献传递PPT\照片 0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69" y="-547773"/>
            <a:ext cx="3624943" cy="36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3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423208" y="445224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AMiner</a:t>
            </a:r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5" y="1209674"/>
            <a:ext cx="10494065" cy="525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640114" y="3585029"/>
            <a:ext cx="6154057" cy="1785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92628" y="2235200"/>
            <a:ext cx="839380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744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68838" y="127109"/>
            <a:ext cx="1008246" cy="1008246"/>
          </a:xfrm>
          <a:prstGeom prst="ellipse">
            <a:avLst/>
          </a:prstGeom>
          <a:noFill/>
          <a:ln>
            <a:solidFill>
              <a:srgbClr val="31C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423208" y="445224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AMiner</a:t>
            </a:r>
            <a:r>
              <a:rPr lang="zh-CN" altLang="en-US" sz="40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学术搜索</a:t>
            </a:r>
            <a:endParaRPr lang="zh-CN" altLang="en-US" sz="40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364106" y="-95251"/>
            <a:ext cx="88652" cy="1304925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1"/>
          <p:cNvSpPr txBox="1"/>
          <p:nvPr/>
        </p:nvSpPr>
        <p:spPr>
          <a:xfrm>
            <a:off x="1529875" y="95546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1CDA8"/>
                </a:solidFill>
                <a:latin typeface="Nexa Bold" panose="02000000000000000000" pitchFamily="50" charset="0"/>
              </a:rPr>
              <a:t>For Example</a:t>
            </a:r>
            <a:endParaRPr lang="zh-CN" altLang="en-US" sz="2400" dirty="0">
              <a:solidFill>
                <a:srgbClr val="31CDA8"/>
              </a:solidFill>
              <a:latin typeface="Nexa Bold" panose="02000000000000000000" pitchFamily="50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6" y="1320800"/>
            <a:ext cx="9400980" cy="510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9472285" y="1915886"/>
            <a:ext cx="839380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49049" y="3574141"/>
            <a:ext cx="1428519" cy="21299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17" y="1274569"/>
            <a:ext cx="9142951" cy="51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2112318" y="1915886"/>
            <a:ext cx="839380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9138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or\桌面\文献传递PPT\照片 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626" y="1734458"/>
            <a:ext cx="4746170" cy="47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4" y="686026"/>
            <a:ext cx="8837613" cy="54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413829" y="1480457"/>
            <a:ext cx="5733142" cy="508000"/>
          </a:xfrm>
          <a:prstGeom prst="rec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百度学术搜索</a:t>
            </a:r>
            <a:endParaRPr lang="zh-CN" altLang="en-US" sz="28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619">
            <a:off x="3645581" y="3055258"/>
            <a:ext cx="9239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42"/>
          <p:cNvGrpSpPr/>
          <p:nvPr/>
        </p:nvGrpSpPr>
        <p:grpSpPr>
          <a:xfrm>
            <a:off x="1577791" y="87579"/>
            <a:ext cx="2698230" cy="929101"/>
            <a:chOff x="2483768" y="1628800"/>
            <a:chExt cx="4282437" cy="174814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矩形 43"/>
            <p:cNvSpPr/>
            <p:nvPr/>
          </p:nvSpPr>
          <p:spPr>
            <a:xfrm>
              <a:off x="2483768" y="3360725"/>
              <a:ext cx="4282437" cy="1622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2" name="椭圆 3"/>
            <p:cNvSpPr/>
            <p:nvPr/>
          </p:nvSpPr>
          <p:spPr>
            <a:xfrm>
              <a:off x="2613539" y="3088914"/>
              <a:ext cx="4022895" cy="274640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A403">
                    <a:alpha val="38000"/>
                  </a:srgb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3" name="椭圆 6"/>
            <p:cNvSpPr/>
            <p:nvPr/>
          </p:nvSpPr>
          <p:spPr>
            <a:xfrm>
              <a:off x="3393472" y="1628800"/>
              <a:ext cx="2206104" cy="1734754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4" name="椭圆 6"/>
            <p:cNvSpPr/>
            <p:nvPr/>
          </p:nvSpPr>
          <p:spPr>
            <a:xfrm>
              <a:off x="3458358" y="1724778"/>
              <a:ext cx="2080450" cy="1635947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15" name="椭圆 6"/>
            <p:cNvSpPr/>
            <p:nvPr/>
          </p:nvSpPr>
          <p:spPr>
            <a:xfrm>
              <a:off x="3478478" y="1936786"/>
              <a:ext cx="2029626" cy="1440160"/>
            </a:xfrm>
            <a:custGeom>
              <a:avLst/>
              <a:gdLst/>
              <a:ahLst/>
              <a:cxnLst/>
              <a:rect l="l" t="t" r="r" b="b"/>
              <a:pathLst>
                <a:path w="2029626" h="1543927">
                  <a:moveTo>
                    <a:pt x="1014813" y="0"/>
                  </a:moveTo>
                  <a:cubicBezTo>
                    <a:pt x="1575279" y="0"/>
                    <a:pt x="2029626" y="454347"/>
                    <a:pt x="2029626" y="1014813"/>
                  </a:cubicBezTo>
                  <a:cubicBezTo>
                    <a:pt x="2029626" y="1209411"/>
                    <a:pt x="1974854" y="1391215"/>
                    <a:pt x="1877153" y="1543927"/>
                  </a:cubicBezTo>
                  <a:lnTo>
                    <a:pt x="152474" y="1543927"/>
                  </a:lnTo>
                  <a:cubicBezTo>
                    <a:pt x="54772" y="1391215"/>
                    <a:pt x="0" y="1209411"/>
                    <a:pt x="0" y="1014813"/>
                  </a:cubicBezTo>
                  <a:cubicBezTo>
                    <a:pt x="0" y="454347"/>
                    <a:pt x="454347" y="0"/>
                    <a:pt x="10148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422525" y="4048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ea typeface="微软雅黑" pitchFamily="34" charset="-122"/>
                <a:cs typeface="Times New Roman" pitchFamily="18" charset="0"/>
              </a:rPr>
              <a:t>小结</a:t>
            </a:r>
          </a:p>
        </p:txBody>
      </p:sp>
      <p:sp>
        <p:nvSpPr>
          <p:cNvPr id="17" name="矩形 16"/>
          <p:cNvSpPr/>
          <p:nvPr/>
        </p:nvSpPr>
        <p:spPr>
          <a:xfrm>
            <a:off x="5413829" y="2249691"/>
            <a:ext cx="5733142" cy="508000"/>
          </a:xfrm>
          <a:prstGeom prst="rec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GOOGLE</a:t>
            </a:r>
            <a:r>
              <a:rPr lang="zh-CN" altLang="en-US" sz="2800" b="1" dirty="0" smtClean="0"/>
              <a:t>学术搜索</a:t>
            </a:r>
            <a:endParaRPr lang="zh-CN" altLang="en-US" sz="2800" b="1" dirty="0"/>
          </a:p>
        </p:txBody>
      </p:sp>
      <p:sp>
        <p:nvSpPr>
          <p:cNvPr id="18" name="矩形 17"/>
          <p:cNvSpPr/>
          <p:nvPr/>
        </p:nvSpPr>
        <p:spPr>
          <a:xfrm>
            <a:off x="5399321" y="3062489"/>
            <a:ext cx="5733142" cy="508000"/>
          </a:xfrm>
          <a:prstGeom prst="rec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/>
              <a:t>Aminer</a:t>
            </a:r>
            <a:r>
              <a:rPr lang="zh-CN" altLang="en-US" sz="2800" b="1" dirty="0" smtClean="0"/>
              <a:t>专家搜索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 rot="20152398">
            <a:off x="7271656" y="2185413"/>
            <a:ext cx="2017486" cy="840884"/>
          </a:xfrm>
          <a:prstGeom prst="rect">
            <a:avLst/>
          </a:prstGeom>
          <a:solidFill>
            <a:srgbClr val="F1A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互联网</a:t>
            </a:r>
            <a:endParaRPr lang="zh-CN" altLang="en-US" sz="4000" b="1" dirty="0"/>
          </a:p>
        </p:txBody>
      </p:sp>
      <p:sp>
        <p:nvSpPr>
          <p:cNvPr id="19" name="矩形 18"/>
          <p:cNvSpPr/>
          <p:nvPr/>
        </p:nvSpPr>
        <p:spPr>
          <a:xfrm>
            <a:off x="805811" y="1172600"/>
            <a:ext cx="384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latin typeface="Nexa Bold" panose="02000000000000000000" pitchFamily="50" charset="0"/>
              </a:rPr>
              <a:t>Do It YOURSELF</a:t>
            </a:r>
            <a:endParaRPr lang="zh-CN" altLang="en-US" sz="3600" b="1" dirty="0">
              <a:solidFill>
                <a:srgbClr val="FFC000"/>
              </a:solidFill>
              <a:latin typeface="Nexa Bold" panose="02000000000000000000" pitchFamily="50" charset="0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834025" y="1809811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你没看</a:t>
            </a:r>
            <a:r>
              <a:rPr lang="zh-CN" altLang="en-US" sz="2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错，就是让你自己找！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4067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1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4" grpId="0" animBg="1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85143"/>
            <a:ext cx="12192000" cy="4172857"/>
          </a:xfrm>
          <a:prstGeom prst="rect">
            <a:avLst/>
          </a:prstGeom>
          <a:solidFill>
            <a:srgbClr val="A15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CDA8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01018" y="2948285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如何进行文献传递</a:t>
            </a:r>
            <a:endParaRPr lang="zh-CN" altLang="en-US" sz="5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06050" y="2838450"/>
            <a:ext cx="5979897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C:\Documents and Settings\Administrator\桌面\文献传递PPT\照片 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21" y="-381907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36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A76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7408" y="37988"/>
            <a:ext cx="90281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文献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传递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7330" y="596812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A764B4"/>
                </a:solidFill>
              </a:rPr>
              <a:t>先下载文献传递申请表</a:t>
            </a:r>
            <a:endParaRPr lang="zh-CN" altLang="en-US" dirty="0">
              <a:solidFill>
                <a:srgbClr val="A764B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" y="1041622"/>
            <a:ext cx="11665288" cy="538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4358743" y="4470400"/>
            <a:ext cx="839380" cy="319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1825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A76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7408" y="37988"/>
            <a:ext cx="90281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文献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传递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7330" y="596812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A764B4"/>
                </a:solidFill>
              </a:rPr>
              <a:t>先下载文献传递申请表</a:t>
            </a:r>
            <a:endParaRPr lang="zh-CN" altLang="en-US" dirty="0">
              <a:solidFill>
                <a:srgbClr val="A764B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9" y="211468"/>
            <a:ext cx="11820751" cy="15012703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042065" y="13251543"/>
            <a:ext cx="2778164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326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0.58728 L -0.01171 -1.15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87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A76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7408" y="37988"/>
            <a:ext cx="90281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文献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传递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7330" y="596812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A764B4"/>
                </a:solidFill>
              </a:rPr>
              <a:t>先下载文献传递申请表</a:t>
            </a:r>
            <a:endParaRPr lang="zh-CN" altLang="en-US" dirty="0">
              <a:solidFill>
                <a:srgbClr val="A764B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29" y="1041622"/>
            <a:ext cx="8129813" cy="542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667328" y="1386435"/>
            <a:ext cx="8579757" cy="8923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645557" y="3367597"/>
            <a:ext cx="8579757" cy="1189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5541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A76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7408" y="37988"/>
            <a:ext cx="90281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文献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传递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7330" y="596812"/>
            <a:ext cx="4410182" cy="42268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800"/>
              </a:lnSpc>
            </a:pPr>
            <a:r>
              <a:rPr lang="en-US" altLang="zh-CN" dirty="0" smtClean="0">
                <a:solidFill>
                  <a:srgbClr val="A764B4"/>
                </a:solidFill>
              </a:rPr>
              <a:t>2016</a:t>
            </a:r>
            <a:r>
              <a:rPr lang="zh-CN" altLang="en-US" dirty="0">
                <a:solidFill>
                  <a:srgbClr val="A764B4"/>
                </a:solidFill>
              </a:rPr>
              <a:t>教职工及在读研究生补贴政策：</a:t>
            </a:r>
          </a:p>
        </p:txBody>
      </p:sp>
      <p:sp>
        <p:nvSpPr>
          <p:cNvPr id="2" name="矩形 1"/>
          <p:cNvSpPr/>
          <p:nvPr/>
        </p:nvSpPr>
        <p:spPr>
          <a:xfrm>
            <a:off x="1783861" y="1072514"/>
            <a:ext cx="6096000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endParaRPr lang="en-US" altLang="zh-CN" sz="2000" dirty="0" smtClean="0">
              <a:solidFill>
                <a:srgbClr val="A764B4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 smtClean="0">
                <a:solidFill>
                  <a:srgbClr val="A764B4"/>
                </a:solidFill>
              </a:rPr>
              <a:t>      课题组</a:t>
            </a:r>
            <a:r>
              <a:rPr lang="zh-CN" altLang="en-US" sz="2000" dirty="0">
                <a:solidFill>
                  <a:srgbClr val="A764B4"/>
                </a:solidFill>
              </a:rPr>
              <a:t>老师：</a:t>
            </a:r>
            <a:r>
              <a:rPr lang="en-US" altLang="zh-CN" sz="2000" dirty="0">
                <a:solidFill>
                  <a:srgbClr val="A764B4"/>
                </a:solidFill>
              </a:rPr>
              <a:t>100</a:t>
            </a:r>
            <a:r>
              <a:rPr lang="zh-CN" altLang="en-US" sz="2000" dirty="0">
                <a:solidFill>
                  <a:srgbClr val="A764B4"/>
                </a:solidFill>
              </a:rPr>
              <a:t>篇以内免费；教职工：</a:t>
            </a:r>
            <a:r>
              <a:rPr lang="en-US" altLang="zh-CN" sz="2000" dirty="0">
                <a:solidFill>
                  <a:srgbClr val="A764B4"/>
                </a:solidFill>
              </a:rPr>
              <a:t>60</a:t>
            </a:r>
            <a:r>
              <a:rPr lang="zh-CN" altLang="en-US" sz="2000" dirty="0">
                <a:solidFill>
                  <a:srgbClr val="A764B4"/>
                </a:solidFill>
              </a:rPr>
              <a:t>篇以内免费；研究生：</a:t>
            </a:r>
            <a:r>
              <a:rPr lang="en-US" altLang="zh-CN" sz="2000" dirty="0">
                <a:solidFill>
                  <a:srgbClr val="A764B4"/>
                </a:solidFill>
              </a:rPr>
              <a:t>20</a:t>
            </a:r>
            <a:r>
              <a:rPr lang="zh-CN" altLang="en-US" sz="2000" dirty="0">
                <a:solidFill>
                  <a:srgbClr val="A764B4"/>
                </a:solidFill>
              </a:rPr>
              <a:t>篇以内免费。</a:t>
            </a:r>
            <a:r>
              <a:rPr lang="en-US" altLang="zh-CN" sz="2000" dirty="0">
                <a:solidFill>
                  <a:srgbClr val="A764B4"/>
                </a:solidFill>
              </a:rPr>
              <a:t>(</a:t>
            </a:r>
            <a:r>
              <a:rPr lang="zh-CN" altLang="en-US" sz="2000" dirty="0">
                <a:solidFill>
                  <a:srgbClr val="A764B4"/>
                </a:solidFill>
              </a:rPr>
              <a:t>注：以上免费文献类型</a:t>
            </a:r>
            <a:r>
              <a:rPr lang="zh-CN" altLang="en-US" sz="2000" dirty="0" smtClean="0">
                <a:solidFill>
                  <a:srgbClr val="A764B4"/>
                </a:solidFill>
              </a:rPr>
              <a:t>为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期刊</a:t>
            </a:r>
            <a:r>
              <a:rPr lang="zh-CN" altLang="en-US" sz="2000" dirty="0" smtClean="0">
                <a:solidFill>
                  <a:srgbClr val="FF0000"/>
                </a:solidFill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</a:rPr>
              <a:t>会议论文</a:t>
            </a:r>
            <a:r>
              <a:rPr lang="zh-CN" altLang="en-US" sz="2000" dirty="0">
                <a:solidFill>
                  <a:srgbClr val="A764B4"/>
                </a:solidFill>
              </a:rPr>
              <a:t>。补贴活动范围内发生的文献传递费用均由我校图书馆承担。</a:t>
            </a:r>
            <a:r>
              <a:rPr lang="en-US" altLang="zh-CN" sz="2000" dirty="0" smtClean="0">
                <a:solidFill>
                  <a:srgbClr val="A764B4"/>
                </a:solidFill>
              </a:rPr>
              <a:t>)</a:t>
            </a:r>
          </a:p>
          <a:p>
            <a:pPr>
              <a:lnSpc>
                <a:spcPts val="2800"/>
              </a:lnSpc>
            </a:pPr>
            <a:endParaRPr lang="zh-CN" altLang="en-US" sz="2000" dirty="0">
              <a:solidFill>
                <a:srgbClr val="A764B4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 smtClean="0">
                <a:solidFill>
                  <a:srgbClr val="A764B4"/>
                </a:solidFill>
              </a:rPr>
              <a:t>      针对</a:t>
            </a:r>
            <a:r>
              <a:rPr lang="en-US" altLang="zh-CN" sz="2000" dirty="0">
                <a:solidFill>
                  <a:srgbClr val="A764B4"/>
                </a:solidFill>
              </a:rPr>
              <a:t>2015</a:t>
            </a:r>
            <a:r>
              <a:rPr lang="zh-CN" altLang="en-US" sz="2000" dirty="0">
                <a:solidFill>
                  <a:srgbClr val="A764B4"/>
                </a:solidFill>
              </a:rPr>
              <a:t>年文献传递量较高的读者实行更高额度的补贴政策：（</a:t>
            </a:r>
            <a:r>
              <a:rPr lang="en-US" altLang="zh-CN" sz="2000" dirty="0">
                <a:solidFill>
                  <a:srgbClr val="A764B4"/>
                </a:solidFill>
              </a:rPr>
              <a:t>1</a:t>
            </a:r>
            <a:r>
              <a:rPr lang="zh-CN" altLang="en-US" sz="2000" dirty="0">
                <a:solidFill>
                  <a:srgbClr val="A764B4"/>
                </a:solidFill>
              </a:rPr>
              <a:t>）金额：每人额外增加</a:t>
            </a:r>
            <a:r>
              <a:rPr lang="en-US" altLang="zh-CN" sz="2000" dirty="0">
                <a:solidFill>
                  <a:srgbClr val="A764B4"/>
                </a:solidFill>
              </a:rPr>
              <a:t>50</a:t>
            </a:r>
            <a:r>
              <a:rPr lang="zh-CN" altLang="en-US" sz="2000" dirty="0">
                <a:solidFill>
                  <a:srgbClr val="A764B4"/>
                </a:solidFill>
              </a:rPr>
              <a:t>元补贴（超出</a:t>
            </a:r>
            <a:r>
              <a:rPr lang="en-US" altLang="zh-CN" sz="2000" dirty="0">
                <a:solidFill>
                  <a:srgbClr val="A764B4"/>
                </a:solidFill>
              </a:rPr>
              <a:t>50</a:t>
            </a:r>
            <a:r>
              <a:rPr lang="zh-CN" altLang="en-US" sz="2000" dirty="0">
                <a:solidFill>
                  <a:srgbClr val="A764B4"/>
                </a:solidFill>
              </a:rPr>
              <a:t>元部分按照正常标准收费）；（</a:t>
            </a:r>
            <a:r>
              <a:rPr lang="en-US" altLang="zh-CN" sz="2000" dirty="0">
                <a:solidFill>
                  <a:srgbClr val="A764B4"/>
                </a:solidFill>
              </a:rPr>
              <a:t>2</a:t>
            </a:r>
            <a:r>
              <a:rPr lang="zh-CN" altLang="en-US" sz="2000" dirty="0">
                <a:solidFill>
                  <a:srgbClr val="A764B4"/>
                </a:solidFill>
              </a:rPr>
              <a:t>）类型：额外补贴除期刊、会议论文外的其他文献类型</a:t>
            </a:r>
            <a:r>
              <a:rPr lang="zh-CN" altLang="en-US" sz="2000" dirty="0" smtClean="0">
                <a:solidFill>
                  <a:srgbClr val="A764B4"/>
                </a:solidFill>
              </a:rPr>
              <a:t>。</a:t>
            </a:r>
            <a:endParaRPr lang="en-US" altLang="zh-CN" sz="2000" dirty="0" smtClean="0">
              <a:solidFill>
                <a:srgbClr val="A764B4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>
                <a:solidFill>
                  <a:srgbClr val="A764B4"/>
                </a:solidFill>
              </a:rPr>
              <a:t/>
            </a:r>
            <a:br>
              <a:rPr lang="zh-CN" altLang="en-US" sz="2000" dirty="0">
                <a:solidFill>
                  <a:srgbClr val="A764B4"/>
                </a:solidFill>
              </a:rPr>
            </a:br>
            <a:r>
              <a:rPr lang="zh-CN" altLang="en-US" sz="2000" dirty="0">
                <a:solidFill>
                  <a:srgbClr val="A764B4"/>
                </a:solidFill>
              </a:rPr>
              <a:t>    根据</a:t>
            </a:r>
            <a:r>
              <a:rPr lang="en-US" altLang="zh-CN" sz="2000" dirty="0">
                <a:solidFill>
                  <a:srgbClr val="A764B4"/>
                </a:solidFill>
              </a:rPr>
              <a:t>2015</a:t>
            </a:r>
            <a:r>
              <a:rPr lang="zh-CN" altLang="en-US" sz="2000" dirty="0">
                <a:solidFill>
                  <a:srgbClr val="A764B4"/>
                </a:solidFill>
              </a:rPr>
              <a:t>年文献传递量统计</a:t>
            </a:r>
            <a:r>
              <a:rPr lang="zh-CN" altLang="en-US" sz="2000" dirty="0" smtClean="0">
                <a:solidFill>
                  <a:srgbClr val="A764B4"/>
                </a:solidFill>
              </a:rPr>
              <a:t>，机械</a:t>
            </a:r>
            <a:r>
              <a:rPr lang="zh-CN" altLang="en-US" sz="2000" dirty="0">
                <a:solidFill>
                  <a:srgbClr val="A764B4"/>
                </a:solidFill>
              </a:rPr>
              <a:t>学院</a:t>
            </a:r>
            <a:r>
              <a:rPr lang="zh-CN" altLang="en-US" sz="2000" dirty="0" smtClean="0">
                <a:solidFill>
                  <a:srgbClr val="A764B4"/>
                </a:solidFill>
              </a:rPr>
              <a:t>冯新敏可</a:t>
            </a:r>
            <a:r>
              <a:rPr lang="zh-CN" altLang="en-US" sz="2000" dirty="0">
                <a:solidFill>
                  <a:srgbClr val="A764B4"/>
                </a:solidFill>
              </a:rPr>
              <a:t>享受原补贴政策外的</a:t>
            </a:r>
            <a:r>
              <a:rPr lang="en-US" altLang="zh-CN" sz="2000" dirty="0">
                <a:solidFill>
                  <a:srgbClr val="A764B4"/>
                </a:solidFill>
              </a:rPr>
              <a:t>50</a:t>
            </a:r>
            <a:r>
              <a:rPr lang="zh-CN" altLang="en-US" sz="2000" dirty="0">
                <a:solidFill>
                  <a:srgbClr val="A764B4"/>
                </a:solidFill>
              </a:rPr>
              <a:t>元其他文献类型的补贴。</a:t>
            </a:r>
            <a:endParaRPr lang="zh-CN" altLang="en-US" sz="2000" dirty="0">
              <a:solidFill>
                <a:srgbClr val="A764B4"/>
              </a:solidFill>
              <a:effectLst/>
            </a:endParaRPr>
          </a:p>
        </p:txBody>
      </p:sp>
      <p:pic>
        <p:nvPicPr>
          <p:cNvPr id="1027" name="Picture 3" descr="C:\Documents and Settings\Administrator\桌面\文献传递PPT\照片 0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861" y="1973943"/>
            <a:ext cx="45466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7408" y="37988"/>
            <a:ext cx="90281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文献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传递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pic>
        <p:nvPicPr>
          <p:cNvPr id="4098" name="Picture 2" descr="C:\Documents and Settings\Administrator\桌面\文献传递PPT\幻灯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7408" y="37988"/>
            <a:ext cx="90281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文献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传递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900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12191999" cy="68543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85513" y="1653880"/>
            <a:ext cx="11030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“ 一个人一旦无法创造值得追随的价值，</a:t>
            </a:r>
            <a:endParaRPr lang="en-US" altLang="zh-CN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就只能跟在别人扰起的泡沫后边翻腾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昆仑细圆"/>
              </a:rPr>
              <a:t>。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昆仑细圆"/>
              </a:rPr>
              <a:t>“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昆仑细圆"/>
            </a:endParaRPr>
          </a:p>
        </p:txBody>
      </p:sp>
      <p:pic>
        <p:nvPicPr>
          <p:cNvPr id="5122" name="Picture 2" descr="C:\Documents and Settings\Administrator\桌面\文献传递PPT\照片 0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1" y="2377154"/>
            <a:ext cx="4480845" cy="44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219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6092" y="197645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概念</a:t>
            </a:r>
            <a:endParaRPr kumimoji="1"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7330" y="396757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所以你是喜欢哪个？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739900" y="3928367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6000" b="1" dirty="0" smtClean="0">
                <a:solidFill>
                  <a:srgbClr val="1C86AC"/>
                </a:solidFill>
                <a:latin typeface="微软雅黑" pitchFamily="34" charset="-122"/>
                <a:ea typeface="微软雅黑" pitchFamily="34" charset="-122"/>
              </a:rPr>
              <a:t>文献传递</a:t>
            </a:r>
            <a:endParaRPr kumimoji="1" lang="zh-CN" altLang="en-US" sz="6000" b="1" dirty="0">
              <a:solidFill>
                <a:srgbClr val="1C86A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9900" y="1404599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6000" b="1" dirty="0" smtClean="0">
                <a:solidFill>
                  <a:srgbClr val="1C86AC"/>
                </a:solidFill>
                <a:latin typeface="微软雅黑" pitchFamily="34" charset="-122"/>
                <a:ea typeface="微软雅黑" pitchFamily="34" charset="-122"/>
              </a:rPr>
              <a:t>馆际互借</a:t>
            </a:r>
            <a:endParaRPr kumimoji="1" lang="zh-CN" altLang="en-US" sz="6000" b="1" dirty="0">
              <a:solidFill>
                <a:srgbClr val="1C86A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68928" y="2420262"/>
            <a:ext cx="4879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</a:rPr>
              <a:t>Interlibrary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</a:rPr>
              <a:t>Loan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39899" y="4944030"/>
            <a:ext cx="3877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</a:rPr>
              <a:t>Document</a:t>
            </a:r>
            <a:r>
              <a:rPr lang="en-US" altLang="zh-CN" sz="2800" dirty="0">
                <a:solidFill>
                  <a:srgbClr val="3498DB"/>
                </a:solidFill>
              </a:rPr>
              <a:t>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</a:rPr>
              <a:t>Delivery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67813" y="1451428"/>
            <a:ext cx="5026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是同一系统或者不同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的图书馆之间根据互签的协议，相互出借馆藏文献，是 一种返还式的文献提供服务。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（现主要指原书互借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5438785" y="1451429"/>
            <a:ext cx="45719" cy="1567542"/>
          </a:xfrm>
          <a:prstGeom prst="rect">
            <a:avLst/>
          </a:prstGeom>
          <a:solidFill>
            <a:srgbClr val="1C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467814" y="3987804"/>
            <a:ext cx="549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将用户所需的文献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复制品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以有效的方式与合理的价格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，直接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或间接传递给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用户的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一种非返还式文献提供服务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随着网络的发展而在馆 际互借基础上的拓展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更深入的一种馆际互借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书文献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，图书部分章节，复制不能超过全书的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5438785" y="3987803"/>
            <a:ext cx="45719" cy="1941111"/>
          </a:xfrm>
          <a:prstGeom prst="rect">
            <a:avLst/>
          </a:prstGeom>
          <a:solidFill>
            <a:srgbClr val="1C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794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 animBg="1"/>
      <p:bldP spid="19" grpId="0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7408" y="37988"/>
            <a:ext cx="90281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文献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传递</a:t>
            </a:r>
            <a:endParaRPr kumimoji="1"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pic>
        <p:nvPicPr>
          <p:cNvPr id="8" name="Picture 3" descr="D:\001PPT\103燕京公益\pic\MP900439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10725" r="11642" b="20724"/>
          <a:stretch>
            <a:fillRect/>
          </a:stretch>
        </p:blipFill>
        <p:spPr bwMode="auto">
          <a:xfrm>
            <a:off x="3328988" y="0"/>
            <a:ext cx="6831012" cy="650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0503271">
            <a:off x="3671888" y="1671348"/>
            <a:ext cx="6145212" cy="33448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信息咨询部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电话：</a:t>
            </a:r>
            <a:r>
              <a:rPr lang="en-US" altLang="zh-CN" sz="28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86390322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QQ</a:t>
            </a:r>
            <a:r>
              <a:rPr lang="zh-CN" altLang="en-US" sz="28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en-US" altLang="zh-CN" sz="28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295409504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E-mail: xxzx@hrbust.edu.cn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微博：</a:t>
            </a:r>
            <a:r>
              <a:rPr lang="en-US" altLang="zh-CN" sz="24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@</a:t>
            </a:r>
            <a:r>
              <a:rPr lang="zh-CN" altLang="en-US" sz="2400" dirty="0">
                <a:solidFill>
                  <a:srgbClr val="FF0064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哈尔滨理工大学图书馆微博</a:t>
            </a: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rgbClr val="FF0064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10" name="直接连接符 8"/>
          <p:cNvCxnSpPr/>
          <p:nvPr/>
        </p:nvCxnSpPr>
        <p:spPr>
          <a:xfrm>
            <a:off x="10960100" y="409575"/>
            <a:ext cx="0" cy="261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5" descr="4020474_114657011753_2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7486" r="7753" b="4967"/>
          <a:stretch>
            <a:fillRect/>
          </a:stretch>
        </p:blipFill>
        <p:spPr bwMode="auto">
          <a:xfrm rot="517140">
            <a:off x="10560050" y="404813"/>
            <a:ext cx="9223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8" descr="4020474_114657011753_2(2)(2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5157788"/>
            <a:ext cx="7286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email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3789363"/>
            <a:ext cx="10461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349500"/>
            <a:ext cx="9350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C:\Documents and Settings\Administrator\桌面\文献传递PPT\照片 01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998" y="2817018"/>
            <a:ext cx="3685381" cy="36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7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7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7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28686"/>
            <a:ext cx="12192000" cy="4110264"/>
          </a:xfrm>
          <a:prstGeom prst="rect">
            <a:avLst/>
          </a:prstGeom>
          <a:solidFill>
            <a:srgbClr val="2AB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CDA8"/>
              </a:solidFill>
            </a:endParaRPr>
          </a:p>
        </p:txBody>
      </p:sp>
      <p:pic>
        <p:nvPicPr>
          <p:cNvPr id="5" name="Picture 2" descr="C:\Documents and Settings\Administrator\桌面\文献传递PPT\照片 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29" y="-507999"/>
            <a:ext cx="3236685" cy="32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852737" y="2857500"/>
            <a:ext cx="5920468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33486" y="3004457"/>
            <a:ext cx="554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5400" b="1" dirty="0" smtClean="0">
                <a:solidFill>
                  <a:srgbClr val="F1A069"/>
                </a:solidFill>
                <a:latin typeface="微软雅黑" pitchFamily="34" charset="-122"/>
                <a:ea typeface="微软雅黑" pitchFamily="34" charset="-122"/>
              </a:rPr>
              <a:t>何时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需要文献传递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915" y="4190492"/>
            <a:ext cx="4180169" cy="26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41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12191999" cy="6854371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7271658" y="465223"/>
            <a:ext cx="3338285" cy="2394857"/>
          </a:xfrm>
          <a:prstGeom prst="wedgeEllipseCallout">
            <a:avLst/>
          </a:prstGeom>
          <a:solidFill>
            <a:srgbClr val="2AB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63542" y="877821"/>
            <a:ext cx="2554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找全文，你使出洪荒之力了吗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64" y="2758480"/>
            <a:ext cx="3873069" cy="38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328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598" y="0"/>
            <a:ext cx="1208012" cy="1041622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94801" y="197645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 dirty="0" smtClean="0">
                <a:solidFill>
                  <a:schemeClr val="bg1"/>
                </a:solidFill>
                <a:latin typeface="+mn-ea"/>
              </a:rPr>
              <a:t>三步</a:t>
            </a:r>
            <a:endParaRPr kumimoji="1"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8610" y="276984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endParaRPr lang="zh-CN" altLang="en-US" sz="36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6023" y="2857733"/>
            <a:ext cx="742587" cy="742587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8611" y="3324276"/>
            <a:ext cx="386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CN" altLang="en-US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一般性相对粗浅的信息</a:t>
            </a:r>
            <a:endParaRPr lang="zh-CN" altLang="en-US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00732" y="1491653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图书馆数据库</a:t>
            </a:r>
            <a:endParaRPr lang="zh-CN" altLang="en-US" sz="36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797" y="1597663"/>
            <a:ext cx="742587" cy="742587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44274" y="2023060"/>
            <a:ext cx="386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CN" altLang="en-US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面临研究性信息问题</a:t>
            </a:r>
            <a:endParaRPr kumimoji="1" lang="zh-CN" altLang="en-US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3740" y="2857733"/>
            <a:ext cx="3772854" cy="988795"/>
          </a:xfrm>
          <a:prstGeom prst="rect">
            <a:avLst/>
          </a:prstGeom>
          <a:solidFill>
            <a:srgbClr val="269E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6096000" y="1348277"/>
            <a:ext cx="0" cy="4133345"/>
          </a:xfrm>
          <a:prstGeom prst="line">
            <a:avLst/>
          </a:prstGeom>
          <a:ln w="25400">
            <a:solidFill>
              <a:srgbClr val="31CDA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744274" y="263712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2000" b="1">
                <a:solidFill>
                  <a:srgbClr val="219DC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 smtClean="0">
                <a:solidFill>
                  <a:srgbClr val="269E81"/>
                </a:solidFill>
              </a:rPr>
              <a:t>全文获取</a:t>
            </a:r>
            <a:r>
              <a:rPr lang="zh-CN" altLang="en-US" sz="4000" dirty="0">
                <a:solidFill>
                  <a:srgbClr val="269E81"/>
                </a:solidFill>
              </a:rPr>
              <a:t>方式</a:t>
            </a:r>
          </a:p>
        </p:txBody>
      </p:sp>
      <p:sp>
        <p:nvSpPr>
          <p:cNvPr id="17" name="矩形 16"/>
          <p:cNvSpPr/>
          <p:nvPr/>
        </p:nvSpPr>
        <p:spPr>
          <a:xfrm>
            <a:off x="1640384" y="446308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269E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文献传递</a:t>
            </a:r>
            <a:endParaRPr lang="zh-CN" altLang="en-US" sz="3600" b="1" dirty="0">
              <a:solidFill>
                <a:srgbClr val="269E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7797" y="4550977"/>
            <a:ext cx="742587" cy="742587"/>
          </a:xfrm>
          <a:prstGeom prst="rect">
            <a:avLst/>
          </a:prstGeom>
          <a:solidFill>
            <a:srgbClr val="31C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54899" y="5017520"/>
            <a:ext cx="386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zh-CN" altLang="en-US" dirty="0" smtClean="0">
                <a:solidFill>
                  <a:srgbClr val="31CD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通过外馆获取全文</a:t>
            </a:r>
            <a:endParaRPr kumimoji="1" lang="zh-CN" altLang="en-US" dirty="0">
              <a:solidFill>
                <a:srgbClr val="31CD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11" y="2921541"/>
            <a:ext cx="347662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27" y="1473656"/>
            <a:ext cx="378617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“书”的图片搜索结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63" y="3914711"/>
            <a:ext cx="38671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78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4" grpId="0" animBg="1"/>
      <p:bldP spid="17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定义 1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1849</Words>
  <Application>Microsoft Office PowerPoint</Application>
  <PresentationFormat>宽屏</PresentationFormat>
  <Paragraphs>284</Paragraphs>
  <Slides>60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74" baseType="lpstr">
      <vt:lpstr>昆仑细圆</vt:lpstr>
      <vt:lpstr>经典繁仿黑</vt:lpstr>
      <vt:lpstr>华文行楷</vt:lpstr>
      <vt:lpstr>Calibri</vt:lpstr>
      <vt:lpstr>Nexa Bold</vt:lpstr>
      <vt:lpstr>Times New Roman</vt:lpstr>
      <vt:lpstr>宋体</vt:lpstr>
      <vt:lpstr>Wingdings</vt:lpstr>
      <vt:lpstr>方正粗黑繁体</vt:lpstr>
      <vt:lpstr>微软雅黑</vt:lpstr>
      <vt:lpstr>方正大黑_GBK</vt:lpstr>
      <vt:lpstr>华康俪金黑W8(P)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Kevin Chin</dc:creator>
  <cp:lastModifiedBy>Sky123.Org</cp:lastModifiedBy>
  <cp:revision>281</cp:revision>
  <dcterms:created xsi:type="dcterms:W3CDTF">2013-08-28T16:37:22Z</dcterms:created>
  <dcterms:modified xsi:type="dcterms:W3CDTF">2016-10-27T03:18:04Z</dcterms:modified>
</cp:coreProperties>
</file>